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sldIdLst>
    <p:sldId id="374" r:id="rId2"/>
    <p:sldId id="395" r:id="rId3"/>
    <p:sldId id="396" r:id="rId4"/>
    <p:sldId id="397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98" r:id="rId14"/>
    <p:sldId id="399" r:id="rId15"/>
    <p:sldId id="400" r:id="rId16"/>
    <p:sldId id="401" r:id="rId17"/>
    <p:sldId id="402" r:id="rId18"/>
    <p:sldId id="379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33" r:id="rId30"/>
    <p:sldId id="352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4" r:id="rId51"/>
    <p:sldId id="375" r:id="rId52"/>
    <p:sldId id="376" r:id="rId53"/>
    <p:sldId id="435" r:id="rId54"/>
    <p:sldId id="436" r:id="rId55"/>
  </p:sldIdLst>
  <p:sldSz cx="12192000" cy="6858000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Roboto Condensed" panose="02000000000000000000" pitchFamily="2" charset="0"/>
      <p:regular r:id="rId61"/>
      <p:bold r:id="rId62"/>
      <p:italic r:id="rId63"/>
      <p:boldItalic r:id="rId64"/>
    </p:embeddedFont>
    <p:embeddedFont>
      <p:font typeface="Roboto Condensed Light" panose="02000000000000000000" pitchFamily="2" charset="0"/>
      <p:regular r:id="rId65"/>
      <p:italic r:id="rId66"/>
    </p:embeddedFont>
    <p:embeddedFont>
      <p:font typeface="Wingdings 2" panose="05020102010507070707" pitchFamily="18" charset="2"/>
      <p:regular r:id="rId67"/>
    </p:embeddedFont>
    <p:embeddedFont>
      <p:font typeface="Wingdings 3" panose="05040102010807070707" pitchFamily="18" charset="2"/>
      <p:regular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27"/>
    <a:srgbClr val="D81A60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2301CS404  (PP) Unit- 4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7495"/>
            <a:ext cx="11929641" cy="5606514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A357163-0E00-CFCA-278C-49F4034DB252}"/>
              </a:ext>
            </a:extLst>
          </p:cNvPr>
          <p:cNvGrpSpPr/>
          <p:nvPr userDrawn="1"/>
        </p:nvGrpSpPr>
        <p:grpSpPr>
          <a:xfrm>
            <a:off x="10335578" y="941559"/>
            <a:ext cx="1649043" cy="501287"/>
            <a:chOff x="10721798" y="852808"/>
            <a:chExt cx="1339023" cy="4070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EDF7E6-5775-9E96-2673-3D2426EB77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ABA2C6-90B2-DD5D-56AE-6526A2930924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2301CS404  (PP) Unit- 4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2301CS404  (PP) Unit- 4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2301CS404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Unit-04.1</a:t>
            </a:r>
            <a:br>
              <a:rPr lang="en-US" sz="4800" dirty="0"/>
            </a:br>
            <a:r>
              <a:rPr lang="en-IN" sz="4800" dirty="0">
                <a:effectLst/>
              </a:rPr>
              <a:t>Modules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0060-2963-8440-B66A-5EC7D061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261D-24A0-A546-940D-A8D0433C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choice():</a:t>
            </a:r>
          </a:p>
          <a:p>
            <a:pPr lvl="1"/>
            <a:r>
              <a:rPr lang="en-IN" dirty="0"/>
              <a:t>Method returns a randomly selected element from a non-empty sequence.</a:t>
            </a:r>
          </a:p>
          <a:p>
            <a:pPr lvl="1"/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US" b="1" dirty="0"/>
              <a:t>shuffle():</a:t>
            </a:r>
          </a:p>
          <a:p>
            <a:pPr lvl="1"/>
            <a:r>
              <a:rPr lang="en-IN" dirty="0"/>
              <a:t>Method randomly reorders the elements in a list.</a:t>
            </a:r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29DD3-AAE1-0341-9CF3-CFF55EBE998C}"/>
              </a:ext>
            </a:extLst>
          </p:cNvPr>
          <p:cNvSpPr/>
          <p:nvPr/>
        </p:nvSpPr>
        <p:spPr>
          <a:xfrm>
            <a:off x="1502121" y="2052048"/>
            <a:ext cx="403846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 = 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(t1))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60632-87DA-6348-AF56-40AD1DF08E8E}"/>
              </a:ext>
            </a:extLst>
          </p:cNvPr>
          <p:cNvSpPr/>
          <p:nvPr/>
        </p:nvSpPr>
        <p:spPr>
          <a:xfrm>
            <a:off x="1002128" y="2052048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6AF1B2C-E1C3-6E4D-BB01-48FF38071CF3}"/>
              </a:ext>
            </a:extLst>
          </p:cNvPr>
          <p:cNvSpPr/>
          <p:nvPr/>
        </p:nvSpPr>
        <p:spPr>
          <a:xfrm>
            <a:off x="1002128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88D0CF-BDB3-0A42-8889-438AD73DFED2}"/>
              </a:ext>
            </a:extLst>
          </p:cNvPr>
          <p:cNvSpPr/>
          <p:nvPr/>
        </p:nvSpPr>
        <p:spPr>
          <a:xfrm>
            <a:off x="5861660" y="2052048"/>
            <a:ext cx="327118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34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6A31832D-250E-C24D-B3C2-58BC80A9313E}"/>
              </a:ext>
            </a:extLst>
          </p:cNvPr>
          <p:cNvSpPr/>
          <p:nvPr/>
        </p:nvSpPr>
        <p:spPr>
          <a:xfrm>
            <a:off x="5861660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E5747-0076-3649-9CE7-C1EEB0B99CB4}"/>
              </a:ext>
            </a:extLst>
          </p:cNvPr>
          <p:cNvSpPr/>
          <p:nvPr/>
        </p:nvSpPr>
        <p:spPr>
          <a:xfrm>
            <a:off x="1502121" y="4877525"/>
            <a:ext cx="403846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random.shuffle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FA4661-4902-7742-B23F-5999775A1584}"/>
              </a:ext>
            </a:extLst>
          </p:cNvPr>
          <p:cNvSpPr/>
          <p:nvPr/>
        </p:nvSpPr>
        <p:spPr>
          <a:xfrm>
            <a:off x="1002128" y="4877525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2842CFFC-3B5C-624C-B2F6-39D75B8CED78}"/>
              </a:ext>
            </a:extLst>
          </p:cNvPr>
          <p:cNvSpPr/>
          <p:nvPr/>
        </p:nvSpPr>
        <p:spPr>
          <a:xfrm>
            <a:off x="1002128" y="454834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0873E-BA2B-5E40-A953-09520DC0A52C}"/>
              </a:ext>
            </a:extLst>
          </p:cNvPr>
          <p:cNvSpPr/>
          <p:nvPr/>
        </p:nvSpPr>
        <p:spPr>
          <a:xfrm>
            <a:off x="5861660" y="5042117"/>
            <a:ext cx="32711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[45, 34, 23, 232, 10]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346D19BC-D1D4-B145-8C81-DD96DCAB627E}"/>
              </a:ext>
            </a:extLst>
          </p:cNvPr>
          <p:cNvSpPr/>
          <p:nvPr/>
        </p:nvSpPr>
        <p:spPr>
          <a:xfrm>
            <a:off x="5861660" y="471293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003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490E-B237-6C42-9FF2-6E76F655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3BA7-70B1-0049-83C2-E90F14DD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uniform()</a:t>
            </a:r>
          </a:p>
          <a:p>
            <a:pPr lvl="1"/>
            <a:r>
              <a:rPr lang="en-US" dirty="0"/>
              <a:t>This method generate random floating point number between two given range.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3A72A-C572-2043-BCAF-574D99006372}"/>
              </a:ext>
            </a:extLst>
          </p:cNvPr>
          <p:cNvSpPr/>
          <p:nvPr/>
        </p:nvSpPr>
        <p:spPr>
          <a:xfrm>
            <a:off x="1502121" y="2052048"/>
            <a:ext cx="528897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random.ranage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start,stop,step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random.uniform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random.uniform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4B53A-55E2-1649-8321-4804817017DB}"/>
              </a:ext>
            </a:extLst>
          </p:cNvPr>
          <p:cNvSpPr/>
          <p:nvPr/>
        </p:nvSpPr>
        <p:spPr>
          <a:xfrm>
            <a:off x="1002128" y="205204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46176D54-1FD7-B74D-9AB7-A213F8738F1C}"/>
              </a:ext>
            </a:extLst>
          </p:cNvPr>
          <p:cNvSpPr/>
          <p:nvPr/>
        </p:nvSpPr>
        <p:spPr>
          <a:xfrm>
            <a:off x="1002128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BF2EE-DC76-344C-892A-8085EFE7A43E}"/>
              </a:ext>
            </a:extLst>
          </p:cNvPr>
          <p:cNvSpPr/>
          <p:nvPr/>
        </p:nvSpPr>
        <p:spPr>
          <a:xfrm>
            <a:off x="7057322" y="2052048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8.079151436715527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15.767192676676762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6E980758-9AE6-1440-AF44-BFDC0B150BA0}"/>
              </a:ext>
            </a:extLst>
          </p:cNvPr>
          <p:cNvSpPr/>
          <p:nvPr/>
        </p:nvSpPr>
        <p:spPr>
          <a:xfrm>
            <a:off x="7057322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03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D593-0425-384E-9A34-6B16EB71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C981-D521-2742-B7CC-D10C2943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module provides access to the mathematical functions.</a:t>
            </a:r>
          </a:p>
          <a:p>
            <a:r>
              <a:rPr lang="en-IN" dirty="0"/>
              <a:t>This module provides set of methods and constants.</a:t>
            </a:r>
          </a:p>
          <a:p>
            <a:pPr fontAlgn="base"/>
            <a:r>
              <a:rPr lang="en-IN" dirty="0"/>
              <a:t>Constants provided by the math module are </a:t>
            </a:r>
          </a:p>
          <a:p>
            <a:pPr lvl="1" fontAlgn="base"/>
            <a:r>
              <a:rPr lang="en-IN" sz="1600" dirty="0"/>
              <a:t>Euler’s Number</a:t>
            </a:r>
          </a:p>
          <a:p>
            <a:pPr lvl="1" fontAlgn="base"/>
            <a:r>
              <a:rPr lang="en-IN" sz="1600" dirty="0"/>
              <a:t>Pi</a:t>
            </a:r>
          </a:p>
          <a:p>
            <a:pPr lvl="1" fontAlgn="base"/>
            <a:r>
              <a:rPr lang="en-IN" sz="1600" dirty="0"/>
              <a:t>Tau</a:t>
            </a:r>
          </a:p>
          <a:p>
            <a:pPr lvl="1" fontAlgn="base"/>
            <a:r>
              <a:rPr lang="en-IN" sz="1600" dirty="0"/>
              <a:t>Infinity</a:t>
            </a:r>
          </a:p>
          <a:p>
            <a:pPr lvl="1" fontAlgn="base"/>
            <a:r>
              <a:rPr lang="en-IN" sz="1600" dirty="0"/>
              <a:t>Not a Number (</a:t>
            </a:r>
            <a:r>
              <a:rPr lang="en-IN" sz="1600" dirty="0" err="1"/>
              <a:t>NaN</a:t>
            </a:r>
            <a:r>
              <a:rPr lang="en-IN" sz="1600" dirty="0"/>
              <a:t>)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AC25E-0484-AC4A-810B-B86D64793F97}"/>
              </a:ext>
            </a:extLst>
          </p:cNvPr>
          <p:cNvSpPr/>
          <p:nvPr/>
        </p:nvSpPr>
        <p:spPr>
          <a:xfrm>
            <a:off x="1201038" y="4237687"/>
            <a:ext cx="52889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"PI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"Tau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math.tau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"infinity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math.inf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math.nan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D26AE-F6E6-9143-BEC5-5C49A58B8105}"/>
              </a:ext>
            </a:extLst>
          </p:cNvPr>
          <p:cNvSpPr/>
          <p:nvPr/>
        </p:nvSpPr>
        <p:spPr>
          <a:xfrm>
            <a:off x="701045" y="4237687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9995F34-C42D-A14A-8FB8-D3A7926ABCDC}"/>
              </a:ext>
            </a:extLst>
          </p:cNvPr>
          <p:cNvSpPr/>
          <p:nvPr/>
        </p:nvSpPr>
        <p:spPr>
          <a:xfrm>
            <a:off x="701045" y="390850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DB4CF-E68C-304E-BF7D-8DBA152F2DFB}"/>
              </a:ext>
            </a:extLst>
          </p:cNvPr>
          <p:cNvSpPr/>
          <p:nvPr/>
        </p:nvSpPr>
        <p:spPr>
          <a:xfrm>
            <a:off x="6756239" y="4237687"/>
            <a:ext cx="403814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 =  2.718281828459045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PI =  3.141592653589793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Tau =  6.283185307179586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infinity =  inf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NaN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 nan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D73A7F22-53F5-8E4F-96F4-87DCD42E6CE3}"/>
              </a:ext>
            </a:extLst>
          </p:cNvPr>
          <p:cNvSpPr/>
          <p:nvPr/>
        </p:nvSpPr>
        <p:spPr>
          <a:xfrm>
            <a:off x="6756239" y="390850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162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BF5E-E4D3-F543-AAB8-D07D9C48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Numeric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B2E9-723C-5246-BB91-B3BFA692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ceil() and floor() </a:t>
            </a:r>
          </a:p>
          <a:p>
            <a:pPr lvl="1"/>
            <a:r>
              <a:rPr lang="en-US" dirty="0"/>
              <a:t>Ceil value means the smallest integral value greater than the number and the floor value means the greatest integral value smaller than the number.</a:t>
            </a:r>
          </a:p>
          <a:p>
            <a:pPr lvl="1"/>
            <a:r>
              <a:rPr lang="en-US" dirty="0"/>
              <a:t>this can be easily calculated using the ceil() and floor() method respectively.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factorial()</a:t>
            </a:r>
          </a:p>
          <a:p>
            <a:pPr lvl="1"/>
            <a:r>
              <a:rPr lang="en-US" dirty="0"/>
              <a:t>It is used to find factorial of given number.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00B31-A55C-464A-AFFA-C3E89023BCA5}"/>
              </a:ext>
            </a:extLst>
          </p:cNvPr>
          <p:cNvSpPr/>
          <p:nvPr/>
        </p:nvSpPr>
        <p:spPr>
          <a:xfrm>
            <a:off x="1557877" y="2576157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5.6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"Ceil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"Floor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73442-6EE3-4040-8087-386277916A42}"/>
              </a:ext>
            </a:extLst>
          </p:cNvPr>
          <p:cNvSpPr/>
          <p:nvPr/>
        </p:nvSpPr>
        <p:spPr>
          <a:xfrm>
            <a:off x="1057884" y="257615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26C171F-F8E2-CE44-A83D-0CEEA285E2A5}"/>
              </a:ext>
            </a:extLst>
          </p:cNvPr>
          <p:cNvSpPr/>
          <p:nvPr/>
        </p:nvSpPr>
        <p:spPr>
          <a:xfrm>
            <a:off x="1057884" y="224697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0DEE6-7A89-114C-BC81-E78814779958}"/>
              </a:ext>
            </a:extLst>
          </p:cNvPr>
          <p:cNvSpPr/>
          <p:nvPr/>
        </p:nvSpPr>
        <p:spPr>
          <a:xfrm>
            <a:off x="7113078" y="2576157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Ceil =  6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Floor =  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DF7774D-EFB6-C24B-8985-A818FD271ACF}"/>
              </a:ext>
            </a:extLst>
          </p:cNvPr>
          <p:cNvSpPr/>
          <p:nvPr/>
        </p:nvSpPr>
        <p:spPr>
          <a:xfrm>
            <a:off x="7113078" y="224697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5E0B0-FAA9-7A4E-B6B3-2F2635D6CF2F}"/>
              </a:ext>
            </a:extLst>
          </p:cNvPr>
          <p:cNvSpPr/>
          <p:nvPr/>
        </p:nvSpPr>
        <p:spPr>
          <a:xfrm>
            <a:off x="1557877" y="5038237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,fact)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C4F40-B4CD-324C-A7D9-D21CFFDF529C}"/>
              </a:ext>
            </a:extLst>
          </p:cNvPr>
          <p:cNvSpPr/>
          <p:nvPr/>
        </p:nvSpPr>
        <p:spPr>
          <a:xfrm>
            <a:off x="1057884" y="503823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E592B9E5-2CB8-E34E-8B7C-762F7550B65B}"/>
              </a:ext>
            </a:extLst>
          </p:cNvPr>
          <p:cNvSpPr/>
          <p:nvPr/>
        </p:nvSpPr>
        <p:spPr>
          <a:xfrm>
            <a:off x="1057884" y="47090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67BFF8-4862-1843-8018-59F5CB1985B2}"/>
              </a:ext>
            </a:extLst>
          </p:cNvPr>
          <p:cNvSpPr/>
          <p:nvPr/>
        </p:nvSpPr>
        <p:spPr>
          <a:xfrm>
            <a:off x="7113078" y="5038237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Factorial =  120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B6658127-DBD2-C343-8597-420640BDE895}"/>
              </a:ext>
            </a:extLst>
          </p:cNvPr>
          <p:cNvSpPr/>
          <p:nvPr/>
        </p:nvSpPr>
        <p:spPr>
          <a:xfrm>
            <a:off x="7113078" y="47090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192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BF5E-E4D3-F543-AAB8-D07D9C48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Numeric Functions(cont.)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B2E9-723C-5246-BB91-B3BFA692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gcd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It is used find greatest common divisor of two number passed as argument.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fabs()</a:t>
            </a:r>
          </a:p>
          <a:p>
            <a:pPr lvl="1"/>
            <a:r>
              <a:rPr lang="en-US" dirty="0"/>
              <a:t>This function return the absolute value of given number.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00B31-A55C-464A-AFFA-C3E89023BCA5}"/>
              </a:ext>
            </a:extLst>
          </p:cNvPr>
          <p:cNvSpPr/>
          <p:nvPr/>
        </p:nvSpPr>
        <p:spPr>
          <a:xfrm>
            <a:off x="1557877" y="1959937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"GCD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math.gcd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73442-6EE3-4040-8087-386277916A42}"/>
              </a:ext>
            </a:extLst>
          </p:cNvPr>
          <p:cNvSpPr/>
          <p:nvPr/>
        </p:nvSpPr>
        <p:spPr>
          <a:xfrm>
            <a:off x="1057884" y="195993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26C171F-F8E2-CE44-A83D-0CEEA285E2A5}"/>
              </a:ext>
            </a:extLst>
          </p:cNvPr>
          <p:cNvSpPr/>
          <p:nvPr/>
        </p:nvSpPr>
        <p:spPr>
          <a:xfrm>
            <a:off x="1057884" y="16307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0DEE6-7A89-114C-BC81-E78814779958}"/>
              </a:ext>
            </a:extLst>
          </p:cNvPr>
          <p:cNvSpPr/>
          <p:nvPr/>
        </p:nvSpPr>
        <p:spPr>
          <a:xfrm>
            <a:off x="7113078" y="1959937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GCD =  15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DF7774D-EFB6-C24B-8985-A818FD271ACF}"/>
              </a:ext>
            </a:extLst>
          </p:cNvPr>
          <p:cNvSpPr/>
          <p:nvPr/>
        </p:nvSpPr>
        <p:spPr>
          <a:xfrm>
            <a:off x="7113078" y="16307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5E0B0-FAA9-7A4E-B6B3-2F2635D6CF2F}"/>
              </a:ext>
            </a:extLst>
          </p:cNvPr>
          <p:cNvSpPr/>
          <p:nvPr/>
        </p:nvSpPr>
        <p:spPr>
          <a:xfrm>
            <a:off x="1557877" y="4709053"/>
            <a:ext cx="52889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-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"absolute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math.fabs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C4F40-B4CD-324C-A7D9-D21CFFDF529C}"/>
              </a:ext>
            </a:extLst>
          </p:cNvPr>
          <p:cNvSpPr/>
          <p:nvPr/>
        </p:nvSpPr>
        <p:spPr>
          <a:xfrm>
            <a:off x="1057884" y="470905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E592B9E5-2CB8-E34E-8B7C-762F7550B65B}"/>
              </a:ext>
            </a:extLst>
          </p:cNvPr>
          <p:cNvSpPr/>
          <p:nvPr/>
        </p:nvSpPr>
        <p:spPr>
          <a:xfrm>
            <a:off x="1057884" y="437986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67BFF8-4862-1843-8018-59F5CB1985B2}"/>
              </a:ext>
            </a:extLst>
          </p:cNvPr>
          <p:cNvSpPr/>
          <p:nvPr/>
        </p:nvSpPr>
        <p:spPr>
          <a:xfrm>
            <a:off x="7113078" y="4709053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absolute =  15.0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B6658127-DBD2-C343-8597-420640BDE895}"/>
              </a:ext>
            </a:extLst>
          </p:cNvPr>
          <p:cNvSpPr/>
          <p:nvPr/>
        </p:nvSpPr>
        <p:spPr>
          <a:xfrm>
            <a:off x="7113078" y="437986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844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5726-82EF-1D46-AA70-68FA4E0D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Logarithmic and Power Functions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6F81523-8F85-2447-BBBD-A8CBAA7B7447}"/>
              </a:ext>
            </a:extLst>
          </p:cNvPr>
          <p:cNvGraphicFramePr>
            <a:graphicFrameLocks/>
          </p:cNvGraphicFramePr>
          <p:nvPr/>
        </p:nvGraphicFramePr>
        <p:xfrm>
          <a:off x="176938" y="894752"/>
          <a:ext cx="11888682" cy="2560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43">
                  <a:extLst>
                    <a:ext uri="{9D8B030D-6E8A-4147-A177-3AD203B41FA5}">
                      <a16:colId xmlns:a16="http://schemas.microsoft.com/office/drawing/2014/main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exp(x)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raised to the power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baseline="0" dirty="0"/>
                        <a:t>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math.exp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2.718281828459045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pow(x, y)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Return x raised to the power y (x**y)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(5,3)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log(x[, base])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With two arguments, return the logarithm of x to the given base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/>
                        <a:t>math.log</a:t>
                      </a:r>
                      <a:r>
                        <a:rPr lang="en-US" sz="1800" b="0" kern="1200" baseline="0" dirty="0"/>
                        <a:t>(10,2)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3.3219280948873626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log2(x)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Return the base-2 logarithm of x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math.log2(10)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3.3219280948873626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9271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log10(x)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base-10 logarithm of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baseline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math.log10(10)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1.0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1048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sqrt(x)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square root of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baseline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/>
                        <a:t>math.sqrt</a:t>
                      </a:r>
                      <a:r>
                        <a:rPr lang="en-US" sz="1800" b="0" kern="1200" baseline="0" dirty="0"/>
                        <a:t>(81)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9.0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3BAB-099A-0746-BA72-4B128AD4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Trigonometric and Angular Functions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5AA1333-6001-E949-A30B-39F6DB7720D9}"/>
              </a:ext>
            </a:extLst>
          </p:cNvPr>
          <p:cNvGraphicFramePr>
            <a:graphicFrameLocks/>
          </p:cNvGraphicFramePr>
          <p:nvPr/>
        </p:nvGraphicFramePr>
        <p:xfrm>
          <a:off x="176938" y="894752"/>
          <a:ext cx="11888682" cy="219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337">
                  <a:extLst>
                    <a:ext uri="{9D8B030D-6E8A-4147-A177-3AD203B41FA5}">
                      <a16:colId xmlns:a16="http://schemas.microsoft.com/office/drawing/2014/main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 sine of </a:t>
                      </a:r>
                      <a:r>
                        <a:rPr lang="en-IN" b="0" i="1" dirty="0">
                          <a:effectLst/>
                        </a:rPr>
                        <a:t>x</a:t>
                      </a:r>
                      <a:r>
                        <a:rPr lang="en-IN" b="0" dirty="0">
                          <a:effectLst/>
                        </a:rPr>
                        <a:t> 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math.sin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0.8414709848078965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cosine of x 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math.cos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0.5403023058681398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7200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 tangent of </a:t>
                      </a:r>
                      <a:r>
                        <a:rPr lang="en-IN" b="0" i="1" dirty="0">
                          <a:effectLst/>
                        </a:rPr>
                        <a:t>x</a:t>
                      </a:r>
                      <a:r>
                        <a:rPr lang="en-IN" b="0" dirty="0">
                          <a:effectLst/>
                        </a:rPr>
                        <a:t> 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math.tan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1.557407724654902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20738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degrees()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angle x from radians to degrees.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math.radians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1.5707963267948966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16267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radians()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angle x from degrees to 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math.degrees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85.94366926962348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7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547E-0F51-0641-9CB4-34FF969A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 Functions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D6FB149-18A7-4D43-A207-8468925234AC}"/>
              </a:ext>
            </a:extLst>
          </p:cNvPr>
          <p:cNvGraphicFramePr>
            <a:graphicFrameLocks/>
          </p:cNvGraphicFramePr>
          <p:nvPr/>
        </p:nvGraphicFramePr>
        <p:xfrm>
          <a:off x="176938" y="894752"/>
          <a:ext cx="11888682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619">
                  <a:extLst>
                    <a:ext uri="{9D8B030D-6E8A-4147-A177-3AD203B41FA5}">
                      <a16:colId xmlns:a16="http://schemas.microsoft.com/office/drawing/2014/main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gamma(x)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 gamma value of x.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math.gamma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isinf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whether the value is infinity or not.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math.isinf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math.pi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1305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isnan</a:t>
                      </a:r>
                      <a:r>
                        <a:rPr lang="en-US" b="1" dirty="0"/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whether the value is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not.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math.isnan</a:t>
                      </a:r>
                      <a:r>
                        <a:rPr lang="en-IN" dirty="0"/>
                        <a:t>(float('nan'))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0325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erf(x)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 error function at x.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math.erf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0.9999999999984626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8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D521-0F3D-104A-B8E6-FE9F56F1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F095-ABA7-BF4C-BA36-8A097BB9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datetime module supplies classes for manipulating dates and times.</a:t>
            </a:r>
          </a:p>
          <a:p>
            <a:r>
              <a:rPr lang="en-IN" dirty="0"/>
              <a:t>These classes provide a number of functions to deal with dates, times and time intervals.</a:t>
            </a:r>
          </a:p>
          <a:p>
            <a:r>
              <a:rPr lang="en-IN" dirty="0"/>
              <a:t>Date and datetime are an object in Python, so when you manipulate them, you are actually manipulating objects and not string or timestamps. 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484B691-B28B-7041-848A-5A5D73E073EA}"/>
              </a:ext>
            </a:extLst>
          </p:cNvPr>
          <p:cNvGraphicFramePr>
            <a:graphicFrameLocks/>
          </p:cNvGraphicFramePr>
          <p:nvPr/>
        </p:nvGraphicFramePr>
        <p:xfrm>
          <a:off x="303317" y="2823913"/>
          <a:ext cx="11516975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date 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idealized naive date. Attributes: year, month, and day.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time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idealized time. Attributes: hour, minute, second, microsecond, and 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6322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datetime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combination of a date and a time. Attributes: year, month, day, hour, minute, second, microsecond, and 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1630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timedelta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A duration expressing the difference between two date, time, or datetime instances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7523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abstract base class for time zone information objects.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7546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timezone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A class that implements the </a:t>
                      </a:r>
                      <a:r>
                        <a:rPr lang="en-IN" b="0" dirty="0" err="1">
                          <a:effectLst/>
                        </a:rPr>
                        <a:t>tzinfo</a:t>
                      </a:r>
                      <a:r>
                        <a:rPr lang="en-IN" b="0" dirty="0">
                          <a:effectLst/>
                        </a:rPr>
                        <a:t> abstract base class as a fixed offset from the UTC.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8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4DF9-F95B-AB41-8AA3-3B9E5387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233C-4DC2-CA48-99A0-7F4CA89F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datetime module exports the following constants:</a:t>
            </a:r>
          </a:p>
          <a:p>
            <a:pPr lvl="1"/>
            <a:r>
              <a:rPr lang="en-IN" b="1" dirty="0"/>
              <a:t>MINYEAR – </a:t>
            </a:r>
            <a:r>
              <a:rPr lang="en-IN" dirty="0"/>
              <a:t>value is 1</a:t>
            </a:r>
          </a:p>
          <a:p>
            <a:pPr lvl="1"/>
            <a:r>
              <a:rPr lang="en-IN" b="1" dirty="0"/>
              <a:t>MAXYEAR – </a:t>
            </a:r>
            <a:r>
              <a:rPr lang="en-IN" dirty="0"/>
              <a:t>value is 9999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7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Importing a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Math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Random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Datetime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Creating a custom module.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862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17AA-E3F8-AD4B-9834-519528E5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3F29-9C06-954C-B849-67227EFC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 class is used to instantiate date objects in Python. When an object of this class is instantiated, it represents a date in the format </a:t>
            </a:r>
            <a:r>
              <a:rPr lang="en-US" dirty="0">
                <a:solidFill>
                  <a:srgbClr val="D81A60"/>
                </a:solidFill>
              </a:rPr>
              <a:t>YYYY-MM-DD</a:t>
            </a:r>
            <a:r>
              <a:rPr lang="en-US" dirty="0"/>
              <a:t>. </a:t>
            </a:r>
          </a:p>
          <a:p>
            <a:r>
              <a:rPr lang="en-US" dirty="0"/>
              <a:t>Constructor of this class needs three mandatory arguments </a:t>
            </a:r>
            <a:r>
              <a:rPr lang="en-US" dirty="0">
                <a:solidFill>
                  <a:srgbClr val="D81A60"/>
                </a:solidFill>
              </a:rPr>
              <a:t>year, month and date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02D5B-235E-FD40-9319-1EC3765A674D}"/>
              </a:ext>
            </a:extLst>
          </p:cNvPr>
          <p:cNvSpPr/>
          <p:nvPr/>
        </p:nvSpPr>
        <p:spPr>
          <a:xfrm>
            <a:off x="544928" y="2496457"/>
            <a:ext cx="652674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(year, month, day)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5FA8684C-3D9C-F04F-8A68-CC2C6E0312B6}"/>
              </a:ext>
            </a:extLst>
          </p:cNvPr>
          <p:cNvSpPr/>
          <p:nvPr/>
        </p:nvSpPr>
        <p:spPr>
          <a:xfrm>
            <a:off x="544929" y="2167273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EA1C0-D5EC-2541-A3C2-F144666B177A}"/>
              </a:ext>
            </a:extLst>
          </p:cNvPr>
          <p:cNvSpPr/>
          <p:nvPr/>
        </p:nvSpPr>
        <p:spPr>
          <a:xfrm>
            <a:off x="899955" y="3369594"/>
            <a:ext cx="339326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1879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"Birthday="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ECCAC-509D-9040-A0D1-9F7F6E2BDF6A}"/>
              </a:ext>
            </a:extLst>
          </p:cNvPr>
          <p:cNvSpPr/>
          <p:nvPr/>
        </p:nvSpPr>
        <p:spPr>
          <a:xfrm>
            <a:off x="399962" y="33695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54E4475B-DA45-664C-839C-39D4C96CA638}"/>
              </a:ext>
            </a:extLst>
          </p:cNvPr>
          <p:cNvSpPr/>
          <p:nvPr/>
        </p:nvSpPr>
        <p:spPr>
          <a:xfrm>
            <a:off x="399962" y="304041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3BC63-CE17-BA4A-8A10-58A699A58504}"/>
              </a:ext>
            </a:extLst>
          </p:cNvPr>
          <p:cNvSpPr/>
          <p:nvPr/>
        </p:nvSpPr>
        <p:spPr>
          <a:xfrm>
            <a:off x="399963" y="4928239"/>
            <a:ext cx="389325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Birthday 1879-04-14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FB5D2F6B-3BB3-4C41-A449-447E3F851729}"/>
              </a:ext>
            </a:extLst>
          </p:cNvPr>
          <p:cNvSpPr/>
          <p:nvPr/>
        </p:nvSpPr>
        <p:spPr>
          <a:xfrm>
            <a:off x="399962" y="4599055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1E904-141C-9D40-943E-41200B04475D}"/>
              </a:ext>
            </a:extLst>
          </p:cNvPr>
          <p:cNvSpPr/>
          <p:nvPr/>
        </p:nvSpPr>
        <p:spPr>
          <a:xfrm>
            <a:off x="4899527" y="3369594"/>
            <a:ext cx="30735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today date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"Today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033BC-140A-F04E-B709-7D58F827EDE1}"/>
              </a:ext>
            </a:extLst>
          </p:cNvPr>
          <p:cNvSpPr/>
          <p:nvPr/>
        </p:nvSpPr>
        <p:spPr>
          <a:xfrm>
            <a:off x="4399533" y="33695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76B69198-ED81-9F40-BA71-16DE9DAAE827}"/>
              </a:ext>
            </a:extLst>
          </p:cNvPr>
          <p:cNvSpPr/>
          <p:nvPr/>
        </p:nvSpPr>
        <p:spPr>
          <a:xfrm>
            <a:off x="4399533" y="304041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9CF6-DD07-C040-A996-FAB54C340AE1}"/>
              </a:ext>
            </a:extLst>
          </p:cNvPr>
          <p:cNvSpPr/>
          <p:nvPr/>
        </p:nvSpPr>
        <p:spPr>
          <a:xfrm>
            <a:off x="4399534" y="4928239"/>
            <a:ext cx="35735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Today  2021-12-31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CF3C6BE6-6FFE-1D44-B088-BCF034EC54AD}"/>
              </a:ext>
            </a:extLst>
          </p:cNvPr>
          <p:cNvSpPr/>
          <p:nvPr/>
        </p:nvSpPr>
        <p:spPr>
          <a:xfrm>
            <a:off x="4399533" y="4599055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746BA4-1636-7E45-9003-C8DF3DF07727}"/>
              </a:ext>
            </a:extLst>
          </p:cNvPr>
          <p:cNvSpPr/>
          <p:nvPr/>
        </p:nvSpPr>
        <p:spPr>
          <a:xfrm>
            <a:off x="8536895" y="2661049"/>
            <a:ext cx="346014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today date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"Month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d.month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0A099-2447-A246-9F4E-6F1866E6B76F}"/>
              </a:ext>
            </a:extLst>
          </p:cNvPr>
          <p:cNvSpPr/>
          <p:nvPr/>
        </p:nvSpPr>
        <p:spPr>
          <a:xfrm>
            <a:off x="8036902" y="266104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E074BD5F-5C03-0A47-9BEE-CB2FA599B49A}"/>
              </a:ext>
            </a:extLst>
          </p:cNvPr>
          <p:cNvSpPr/>
          <p:nvPr/>
        </p:nvSpPr>
        <p:spPr>
          <a:xfrm>
            <a:off x="8036902" y="233186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C9CD3-81B4-564E-8DD1-D7B0825BA407}"/>
              </a:ext>
            </a:extLst>
          </p:cNvPr>
          <p:cNvSpPr/>
          <p:nvPr/>
        </p:nvSpPr>
        <p:spPr>
          <a:xfrm>
            <a:off x="8084967" y="4686298"/>
            <a:ext cx="357358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Date =   31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Month =  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Year =   2021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5E41B954-0511-984E-838F-678C278A8D1D}"/>
              </a:ext>
            </a:extLst>
          </p:cNvPr>
          <p:cNvSpPr/>
          <p:nvPr/>
        </p:nvSpPr>
        <p:spPr>
          <a:xfrm>
            <a:off x="8084966" y="4357114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10" grpId="0" build="p" animBg="1"/>
      <p:bldP spid="11" grpId="0" animBg="1"/>
      <p:bldP spid="12" grpId="0" build="p" animBg="1"/>
      <p:bldP spid="13" grpId="0" animBg="1"/>
      <p:bldP spid="14" grpId="0" animBg="1"/>
      <p:bldP spid="15" grpId="0" build="p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38A4-AB9E-E940-B6D0-C889DE51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4869-10D8-2F48-85B1-44360A68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time class creates the time object which represents local time, independent of any day.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AF91F-A25B-DE49-B0F7-DFDC49E47E08}"/>
              </a:ext>
            </a:extLst>
          </p:cNvPr>
          <p:cNvSpPr/>
          <p:nvPr/>
        </p:nvSpPr>
        <p:spPr>
          <a:xfrm>
            <a:off x="578381" y="1704720"/>
            <a:ext cx="93015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datetime.time</a:t>
            </a:r>
            <a:r>
              <a:rPr lang="en-IN" sz="1600">
                <a:latin typeface="Consolas" panose="020B0609020204030204" pitchFamily="49" charset="0"/>
                <a:cs typeface="Consolas" panose="020B0609020204030204" pitchFamily="49" charset="0"/>
              </a:rPr>
              <a:t>(hour, minute, second, 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microsecond=0,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tzinfo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=None, *, fold=0)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EE4C0BBE-6B2E-0C4D-9B5E-6C32728AADDC}"/>
              </a:ext>
            </a:extLst>
          </p:cNvPr>
          <p:cNvSpPr/>
          <p:nvPr/>
        </p:nvSpPr>
        <p:spPr>
          <a:xfrm>
            <a:off x="578382" y="1375536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F4DF0-3BE7-1B4D-BB2F-EC361E43D45A}"/>
              </a:ext>
            </a:extLst>
          </p:cNvPr>
          <p:cNvSpPr/>
          <p:nvPr/>
        </p:nvSpPr>
        <p:spPr>
          <a:xfrm>
            <a:off x="1078374" y="2545996"/>
            <a:ext cx="354764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"Time="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CD7A5-ED9E-5846-B33E-7CDCFA213294}"/>
              </a:ext>
            </a:extLst>
          </p:cNvPr>
          <p:cNvSpPr/>
          <p:nvPr/>
        </p:nvSpPr>
        <p:spPr>
          <a:xfrm>
            <a:off x="578381" y="2545996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48899FA8-8DC5-CF4F-B1C4-C850922ED21E}"/>
              </a:ext>
            </a:extLst>
          </p:cNvPr>
          <p:cNvSpPr/>
          <p:nvPr/>
        </p:nvSpPr>
        <p:spPr>
          <a:xfrm>
            <a:off x="578381" y="22168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20059-DAAB-5744-80D8-87A72A9BED4C}"/>
              </a:ext>
            </a:extLst>
          </p:cNvPr>
          <p:cNvSpPr/>
          <p:nvPr/>
        </p:nvSpPr>
        <p:spPr>
          <a:xfrm>
            <a:off x="600684" y="4104641"/>
            <a:ext cx="20646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Time= 10:40:30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8D9111B-EBD6-194A-B86B-89B181EAAFE8}"/>
              </a:ext>
            </a:extLst>
          </p:cNvPr>
          <p:cNvSpPr/>
          <p:nvPr/>
        </p:nvSpPr>
        <p:spPr>
          <a:xfrm>
            <a:off x="600683" y="3775457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E208DE-ED66-DD4F-9F46-C2F17CBCCFA2}"/>
              </a:ext>
            </a:extLst>
          </p:cNvPr>
          <p:cNvSpPr/>
          <p:nvPr/>
        </p:nvSpPr>
        <p:spPr>
          <a:xfrm>
            <a:off x="5406738" y="2545996"/>
            <a:ext cx="490837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"hour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t.hour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"minute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t.minute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t.second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"microsecond=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t.microsecond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3570B-1CA3-FF4F-87FB-B67A470AAF35}"/>
              </a:ext>
            </a:extLst>
          </p:cNvPr>
          <p:cNvSpPr/>
          <p:nvPr/>
        </p:nvSpPr>
        <p:spPr>
          <a:xfrm>
            <a:off x="4906746" y="2545996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2C85C9C9-2587-9240-B8EE-D35A7C5BF40E}"/>
              </a:ext>
            </a:extLst>
          </p:cNvPr>
          <p:cNvSpPr/>
          <p:nvPr/>
        </p:nvSpPr>
        <p:spPr>
          <a:xfrm>
            <a:off x="4906746" y="22168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0AB62C-3B91-774A-BBA5-AAF52E31DC9E}"/>
              </a:ext>
            </a:extLst>
          </p:cNvPr>
          <p:cNvSpPr/>
          <p:nvPr/>
        </p:nvSpPr>
        <p:spPr>
          <a:xfrm>
            <a:off x="4906747" y="4843305"/>
            <a:ext cx="357358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hour = 10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minute = 40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second = 30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microsecond = 0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3A93049D-BB91-EF45-988F-A5DDD7FA20BA}"/>
              </a:ext>
            </a:extLst>
          </p:cNvPr>
          <p:cNvSpPr/>
          <p:nvPr/>
        </p:nvSpPr>
        <p:spPr>
          <a:xfrm>
            <a:off x="4906746" y="4514121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18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6" grpId="0" build="p" animBg="1"/>
      <p:bldP spid="17" grpId="0" animBg="1"/>
      <p:bldP spid="18" grpId="0" animBg="1"/>
      <p:bldP spid="19" grpId="0" build="p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E1C-F9D7-E548-931A-AEAE9241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FFB6-C5BA-AA4E-9ABF-8494699F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DateTime</a:t>
            </a:r>
            <a:r>
              <a:rPr lang="en-US" dirty="0"/>
              <a:t> class contains information on both date and time.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458B9-2C5F-AA43-B09D-7D7FACB941F7}"/>
              </a:ext>
            </a:extLst>
          </p:cNvPr>
          <p:cNvSpPr/>
          <p:nvPr/>
        </p:nvSpPr>
        <p:spPr>
          <a:xfrm>
            <a:off x="447200" y="1693569"/>
            <a:ext cx="1161362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datetime.datetime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(year, month, day, hour=0, minute=0, second=0, microsecond=0,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tzinfo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=None, *,fold=0)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11E4DBB7-904E-3F49-979B-434E31D0ACB5}"/>
              </a:ext>
            </a:extLst>
          </p:cNvPr>
          <p:cNvSpPr/>
          <p:nvPr/>
        </p:nvSpPr>
        <p:spPr>
          <a:xfrm>
            <a:off x="447202" y="1364385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6B099-4550-D24B-8C88-D3C174894941}"/>
              </a:ext>
            </a:extLst>
          </p:cNvPr>
          <p:cNvSpPr/>
          <p:nvPr/>
        </p:nvSpPr>
        <p:spPr>
          <a:xfrm>
            <a:off x="932973" y="2523694"/>
            <a:ext cx="599149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1999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"year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a.year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"month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a.month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"hour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a.hour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"minute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a.minute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"timestamp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a.timestamp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53EC6-8CAF-0F48-B268-35E2F4664D5A}"/>
              </a:ext>
            </a:extLst>
          </p:cNvPr>
          <p:cNvSpPr/>
          <p:nvPr/>
        </p:nvSpPr>
        <p:spPr>
          <a:xfrm>
            <a:off x="432981" y="2523694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F26E0C80-4FE4-D449-964D-D1F3E041CBB1}"/>
              </a:ext>
            </a:extLst>
          </p:cNvPr>
          <p:cNvSpPr/>
          <p:nvPr/>
        </p:nvSpPr>
        <p:spPr>
          <a:xfrm>
            <a:off x="432981" y="219451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1BDA1-3F74-9043-8697-10E4DD2E1FFE}"/>
              </a:ext>
            </a:extLst>
          </p:cNvPr>
          <p:cNvSpPr/>
          <p:nvPr/>
        </p:nvSpPr>
        <p:spPr>
          <a:xfrm>
            <a:off x="432982" y="5018780"/>
            <a:ext cx="304576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year = 1999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month =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hour =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minute =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timestamp = 944980932.0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630B4901-9C05-DB49-8A3A-4C84C3ECA34E}"/>
              </a:ext>
            </a:extLst>
          </p:cNvPr>
          <p:cNvSpPr/>
          <p:nvPr/>
        </p:nvSpPr>
        <p:spPr>
          <a:xfrm>
            <a:off x="432981" y="4689596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87C23-DCF0-764A-83B0-D67BD4F120D0}"/>
              </a:ext>
            </a:extLst>
          </p:cNvPr>
          <p:cNvSpPr/>
          <p:nvPr/>
        </p:nvSpPr>
        <p:spPr>
          <a:xfrm>
            <a:off x="7519627" y="2412107"/>
            <a:ext cx="454119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"Current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today)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0DDD8-292D-3844-9560-A6C060AA1CDE}"/>
              </a:ext>
            </a:extLst>
          </p:cNvPr>
          <p:cNvSpPr/>
          <p:nvPr/>
        </p:nvSpPr>
        <p:spPr>
          <a:xfrm>
            <a:off x="7019634" y="241210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B405FCD1-8960-414C-B981-9E5BF80012EE}"/>
              </a:ext>
            </a:extLst>
          </p:cNvPr>
          <p:cNvSpPr/>
          <p:nvPr/>
        </p:nvSpPr>
        <p:spPr>
          <a:xfrm>
            <a:off x="7019634" y="208292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C251B-B536-A046-A52F-0EFA9F92B9A9}"/>
              </a:ext>
            </a:extLst>
          </p:cNvPr>
          <p:cNvSpPr/>
          <p:nvPr/>
        </p:nvSpPr>
        <p:spPr>
          <a:xfrm>
            <a:off x="7108846" y="4033901"/>
            <a:ext cx="4399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Current  2021-12-31 23:10:42.397856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2CE5F0A-F239-D84C-9369-667A0C312E7E}"/>
              </a:ext>
            </a:extLst>
          </p:cNvPr>
          <p:cNvSpPr/>
          <p:nvPr/>
        </p:nvSpPr>
        <p:spPr>
          <a:xfrm>
            <a:off x="7108845" y="3704717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124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build="p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2139-F5DC-3F43-910E-94C7BECB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Timedelta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1E01-9463-3F44-91DB-65EA5435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err="1"/>
              <a:t>timedelta</a:t>
            </a:r>
            <a:r>
              <a:rPr lang="en-US" dirty="0"/>
              <a:t> class is used for calculating differences in dates and also can be used for date manipulations in Python.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E6BE4-BBF5-1643-8148-F296F42315E4}"/>
              </a:ext>
            </a:extLst>
          </p:cNvPr>
          <p:cNvSpPr/>
          <p:nvPr/>
        </p:nvSpPr>
        <p:spPr>
          <a:xfrm>
            <a:off x="578380" y="1983501"/>
            <a:ext cx="1128651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(days=0, seconds=0, microseconds=0, milliseconds=0, minutes=0, hours=0, weeks=0)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92F3883E-F72C-4242-895C-B73CEC91AB45}"/>
              </a:ext>
            </a:extLst>
          </p:cNvPr>
          <p:cNvSpPr/>
          <p:nvPr/>
        </p:nvSpPr>
        <p:spPr>
          <a:xfrm>
            <a:off x="578382" y="1654317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8B01F-9DCC-C846-BC51-A41FD45634A3}"/>
              </a:ext>
            </a:extLst>
          </p:cNvPr>
          <p:cNvSpPr/>
          <p:nvPr/>
        </p:nvSpPr>
        <p:spPr>
          <a:xfrm>
            <a:off x="1078373" y="2774374"/>
            <a:ext cx="469796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today +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(days=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"Current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today)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2 days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45AE9-990A-E544-AB7F-D52547E6BBAA}"/>
              </a:ext>
            </a:extLst>
          </p:cNvPr>
          <p:cNvSpPr/>
          <p:nvPr/>
        </p:nvSpPr>
        <p:spPr>
          <a:xfrm>
            <a:off x="578380" y="2774374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1290A8B-0A8C-2846-8AD8-C3ECB38DDA3E}"/>
              </a:ext>
            </a:extLst>
          </p:cNvPr>
          <p:cNvSpPr/>
          <p:nvPr/>
        </p:nvSpPr>
        <p:spPr>
          <a:xfrm>
            <a:off x="578380" y="244519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3EC62-49F5-834E-B7B7-9D14BBC32115}"/>
              </a:ext>
            </a:extLst>
          </p:cNvPr>
          <p:cNvSpPr/>
          <p:nvPr/>
        </p:nvSpPr>
        <p:spPr>
          <a:xfrm>
            <a:off x="578381" y="4825461"/>
            <a:ext cx="4399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Current  2021-12-31 23:10:42.397856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8CFBCA7-7726-A740-83F7-C1CC431676B6}"/>
              </a:ext>
            </a:extLst>
          </p:cNvPr>
          <p:cNvSpPr/>
          <p:nvPr/>
        </p:nvSpPr>
        <p:spPr>
          <a:xfrm>
            <a:off x="578380" y="4496277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B52B3-78FA-0549-B31F-18A516DF5748}"/>
              </a:ext>
            </a:extLst>
          </p:cNvPr>
          <p:cNvSpPr/>
          <p:nvPr/>
        </p:nvSpPr>
        <p:spPr>
          <a:xfrm>
            <a:off x="6581774" y="2766596"/>
            <a:ext cx="469796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today +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(days=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 = df2 - today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"Current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today)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2 days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"difference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td)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45067C-AF3F-A448-B75C-F8FDB328BA49}"/>
              </a:ext>
            </a:extLst>
          </p:cNvPr>
          <p:cNvSpPr/>
          <p:nvPr/>
        </p:nvSpPr>
        <p:spPr>
          <a:xfrm>
            <a:off x="6081781" y="2766596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83AC2BFB-9B52-A94C-A458-D8C1D8FA71BF}"/>
              </a:ext>
            </a:extLst>
          </p:cNvPr>
          <p:cNvSpPr/>
          <p:nvPr/>
        </p:nvSpPr>
        <p:spPr>
          <a:xfrm>
            <a:off x="6081781" y="24374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64E77-F6BE-7444-9728-F7441278319A}"/>
              </a:ext>
            </a:extLst>
          </p:cNvPr>
          <p:cNvSpPr/>
          <p:nvPr/>
        </p:nvSpPr>
        <p:spPr>
          <a:xfrm>
            <a:off x="6040245" y="5273240"/>
            <a:ext cx="495792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After 2 days  2022-01-02 23:22:24.550069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difference  2 days, 0:00:00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46803829-006B-F447-8B6E-9001D291F340}"/>
              </a:ext>
            </a:extLst>
          </p:cNvPr>
          <p:cNvSpPr/>
          <p:nvPr/>
        </p:nvSpPr>
        <p:spPr>
          <a:xfrm>
            <a:off x="6040244" y="4944056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770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build="p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0896-79F2-1248-9FF3-7FA28CAE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Format Datetime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9614-EBA0-8641-B657-CFA5E6DF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strftime</a:t>
            </a:r>
            <a:r>
              <a:rPr lang="en-US" dirty="0"/>
              <a:t>()and </a:t>
            </a:r>
            <a:r>
              <a:rPr lang="en-US" dirty="0" err="1"/>
              <a:t>strptime</a:t>
            </a:r>
            <a:r>
              <a:rPr lang="en-US" dirty="0"/>
              <a:t>() method converts the given date, time or datetime object to the a string representation of the given format or visa versa.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071DA-1E35-EE4D-B9D5-B055626655E2}"/>
              </a:ext>
            </a:extLst>
          </p:cNvPr>
          <p:cNvSpPr/>
          <p:nvPr/>
        </p:nvSpPr>
        <p:spPr>
          <a:xfrm>
            <a:off x="777288" y="2049545"/>
            <a:ext cx="676093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my_string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str(input(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'Enter date(</a:t>
            </a:r>
            <a:r>
              <a:rPr lang="en-I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yyyy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-mm-dd): 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date1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datetime.datetime.strptime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my_string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"%Y-%m-%d"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date1.strftime(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"%A %m %Y"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1:'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"%a %m %y"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2:'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sz="16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>
                <a:solidFill>
                  <a:srgbClr val="A31515"/>
                </a:solidFill>
                <a:latin typeface="Menlo" panose="020B0609030804020204" pitchFamily="49" charset="0"/>
              </a:rPr>
              <a:t>"%I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%p %S"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3:'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"%H:%M:%S"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4:'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5CD53-3464-304B-9CD6-D42ACE89D23E}"/>
              </a:ext>
            </a:extLst>
          </p:cNvPr>
          <p:cNvSpPr/>
          <p:nvPr/>
        </p:nvSpPr>
        <p:spPr>
          <a:xfrm>
            <a:off x="277297" y="2049545"/>
            <a:ext cx="499993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D5D41BC0-3CD3-2E43-B8C3-7E1E2B0298CF}"/>
              </a:ext>
            </a:extLst>
          </p:cNvPr>
          <p:cNvSpPr/>
          <p:nvPr/>
        </p:nvSpPr>
        <p:spPr>
          <a:xfrm>
            <a:off x="277297" y="172036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DF4C9-8002-0B45-A4AB-DAC23EE27D8D}"/>
              </a:ext>
            </a:extLst>
          </p:cNvPr>
          <p:cNvSpPr/>
          <p:nvPr/>
        </p:nvSpPr>
        <p:spPr>
          <a:xfrm>
            <a:off x="7599916" y="2039625"/>
            <a:ext cx="439921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Enter date(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yyyy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-mm-dd): 1995-3-2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1: Thursday 03 1995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2: Fri 12 21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3: 11 PM 38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4: 23:38:38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C90EF9F4-4E2F-F045-8822-96043ECCB6A2}"/>
              </a:ext>
            </a:extLst>
          </p:cNvPr>
          <p:cNvSpPr/>
          <p:nvPr/>
        </p:nvSpPr>
        <p:spPr>
          <a:xfrm>
            <a:off x="7599915" y="1710441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93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4159-A96E-BB42-ADA4-C9FEEE9D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Creating a custom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8D25-793B-9C4E-9457-9CDEE930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</a:t>
            </a:r>
            <a:r>
              <a:rPr lang="en-US" dirty="0">
                <a:solidFill>
                  <a:srgbClr val="C00000"/>
                </a:solidFill>
              </a:rPr>
              <a:t>a custom module </a:t>
            </a:r>
            <a:r>
              <a:rPr lang="en-US" dirty="0"/>
              <a:t>save the file with .</a:t>
            </a:r>
            <a:r>
              <a:rPr lang="en-US" dirty="0" err="1"/>
              <a:t>py</a:t>
            </a:r>
            <a:r>
              <a:rPr lang="en-US" dirty="0"/>
              <a:t> extension.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Now we can use the module we just created, by using the </a:t>
            </a:r>
            <a:r>
              <a:rPr lang="en-IN" dirty="0">
                <a:solidFill>
                  <a:srgbClr val="C00000"/>
                </a:solidFill>
              </a:rPr>
              <a:t>import statement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49DE4-38B0-8D4A-8A8D-0C52F0974841}"/>
              </a:ext>
            </a:extLst>
          </p:cNvPr>
          <p:cNvSpPr/>
          <p:nvPr/>
        </p:nvSpPr>
        <p:spPr>
          <a:xfrm>
            <a:off x="1044921" y="1806723"/>
            <a:ext cx="52889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F861F-94B2-CB41-90C5-08A6F4D73E60}"/>
              </a:ext>
            </a:extLst>
          </p:cNvPr>
          <p:cNvSpPr/>
          <p:nvPr/>
        </p:nvSpPr>
        <p:spPr>
          <a:xfrm>
            <a:off x="544928" y="180672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8B2AD79-6931-F941-87BD-776526642270}"/>
              </a:ext>
            </a:extLst>
          </p:cNvPr>
          <p:cNvSpPr/>
          <p:nvPr/>
        </p:nvSpPr>
        <p:spPr>
          <a:xfrm>
            <a:off x="544928" y="147753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176BD-1261-9941-9F59-354198970883}"/>
              </a:ext>
            </a:extLst>
          </p:cNvPr>
          <p:cNvSpPr/>
          <p:nvPr/>
        </p:nvSpPr>
        <p:spPr>
          <a:xfrm>
            <a:off x="1044921" y="4303243"/>
            <a:ext cx="52889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function call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MyModule.Addition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F48089-2D70-E744-AAC3-199246E7FE2C}"/>
              </a:ext>
            </a:extLst>
          </p:cNvPr>
          <p:cNvSpPr/>
          <p:nvPr/>
        </p:nvSpPr>
        <p:spPr>
          <a:xfrm>
            <a:off x="544928" y="430324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44E4ED1-F71A-8643-81C3-95C66EFC6A25}"/>
              </a:ext>
            </a:extLst>
          </p:cNvPr>
          <p:cNvSpPr/>
          <p:nvPr/>
        </p:nvSpPr>
        <p:spPr>
          <a:xfrm>
            <a:off x="544928" y="397405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10632-D69F-E04C-9591-C25FDA0BD025}"/>
              </a:ext>
            </a:extLst>
          </p:cNvPr>
          <p:cNvSpPr/>
          <p:nvPr/>
        </p:nvSpPr>
        <p:spPr>
          <a:xfrm>
            <a:off x="6633576" y="4385668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Add= 7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53120726-7AE9-4A43-8196-D59EE22A93BB}"/>
              </a:ext>
            </a:extLst>
          </p:cNvPr>
          <p:cNvSpPr/>
          <p:nvPr/>
        </p:nvSpPr>
        <p:spPr>
          <a:xfrm>
            <a:off x="6633576" y="40564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503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5471-9814-474B-951C-673D1FF0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3984-5AE9-C748-9578-1E189F90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module can contain functions, as already described, but also </a:t>
            </a:r>
            <a:r>
              <a:rPr lang="en-IN" dirty="0">
                <a:solidFill>
                  <a:srgbClr val="C00000"/>
                </a:solidFill>
              </a:rPr>
              <a:t>variables of all types </a:t>
            </a:r>
          </a:p>
          <a:p>
            <a:r>
              <a:rPr lang="en-IN" dirty="0"/>
              <a:t>We can use them </a:t>
            </a:r>
            <a:r>
              <a:rPr lang="en-IN" dirty="0">
                <a:solidFill>
                  <a:srgbClr val="C00000"/>
                </a:solidFill>
              </a:rPr>
              <a:t>by </a:t>
            </a:r>
            <a:r>
              <a:rPr lang="en-IN" dirty="0" err="1">
                <a:solidFill>
                  <a:srgbClr val="C00000"/>
                </a:solidFill>
              </a:rPr>
              <a:t>modulename.variableName</a:t>
            </a:r>
            <a:r>
              <a:rPr lang="en-IN" dirty="0"/>
              <a:t> in our program.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59530-6815-9D4F-ABC8-783760B800FC}"/>
              </a:ext>
            </a:extLst>
          </p:cNvPr>
          <p:cNvSpPr/>
          <p:nvPr/>
        </p:nvSpPr>
        <p:spPr>
          <a:xfrm>
            <a:off x="1089525" y="2219318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CCE43-463B-7B44-A61F-462AD386B30C}"/>
              </a:ext>
            </a:extLst>
          </p:cNvPr>
          <p:cNvSpPr/>
          <p:nvPr/>
        </p:nvSpPr>
        <p:spPr>
          <a:xfrm>
            <a:off x="589532" y="221931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BA95E78-6C1F-0148-B774-8B88ADB2A8DB}"/>
              </a:ext>
            </a:extLst>
          </p:cNvPr>
          <p:cNvSpPr/>
          <p:nvPr/>
        </p:nvSpPr>
        <p:spPr>
          <a:xfrm>
            <a:off x="589532" y="189013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18E47-D2BB-9D4B-A956-A569D3FEB220}"/>
              </a:ext>
            </a:extLst>
          </p:cNvPr>
          <p:cNvSpPr/>
          <p:nvPr/>
        </p:nvSpPr>
        <p:spPr>
          <a:xfrm>
            <a:off x="1089525" y="4364921"/>
            <a:ext cx="528897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MyModule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function call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"Add="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MyModule.Addition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MyModule.list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3961F-1BF1-2B4F-92EE-4B1721CF9024}"/>
              </a:ext>
            </a:extLst>
          </p:cNvPr>
          <p:cNvSpPr/>
          <p:nvPr/>
        </p:nvSpPr>
        <p:spPr>
          <a:xfrm>
            <a:off x="589532" y="4364921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88E05EBE-F65E-754D-84C8-1F10062ACA7A}"/>
              </a:ext>
            </a:extLst>
          </p:cNvPr>
          <p:cNvSpPr/>
          <p:nvPr/>
        </p:nvSpPr>
        <p:spPr>
          <a:xfrm>
            <a:off x="589532" y="403573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30D8F-3D47-2446-AAFD-7C5E5F622444}"/>
              </a:ext>
            </a:extLst>
          </p:cNvPr>
          <p:cNvSpPr/>
          <p:nvPr/>
        </p:nvSpPr>
        <p:spPr>
          <a:xfrm>
            <a:off x="6678180" y="4447346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Add= 7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E7E14B75-D53E-6745-B64B-E7C4CF3CC88A}"/>
              </a:ext>
            </a:extLst>
          </p:cNvPr>
          <p:cNvSpPr/>
          <p:nvPr/>
        </p:nvSpPr>
        <p:spPr>
          <a:xfrm>
            <a:off x="6678180" y="411816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588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61D4-116E-B64F-8C46-A33DAE15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From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876D-B63F-CF4F-B50A-F77F6B4E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choose to import only </a:t>
            </a:r>
            <a:r>
              <a:rPr lang="en-IN" dirty="0">
                <a:solidFill>
                  <a:srgbClr val="C00000"/>
                </a:solidFill>
              </a:rPr>
              <a:t>parts from </a:t>
            </a:r>
            <a:r>
              <a:rPr lang="en-IN" dirty="0"/>
              <a:t>a module, by using the </a:t>
            </a:r>
            <a:r>
              <a:rPr lang="en-IN" dirty="0">
                <a:solidFill>
                  <a:srgbClr val="C00000"/>
                </a:solidFill>
              </a:rPr>
              <a:t>from</a:t>
            </a:r>
            <a:r>
              <a:rPr lang="en-IN" dirty="0"/>
              <a:t> keyword.</a:t>
            </a:r>
          </a:p>
          <a:p>
            <a:r>
              <a:rPr lang="en-IN" dirty="0"/>
              <a:t>Sometimes we don't required entire module and we want to use only </a:t>
            </a:r>
            <a:r>
              <a:rPr lang="en-IN" dirty="0">
                <a:solidFill>
                  <a:srgbClr val="C00000"/>
                </a:solidFill>
              </a:rPr>
              <a:t>some of the functions from modules.</a:t>
            </a:r>
          </a:p>
          <a:p>
            <a:r>
              <a:rPr lang="en-IN" dirty="0"/>
              <a:t>This can be archived by from keyword with </a:t>
            </a:r>
            <a:r>
              <a:rPr lang="en-IN" dirty="0">
                <a:solidFill>
                  <a:srgbClr val="C00000"/>
                </a:solidFill>
              </a:rPr>
              <a:t>import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When importing using the from keyword, do not use the module name when referring to elements in the module.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EC0FB-B796-1F4F-A225-D59E6BE94FFF}"/>
              </a:ext>
            </a:extLst>
          </p:cNvPr>
          <p:cNvSpPr/>
          <p:nvPr/>
        </p:nvSpPr>
        <p:spPr>
          <a:xfrm>
            <a:off x="1089525" y="2899542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6D7FB-0977-E046-8C92-B956105C3EE8}"/>
              </a:ext>
            </a:extLst>
          </p:cNvPr>
          <p:cNvSpPr/>
          <p:nvPr/>
        </p:nvSpPr>
        <p:spPr>
          <a:xfrm>
            <a:off x="589532" y="2899542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AF6FCCCD-1F31-AA4E-A53F-0C959878592D}"/>
              </a:ext>
            </a:extLst>
          </p:cNvPr>
          <p:cNvSpPr/>
          <p:nvPr/>
        </p:nvSpPr>
        <p:spPr>
          <a:xfrm>
            <a:off x="589532" y="257035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4F299-B918-7640-91D1-10002349A650}"/>
              </a:ext>
            </a:extLst>
          </p:cNvPr>
          <p:cNvSpPr/>
          <p:nvPr/>
        </p:nvSpPr>
        <p:spPr>
          <a:xfrm>
            <a:off x="7066578" y="2734950"/>
            <a:ext cx="47889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57C54-8928-BC49-9B2C-C3893882E734}"/>
              </a:ext>
            </a:extLst>
          </p:cNvPr>
          <p:cNvSpPr/>
          <p:nvPr/>
        </p:nvSpPr>
        <p:spPr>
          <a:xfrm>
            <a:off x="6566585" y="2734950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CDFE2F1-1394-F648-B972-C34E066D6B46}"/>
              </a:ext>
            </a:extLst>
          </p:cNvPr>
          <p:cNvSpPr/>
          <p:nvPr/>
        </p:nvSpPr>
        <p:spPr>
          <a:xfrm>
            <a:off x="6566585" y="240576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C5B8B-C3BC-8841-8008-2F5C5491FB46}"/>
              </a:ext>
            </a:extLst>
          </p:cNvPr>
          <p:cNvSpPr/>
          <p:nvPr/>
        </p:nvSpPr>
        <p:spPr>
          <a:xfrm>
            <a:off x="6566585" y="4305944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5CB64225-F21C-0F4C-87A3-6F35C1574B94}"/>
              </a:ext>
            </a:extLst>
          </p:cNvPr>
          <p:cNvSpPr/>
          <p:nvPr/>
        </p:nvSpPr>
        <p:spPr>
          <a:xfrm>
            <a:off x="6566585" y="397676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97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A12-7EB7-0946-8027-E9AE1B1B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255E-D4BE-B740-AEAB-FD86B488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First, we create a directory and give it a package name, preferably related to its operation</a:t>
            </a:r>
          </a:p>
          <a:p>
            <a:r>
              <a:rPr lang="en-IN" dirty="0"/>
              <a:t>Then we put the classes and the required functions in it.</a:t>
            </a:r>
          </a:p>
          <a:p>
            <a:r>
              <a:rPr lang="en-IN" dirty="0"/>
              <a:t>Finally we create an __</a:t>
            </a:r>
            <a:r>
              <a:rPr lang="en-IN" dirty="0" err="1"/>
              <a:t>init</a:t>
            </a:r>
            <a:r>
              <a:rPr lang="en-IN" dirty="0"/>
              <a:t>__.</a:t>
            </a:r>
            <a:r>
              <a:rPr lang="en-IN" dirty="0" err="1"/>
              <a:t>py</a:t>
            </a:r>
            <a:r>
              <a:rPr lang="en-IN" dirty="0"/>
              <a:t> file inside the directory, to let Python know that the directory is a package.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B7FA1-EA7E-4446-A1D5-2ECCB0B0CC96}"/>
              </a:ext>
            </a:extLst>
          </p:cNvPr>
          <p:cNvSpPr/>
          <p:nvPr/>
        </p:nvSpPr>
        <p:spPr>
          <a:xfrm>
            <a:off x="740780" y="2777924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BA482A-239E-034A-A618-EBCDC428495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10497" y="3264061"/>
            <a:ext cx="0" cy="21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1E71C56-BD30-174A-8727-938301482FE3}"/>
              </a:ext>
            </a:extLst>
          </p:cNvPr>
          <p:cNvSpPr/>
          <p:nvPr/>
        </p:nvSpPr>
        <p:spPr>
          <a:xfrm>
            <a:off x="2280213" y="3721260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D3D4B-DC1D-EA47-B3D1-2F9BD363F873}"/>
              </a:ext>
            </a:extLst>
          </p:cNvPr>
          <p:cNvSpPr/>
          <p:nvPr/>
        </p:nvSpPr>
        <p:spPr>
          <a:xfrm>
            <a:off x="2280213" y="4793683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MyModule.py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8B4E1D-837C-B84E-B746-F045C233335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510497" y="3964329"/>
            <a:ext cx="769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EB175D-DD39-3F4A-9203-4963EC612709}"/>
              </a:ext>
            </a:extLst>
          </p:cNvPr>
          <p:cNvCxnSpPr>
            <a:cxnSpLocks/>
          </p:cNvCxnSpPr>
          <p:nvPr/>
        </p:nvCxnSpPr>
        <p:spPr>
          <a:xfrm flipH="1">
            <a:off x="1551652" y="5076780"/>
            <a:ext cx="769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0310B-78C8-2E42-87A8-4AA6136C332A}"/>
              </a:ext>
            </a:extLst>
          </p:cNvPr>
          <p:cNvSpPr/>
          <p:nvPr/>
        </p:nvSpPr>
        <p:spPr>
          <a:xfrm>
            <a:off x="4622867" y="2639196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2843B-8EAF-D440-9E27-63319E48C51E}"/>
              </a:ext>
            </a:extLst>
          </p:cNvPr>
          <p:cNvSpPr/>
          <p:nvPr/>
        </p:nvSpPr>
        <p:spPr>
          <a:xfrm>
            <a:off x="4122874" y="263919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41F59669-C9C3-624C-AC21-63258A78D852}"/>
              </a:ext>
            </a:extLst>
          </p:cNvPr>
          <p:cNvSpPr/>
          <p:nvPr/>
        </p:nvSpPr>
        <p:spPr>
          <a:xfrm>
            <a:off x="4122874" y="23100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B1AA27-417D-AA4F-BCA4-55005B97F6E7}"/>
              </a:ext>
            </a:extLst>
          </p:cNvPr>
          <p:cNvSpPr/>
          <p:nvPr/>
        </p:nvSpPr>
        <p:spPr>
          <a:xfrm>
            <a:off x="4641166" y="4493836"/>
            <a:ext cx="4788979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Package1.MyModule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Package1.MyModule.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972E5-B3C7-3A4B-91D6-43503DC567BB}"/>
              </a:ext>
            </a:extLst>
          </p:cNvPr>
          <p:cNvSpPr/>
          <p:nvPr/>
        </p:nvSpPr>
        <p:spPr>
          <a:xfrm>
            <a:off x="4141173" y="4493836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6330561A-EE1C-714B-A7FB-A867D1D75579}"/>
              </a:ext>
            </a:extLst>
          </p:cNvPr>
          <p:cNvSpPr/>
          <p:nvPr/>
        </p:nvSpPr>
        <p:spPr>
          <a:xfrm>
            <a:off x="4141173" y="4164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938B3-0189-8B4D-9994-50AB3901D2F0}"/>
              </a:ext>
            </a:extLst>
          </p:cNvPr>
          <p:cNvSpPr/>
          <p:nvPr/>
        </p:nvSpPr>
        <p:spPr>
          <a:xfrm>
            <a:off x="4161838" y="6118531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F22F346B-562D-7B45-83C3-2F97D1D7414F}"/>
              </a:ext>
            </a:extLst>
          </p:cNvPr>
          <p:cNvSpPr/>
          <p:nvPr/>
        </p:nvSpPr>
        <p:spPr>
          <a:xfrm>
            <a:off x="4161838" y="578934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06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Unit-04.2</a:t>
            </a:r>
            <a:br>
              <a:rPr lang="en-US" sz="4800" dirty="0"/>
            </a:br>
            <a:r>
              <a:rPr lang="en-IN" sz="4800" dirty="0">
                <a:effectLst/>
              </a:rPr>
              <a:t>Matplotlib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331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D869-AF6D-5B4F-B96D-68B44619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999F-67D7-F74E-907D-9771D661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provide a means of </a:t>
            </a:r>
            <a:r>
              <a:rPr lang="en-IN" dirty="0">
                <a:solidFill>
                  <a:srgbClr val="C00000"/>
                </a:solidFill>
              </a:rPr>
              <a:t>collecting sets of functions together </a:t>
            </a:r>
            <a:r>
              <a:rPr lang="en-IN" dirty="0"/>
              <a:t>so that they can be used by any number of programs.</a:t>
            </a:r>
          </a:p>
          <a:p>
            <a:r>
              <a:rPr lang="en-IN" dirty="0"/>
              <a:t>A Python module, </a:t>
            </a:r>
            <a:r>
              <a:rPr lang="en-IN" dirty="0">
                <a:solidFill>
                  <a:srgbClr val="C00000"/>
                </a:solidFill>
              </a:rPr>
              <a:t>simply put, is a 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>
                <a:solidFill>
                  <a:srgbClr val="C00000"/>
                </a:solidFill>
              </a:rPr>
              <a:t> file</a:t>
            </a:r>
            <a:r>
              <a:rPr lang="en-IN" dirty="0"/>
              <a:t>. </a:t>
            </a:r>
          </a:p>
          <a:p>
            <a:r>
              <a:rPr lang="en-IN" dirty="0"/>
              <a:t>A module can contain any </a:t>
            </a:r>
            <a:r>
              <a:rPr lang="en-IN" dirty="0">
                <a:solidFill>
                  <a:srgbClr val="C00000"/>
                </a:solidFill>
              </a:rPr>
              <a:t>Python code </a:t>
            </a:r>
            <a:r>
              <a:rPr lang="en-IN" dirty="0"/>
              <a:t>we like. All the programs we have written so far have been contained in a single .</a:t>
            </a:r>
            <a:r>
              <a:rPr lang="en-IN" dirty="0" err="1"/>
              <a:t>py</a:t>
            </a:r>
            <a:r>
              <a:rPr lang="en-IN" dirty="0"/>
              <a:t> file, and so they are modules as well as programs. </a:t>
            </a:r>
          </a:p>
          <a:p>
            <a:r>
              <a:rPr lang="en-IN" dirty="0"/>
              <a:t>The key difference is that programs are </a:t>
            </a:r>
            <a:r>
              <a:rPr lang="en-IN" dirty="0">
                <a:solidFill>
                  <a:srgbClr val="C00000"/>
                </a:solidFill>
              </a:rPr>
              <a:t>designed to be run</a:t>
            </a:r>
            <a:r>
              <a:rPr lang="en-IN" dirty="0"/>
              <a:t>, whereas modules are designed to be </a:t>
            </a:r>
            <a:r>
              <a:rPr lang="en-IN" dirty="0">
                <a:solidFill>
                  <a:srgbClr val="C00000"/>
                </a:solidFill>
              </a:rPr>
              <a:t>imported and used by programs</a:t>
            </a:r>
            <a:r>
              <a:rPr lang="en-IN" dirty="0"/>
              <a:t>. </a:t>
            </a:r>
          </a:p>
          <a:p>
            <a:r>
              <a:rPr lang="en-IN" dirty="0"/>
              <a:t>Not all modules have associated .</a:t>
            </a:r>
            <a:r>
              <a:rPr lang="en-IN" dirty="0" err="1"/>
              <a:t>py</a:t>
            </a:r>
            <a:r>
              <a:rPr lang="en-IN" dirty="0"/>
              <a:t> files—for example, the sys module is built into </a:t>
            </a:r>
            <a:r>
              <a:rPr lang="en-IN" dirty="0">
                <a:solidFill>
                  <a:srgbClr val="C00000"/>
                </a:solidFill>
              </a:rPr>
              <a:t>Python</a:t>
            </a:r>
            <a:r>
              <a:rPr lang="en-IN" dirty="0"/>
              <a:t>, and some modules are written in other languages (most commonly, C). </a:t>
            </a:r>
          </a:p>
          <a:p>
            <a:r>
              <a:rPr lang="en-IN" dirty="0"/>
              <a:t>It makes no difference to our programs </a:t>
            </a:r>
            <a:r>
              <a:rPr lang="en-IN" dirty="0">
                <a:solidFill>
                  <a:srgbClr val="C00000"/>
                </a:solidFill>
              </a:rPr>
              <a:t>what language </a:t>
            </a:r>
            <a:r>
              <a:rPr lang="en-IN" dirty="0"/>
              <a:t>a module is written in, since all modules are imported and used in the </a:t>
            </a:r>
            <a:r>
              <a:rPr lang="en-IN" dirty="0">
                <a:solidFill>
                  <a:srgbClr val="C00000"/>
                </a:solidFill>
              </a:rPr>
              <a:t>same way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</a:t>
            </a:r>
            <a:r>
              <a:rPr lang="en-US" sz="2000" dirty="0" err="1"/>
              <a:t>MatPlotLib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Graph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Plot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Drawing Multiple Lines and Plots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Export graphs/plots to Image/PDF/SVG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Axis, Ticks ad Grids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Line Appearance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Labels, Annotation, Legends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Types of Graphs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Pie Chart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Bar Chart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Histograms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err="1"/>
              <a:t>Boxplots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err="1"/>
              <a:t>Scatterplots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Time Series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Plotting Geographical data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people visualize information better when they see it in graphic versus textual format.</a:t>
            </a:r>
          </a:p>
          <a:p>
            <a:r>
              <a:rPr lang="en-IN" dirty="0"/>
              <a:t>Graphics help people see relationships and make comparisons with greater ease.</a:t>
            </a:r>
          </a:p>
          <a:p>
            <a:r>
              <a:rPr lang="en-IN" dirty="0"/>
              <a:t>Fortunately, python makes the task of converting textual data into graphics relatively easy using libraries, one of most commonly used library for this is </a:t>
            </a:r>
            <a:r>
              <a:rPr lang="en-IN" dirty="0" err="1"/>
              <a:t>MatPlotLib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 err="1"/>
              <a:t>Matplotlib</a:t>
            </a:r>
            <a:r>
              <a:rPr lang="en-US" dirty="0"/>
              <a:t> is a comprehensive library for creating static, animated, and interactive visualizations in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Graph or chart is simply a visual representation of numeric data.</a:t>
            </a:r>
          </a:p>
          <a:p>
            <a:r>
              <a:rPr lang="en-IN" dirty="0" err="1"/>
              <a:t>MatPlotLib</a:t>
            </a:r>
            <a:r>
              <a:rPr lang="en-IN" dirty="0"/>
              <a:t> makes a large number of graph and chart types.</a:t>
            </a:r>
          </a:p>
          <a:p>
            <a:r>
              <a:rPr lang="en-IN" dirty="0"/>
              <a:t>We can choose any of the common graph such as line charts, histogram, scatter plots etc....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1509" y="2742932"/>
            <a:ext cx="1143000" cy="1326539"/>
            <a:chOff x="591509" y="3667957"/>
            <a:chExt cx="1143000" cy="1326539"/>
          </a:xfrm>
        </p:grpSpPr>
        <p:pic>
          <p:nvPicPr>
            <p:cNvPr id="5" name="Picture 2" descr="https://upload.wikimedia.org/wikipedia/commons/thumb/1/13/Matplotlib_basic_v.svg/120px-Matplotlib_basic_v.sv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1509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06607" y="4625164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Line Chart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02680" y="2742932"/>
            <a:ext cx="1143000" cy="1326539"/>
            <a:chOff x="2093976" y="3667957"/>
            <a:chExt cx="1143000" cy="1326539"/>
          </a:xfrm>
        </p:grpSpPr>
        <p:pic>
          <p:nvPicPr>
            <p:cNvPr id="8" name="Picture 4" descr="https://upload.wikimedia.org/wikipedia/commons/thumb/1/13/Matplotlib_histogram_v.svg/120px-Matplotlib_histogram_v.sv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9397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096250" y="46251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Histogram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13851" y="2742932"/>
            <a:ext cx="1257075" cy="1326539"/>
            <a:chOff x="3714989" y="3667957"/>
            <a:chExt cx="1257075" cy="1326539"/>
          </a:xfrm>
        </p:grpSpPr>
        <p:pic>
          <p:nvPicPr>
            <p:cNvPr id="11" name="Picture 6" descr="https://upload.wikimedia.org/wikipedia/commons/thumb/9/98/Matplotlib_scatter_v.svg/120px-Matplotlib_scatter_v.sv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202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714989" y="4625164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Scatter Plot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39097" y="2742932"/>
            <a:ext cx="1143000" cy="1326539"/>
            <a:chOff x="5182058" y="3667957"/>
            <a:chExt cx="1143000" cy="1326539"/>
          </a:xfrm>
        </p:grpSpPr>
        <p:pic>
          <p:nvPicPr>
            <p:cNvPr id="14" name="Picture 10" descr="https://upload.wikimedia.org/wikipedia/commons/thumb/f/f6/Mpl_example_Rosenbrock_function.svg/120px-Mpl_example_Rosenbrock_function.s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2058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329404" y="4625164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3D Plot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50268" y="2742932"/>
            <a:ext cx="1322351" cy="1326539"/>
            <a:chOff x="6712241" y="3667957"/>
            <a:chExt cx="1322351" cy="1326539"/>
          </a:xfrm>
        </p:grpSpPr>
        <p:pic>
          <p:nvPicPr>
            <p:cNvPr id="17" name="Picture 12" descr="../../_images/sphx_glr_image_demo_00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2241" y="3667957"/>
              <a:ext cx="1322351" cy="99176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946857" y="4625164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Images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0790" y="2742932"/>
            <a:ext cx="1202996" cy="1326539"/>
            <a:chOff x="8516625" y="3667957"/>
            <a:chExt cx="1202996" cy="1326539"/>
          </a:xfrm>
        </p:grpSpPr>
        <p:pic>
          <p:nvPicPr>
            <p:cNvPr id="20" name="Picture 14" descr="../../_images/sphx_glr_barchart_demo_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16625" y="3667957"/>
              <a:ext cx="1202996" cy="935664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8598590" y="4625164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Bar Chart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11956" y="2742932"/>
            <a:ext cx="1304628" cy="1326539"/>
            <a:chOff x="10011956" y="3667957"/>
            <a:chExt cx="1304628" cy="1326539"/>
          </a:xfrm>
        </p:grpSpPr>
        <p:pic>
          <p:nvPicPr>
            <p:cNvPr id="23" name="Picture 16" descr="../../_images/sphx_glr_pie_features_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011956" y="3667957"/>
              <a:ext cx="1304628" cy="978471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0154355" y="4625164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Pie Chart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178903" y="43522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Etc.......</a:t>
            </a:r>
          </a:p>
        </p:txBody>
      </p:sp>
      <p:sp>
        <p:nvSpPr>
          <p:cNvPr id="28674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define a </a:t>
            </a:r>
            <a:r>
              <a:rPr lang="en-IN" b="1" dirty="0"/>
              <a:t>plot</a:t>
            </a:r>
            <a:r>
              <a:rPr lang="en-IN" dirty="0"/>
              <a:t>, we need </a:t>
            </a:r>
            <a:r>
              <a:rPr lang="en-IN" dirty="0">
                <a:latin typeface="Consolas" pitchFamily="49" charset="0"/>
              </a:rPr>
              <a:t>some values</a:t>
            </a:r>
            <a:r>
              <a:rPr lang="en-IN" dirty="0"/>
              <a:t>, the </a:t>
            </a:r>
            <a:r>
              <a:rPr lang="en-IN" dirty="0" err="1">
                <a:latin typeface="Consolas" pitchFamily="49" charset="0"/>
              </a:rPr>
              <a:t>matplotlib.pyplot</a:t>
            </a:r>
            <a:r>
              <a:rPr lang="en-IN" dirty="0">
                <a:latin typeface="Consolas" pitchFamily="49" charset="0"/>
              </a:rPr>
              <a:t> </a:t>
            </a:r>
            <a:r>
              <a:rPr lang="en-IN" dirty="0"/>
              <a:t>module and an </a:t>
            </a:r>
            <a:r>
              <a:rPr lang="en-IN" dirty="0">
                <a:latin typeface="Consolas" pitchFamily="49" charset="0"/>
              </a:rPr>
              <a:t>idea</a:t>
            </a:r>
            <a:r>
              <a:rPr lang="en-IN" dirty="0"/>
              <a:t> of what we want to display.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this case, the code tells the </a:t>
            </a:r>
            <a:r>
              <a:rPr lang="en-IN" dirty="0" err="1">
                <a:latin typeface="Consolas" pitchFamily="49" charset="0"/>
              </a:rPr>
              <a:t>plt.plot</a:t>
            </a:r>
            <a:r>
              <a:rPr lang="en-IN" dirty="0">
                <a:latin typeface="Consolas" pitchFamily="49" charset="0"/>
              </a:rPr>
              <a:t>() </a:t>
            </a:r>
            <a:r>
              <a:rPr lang="en-IN" dirty="0"/>
              <a:t>function to create a plot using x-axis between 1 and 11 and y-axis as per values list.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2024270"/>
            <a:ext cx="487843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02427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9508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5" name="Picture 7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9507" y="1594883"/>
            <a:ext cx="3482669" cy="2385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Drawing multiple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draw multiple lines in a plot by making multiple </a:t>
            </a:r>
            <a:r>
              <a:rPr lang="en-IN" dirty="0" err="1">
                <a:latin typeface="Consolas" pitchFamily="49" charset="0"/>
              </a:rPr>
              <a:t>plt.plot</a:t>
            </a:r>
            <a:r>
              <a:rPr lang="en-IN" dirty="0">
                <a:latin typeface="Consolas" pitchFamily="49" charset="0"/>
              </a:rPr>
              <a:t>()</a:t>
            </a:r>
            <a:r>
              <a:rPr lang="en-IN" dirty="0"/>
              <a:t> calls.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652115"/>
            <a:ext cx="487843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2743" y="1439168"/>
            <a:ext cx="3998675" cy="2739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Export graphs/plots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export/save our plots on a drive using </a:t>
            </a:r>
            <a:r>
              <a:rPr lang="en-IN" dirty="0" err="1">
                <a:latin typeface="Consolas" pitchFamily="49" charset="0"/>
              </a:rPr>
              <a:t>savefig</a:t>
            </a:r>
            <a:r>
              <a:rPr lang="en-IN" dirty="0">
                <a:latin typeface="Consolas" pitchFamily="49" charset="0"/>
              </a:rPr>
              <a:t>() </a:t>
            </a:r>
            <a:r>
              <a:rPr lang="en-IN" dirty="0"/>
              <a:t>method.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Possible values for the format parameters are</a:t>
            </a:r>
          </a:p>
          <a:p>
            <a:pPr lvl="1"/>
            <a:r>
              <a:rPr lang="en-IN" dirty="0" err="1"/>
              <a:t>png</a:t>
            </a:r>
            <a:endParaRPr lang="en-IN" dirty="0"/>
          </a:p>
          <a:p>
            <a:pPr lvl="1"/>
            <a:r>
              <a:rPr lang="en-IN" dirty="0" err="1"/>
              <a:t>svg</a:t>
            </a:r>
            <a:endParaRPr lang="en-IN" dirty="0"/>
          </a:p>
          <a:p>
            <a:pPr lvl="1"/>
            <a:r>
              <a:rPr lang="en-IN" dirty="0" err="1"/>
              <a:t>pdf</a:t>
            </a:r>
            <a:endParaRPr lang="en-IN" dirty="0"/>
          </a:p>
          <a:p>
            <a:pPr lvl="1"/>
            <a:r>
              <a:rPr lang="en-IN" dirty="0"/>
              <a:t>Etc...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652115"/>
            <a:ext cx="621813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</a:t>
            </a:r>
            <a:r>
              <a:rPr lang="en-US" sz="2000" i="1" dirty="0" err="1">
                <a:solidFill>
                  <a:srgbClr val="408080"/>
                </a:solidFill>
                <a:latin typeface="Consolas" pitchFamily="49" charset="0"/>
              </a:rPr>
              <a:t>plt.show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()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savefig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SaveToPath.png'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</a:rPr>
              <a:t>format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450" y="1439167"/>
            <a:ext cx="3998675" cy="273942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175896" y="412543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SaveToPath.png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rjunBala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6706" y="1690576"/>
            <a:ext cx="4536558" cy="34024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Axis, Ticks and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access and format the axis, ticks and grid on the plot using the </a:t>
            </a:r>
            <a:r>
              <a:rPr lang="en-IN" dirty="0">
                <a:latin typeface="Consolas" pitchFamily="49" charset="0"/>
              </a:rPr>
              <a:t>axis() </a:t>
            </a:r>
            <a:r>
              <a:rPr lang="en-IN" dirty="0"/>
              <a:t>method of the </a:t>
            </a:r>
            <a:r>
              <a:rPr lang="en-IN" dirty="0" err="1">
                <a:latin typeface="Consolas" pitchFamily="49" charset="0"/>
              </a:rPr>
              <a:t>matplotlib.pyplot.plt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52505" y="2002980"/>
            <a:ext cx="6877371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ax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axes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set_xlim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set_ylim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set_xticks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set_yticks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grid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52514" y="2002980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52514" y="1673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3385222"/>
            <a:ext cx="861046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),values1,c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r'</a:t>
            </a:r>
            <a:r>
              <a:rPr lang="en-US" sz="2000" dirty="0" err="1">
                <a:latin typeface="Consolas" pitchFamily="49" charset="0"/>
              </a:rPr>
              <a:t>,lw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</a:t>
            </a:r>
            <a:r>
              <a:rPr lang="en-US" sz="2000" dirty="0">
                <a:latin typeface="Consolas" pitchFamily="49" charset="0"/>
              </a:rPr>
              <a:t>,ls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'--'</a:t>
            </a:r>
            <a:r>
              <a:rPr lang="en-US" sz="2000" dirty="0">
                <a:latin typeface="Consolas" pitchFamily="49" charset="0"/>
              </a:rPr>
              <a:t>,marker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'&gt;'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),values2,c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,lw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=2</a:t>
            </a:r>
            <a:r>
              <a:rPr lang="en-US" sz="2000" dirty="0">
                <a:latin typeface="Consolas" pitchFamily="49" charset="0"/>
              </a:rPr>
              <a:t>,ls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':'</a:t>
            </a:r>
            <a:r>
              <a:rPr lang="en-US" sz="2000" dirty="0">
                <a:latin typeface="Consolas" pitchFamily="49" charset="0"/>
              </a:rPr>
              <a:t>,marker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'o'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31746" name="Picture 2" descr="C:\Users\ArjunBala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385" y="1339695"/>
            <a:ext cx="4380615" cy="328546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Line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007814"/>
          </a:xfrm>
        </p:spPr>
        <p:txBody>
          <a:bodyPr/>
          <a:lstStyle/>
          <a:p>
            <a:r>
              <a:rPr lang="en-IN" dirty="0">
                <a:latin typeface="+mj-lt"/>
              </a:rPr>
              <a:t>We need different line styles in order to differentiate when having multiple lines in the same plot, we can achieve this using many parameters, some of them are listed below.</a:t>
            </a:r>
          </a:p>
          <a:p>
            <a:pPr lvl="1"/>
            <a:r>
              <a:rPr lang="en-IN" dirty="0">
                <a:latin typeface="+mj-lt"/>
              </a:rPr>
              <a:t>Line style (</a:t>
            </a:r>
            <a:r>
              <a:rPr lang="en-US" dirty="0" err="1"/>
              <a:t>linestyle</a:t>
            </a:r>
            <a:r>
              <a:rPr lang="en-US" dirty="0"/>
              <a:t> or </a:t>
            </a:r>
            <a:r>
              <a:rPr lang="en-US" dirty="0" err="1"/>
              <a:t>ls</a:t>
            </a:r>
            <a:r>
              <a:rPr lang="en-US" dirty="0"/>
              <a:t>)</a:t>
            </a:r>
            <a:endParaRPr lang="en-IN" dirty="0">
              <a:latin typeface="+mj-lt"/>
            </a:endParaRPr>
          </a:p>
          <a:p>
            <a:pPr lvl="1"/>
            <a:r>
              <a:rPr lang="en-IN" dirty="0">
                <a:latin typeface="+mj-lt"/>
              </a:rPr>
              <a:t>Line width (</a:t>
            </a:r>
            <a:r>
              <a:rPr lang="en-US" dirty="0" err="1"/>
              <a:t>linewidth</a:t>
            </a:r>
            <a:r>
              <a:rPr lang="en-US" dirty="0"/>
              <a:t> or </a:t>
            </a:r>
            <a:r>
              <a:rPr lang="en-US" dirty="0" err="1"/>
              <a:t>lw</a:t>
            </a:r>
            <a:r>
              <a:rPr lang="en-US" dirty="0"/>
              <a:t>)</a:t>
            </a:r>
            <a:endParaRPr lang="en-IN" dirty="0">
              <a:latin typeface="+mj-lt"/>
            </a:endParaRPr>
          </a:p>
          <a:p>
            <a:pPr lvl="1"/>
            <a:r>
              <a:rPr lang="en-IN" dirty="0">
                <a:latin typeface="+mj-lt"/>
              </a:rPr>
              <a:t>Line </a:t>
            </a:r>
            <a:r>
              <a:rPr lang="en-IN" dirty="0" err="1">
                <a:latin typeface="+mj-lt"/>
              </a:rPr>
              <a:t>color</a:t>
            </a:r>
            <a:r>
              <a:rPr lang="en-IN" dirty="0">
                <a:latin typeface="+mj-lt"/>
              </a:rPr>
              <a:t> (</a:t>
            </a:r>
            <a:r>
              <a:rPr lang="en-IN" dirty="0" err="1">
                <a:latin typeface="+mj-lt"/>
              </a:rPr>
              <a:t>color</a:t>
            </a:r>
            <a:r>
              <a:rPr lang="en-IN" dirty="0">
                <a:latin typeface="+mj-lt"/>
              </a:rPr>
              <a:t> or c)</a:t>
            </a:r>
          </a:p>
          <a:p>
            <a:pPr lvl="1"/>
            <a:r>
              <a:rPr lang="en-IN" dirty="0">
                <a:latin typeface="+mj-lt"/>
              </a:rPr>
              <a:t>Markers (</a:t>
            </a:r>
            <a:r>
              <a:rPr lang="en-US" dirty="0"/>
              <a:t>marker)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3385222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30560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" grpId="0" build="p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Line Appearance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Possible Values for each parameters are,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0279" y="1485210"/>
          <a:ext cx="2656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 Style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Solid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Dashed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Dash-dot</a:t>
                      </a:r>
                      <a:r>
                        <a:rPr lang="en-IN" baseline="0" dirty="0"/>
                        <a:t>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‘:’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Dotted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34219" y="1485210"/>
          <a:ext cx="26569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‘b’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‘g’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‘r’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‘c’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Cyan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‘m’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Magenta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‘y’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‘k’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‘w’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159" y="1485210"/>
          <a:ext cx="265695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‘,’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Pixel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‘o’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Circle</a:t>
                      </a:r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‘v’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‘^’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‘&gt;’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‘&lt;’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‘*’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‘+’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‘x’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Etc.......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Labels, Annotation and 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37722" cy="5590565"/>
          </a:xfrm>
        </p:spPr>
        <p:txBody>
          <a:bodyPr/>
          <a:lstStyle/>
          <a:p>
            <a:r>
              <a:rPr lang="en-IN" dirty="0"/>
              <a:t>To fully document our graph, we have to resort the labels, annotation and legends.</a:t>
            </a:r>
          </a:p>
          <a:p>
            <a:r>
              <a:rPr lang="en-IN" dirty="0"/>
              <a:t>Each of this elements has a different purpose as follows,</a:t>
            </a:r>
          </a:p>
          <a:p>
            <a:pPr lvl="1"/>
            <a:r>
              <a:rPr lang="en-IN" b="1" dirty="0"/>
              <a:t>Label</a:t>
            </a:r>
            <a:r>
              <a:rPr lang="en-IN" dirty="0"/>
              <a:t> : provides identification of a particular data element or grouping, it will make easy for viewer to know the name or kind of data illustrated.</a:t>
            </a:r>
          </a:p>
          <a:p>
            <a:pPr lvl="1"/>
            <a:r>
              <a:rPr lang="en-IN" b="1" dirty="0"/>
              <a:t>Annotation</a:t>
            </a:r>
            <a:r>
              <a:rPr lang="en-IN" dirty="0"/>
              <a:t> : augments the information the viewer can immediately see about the data with notes, sources or other useful information.</a:t>
            </a:r>
          </a:p>
          <a:p>
            <a:pPr lvl="1"/>
            <a:r>
              <a:rPr lang="en-IN" b="1" dirty="0"/>
              <a:t>Legend</a:t>
            </a:r>
            <a:r>
              <a:rPr lang="en-IN" dirty="0"/>
              <a:t> : presents a listing of the data groups within the graph and often provides cues ( such as line type or </a:t>
            </a:r>
            <a:r>
              <a:rPr lang="en-IN" dirty="0" err="1"/>
              <a:t>color</a:t>
            </a:r>
            <a:r>
              <a:rPr lang="en-IN" dirty="0"/>
              <a:t>) to identify the line with the data.</a:t>
            </a:r>
            <a:endParaRPr lang="en-US" dirty="0"/>
          </a:p>
        </p:txBody>
      </p:sp>
      <p:pic>
        <p:nvPicPr>
          <p:cNvPr id="32770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  <p:sp>
        <p:nvSpPr>
          <p:cNvPr id="5" name="Line Callout 1 4"/>
          <p:cNvSpPr/>
          <p:nvPr/>
        </p:nvSpPr>
        <p:spPr>
          <a:xfrm>
            <a:off x="6613450" y="2466754"/>
            <a:ext cx="1244009" cy="499730"/>
          </a:xfrm>
          <a:prstGeom prst="borderCallout1">
            <a:avLst>
              <a:gd name="adj1" fmla="val 100634"/>
              <a:gd name="adj2" fmla="val 49787"/>
              <a:gd name="adj3" fmla="val 149457"/>
              <a:gd name="adj4" fmla="val 206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740501" y="5560828"/>
            <a:ext cx="1244009" cy="499730"/>
          </a:xfrm>
          <a:prstGeom prst="borderCallout1">
            <a:avLst>
              <a:gd name="adj1" fmla="val 49570"/>
              <a:gd name="adj2" fmla="val 101924"/>
              <a:gd name="adj3" fmla="val -7990"/>
              <a:gd name="adj4" fmla="val 1317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X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081282" y="4805917"/>
            <a:ext cx="1244009" cy="499730"/>
          </a:xfrm>
          <a:prstGeom prst="borderCallout1">
            <a:avLst>
              <a:gd name="adj1" fmla="val 49570"/>
              <a:gd name="adj2" fmla="val 99360"/>
              <a:gd name="adj3" fmla="val 32436"/>
              <a:gd name="adj4" fmla="val 16594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0302947" y="5422606"/>
            <a:ext cx="1244009" cy="499730"/>
          </a:xfrm>
          <a:prstGeom prst="borderCallout1">
            <a:avLst>
              <a:gd name="adj1" fmla="val 4889"/>
              <a:gd name="adj2" fmla="val 51496"/>
              <a:gd name="adj3" fmla="val -69692"/>
              <a:gd name="adj4" fmla="val 6935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Legend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1E55-6D68-F54B-9FB4-CFE6DB95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81B7-A342-BD41-9547-7FDB3A2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package can </a:t>
            </a:r>
            <a:r>
              <a:rPr lang="en-IN" dirty="0">
                <a:solidFill>
                  <a:srgbClr val="C00000"/>
                </a:solidFill>
              </a:rPr>
              <a:t>contain one or more </a:t>
            </a:r>
            <a:r>
              <a:rPr lang="en-IN" dirty="0"/>
              <a:t>relevant </a:t>
            </a:r>
            <a:r>
              <a:rPr lang="en-IN" dirty="0">
                <a:solidFill>
                  <a:srgbClr val="C00000"/>
                </a:solidFill>
              </a:rPr>
              <a:t>modules</a:t>
            </a:r>
            <a:r>
              <a:rPr lang="en-IN" dirty="0"/>
              <a:t>.</a:t>
            </a:r>
          </a:p>
          <a:p>
            <a:r>
              <a:rPr lang="en-IN" dirty="0"/>
              <a:t>A package is basically a directory with Python files and a file with the name </a:t>
            </a:r>
            <a:r>
              <a:rPr lang="en-IN" dirty="0">
                <a:solidFill>
                  <a:srgbClr val="C00000"/>
                </a:solidFill>
              </a:rPr>
              <a:t>__</a:t>
            </a:r>
            <a:r>
              <a:rPr lang="en-IN" dirty="0" err="1">
                <a:solidFill>
                  <a:srgbClr val="C00000"/>
                </a:solidFill>
              </a:rPr>
              <a:t>init</a:t>
            </a:r>
            <a:r>
              <a:rPr lang="en-IN" dirty="0">
                <a:solidFill>
                  <a:srgbClr val="C00000"/>
                </a:solidFill>
              </a:rPr>
              <a:t>__.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  <a:p>
            <a:r>
              <a:rPr lang="en-IN" dirty="0"/>
              <a:t>This means that every directory inside of the Python path, which contains a file named </a:t>
            </a:r>
            <a:r>
              <a:rPr lang="en-IN" dirty="0">
                <a:solidFill>
                  <a:srgbClr val="C00000"/>
                </a:solidFill>
              </a:rPr>
              <a:t>__</a:t>
            </a:r>
            <a:r>
              <a:rPr lang="en-IN" dirty="0" err="1">
                <a:solidFill>
                  <a:srgbClr val="C00000"/>
                </a:solidFill>
              </a:rPr>
              <a:t>init</a:t>
            </a:r>
            <a:r>
              <a:rPr lang="en-IN" dirty="0">
                <a:solidFill>
                  <a:srgbClr val="C00000"/>
                </a:solidFill>
              </a:rPr>
              <a:t>__.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/>
              <a:t>, will be treated as a package by Python.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57CC9-5759-4F4C-9634-37C4EBC65018}"/>
              </a:ext>
            </a:extLst>
          </p:cNvPr>
          <p:cNvSpPr/>
          <p:nvPr/>
        </p:nvSpPr>
        <p:spPr>
          <a:xfrm>
            <a:off x="512956" y="4348975"/>
            <a:ext cx="1918010" cy="791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B8970-0112-2F43-A886-FFE1D19FD8D4}"/>
              </a:ext>
            </a:extLst>
          </p:cNvPr>
          <p:cNvSpPr/>
          <p:nvPr/>
        </p:nvSpPr>
        <p:spPr>
          <a:xfrm>
            <a:off x="3152078" y="4343399"/>
            <a:ext cx="1918010" cy="791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Package</a:t>
            </a:r>
          </a:p>
        </p:txBody>
      </p:sp>
      <p:sp>
        <p:nvSpPr>
          <p:cNvPr id="6" name="Snip and Round Single Corner of Rectangle 5">
            <a:extLst>
              <a:ext uri="{FF2B5EF4-FFF2-40B4-BE49-F238E27FC236}">
                <a16:creationId xmlns:a16="http://schemas.microsoft.com/office/drawing/2014/main" id="{74CB5CFC-C0BF-B244-B316-08726956FF4A}"/>
              </a:ext>
            </a:extLst>
          </p:cNvPr>
          <p:cNvSpPr/>
          <p:nvPr/>
        </p:nvSpPr>
        <p:spPr>
          <a:xfrm>
            <a:off x="7616284" y="2988527"/>
            <a:ext cx="1405054" cy="758283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8" name="Snip and Round Single Corner of Rectangle 7">
            <a:extLst>
              <a:ext uri="{FF2B5EF4-FFF2-40B4-BE49-F238E27FC236}">
                <a16:creationId xmlns:a16="http://schemas.microsoft.com/office/drawing/2014/main" id="{0C039E87-2676-0041-A54D-0F08518C8DB4}"/>
              </a:ext>
            </a:extLst>
          </p:cNvPr>
          <p:cNvSpPr/>
          <p:nvPr/>
        </p:nvSpPr>
        <p:spPr>
          <a:xfrm>
            <a:off x="7616283" y="3980984"/>
            <a:ext cx="1405054" cy="758283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Module1.py</a:t>
            </a:r>
          </a:p>
        </p:txBody>
      </p:sp>
      <p:sp>
        <p:nvSpPr>
          <p:cNvPr id="9" name="Snip and Round Single Corner of Rectangle 8">
            <a:extLst>
              <a:ext uri="{FF2B5EF4-FFF2-40B4-BE49-F238E27FC236}">
                <a16:creationId xmlns:a16="http://schemas.microsoft.com/office/drawing/2014/main" id="{433C8898-56D0-424A-A392-84672F03A81B}"/>
              </a:ext>
            </a:extLst>
          </p:cNvPr>
          <p:cNvSpPr/>
          <p:nvPr/>
        </p:nvSpPr>
        <p:spPr>
          <a:xfrm>
            <a:off x="7616283" y="4990166"/>
            <a:ext cx="1405054" cy="758283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Module1.py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4B6795-7EEA-C44D-82C8-0FC3A88504F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30966" y="4739267"/>
            <a:ext cx="721112" cy="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D6671-38A5-9F41-AA4C-4C1CC379E77F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070088" y="3367669"/>
            <a:ext cx="2546196" cy="137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CA9E44-C1EB-D041-8EFB-39E139CF69E5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070088" y="4360126"/>
            <a:ext cx="2546195" cy="37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4C406F-7027-AA4B-B2BA-0FC553A8D2CE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5070088" y="4739267"/>
            <a:ext cx="2546195" cy="63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Labels, Annotation and Legends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78085" y="1248078"/>
            <a:ext cx="5762415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xlabel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'Roll No'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ylabel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'CPI'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annotate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xy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],s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'Lowest CPI'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legend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'CX'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'CY'</a:t>
            </a:r>
            <a:r>
              <a:rPr lang="en-US" sz="2000" dirty="0">
                <a:latin typeface="Consolas" pitchFamily="49" charset="0"/>
              </a:rPr>
              <a:t>],loc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78093" y="1248078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278093" y="91889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pic>
        <p:nvPicPr>
          <p:cNvPr id="7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Right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kind of graph we choose determines how people view the associated data, so choosing the right graph from the outset is important.</a:t>
            </a:r>
          </a:p>
          <a:p>
            <a:r>
              <a:rPr lang="en-IN" dirty="0"/>
              <a:t>For example, </a:t>
            </a:r>
          </a:p>
          <a:p>
            <a:pPr lvl="1"/>
            <a:r>
              <a:rPr lang="en-IN" dirty="0"/>
              <a:t>if we </a:t>
            </a:r>
            <a:r>
              <a:rPr lang="en-IN"/>
              <a:t>want to </a:t>
            </a:r>
            <a:r>
              <a:rPr lang="en-IN" dirty="0"/>
              <a:t>show how various data elements </a:t>
            </a:r>
            <a:r>
              <a:rPr lang="en-IN" b="1" dirty="0"/>
              <a:t>contribute towards a whole</a:t>
            </a:r>
            <a:r>
              <a:rPr lang="en-IN" dirty="0"/>
              <a:t>, we should use </a:t>
            </a:r>
            <a:r>
              <a:rPr lang="en-IN" b="1" dirty="0"/>
              <a:t>pie</a:t>
            </a:r>
            <a:r>
              <a:rPr lang="en-IN" dirty="0"/>
              <a:t> </a:t>
            </a:r>
            <a:r>
              <a:rPr lang="en-IN" b="1" dirty="0"/>
              <a:t>chart.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compare data</a:t>
            </a:r>
            <a:r>
              <a:rPr lang="en-IN" dirty="0"/>
              <a:t> elements, we should use </a:t>
            </a:r>
            <a:r>
              <a:rPr lang="en-IN" b="1" dirty="0"/>
              <a:t>bar chart.</a:t>
            </a:r>
          </a:p>
          <a:p>
            <a:pPr lvl="1"/>
            <a:r>
              <a:rPr lang="en-IN" dirty="0"/>
              <a:t>If we want to</a:t>
            </a:r>
            <a:r>
              <a:rPr lang="en-IN" b="1" dirty="0"/>
              <a:t> show distribution</a:t>
            </a:r>
            <a:r>
              <a:rPr lang="en-IN" dirty="0"/>
              <a:t> of elements, we should use </a:t>
            </a:r>
            <a:r>
              <a:rPr lang="en-IN" b="1" dirty="0"/>
              <a:t>histograms.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depict groups</a:t>
            </a:r>
            <a:r>
              <a:rPr lang="en-IN" dirty="0"/>
              <a:t> in elements, we should use </a:t>
            </a:r>
            <a:r>
              <a:rPr lang="en-IN" b="1" dirty="0" err="1"/>
              <a:t>boxplots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find patterns</a:t>
            </a:r>
            <a:r>
              <a:rPr lang="en-IN" dirty="0"/>
              <a:t> in data, we should use </a:t>
            </a:r>
            <a:r>
              <a:rPr lang="en-IN" b="1" dirty="0" err="1"/>
              <a:t>scatterplots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trends</a:t>
            </a:r>
            <a:r>
              <a:rPr lang="en-IN" dirty="0"/>
              <a:t> over time, we should use </a:t>
            </a:r>
            <a:r>
              <a:rPr lang="en-IN" b="1" dirty="0"/>
              <a:t>line chart.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geographical</a:t>
            </a:r>
            <a:r>
              <a:rPr lang="en-IN" dirty="0"/>
              <a:t> data, we should use </a:t>
            </a:r>
            <a:r>
              <a:rPr lang="en-IN" b="1" dirty="0" err="1"/>
              <a:t>basemap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network</a:t>
            </a:r>
            <a:r>
              <a:rPr lang="en-IN" dirty="0"/>
              <a:t>, we should use </a:t>
            </a:r>
            <a:r>
              <a:rPr lang="en-IN" b="1" dirty="0" err="1"/>
              <a:t>networkx</a:t>
            </a:r>
            <a:r>
              <a:rPr lang="en-IN" b="1" dirty="0"/>
              <a:t>.</a:t>
            </a:r>
          </a:p>
          <a:p>
            <a:r>
              <a:rPr lang="en-IN" dirty="0"/>
              <a:t>All the above graphs are there in our syllabus and we are going to cover all the graphs in this Unit.</a:t>
            </a:r>
          </a:p>
          <a:p>
            <a:r>
              <a:rPr lang="en-IN" dirty="0"/>
              <a:t>We are also going to cover some other types of libraries which is not in the syllabus like </a:t>
            </a:r>
            <a:r>
              <a:rPr lang="en-IN" dirty="0" err="1"/>
              <a:t>seaborn</a:t>
            </a:r>
            <a:r>
              <a:rPr lang="en-IN" dirty="0"/>
              <a:t>, </a:t>
            </a:r>
            <a:r>
              <a:rPr lang="en-IN" dirty="0" err="1"/>
              <a:t>plotly</a:t>
            </a:r>
            <a:r>
              <a:rPr lang="en-IN" dirty="0"/>
              <a:t>, cufflinks and </a:t>
            </a:r>
            <a:r>
              <a:rPr lang="en-IN" dirty="0" err="1"/>
              <a:t>choropleth</a:t>
            </a:r>
            <a:r>
              <a:rPr lang="en-IN" dirty="0"/>
              <a:t> maps etc..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.E\5th\Phython 2020\Notebooks\PracticalList_Notebooks\MatPlotLib\PieChart.png"/>
          <p:cNvPicPr>
            <a:picLocks noChangeAspect="1" noChangeArrowheads="1"/>
          </p:cNvPicPr>
          <p:nvPr/>
        </p:nvPicPr>
        <p:blipFill>
          <a:blip r:embed="rId2"/>
          <a:srcRect r="20300"/>
          <a:stretch>
            <a:fillRect/>
          </a:stretch>
        </p:blipFill>
        <p:spPr bwMode="auto">
          <a:xfrm>
            <a:off x="7488237" y="1438275"/>
            <a:ext cx="4663597" cy="43894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Pie chart focus on showing parts of a whole, the entire pie would be 100 percentage, the question is how much of that percentage each value occupies.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e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pie(</a:t>
            </a:r>
            <a:r>
              <a:rPr lang="en-US" sz="2000" dirty="0" err="1">
                <a:latin typeface="Consolas" pitchFamily="49" charset="0"/>
              </a:rPr>
              <a:t>values,colors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l,explode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e)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pieChartDemo.py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other options available with the pie chart, we are going to cover two important parameters in this slide.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pie(</a:t>
            </a:r>
            <a:r>
              <a:rPr lang="en-US" sz="2000" dirty="0" err="1">
                <a:latin typeface="Consolas" pitchFamily="49" charset="0"/>
              </a:rPr>
              <a:t>values,colors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l,shadow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</a:rPr>
              <a:t>        </a:t>
            </a:r>
            <a:r>
              <a:rPr lang="en-US" sz="2000" dirty="0" err="1">
                <a:latin typeface="Consolas" pitchFamily="49" charset="0"/>
              </a:rPr>
              <a:t>autopct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71B1C"/>
                </a:solidFill>
                <a:latin typeface="Consolas" pitchFamily="49" charset="0"/>
              </a:rPr>
              <a:t>'%1.1f%%'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pieChartDemo.py</a:t>
            </a:r>
          </a:p>
        </p:txBody>
      </p:sp>
      <p:pic>
        <p:nvPicPr>
          <p:cNvPr id="2050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2913" y="1665288"/>
            <a:ext cx="4103687" cy="3526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8700" y="1646338"/>
            <a:ext cx="4258563" cy="38480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charts make comparing values easy, wide bars an d segregated measurements emphasize the difference between values, rather that the flow of one value to another as a line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you can use </a:t>
            </a:r>
            <a:r>
              <a:rPr lang="en-US" b="1" dirty="0" err="1"/>
              <a:t>barh</a:t>
            </a:r>
            <a:r>
              <a:rPr lang="en-US" b="1" dirty="0"/>
              <a:t>() </a:t>
            </a:r>
            <a:r>
              <a:rPr lang="en-US" dirty="0"/>
              <a:t>function to generate horizontal bar chart.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5759166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x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y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5.9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8.9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9.7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'1st'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'2nd'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'3rd'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'4th'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'5th'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w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0.9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title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Sem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 wise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spi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bar(</a:t>
            </a:r>
            <a:r>
              <a:rPr lang="en-US" sz="2000" dirty="0" err="1">
                <a:latin typeface="Consolas" pitchFamily="49" charset="0"/>
              </a:rPr>
              <a:t>x,y,color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l,width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w)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barChartDemo.py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categorize data by breaking it into bins, where each bin contains a subset of the data range.</a:t>
            </a:r>
          </a:p>
          <a:p>
            <a:r>
              <a:rPr lang="en-US" dirty="0"/>
              <a:t>A Histogram then displays the number of items in each bin so that you can see the distribution of data and the progression of data from bin to bin.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np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 err="1">
                <a:latin typeface="Consolas" pitchFamily="49" charset="0"/>
              </a:rPr>
              <a:t>cpis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hist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cpis,bins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=10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histtype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stepfilled'</a:t>
            </a:r>
            <a:r>
              <a:rPr lang="en-US" sz="2000" dirty="0" err="1">
                <a:latin typeface="Consolas" pitchFamily="49" charset="0"/>
              </a:rPr>
              <a:t>,align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mid'</a:t>
            </a:r>
            <a:r>
              <a:rPr lang="en-US" sz="2000" dirty="0" err="1">
                <a:latin typeface="Consolas" pitchFamily="49" charset="0"/>
              </a:rPr>
              <a:t>,label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'CPI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Hist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legend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1026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6100" y="2028824"/>
            <a:ext cx="52959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r>
              <a:rPr lang="en-IN" dirty="0"/>
              <a:t> provide a means of depicting groups of numbers through their quartiles.</a:t>
            </a:r>
          </a:p>
          <a:p>
            <a:r>
              <a:rPr lang="en-IN" dirty="0"/>
              <a:t>Quartiles means three points dividing a group into four equal parts.</a:t>
            </a:r>
          </a:p>
          <a:p>
            <a:r>
              <a:rPr lang="en-US" dirty="0"/>
              <a:t>In </a:t>
            </a:r>
            <a:r>
              <a:rPr lang="en-US" dirty="0" err="1"/>
              <a:t>boxplot</a:t>
            </a:r>
            <a:r>
              <a:rPr lang="en-US" dirty="0"/>
              <a:t>, data will be divided in 4 part using the 3 points (25</a:t>
            </a:r>
            <a:r>
              <a:rPr lang="en-US" baseline="30000" dirty="0"/>
              <a:t>th</a:t>
            </a:r>
            <a:r>
              <a:rPr lang="en-US" dirty="0"/>
              <a:t> percentile, median, 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690" y="2543175"/>
            <a:ext cx="10725150" cy="3543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094690" y="6229350"/>
            <a:ext cx="7450170" cy="369332"/>
            <a:chOff x="2115344" y="5686425"/>
            <a:chExt cx="74501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3545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1436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7413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3390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9367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5344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6703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8071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440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808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177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94678" y="3286125"/>
            <a:ext cx="3305175" cy="2066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23" idx="0"/>
            <a:endCxn id="23" idx="2"/>
          </p:cNvCxnSpPr>
          <p:nvPr/>
        </p:nvCxnSpPr>
        <p:spPr>
          <a:xfrm rot="16200000" flipH="1">
            <a:off x="4813803" y="4319587"/>
            <a:ext cx="2066925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1850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</a:t>
            </a:r>
          </a:p>
          <a:p>
            <a:pPr algn="ctr"/>
            <a:r>
              <a:rPr lang="en-US" dirty="0"/>
              <a:t>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7500" y="539115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Q3</a:t>
            </a:r>
          </a:p>
          <a:p>
            <a:pPr algn="ctr"/>
            <a:r>
              <a:rPr lang="en-US" dirty="0"/>
              <a:t>(75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028825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9105900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19675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Q2</a:t>
            </a:r>
          </a:p>
          <a:p>
            <a:pPr algn="ctr"/>
            <a:r>
              <a:rPr lang="en-US" dirty="0"/>
              <a:t>(50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014789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7310440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91001" y="3095625"/>
            <a:ext cx="32861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38625" y="25146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Interquartile</a:t>
            </a:r>
            <a:r>
              <a:rPr lang="en-US" dirty="0"/>
              <a:t> Range</a:t>
            </a:r>
          </a:p>
          <a:p>
            <a:pPr algn="ctr"/>
            <a:r>
              <a:rPr lang="en-US" dirty="0"/>
              <a:t>(IQR)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9725" y="4953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5875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</a:t>
            </a:r>
          </a:p>
          <a:p>
            <a:pPr algn="ctr"/>
            <a:r>
              <a:rPr lang="en-US" dirty="0"/>
              <a:t>(Q1 – 1.5 * IQR)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2000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</a:t>
            </a:r>
          </a:p>
          <a:p>
            <a:pPr algn="ctr"/>
            <a:r>
              <a:rPr lang="en-US" dirty="0"/>
              <a:t>(Q3 + 1.5 * IQR)</a:t>
            </a:r>
          </a:p>
        </p:txBody>
      </p:sp>
      <p:sp>
        <p:nvSpPr>
          <p:cNvPr id="51" name="Oval 50"/>
          <p:cNvSpPr/>
          <p:nvPr/>
        </p:nvSpPr>
        <p:spPr>
          <a:xfrm>
            <a:off x="162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668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81050" y="4324350"/>
            <a:ext cx="9782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04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239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8679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4772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6787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320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6765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1" name="Oval 60"/>
          <p:cNvSpPr/>
          <p:nvPr/>
        </p:nvSpPr>
        <p:spPr>
          <a:xfrm>
            <a:off x="2533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38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289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66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705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91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910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24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7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10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00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339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305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3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1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15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886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864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19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372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055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6960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829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00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34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771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410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743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048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239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48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9154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3" grpId="0" animBg="1"/>
      <p:bldP spid="26" grpId="0"/>
      <p:bldP spid="27" grpId="0"/>
      <p:bldP spid="33" grpId="0"/>
      <p:bldP spid="42" grpId="0"/>
      <p:bldP spid="43" grpId="0"/>
      <p:bldP spid="44" grpId="0"/>
      <p:bldP spid="45" grpId="0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Boxplot</a:t>
            </a:r>
            <a:r>
              <a:rPr lang="en-US" dirty="0"/>
              <a:t> basically used to detect outliers in the data, lets see an example where we need </a:t>
            </a:r>
            <a:r>
              <a:rPr lang="en-US" dirty="0" err="1"/>
              <a:t>boxplot</a:t>
            </a:r>
            <a:r>
              <a:rPr lang="en-US" dirty="0"/>
              <a:t>.</a:t>
            </a:r>
          </a:p>
          <a:p>
            <a:r>
              <a:rPr lang="en-US" dirty="0"/>
              <a:t>We have a dataset where we have time taken to check the paper, and we want to find the faculty which either takes more time or very little time to check the paper.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specify other parameters like</a:t>
            </a:r>
          </a:p>
          <a:p>
            <a:pPr lvl="1"/>
            <a:r>
              <a:rPr lang="en-US" dirty="0"/>
              <a:t>widths, which specify the width of the box</a:t>
            </a:r>
          </a:p>
          <a:p>
            <a:pPr lvl="1"/>
            <a:r>
              <a:rPr lang="en-US" dirty="0"/>
              <a:t>notch, default is False</a:t>
            </a:r>
          </a:p>
          <a:p>
            <a:pPr lvl="1"/>
            <a:r>
              <a:rPr lang="en-US" dirty="0" err="1"/>
              <a:t>vert</a:t>
            </a:r>
            <a:r>
              <a:rPr lang="en-US" dirty="0"/>
              <a:t>, set to 0 if you want to have horizontal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 err="1">
                <a:latin typeface="Consolas" pitchFamily="49" charset="0"/>
              </a:rPr>
              <a:t>plt.boxplot</a:t>
            </a:r>
            <a:r>
              <a:rPr lang="en-US" sz="2000" dirty="0">
                <a:latin typeface="Consolas" pitchFamily="49" charset="0"/>
              </a:rPr>
              <a:t>([50,45,52,63,70,21,56,68,54,57,35,62,65,92,32])</a:t>
            </a:r>
          </a:p>
          <a:p>
            <a:r>
              <a:rPr lang="en-US" sz="2000" dirty="0" err="1">
                <a:latin typeface="Consolas" pitchFamily="49" charset="0"/>
              </a:rPr>
              <a:t>plt.show</a:t>
            </a:r>
            <a:r>
              <a:rPr lang="en-US" sz="2000" dirty="0">
                <a:latin typeface="Consolas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boxDemo.py</a:t>
            </a:r>
          </a:p>
        </p:txBody>
      </p:sp>
      <p:pic>
        <p:nvPicPr>
          <p:cNvPr id="43010" name="Picture 2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2975" y="2635250"/>
            <a:ext cx="4675188" cy="314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scatter plot is a type of plot that shows the data as a collection of points.</a:t>
            </a:r>
          </a:p>
          <a:p>
            <a:r>
              <a:rPr lang="en-US" dirty="0"/>
              <a:t>The position of a point depends on its two-dimensional value, where each value is a position on either the horizontal or vertical dimension.</a:t>
            </a:r>
          </a:p>
          <a:p>
            <a:r>
              <a:rPr lang="en-US" dirty="0"/>
              <a:t> It is really useful to study the </a:t>
            </a:r>
            <a:r>
              <a:rPr lang="en-US" b="1" dirty="0"/>
              <a:t>relationship/pattern</a:t>
            </a:r>
            <a:r>
              <a:rPr lang="en-US" dirty="0"/>
              <a:t> between variables.</a:t>
            </a:r>
          </a:p>
          <a:p>
            <a:r>
              <a:rPr lang="en-US" dirty="0"/>
              <a:t> now, Consider one terminal which records the speed of the cars.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45212" y="3429000"/>
            <a:ext cx="55813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%matplotlib inline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45220" y="3429000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45220" y="30998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22E8E7-E9D3-B160-A208-9F32263A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54" y="2982876"/>
            <a:ext cx="3704268" cy="277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2E4C-9DD9-D605-AFCD-514D631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8163-8AF0-D727-6D03-B237792C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take days wise observations.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4C17E-55FF-0DCF-B718-3E419852402B}"/>
              </a:ext>
            </a:extLst>
          </p:cNvPr>
          <p:cNvSpPr/>
          <p:nvPr/>
        </p:nvSpPr>
        <p:spPr>
          <a:xfrm>
            <a:off x="988768" y="1758245"/>
            <a:ext cx="5682966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%matplotlib inline</a:t>
            </a:r>
            <a:b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day -1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day -2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carAge1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carspeed1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(carAge1, carspeed1)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AE4A8-E42A-94ED-06DA-0C008BD44B71}"/>
              </a:ext>
            </a:extLst>
          </p:cNvPr>
          <p:cNvSpPr/>
          <p:nvPr/>
        </p:nvSpPr>
        <p:spPr>
          <a:xfrm>
            <a:off x="488776" y="1758245"/>
            <a:ext cx="499993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C1E8061-08BD-D955-4A03-07C832D9A068}"/>
              </a:ext>
            </a:extLst>
          </p:cNvPr>
          <p:cNvSpPr/>
          <p:nvPr/>
        </p:nvSpPr>
        <p:spPr>
          <a:xfrm>
            <a:off x="488776" y="142906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BF58F2-DD5E-25F5-761F-CED6D3B4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36" y="863444"/>
            <a:ext cx="5392863" cy="40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52AF-D3EF-DE45-9D2D-C7508423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5461-F229-3D42-B0F6-5D0E7B39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statement is used for </a:t>
            </a:r>
            <a:r>
              <a:rPr lang="en-US" dirty="0">
                <a:solidFill>
                  <a:srgbClr val="C00000"/>
                </a:solidFill>
              </a:rPr>
              <a:t>importing module and packages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importable is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, </a:t>
            </a:r>
            <a:r>
              <a:rPr lang="en-IN" dirty="0">
                <a:solidFill>
                  <a:srgbClr val="C00000"/>
                </a:solidFill>
              </a:rPr>
              <a:t>package</a:t>
            </a:r>
            <a:r>
              <a:rPr lang="en-IN" dirty="0"/>
              <a:t> or a </a:t>
            </a:r>
            <a:r>
              <a:rPr lang="en-IN" dirty="0">
                <a:solidFill>
                  <a:srgbClr val="C00000"/>
                </a:solidFill>
              </a:rPr>
              <a:t>module in a package</a:t>
            </a:r>
            <a:r>
              <a:rPr lang="en-IN" dirty="0"/>
              <a:t>.</a:t>
            </a:r>
          </a:p>
          <a:p>
            <a:r>
              <a:rPr lang="en-IN" dirty="0"/>
              <a:t>The first syntax is used to import one module at a </a:t>
            </a:r>
            <a:r>
              <a:rPr lang="en-IN" dirty="0">
                <a:solidFill>
                  <a:srgbClr val="C00000"/>
                </a:solidFill>
              </a:rPr>
              <a:t>time </a:t>
            </a:r>
            <a:r>
              <a:rPr lang="en-IN" dirty="0"/>
              <a:t>and second syntax is used to import </a:t>
            </a:r>
            <a:r>
              <a:rPr lang="en-IN" dirty="0">
                <a:solidFill>
                  <a:srgbClr val="C00000"/>
                </a:solidFill>
              </a:rPr>
              <a:t>multiple module </a:t>
            </a:r>
            <a:r>
              <a:rPr lang="en-IN" dirty="0"/>
              <a:t>at same time.</a:t>
            </a:r>
          </a:p>
          <a:p>
            <a:r>
              <a:rPr lang="en-IN" dirty="0"/>
              <a:t>The third syntax allows us to give a name of our choice to the package or module. </a:t>
            </a:r>
          </a:p>
          <a:p>
            <a:r>
              <a:rPr lang="en-IN" dirty="0"/>
              <a:t>Theoretically this could </a:t>
            </a:r>
            <a:r>
              <a:rPr lang="en-IN" dirty="0">
                <a:solidFill>
                  <a:srgbClr val="C00000"/>
                </a:solidFill>
              </a:rPr>
              <a:t>lead to name clashes</a:t>
            </a:r>
            <a:r>
              <a:rPr lang="en-IN" dirty="0"/>
              <a:t>, but in practice the as syntax is used to avoid them. </a:t>
            </a:r>
          </a:p>
          <a:p>
            <a:r>
              <a:rPr lang="en-IN" dirty="0"/>
              <a:t>Renaming is particularly useful when </a:t>
            </a:r>
            <a:r>
              <a:rPr lang="en-IN" dirty="0">
                <a:solidFill>
                  <a:srgbClr val="C00000"/>
                </a:solidFill>
              </a:rPr>
              <a:t>experimenting</a:t>
            </a:r>
            <a:r>
              <a:rPr lang="en-IN" dirty="0"/>
              <a:t> with different implementations of a module.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FD431-B82F-6449-8BFE-5F82907F254C}"/>
              </a:ext>
            </a:extLst>
          </p:cNvPr>
          <p:cNvSpPr/>
          <p:nvPr/>
        </p:nvSpPr>
        <p:spPr>
          <a:xfrm>
            <a:off x="556080" y="1760477"/>
            <a:ext cx="65267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importable1, importable2, ...,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importableN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preferred_name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F7CEF5BE-E6B2-9440-B043-25ADFC50A64C}"/>
              </a:ext>
            </a:extLst>
          </p:cNvPr>
          <p:cNvSpPr/>
          <p:nvPr/>
        </p:nvSpPr>
        <p:spPr>
          <a:xfrm>
            <a:off x="556081" y="1431293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2646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networkx</a:t>
            </a:r>
            <a:r>
              <a:rPr lang="en-US" dirty="0"/>
              <a:t> library in order to deal with any kind of networks, which includes social network, railway network, road connectivity etc….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networkx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networkx</a:t>
            </a:r>
            <a:endParaRPr lang="en-US" dirty="0"/>
          </a:p>
          <a:p>
            <a:r>
              <a:rPr lang="en-US" dirty="0"/>
              <a:t>Types of network graph</a:t>
            </a:r>
          </a:p>
          <a:p>
            <a:pPr lvl="1"/>
            <a:r>
              <a:rPr lang="en-US" dirty="0"/>
              <a:t>Undirected</a:t>
            </a:r>
          </a:p>
          <a:p>
            <a:pPr lvl="1"/>
            <a:r>
              <a:rPr lang="en-US" dirty="0"/>
              <a:t>Directed</a:t>
            </a:r>
          </a:p>
          <a:p>
            <a:pPr lvl="1"/>
            <a:r>
              <a:rPr lang="en-US" dirty="0"/>
              <a:t>Weighted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98" y="3933973"/>
            <a:ext cx="3499657" cy="2607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r>
              <a:rPr lang="en-US" dirty="0"/>
              <a:t>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1688" y="1266112"/>
            <a:ext cx="570236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networkx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nx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g = </a:t>
            </a:r>
            <a:r>
              <a:rPr lang="en-US" sz="2000" dirty="0" err="1">
                <a:latin typeface="Consolas" pitchFamily="49" charset="0"/>
              </a:rPr>
              <a:t>nx.Graph</a:t>
            </a:r>
            <a:r>
              <a:rPr lang="en-US" sz="2000" dirty="0">
                <a:latin typeface="Consolas" pitchFamily="49" charset="0"/>
              </a:rPr>
              <a:t>()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undirected graph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rajkot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junagadh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junagadh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porbandar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rajkot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jamnagar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jamnagar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bhanvad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bhanvad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porbandar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nx.draw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g,with_labels</a:t>
            </a:r>
            <a:r>
              <a:rPr lang="en-US" sz="2000" dirty="0">
                <a:latin typeface="Consolas" pitchFamily="49" charset="0"/>
              </a:rPr>
              <a:t>=True)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31696" y="1266112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231696" y="93692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networkxDemo.py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40" y="1424841"/>
            <a:ext cx="4090877" cy="25405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1688" y="4294603"/>
            <a:ext cx="570236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networkx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nx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gD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nx.DiGraph</a:t>
            </a:r>
            <a:r>
              <a:rPr lang="en-US" sz="2000" dirty="0">
                <a:latin typeface="Consolas" pitchFamily="49" charset="0"/>
              </a:rPr>
              <a:t>()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directed graph</a:t>
            </a:r>
          </a:p>
          <a:p>
            <a:r>
              <a:rPr lang="en-US" sz="2000" dirty="0" err="1">
                <a:latin typeface="Consolas" pitchFamily="49" charset="0"/>
              </a:rPr>
              <a:t>gD.add_edge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Modi','Arjun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gD.add_edge</a:t>
            </a:r>
            <a:r>
              <a:rPr lang="en-US" sz="2000" dirty="0">
                <a:latin typeface="Consolas" pitchFamily="49" charset="0"/>
              </a:rPr>
              <a:t>('Modi','</a:t>
            </a:r>
            <a:r>
              <a:rPr lang="en-US" sz="2000" dirty="0" err="1">
                <a:latin typeface="Consolas" pitchFamily="49" charset="0"/>
              </a:rPr>
              <a:t>GambhavaSir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gD.add_edge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GambhavaSir</a:t>
            </a:r>
            <a:r>
              <a:rPr lang="en-US" sz="2000" dirty="0">
                <a:latin typeface="Consolas" pitchFamily="49" charset="0"/>
              </a:rPr>
              <a:t>','Modi')</a:t>
            </a:r>
          </a:p>
          <a:p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nx.draw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gD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with_labels</a:t>
            </a:r>
            <a:r>
              <a:rPr lang="en-US" sz="2000" dirty="0">
                <a:latin typeface="Consolas" pitchFamily="49" charset="0"/>
              </a:rPr>
              <a:t>=True)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31696" y="4294603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231696" y="39654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networkxDemo.py</a:t>
            </a:r>
          </a:p>
        </p:txBody>
      </p:sp>
    </p:spTree>
    <p:extLst>
      <p:ext uri="{BB962C8B-B14F-4D97-AF65-F5344CB8AC3E}">
        <p14:creationId xmlns:p14="http://schemas.microsoft.com/office/powerpoint/2010/main" val="26725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8" grpId="0" uiExpand="1" build="p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many analysis functions available in </a:t>
            </a:r>
            <a:r>
              <a:rPr lang="en-US" dirty="0" err="1"/>
              <a:t>NetworkX</a:t>
            </a:r>
            <a:r>
              <a:rPr lang="en-US" dirty="0"/>
              <a:t> library, some of functions are as below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nx.shortest_path</a:t>
            </a:r>
            <a:r>
              <a:rPr lang="en-US" dirty="0">
                <a:latin typeface="Consolas" panose="020B0609020204030204" pitchFamily="49" charset="0"/>
              </a:rPr>
              <a:t>(g,'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['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junagadh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>
                <a:latin typeface="Consolas" panose="020B0609020204030204" pitchFamily="49" charset="0"/>
              </a:rPr>
              <a:t>']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nx.dijkstra_path</a:t>
            </a:r>
            <a:r>
              <a:rPr lang="en-US" dirty="0">
                <a:latin typeface="Consolas" panose="020B0609020204030204" pitchFamily="49" charset="0"/>
              </a:rPr>
              <a:t>(g,'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>
                <a:latin typeface="Consolas" panose="020B0609020204030204" pitchFamily="49" charset="0"/>
              </a:rPr>
              <a:t>') // will consider weight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['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junagadh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>
                <a:latin typeface="Consolas" panose="020B0609020204030204" pitchFamily="49" charset="0"/>
              </a:rPr>
              <a:t>']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nx.clustering</a:t>
            </a:r>
            <a:r>
              <a:rPr lang="en-US" dirty="0">
                <a:latin typeface="Consolas" panose="020B0609020204030204" pitchFamily="49" charset="0"/>
              </a:rPr>
              <a:t>(g)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clustering value for each node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nx.degree_centrality</a:t>
            </a:r>
            <a:r>
              <a:rPr lang="en-US" dirty="0">
                <a:latin typeface="Consolas" panose="020B0609020204030204" pitchFamily="49" charset="0"/>
              </a:rPr>
              <a:t>(g)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the degree of centrality for each node, we can find most popular/influential node using this method.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nx.density</a:t>
            </a:r>
            <a:r>
              <a:rPr lang="en-US" dirty="0">
                <a:latin typeface="Consolas" panose="020B0609020204030204" pitchFamily="49" charset="0"/>
              </a:rPr>
              <a:t>(g)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the density of the graph.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The density is 0 for a graph without edges and 1 for a complete graph. 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nx.info(g)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Return a summary of information for the graph G.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The summary includes the number of nodes and edges, and their average degree.</a:t>
            </a:r>
          </a:p>
        </p:txBody>
      </p:sp>
    </p:spTree>
    <p:extLst>
      <p:ext uri="{BB962C8B-B14F-4D97-AF65-F5344CB8AC3E}">
        <p14:creationId xmlns:p14="http://schemas.microsoft.com/office/powerpoint/2010/main" val="19192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FE4-B555-2679-B46A-C440328F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Choropleth Maps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BC06-96FA-A99E-7583-CDB116F3A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273239"/>
                </a:solidFill>
                <a:effectLst/>
              </a:rPr>
              <a:t>Choropleth maps are used to plot maps with shaded or patterned areas which are proportional to a statistical variable.</a:t>
            </a:r>
          </a:p>
          <a:p>
            <a:r>
              <a:rPr lang="en-US" dirty="0"/>
              <a:t>They are composed of colored polygons. They are used for representing spatial variations of a quantity.</a:t>
            </a:r>
          </a:p>
          <a:p>
            <a:r>
              <a:rPr lang="en-US" dirty="0"/>
              <a:t>Geometric information:</a:t>
            </a:r>
          </a:p>
          <a:p>
            <a:pPr lvl="1"/>
            <a:r>
              <a:rPr lang="en-US" dirty="0" err="1"/>
              <a:t>GeoJSON</a:t>
            </a:r>
            <a:r>
              <a:rPr lang="en-US" dirty="0"/>
              <a:t> file </a:t>
            </a:r>
          </a:p>
          <a:p>
            <a:pPr lvl="1"/>
            <a:r>
              <a:rPr lang="en-US" dirty="0"/>
              <a:t>this can be built-in geometries of </a:t>
            </a:r>
            <a:r>
              <a:rPr lang="en-US" dirty="0" err="1"/>
              <a:t>plotly</a:t>
            </a:r>
            <a:r>
              <a:rPr lang="en-US" dirty="0"/>
              <a:t> – US states and world countries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26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B27B-8B47-358E-2347-2457C50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Maps in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BABFD-2648-D37D-E708-A5D7A1CDEBF0}"/>
              </a:ext>
            </a:extLst>
          </p:cNvPr>
          <p:cNvSpPr/>
          <p:nvPr/>
        </p:nvSpPr>
        <p:spPr>
          <a:xfrm>
            <a:off x="706546" y="1193801"/>
            <a:ext cx="1138385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plotly.express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 =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px.choropleth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(locations=[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"TX"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"NY"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locationmode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"USA-states"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scope=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fig.show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6BBB5-FFF8-0B71-6A33-7A7794F456DE}"/>
              </a:ext>
            </a:extLst>
          </p:cNvPr>
          <p:cNvSpPr/>
          <p:nvPr/>
        </p:nvSpPr>
        <p:spPr>
          <a:xfrm>
            <a:off x="206554" y="119380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0F466C8-7897-4552-2EAD-55B07709B9E2}"/>
              </a:ext>
            </a:extLst>
          </p:cNvPr>
          <p:cNvSpPr/>
          <p:nvPr/>
        </p:nvSpPr>
        <p:spPr>
          <a:xfrm>
            <a:off x="206554" y="86461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C3FED-E5BC-EAB5-E342-05C88AB78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11" y="2771648"/>
            <a:ext cx="4989689" cy="30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42F5-8915-F541-A96F-041B0244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03DE-F4DF-024E-A5B4-2FA60042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if we had two modules </a:t>
            </a:r>
            <a:r>
              <a:rPr lang="en-US" dirty="0" err="1">
                <a:solidFill>
                  <a:srgbClr val="C00000"/>
                </a:solidFill>
              </a:rPr>
              <a:t>MyModuleA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MyModuleB</a:t>
            </a:r>
            <a:r>
              <a:rPr lang="en-US" dirty="0"/>
              <a:t> that had the same API (Application Programming Interface), we could write </a:t>
            </a:r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MyModuleA</a:t>
            </a:r>
            <a:r>
              <a:rPr lang="en-US" dirty="0">
                <a:solidFill>
                  <a:srgbClr val="C00000"/>
                </a:solidFill>
              </a:rPr>
              <a:t> as </a:t>
            </a:r>
            <a:r>
              <a:rPr lang="en-US" dirty="0" err="1">
                <a:solidFill>
                  <a:srgbClr val="C00000"/>
                </a:solidFill>
              </a:rPr>
              <a:t>MyModule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program, and later on seamlessly switch to </a:t>
            </a:r>
            <a:r>
              <a:rPr lang="en-US" dirty="0">
                <a:solidFill>
                  <a:srgbClr val="C00000"/>
                </a:solidFill>
              </a:rPr>
              <a:t>using import </a:t>
            </a:r>
            <a:r>
              <a:rPr lang="en-US" dirty="0" err="1">
                <a:solidFill>
                  <a:srgbClr val="C00000"/>
                </a:solidFill>
              </a:rPr>
              <a:t>MyModuleB</a:t>
            </a:r>
            <a:r>
              <a:rPr lang="en-US" dirty="0">
                <a:solidFill>
                  <a:srgbClr val="C00000"/>
                </a:solidFill>
              </a:rPr>
              <a:t> as </a:t>
            </a:r>
            <a:r>
              <a:rPr lang="en-US" dirty="0" err="1">
                <a:solidFill>
                  <a:srgbClr val="C00000"/>
                </a:solidFill>
              </a:rPr>
              <a:t>MyModule</a:t>
            </a:r>
            <a:r>
              <a:rPr lang="en-US" dirty="0"/>
              <a:t>. </a:t>
            </a:r>
          </a:p>
          <a:p>
            <a:r>
              <a:rPr lang="en-US" dirty="0"/>
              <a:t>It is common practice to </a:t>
            </a:r>
            <a:r>
              <a:rPr lang="en-US" dirty="0">
                <a:solidFill>
                  <a:srgbClr val="C00000"/>
                </a:solidFill>
              </a:rPr>
              <a:t>put all the import </a:t>
            </a:r>
            <a:r>
              <a:rPr lang="en-US" dirty="0"/>
              <a:t>statements at the beginning of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F9FBC-5B45-774B-BA88-BCCC2FBC73FC}"/>
              </a:ext>
            </a:extLst>
          </p:cNvPr>
          <p:cNvSpPr/>
          <p:nvPr/>
        </p:nvSpPr>
        <p:spPr>
          <a:xfrm>
            <a:off x="933408" y="2999901"/>
            <a:ext cx="403846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1AB097-09E0-CC4B-BADC-0B6452144DCA}"/>
              </a:ext>
            </a:extLst>
          </p:cNvPr>
          <p:cNvSpPr/>
          <p:nvPr/>
        </p:nvSpPr>
        <p:spPr>
          <a:xfrm>
            <a:off x="433415" y="299990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B91C007-9B2C-AE46-AD56-50C445102942}"/>
              </a:ext>
            </a:extLst>
          </p:cNvPr>
          <p:cNvSpPr/>
          <p:nvPr/>
        </p:nvSpPr>
        <p:spPr>
          <a:xfrm>
            <a:off x="433415" y="267071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0F0E8-6A82-2542-B73B-E2E9FBAFF52E}"/>
              </a:ext>
            </a:extLst>
          </p:cNvPr>
          <p:cNvSpPr/>
          <p:nvPr/>
        </p:nvSpPr>
        <p:spPr>
          <a:xfrm>
            <a:off x="433416" y="4817116"/>
            <a:ext cx="45384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45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3A048C9-B43C-0E47-9ABF-B31790E38210}"/>
              </a:ext>
            </a:extLst>
          </p:cNvPr>
          <p:cNvSpPr/>
          <p:nvPr/>
        </p:nvSpPr>
        <p:spPr>
          <a:xfrm>
            <a:off x="433416" y="448793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326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8B01-6ECF-DB44-8D20-F7C57D9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BB9B-BE27-9243-9CE9-FEE502FC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has a built-in module that provide set of function by which we can generate random numbers.</a:t>
            </a:r>
          </a:p>
          <a:p>
            <a:r>
              <a:rPr lang="en-IN" dirty="0"/>
              <a:t>These are pseudo-random numbers means these are not truly random.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  <a:p>
            <a:r>
              <a:rPr lang="en-IN" b="1" dirty="0"/>
              <a:t>random()</a:t>
            </a:r>
          </a:p>
          <a:p>
            <a:pPr lvl="1"/>
            <a:r>
              <a:rPr lang="en-IN" dirty="0"/>
              <a:t>It is used to generate random numbers in Python. </a:t>
            </a:r>
          </a:p>
          <a:p>
            <a:pPr lvl="1"/>
            <a:r>
              <a:rPr lang="en-IN" dirty="0"/>
              <a:t>It generate random float number.</a:t>
            </a:r>
          </a:p>
          <a:p>
            <a:pPr lvl="1"/>
            <a:r>
              <a:rPr lang="en-IN" dirty="0"/>
              <a:t>It generate pseudo-random numbers. That means these randomly generated numbers can be determined.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3FB8E-F3B8-7D4A-8F6C-2FA2E2C24697}"/>
              </a:ext>
            </a:extLst>
          </p:cNvPr>
          <p:cNvSpPr/>
          <p:nvPr/>
        </p:nvSpPr>
        <p:spPr>
          <a:xfrm>
            <a:off x="533778" y="2529911"/>
            <a:ext cx="27000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random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7D249E8A-D579-7A49-AB1D-647422FC2F18}"/>
              </a:ext>
            </a:extLst>
          </p:cNvPr>
          <p:cNvSpPr/>
          <p:nvPr/>
        </p:nvSpPr>
        <p:spPr>
          <a:xfrm>
            <a:off x="533778" y="2200727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05EA-5BC3-384A-92E5-C012EC552EE6}"/>
              </a:ext>
            </a:extLst>
          </p:cNvPr>
          <p:cNvSpPr/>
          <p:nvPr/>
        </p:nvSpPr>
        <p:spPr>
          <a:xfrm>
            <a:off x="1167584" y="4784096"/>
            <a:ext cx="468680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1A696-F032-D849-9AF9-34943D94EB13}"/>
              </a:ext>
            </a:extLst>
          </p:cNvPr>
          <p:cNvSpPr/>
          <p:nvPr/>
        </p:nvSpPr>
        <p:spPr>
          <a:xfrm>
            <a:off x="667591" y="478409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FACB2DC9-1B40-5746-88F7-C5A6309CBE21}"/>
              </a:ext>
            </a:extLst>
          </p:cNvPr>
          <p:cNvSpPr/>
          <p:nvPr/>
        </p:nvSpPr>
        <p:spPr>
          <a:xfrm>
            <a:off x="667591" y="44549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5365E-1DA0-444D-9239-0FCFE1A7DFA1}"/>
              </a:ext>
            </a:extLst>
          </p:cNvPr>
          <p:cNvSpPr/>
          <p:nvPr/>
        </p:nvSpPr>
        <p:spPr>
          <a:xfrm>
            <a:off x="6096000" y="4870629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0.14738964825362189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0.48730431196440027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83514C5-800D-8847-9500-51BA0F2B57B3}"/>
              </a:ext>
            </a:extLst>
          </p:cNvPr>
          <p:cNvSpPr/>
          <p:nvPr/>
        </p:nvSpPr>
        <p:spPr>
          <a:xfrm>
            <a:off x="6096000" y="454144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330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8AC5-44AC-234B-9379-27E12293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49BB-933C-E948-B305-1390EDFB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seed()</a:t>
            </a:r>
          </a:p>
          <a:p>
            <a:pPr lvl="1"/>
            <a:r>
              <a:rPr lang="en-US" dirty="0"/>
              <a:t>random() function generates numbers for some values. This value is also called seed value.</a:t>
            </a:r>
          </a:p>
          <a:p>
            <a:pPr lvl="1"/>
            <a:r>
              <a:rPr lang="en-US" dirty="0"/>
              <a:t>Seed function is used to save the state of a random function, so that it can generate same random numbers on multiple executions of the code on the same machine.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076D7-D863-9042-942F-AC6837ECBCAF}"/>
              </a:ext>
            </a:extLst>
          </p:cNvPr>
          <p:cNvSpPr/>
          <p:nvPr/>
        </p:nvSpPr>
        <p:spPr>
          <a:xfrm>
            <a:off x="1531857" y="2698817"/>
            <a:ext cx="468680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random.seed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18DCF-AE7E-7047-97F6-04FF6C7EF452}"/>
              </a:ext>
            </a:extLst>
          </p:cNvPr>
          <p:cNvSpPr/>
          <p:nvPr/>
        </p:nvSpPr>
        <p:spPr>
          <a:xfrm>
            <a:off x="1031864" y="269881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DEC3A3C-A964-C94D-AE33-5D1450713CC9}"/>
              </a:ext>
            </a:extLst>
          </p:cNvPr>
          <p:cNvSpPr/>
          <p:nvPr/>
        </p:nvSpPr>
        <p:spPr>
          <a:xfrm>
            <a:off x="1031864" y="236963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4F1C7-C952-0E4C-87F4-74E1DE288D1C}"/>
              </a:ext>
            </a:extLst>
          </p:cNvPr>
          <p:cNvSpPr/>
          <p:nvPr/>
        </p:nvSpPr>
        <p:spPr>
          <a:xfrm>
            <a:off x="6460273" y="2785350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0.23796462709189137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0.5442292252959519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4AF1F09-F48F-DD41-B9AF-D7FFD964D4A4}"/>
              </a:ext>
            </a:extLst>
          </p:cNvPr>
          <p:cNvSpPr/>
          <p:nvPr/>
        </p:nvSpPr>
        <p:spPr>
          <a:xfrm>
            <a:off x="6460273" y="245616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022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FEF1-D12B-1A41-9CB3-16FD19AA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801B-B595-B24D-9201-BF31B23D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randint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This method return a random integer number between two range.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IN" b="1" dirty="0" err="1"/>
              <a:t>randrange</a:t>
            </a:r>
            <a:r>
              <a:rPr lang="en-IN" b="1" dirty="0"/>
              <a:t>()</a:t>
            </a:r>
            <a:endParaRPr lang="en-US" b="1" dirty="0"/>
          </a:p>
          <a:p>
            <a:pPr lvl="1"/>
            <a:r>
              <a:rPr lang="en-US" dirty="0"/>
              <a:t>This method return a random integer number </a:t>
            </a:r>
            <a:r>
              <a:rPr lang="en-IN" dirty="0"/>
              <a:t>from the range created by the start, stop and step arguments.</a:t>
            </a:r>
          </a:p>
          <a:p>
            <a:pPr lvl="1"/>
            <a:r>
              <a:rPr lang="en-US" dirty="0"/>
              <a:t>The value of start is 0 by default. Similarly, the value of step is 1 by default.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C355E-2B54-884B-A404-8F41FA22826B}"/>
              </a:ext>
            </a:extLst>
          </p:cNvPr>
          <p:cNvSpPr/>
          <p:nvPr/>
        </p:nvSpPr>
        <p:spPr>
          <a:xfrm>
            <a:off x="1531856" y="1962836"/>
            <a:ext cx="530384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8FC85-FA3D-924F-BBCA-4F955F8BF82F}"/>
              </a:ext>
            </a:extLst>
          </p:cNvPr>
          <p:cNvSpPr/>
          <p:nvPr/>
        </p:nvSpPr>
        <p:spPr>
          <a:xfrm>
            <a:off x="1031864" y="196283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BAE15A9F-0B9F-CB40-9A09-526AA937D3FC}"/>
              </a:ext>
            </a:extLst>
          </p:cNvPr>
          <p:cNvSpPr/>
          <p:nvPr/>
        </p:nvSpPr>
        <p:spPr>
          <a:xfrm>
            <a:off x="1031864" y="1633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19956-DB4F-4E47-8CA6-DE90688D579D}"/>
              </a:ext>
            </a:extLst>
          </p:cNvPr>
          <p:cNvSpPr/>
          <p:nvPr/>
        </p:nvSpPr>
        <p:spPr>
          <a:xfrm>
            <a:off x="7179031" y="1962836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80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39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CD20D9BF-8942-2E4E-A6A4-4675DF0E497D}"/>
              </a:ext>
            </a:extLst>
          </p:cNvPr>
          <p:cNvSpPr/>
          <p:nvPr/>
        </p:nvSpPr>
        <p:spPr>
          <a:xfrm>
            <a:off x="7179031" y="1633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D2B5C-3D17-AA46-B29F-25AAC553D820}"/>
              </a:ext>
            </a:extLst>
          </p:cNvPr>
          <p:cNvSpPr/>
          <p:nvPr/>
        </p:nvSpPr>
        <p:spPr>
          <a:xfrm>
            <a:off x="1531856" y="4895165"/>
            <a:ext cx="582794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random.ranage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start,stop,step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339D0-B5F1-6D45-B836-8CC9BAF5ED22}"/>
              </a:ext>
            </a:extLst>
          </p:cNvPr>
          <p:cNvSpPr/>
          <p:nvPr/>
        </p:nvSpPr>
        <p:spPr>
          <a:xfrm>
            <a:off x="1031864" y="4895165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8728626-54B3-F145-B179-5939582CD514}"/>
              </a:ext>
            </a:extLst>
          </p:cNvPr>
          <p:cNvSpPr/>
          <p:nvPr/>
        </p:nvSpPr>
        <p:spPr>
          <a:xfrm>
            <a:off x="1031864" y="456598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02FC4-01ED-AB4C-A89F-C54259D0C9CF}"/>
              </a:ext>
            </a:extLst>
          </p:cNvPr>
          <p:cNvSpPr/>
          <p:nvPr/>
        </p:nvSpPr>
        <p:spPr>
          <a:xfrm>
            <a:off x="7500453" y="4900297"/>
            <a:ext cx="30800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80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39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F76AE9BF-4F99-BA44-9EEB-A6B1C5B59C09}"/>
              </a:ext>
            </a:extLst>
          </p:cNvPr>
          <p:cNvSpPr/>
          <p:nvPr/>
        </p:nvSpPr>
        <p:spPr>
          <a:xfrm>
            <a:off x="7500453" y="457111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87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5885</Words>
  <Application>Microsoft Office PowerPoint</Application>
  <PresentationFormat>Widescreen</PresentationFormat>
  <Paragraphs>1233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Roboto Condensed</vt:lpstr>
      <vt:lpstr>Calibri</vt:lpstr>
      <vt:lpstr>Wingdings 2</vt:lpstr>
      <vt:lpstr>Roboto Condensed Light</vt:lpstr>
      <vt:lpstr>Wingdings</vt:lpstr>
      <vt:lpstr>Consolas</vt:lpstr>
      <vt:lpstr>Wingdings 3</vt:lpstr>
      <vt:lpstr>Arial</vt:lpstr>
      <vt:lpstr>Menlo</vt:lpstr>
      <vt:lpstr>Office Theme</vt:lpstr>
      <vt:lpstr>Unit-04.1 Modules</vt:lpstr>
      <vt:lpstr>PowerPoint Presentation</vt:lpstr>
      <vt:lpstr>Introduction</vt:lpstr>
      <vt:lpstr>packages</vt:lpstr>
      <vt:lpstr>Importing a module</vt:lpstr>
      <vt:lpstr>Importing a module (cont.)</vt:lpstr>
      <vt:lpstr>Random Module</vt:lpstr>
      <vt:lpstr>Random Module (cont.)</vt:lpstr>
      <vt:lpstr>Random Module (cont.)</vt:lpstr>
      <vt:lpstr>Random Module (cont.)</vt:lpstr>
      <vt:lpstr>Random Module (cont.)</vt:lpstr>
      <vt:lpstr>Math Module</vt:lpstr>
      <vt:lpstr>Numeric Functions</vt:lpstr>
      <vt:lpstr>Numeric Functions(cont.)</vt:lpstr>
      <vt:lpstr>Logarithmic and Power Functions</vt:lpstr>
      <vt:lpstr>Trigonometric and Angular Functions</vt:lpstr>
      <vt:lpstr>Special Functions</vt:lpstr>
      <vt:lpstr>Date Time Module</vt:lpstr>
      <vt:lpstr>Date Time Module (cont.)</vt:lpstr>
      <vt:lpstr>date class</vt:lpstr>
      <vt:lpstr>time class</vt:lpstr>
      <vt:lpstr>Datetime class</vt:lpstr>
      <vt:lpstr>Timedelta class</vt:lpstr>
      <vt:lpstr>Format Datetime</vt:lpstr>
      <vt:lpstr>Creating a custom module </vt:lpstr>
      <vt:lpstr>Variables in module</vt:lpstr>
      <vt:lpstr>Import From Module</vt:lpstr>
      <vt:lpstr>Creating custom package</vt:lpstr>
      <vt:lpstr>Unit-04.2 Matplotlib</vt:lpstr>
      <vt:lpstr>PowerPoint Presentation</vt:lpstr>
      <vt:lpstr>Introduction to MatPlotLib</vt:lpstr>
      <vt:lpstr>Graph</vt:lpstr>
      <vt:lpstr>Plot</vt:lpstr>
      <vt:lpstr>Plot – Drawing multiple lines</vt:lpstr>
      <vt:lpstr>Plot – Export graphs/plots</vt:lpstr>
      <vt:lpstr>Plot – Axis, Ticks and Grid</vt:lpstr>
      <vt:lpstr>Plot – Line Appearance</vt:lpstr>
      <vt:lpstr>Plot – Line Appearance (Cont.)</vt:lpstr>
      <vt:lpstr>Plot – Labels, Annotation and Legends</vt:lpstr>
      <vt:lpstr>Plot – Labels, Annotation and Legends (Example)</vt:lpstr>
      <vt:lpstr>Choosing the Right Graph</vt:lpstr>
      <vt:lpstr>Pie Chart</vt:lpstr>
      <vt:lpstr>Pie Chart (Cont.)</vt:lpstr>
      <vt:lpstr>Bar charts</vt:lpstr>
      <vt:lpstr>Histograms</vt:lpstr>
      <vt:lpstr>Boxplots</vt:lpstr>
      <vt:lpstr>Boxplot (Cont.)</vt:lpstr>
      <vt:lpstr>Scatter Plot</vt:lpstr>
      <vt:lpstr>Scatter Plot</vt:lpstr>
      <vt:lpstr>NetworkX</vt:lpstr>
      <vt:lpstr>NetworkX (example)</vt:lpstr>
      <vt:lpstr>NetworkX (cont.)</vt:lpstr>
      <vt:lpstr>Choropleth Maps in Python</vt:lpstr>
      <vt:lpstr>Choropleth Maps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Vora Yagnik</cp:lastModifiedBy>
  <cp:revision>697</cp:revision>
  <dcterms:created xsi:type="dcterms:W3CDTF">2020-05-01T05:09:15Z</dcterms:created>
  <dcterms:modified xsi:type="dcterms:W3CDTF">2024-04-05T07:12:25Z</dcterms:modified>
</cp:coreProperties>
</file>