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374" r:id="rId2"/>
    <p:sldId id="392" r:id="rId3"/>
    <p:sldId id="394" r:id="rId4"/>
    <p:sldId id="422" r:id="rId5"/>
    <p:sldId id="395" r:id="rId6"/>
    <p:sldId id="287" r:id="rId7"/>
    <p:sldId id="396" r:id="rId8"/>
    <p:sldId id="397" r:id="rId9"/>
    <p:sldId id="398" r:id="rId10"/>
    <p:sldId id="399" r:id="rId11"/>
    <p:sldId id="409" r:id="rId12"/>
    <p:sldId id="410" r:id="rId13"/>
    <p:sldId id="415" r:id="rId14"/>
    <p:sldId id="417" r:id="rId15"/>
    <p:sldId id="418" r:id="rId16"/>
    <p:sldId id="420" r:id="rId17"/>
    <p:sldId id="423" r:id="rId18"/>
    <p:sldId id="424" r:id="rId19"/>
    <p:sldId id="425" r:id="rId20"/>
    <p:sldId id="426" r:id="rId21"/>
    <p:sldId id="411" r:id="rId22"/>
    <p:sldId id="295" r:id="rId23"/>
    <p:sldId id="296" r:id="rId24"/>
    <p:sldId id="412" r:id="rId25"/>
    <p:sldId id="413" r:id="rId26"/>
    <p:sldId id="414" r:id="rId27"/>
    <p:sldId id="421" r:id="rId28"/>
    <p:sldId id="400" r:id="rId29"/>
    <p:sldId id="401" r:id="rId30"/>
    <p:sldId id="299" r:id="rId31"/>
    <p:sldId id="402" r:id="rId32"/>
    <p:sldId id="407" r:id="rId33"/>
    <p:sldId id="406" r:id="rId34"/>
    <p:sldId id="403" r:id="rId35"/>
    <p:sldId id="404" r:id="rId36"/>
    <p:sldId id="405" r:id="rId37"/>
    <p:sldId id="408" r:id="rId38"/>
    <p:sldId id="427" r:id="rId39"/>
    <p:sldId id="431" r:id="rId40"/>
    <p:sldId id="429" r:id="rId41"/>
    <p:sldId id="430" r:id="rId42"/>
  </p:sldIdLst>
  <p:sldSz cx="12192000" cy="6858000"/>
  <p:notesSz cx="6858000" cy="9144000"/>
  <p:embeddedFontLst>
    <p:embeddedFont>
      <p:font typeface="Cambria" panose="02040503050406030204" pitchFamily="18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Roboto Condensed" panose="02000000000000000000" pitchFamily="2" charset="0"/>
      <p:regular r:id="rId52"/>
      <p:bold r:id="rId53"/>
      <p:italic r:id="rId54"/>
      <p:boldItalic r:id="rId55"/>
    </p:embeddedFont>
    <p:embeddedFont>
      <p:font typeface="Roboto Condensed Light" panose="02000000000000000000" pitchFamily="2" charset="0"/>
      <p:regular r:id="rId56"/>
      <p:italic r:id="rId57"/>
    </p:embeddedFont>
    <p:embeddedFont>
      <p:font typeface="Wingdings 2" panose="05020102010507070707" pitchFamily="18" charset="2"/>
      <p:regular r:id="rId58"/>
    </p:embeddedFont>
    <p:embeddedFont>
      <p:font typeface="Wingdings 3" panose="05040102010807070707" pitchFamily="18" charset="2"/>
      <p:regular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A60"/>
    <a:srgbClr val="C62827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2301CS404  (PP) Unit- 5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2301CS404  (PP) Unit- 5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2301CS404  (PP) Unit- 5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Programming(2301CS404)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br>
              <a:rPr lang="en-US" sz="4800" dirty="0"/>
            </a:br>
            <a:r>
              <a:rPr lang="en-US" sz="4800" dirty="0"/>
              <a:t>Object Oriented Programming with python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4CB-8C28-0849-AF3E-C3207D2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AB01C-5D07-2046-8BAE-B9DA07CFCB38}"/>
              </a:ext>
            </a:extLst>
          </p:cNvPr>
          <p:cNvSpPr/>
          <p:nvPr/>
        </p:nvSpPr>
        <p:spPr>
          <a:xfrm>
            <a:off x="699232" y="1204977"/>
            <a:ext cx="571271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a Program to create Circle class and define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findarea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 to calculate are of circle.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</a:t>
            </a: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int(input(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radius="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Circle(r)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c.findarea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"Area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,area)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0B562-746C-064D-AF1F-ECB007EFF267}"/>
              </a:ext>
            </a:extLst>
          </p:cNvPr>
          <p:cNvSpPr/>
          <p:nvPr/>
        </p:nvSpPr>
        <p:spPr>
          <a:xfrm>
            <a:off x="199239" y="1204977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AF1C1A0-7944-3D48-AEFB-581615D90CF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67913-5749-0E47-8638-0E91F9DFC11E}"/>
              </a:ext>
            </a:extLst>
          </p:cNvPr>
          <p:cNvSpPr/>
          <p:nvPr/>
        </p:nvSpPr>
        <p:spPr>
          <a:xfrm>
            <a:off x="6750298" y="1204977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Enter radius=1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Area =  3.14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85CF754-7F34-884D-9D16-D7FD0CC5D97F}"/>
              </a:ext>
            </a:extLst>
          </p:cNvPr>
          <p:cNvSpPr/>
          <p:nvPr/>
        </p:nvSpPr>
        <p:spPr>
          <a:xfrm>
            <a:off x="675029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169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5E27-9004-7642-9B6D-A6D60B8C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8505-B035-EC4D-9431-D2E04AFA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class also contains some built-in class attributes which provide information about the class.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B1D1456-BF4B-C845-87F1-4E6FD9CE01AE}"/>
              </a:ext>
            </a:extLst>
          </p:cNvPr>
          <p:cNvGraphicFramePr>
            <a:graphicFrameLocks/>
          </p:cNvGraphicFramePr>
          <p:nvPr/>
        </p:nvGraphicFramePr>
        <p:xfrm>
          <a:off x="556078" y="1887211"/>
          <a:ext cx="11130399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6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</a:t>
                      </a:r>
                      <a:r>
                        <a:rPr lang="en-US" b="1" dirty="0" err="1"/>
                        <a:t>dict</a:t>
                      </a:r>
                      <a:r>
                        <a:rPr lang="en-US" b="1" dirty="0"/>
                        <a:t>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the dictionary containing the information about the class namespace.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__doc__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contains a string which has the class documentation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778754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__name__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class name.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47186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__module__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module in which, this class is defined.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6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550-6175-354A-9195-19708BA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D6A07-3692-7D47-BD50-7C4158EB5BAD}"/>
              </a:ext>
            </a:extLst>
          </p:cNvPr>
          <p:cNvSpPr/>
          <p:nvPr/>
        </p:nvSpPr>
        <p:spPr>
          <a:xfrm>
            <a:off x="877653" y="1285290"/>
            <a:ext cx="571271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Student:</a:t>
            </a:r>
          </a:p>
          <a:p>
            <a:pPr lvl="1"/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'''Student Class'''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self,rno,sname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.rollno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.studentName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.rollno,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.studentName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Student(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object.__doc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print(object.__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object.__module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BE548-7303-5444-A3B5-E1C271DA979F}"/>
              </a:ext>
            </a:extLst>
          </p:cNvPr>
          <p:cNvSpPr/>
          <p:nvPr/>
        </p:nvSpPr>
        <p:spPr>
          <a:xfrm>
            <a:off x="377660" y="1285290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AE6D84F2-43ED-3542-9588-5111885B0EF9}"/>
              </a:ext>
            </a:extLst>
          </p:cNvPr>
          <p:cNvSpPr/>
          <p:nvPr/>
        </p:nvSpPr>
        <p:spPr>
          <a:xfrm>
            <a:off x="377660" y="95610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CC2F9-5751-7342-BFE1-6E6747972F52}"/>
              </a:ext>
            </a:extLst>
          </p:cNvPr>
          <p:cNvSpPr/>
          <p:nvPr/>
        </p:nvSpPr>
        <p:spPr>
          <a:xfrm>
            <a:off x="6895265" y="1285290"/>
            <a:ext cx="453845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Student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': 23, 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studentName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': 'ABC'}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__main__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6D9B6CD1-2695-D04B-8550-7BC89A835469}"/>
              </a:ext>
            </a:extLst>
          </p:cNvPr>
          <p:cNvSpPr/>
          <p:nvPr/>
        </p:nvSpPr>
        <p:spPr>
          <a:xfrm>
            <a:off x="6895265" y="95610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12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8BDF-2147-3345-817D-1B12CB4F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Attributes vs Instance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14DCA4E-CACC-0BFA-27AB-0323A96C4A07}"/>
              </a:ext>
            </a:extLst>
          </p:cNvPr>
          <p:cNvGraphicFramePr>
            <a:graphicFrameLocks/>
          </p:cNvGraphicFramePr>
          <p:nvPr/>
        </p:nvGraphicFramePr>
        <p:xfrm>
          <a:off x="258162" y="961247"/>
          <a:ext cx="11516975" cy="3200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 Attributes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Instance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attributes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 variables defined directly in the class that are shared by all objects of the class.</a:t>
                      </a:r>
                      <a:endParaRPr lang="en-US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attributes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attributes or properties attached to an instance of a class. Instance attributes are defined in the constructor.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Shared across all objects.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to object.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6322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Accessed using class name as well as using object with dot notation, e.g. </a:t>
                      </a:r>
                      <a:r>
                        <a:rPr lang="en-US" b="1" dirty="0" err="1"/>
                        <a:t>classname.class_attribute</a:t>
                      </a:r>
                      <a:r>
                        <a:rPr lang="en-US" b="1" dirty="0"/>
                        <a:t> or </a:t>
                      </a:r>
                      <a:r>
                        <a:rPr lang="en-US" b="1" dirty="0" err="1"/>
                        <a:t>object.class_attribute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Accessed using object dot notation e.g.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object.instance_attribute</a:t>
                      </a:r>
                      <a:endParaRPr lang="en-IN" b="1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1630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value by using </a:t>
                      </a:r>
                      <a:r>
                        <a:rPr lang="en-IN" b="1" dirty="0" err="1"/>
                        <a:t>classname.class_attribute</a:t>
                      </a:r>
                      <a:r>
                        <a:rPr lang="en-IN" b="1" dirty="0"/>
                        <a:t> = value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be reflected to all the objects.</a:t>
                      </a:r>
                      <a:endParaRPr lang="en-US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value of 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attribute will not be reflected to other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objects.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7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8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4CB-8C28-0849-AF3E-C3207D2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vs Instance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AB01C-5D07-2046-8BAE-B9DA07CFCB38}"/>
              </a:ext>
            </a:extLst>
          </p:cNvPr>
          <p:cNvSpPr/>
          <p:nvPr/>
        </p:nvSpPr>
        <p:spPr>
          <a:xfrm>
            <a:off x="699232" y="1204977"/>
            <a:ext cx="571271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#Class Attribute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= Counter()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1 created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 = Counter()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2 created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print(s1.count)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Counter Value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print(s2.count) </a:t>
            </a:r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 Value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Counter value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Updating Class Attribute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print(s1.count)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print(s2.count)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0B562-746C-064D-AF1F-ECB007EFF267}"/>
              </a:ext>
            </a:extLst>
          </p:cNvPr>
          <p:cNvSpPr/>
          <p:nvPr/>
        </p:nvSpPr>
        <p:spPr>
          <a:xfrm>
            <a:off x="199239" y="1204977"/>
            <a:ext cx="499993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AF1C1A0-7944-3D48-AEFB-581615D90CF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67913-5749-0E47-8638-0E91F9DFC11E}"/>
              </a:ext>
            </a:extLst>
          </p:cNvPr>
          <p:cNvSpPr/>
          <p:nvPr/>
        </p:nvSpPr>
        <p:spPr>
          <a:xfrm>
            <a:off x="6750298" y="1204977"/>
            <a:ext cx="453845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100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100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85CF754-7F34-884D-9D16-D7FD0CC5D97F}"/>
              </a:ext>
            </a:extLst>
          </p:cNvPr>
          <p:cNvSpPr/>
          <p:nvPr/>
        </p:nvSpPr>
        <p:spPr>
          <a:xfrm>
            <a:off x="675029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2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17B9-5AD0-FDE9-4975-9ABF0914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Public, Private and 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C90F-B321-89C0-706C-D359E4E4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‘_’ symbol to determine the access control for a specific data member or a member function of a class.</a:t>
            </a:r>
          </a:p>
          <a:p>
            <a:r>
              <a:rPr lang="en-US" b="1" dirty="0"/>
              <a:t>Public Access :</a:t>
            </a:r>
          </a:p>
          <a:p>
            <a:pPr lvl="1"/>
            <a:r>
              <a:rPr lang="en-US" dirty="0"/>
              <a:t>The members of a class that are declared public are easily accessible from any part of the program. All data members and member functions of a class are public by default.</a:t>
            </a:r>
          </a:p>
          <a:p>
            <a:r>
              <a:rPr lang="en-US" b="1" dirty="0"/>
              <a:t>Protected Access Modifier:</a:t>
            </a:r>
          </a:p>
          <a:p>
            <a:pPr lvl="1"/>
            <a:r>
              <a:rPr lang="en-US" dirty="0"/>
              <a:t>The members of a class that are declared protected are only accessible to a class derived from it.</a:t>
            </a:r>
          </a:p>
          <a:p>
            <a:pPr lvl="1"/>
            <a:r>
              <a:rPr lang="en-US" dirty="0"/>
              <a:t>Data members of a class are declared protected by adding a </a:t>
            </a:r>
            <a:r>
              <a:rPr lang="en-US" b="1" dirty="0"/>
              <a:t>single underscore ‘_’ symbol </a:t>
            </a:r>
            <a:r>
              <a:rPr lang="en-US" dirty="0"/>
              <a:t>before the data member name.</a:t>
            </a:r>
          </a:p>
          <a:p>
            <a:r>
              <a:rPr lang="en-US" b="1" dirty="0"/>
              <a:t>Private Access Modifier:</a:t>
            </a:r>
          </a:p>
          <a:p>
            <a:pPr lvl="1"/>
            <a:r>
              <a:rPr lang="en-US" dirty="0"/>
              <a:t>The members of a class that are declared private are accessible within the class only.</a:t>
            </a:r>
          </a:p>
          <a:p>
            <a:pPr lvl="1"/>
            <a:r>
              <a:rPr lang="en-US" dirty="0"/>
              <a:t>We can declared private by adding a </a:t>
            </a:r>
            <a:r>
              <a:rPr lang="en-US" b="1" dirty="0"/>
              <a:t>double underscore ‘__’ symbol </a:t>
            </a:r>
            <a:r>
              <a:rPr lang="en-US" dirty="0"/>
              <a:t>before before the data member name.</a:t>
            </a:r>
          </a:p>
        </p:txBody>
      </p:sp>
    </p:spTree>
    <p:extLst>
      <p:ext uri="{BB962C8B-B14F-4D97-AF65-F5344CB8AC3E}">
        <p14:creationId xmlns:p14="http://schemas.microsoft.com/office/powerpoint/2010/main" val="26527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4CB-8C28-0849-AF3E-C3207D2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vs Instance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AB01C-5D07-2046-8BAE-B9DA07CFCB38}"/>
              </a:ext>
            </a:extLst>
          </p:cNvPr>
          <p:cNvSpPr/>
          <p:nvPr/>
        </p:nvSpPr>
        <p:spPr>
          <a:xfrm>
            <a:off x="699232" y="1204977"/>
            <a:ext cx="757552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self,d,m,y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d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Private 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m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Private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y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Private</a:t>
            </a:r>
          </a:p>
          <a:p>
            <a:pPr lvl="2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#Private 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displaydate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"{}-{}-{}"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.__d,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.__m,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Public 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self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displaydate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 = Date(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2022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y1.display() 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y1.__displaydate()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errorobject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 has no attribute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y1.__m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error object has no attribute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0B562-746C-064D-AF1F-ECB007EFF267}"/>
              </a:ext>
            </a:extLst>
          </p:cNvPr>
          <p:cNvSpPr/>
          <p:nvPr/>
        </p:nvSpPr>
        <p:spPr>
          <a:xfrm>
            <a:off x="199239" y="1204977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AF1C1A0-7944-3D48-AEFB-581615D90CF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67913-5749-0E47-8638-0E91F9DFC11E}"/>
              </a:ext>
            </a:extLst>
          </p:cNvPr>
          <p:cNvSpPr/>
          <p:nvPr/>
        </p:nvSpPr>
        <p:spPr>
          <a:xfrm>
            <a:off x="8918222" y="1204977"/>
            <a:ext cx="23705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/>
              <a:t>10-10-2022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85CF754-7F34-884D-9D16-D7FD0CC5D97F}"/>
              </a:ext>
            </a:extLst>
          </p:cNvPr>
          <p:cNvSpPr/>
          <p:nvPr/>
        </p:nvSpPr>
        <p:spPr>
          <a:xfrm>
            <a:off x="8918222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168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89C-AFDD-61FE-D209-A9FFD776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64B1-DC63-9FD4-52AD-C0DD89D1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17365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We can classify the methods in the following 3 types: </a:t>
            </a:r>
          </a:p>
          <a:p>
            <a:r>
              <a:rPr lang="en-IN" b="1" i="0" u="none" strike="noStrike" dirty="0">
                <a:solidFill>
                  <a:srgbClr val="222222"/>
                </a:solidFill>
                <a:effectLst/>
              </a:rPr>
              <a:t>Instance methods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Instance methods are bound to instances and hence called as: </a:t>
            </a:r>
            <a:r>
              <a:rPr lang="en-IN" b="0" i="0" u="none" strike="noStrike" dirty="0" err="1">
                <a:solidFill>
                  <a:srgbClr val="C62827"/>
                </a:solidFill>
                <a:effectLst/>
              </a:rPr>
              <a:t>instancename.method</a:t>
            </a:r>
            <a:r>
              <a:rPr lang="en-IN" b="0" i="0" u="none" strike="noStrike" dirty="0">
                <a:solidFill>
                  <a:srgbClr val="C62827"/>
                </a:solidFill>
                <a:effectLst/>
              </a:rPr>
              <a:t>(). 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 purpose of instance methods is to set or get details about instances (objects), and that is why they’re known as instance methods.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They have one default parameter- self, which points to an instance of the class. 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Although you don’t have to pass that every time. You can change the name of this parameter but it is better to stick to the convention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</a:rPr>
              <a:t>i.e</a:t>
            </a:r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 self.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In order to call an instance method, you’ve to create an object/instance of the class. With the help of this object, you can access any method of the class.</a:t>
            </a:r>
          </a:p>
          <a:p>
            <a:r>
              <a:rPr lang="en-IN" b="1" i="0" u="none" strike="noStrike" dirty="0">
                <a:solidFill>
                  <a:srgbClr val="222222"/>
                </a:solidFill>
                <a:effectLst/>
              </a:rPr>
              <a:t>Class methods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These methods act on class level. 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Class methods are the methods which act on the class variables.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These methods are written using </a:t>
            </a:r>
            <a:r>
              <a:rPr lang="en-IN" b="0" i="0" u="none" strike="noStrike" dirty="0">
                <a:solidFill>
                  <a:srgbClr val="C62827"/>
                </a:solidFill>
                <a:effectLst/>
              </a:rPr>
              <a:t>@</a:t>
            </a:r>
            <a:r>
              <a:rPr lang="en-IN" b="0" i="0" u="none" strike="noStrike" dirty="0" err="1">
                <a:solidFill>
                  <a:srgbClr val="C62827"/>
                </a:solidFill>
                <a:effectLst/>
              </a:rPr>
              <a:t>classmethod</a:t>
            </a:r>
            <a:r>
              <a:rPr lang="en-IN" b="0" i="0" u="none" strike="noStrike" dirty="0">
                <a:solidFill>
                  <a:srgbClr val="C62827"/>
                </a:solidFill>
                <a:effectLst/>
              </a:rPr>
              <a:t> </a:t>
            </a:r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decorator above them. </a:t>
            </a:r>
          </a:p>
          <a:p>
            <a:pPr marL="457200" lvl="1" indent="0">
              <a:buNone/>
            </a:pPr>
            <a:endParaRPr lang="en-IN" b="0" i="0" u="none" strike="noStrike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61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E5C4-A1FD-0DDC-D3AF-311BD5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86DC-0CD3-CFC8-7049-68F83189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22222"/>
                </a:solidFill>
                <a:effectLst/>
              </a:rPr>
              <a:t>Class methods:</a:t>
            </a:r>
          </a:p>
          <a:p>
            <a:pPr lvl="1"/>
            <a:r>
              <a:rPr lang="en-US" dirty="0"/>
              <a:t>By default, the first parameter for class methods is “</a:t>
            </a:r>
            <a:r>
              <a:rPr lang="en-US" dirty="0" err="1"/>
              <a:t>cls</a:t>
            </a:r>
            <a:r>
              <a:rPr lang="en-US" dirty="0"/>
              <a:t>” which refers to the class itself. </a:t>
            </a:r>
          </a:p>
          <a:p>
            <a:pPr lvl="1"/>
            <a:r>
              <a:rPr lang="en-US" dirty="0"/>
              <a:t>Without creating an instance of the class, you can call the class method with –</a:t>
            </a:r>
            <a:r>
              <a:rPr lang="en-US" dirty="0">
                <a:solidFill>
                  <a:srgbClr val="C62827"/>
                </a:solidFill>
              </a:rPr>
              <a:t> </a:t>
            </a:r>
            <a:r>
              <a:rPr lang="en-US" dirty="0" err="1">
                <a:solidFill>
                  <a:srgbClr val="C62827"/>
                </a:solidFill>
              </a:rPr>
              <a:t>Class_name.Method_name</a:t>
            </a:r>
            <a:r>
              <a:rPr lang="en-US" dirty="0">
                <a:solidFill>
                  <a:srgbClr val="C62827"/>
                </a:solidFill>
              </a:rPr>
              <a:t>().</a:t>
            </a:r>
          </a:p>
          <a:p>
            <a:r>
              <a:rPr lang="en-US" b="1" dirty="0"/>
              <a:t>Static methods:</a:t>
            </a:r>
          </a:p>
          <a:p>
            <a:pPr lvl="1"/>
            <a:r>
              <a:rPr lang="en-US" dirty="0"/>
              <a:t>Static methods cannot access the class data.</a:t>
            </a:r>
          </a:p>
          <a:p>
            <a:pPr lvl="1"/>
            <a:r>
              <a:rPr lang="en-US" dirty="0"/>
              <a:t>They are self-sufficient and can work on their own. </a:t>
            </a:r>
          </a:p>
          <a:p>
            <a:pPr lvl="1"/>
            <a:r>
              <a:rPr lang="en-US" dirty="0"/>
              <a:t>they cannot get or set the instance state or class state.</a:t>
            </a:r>
          </a:p>
          <a:p>
            <a:pPr lvl="1"/>
            <a:r>
              <a:rPr lang="en-US" dirty="0"/>
              <a:t>In order to define a static method, we can use the @</a:t>
            </a:r>
            <a:r>
              <a:rPr lang="en-US" dirty="0" err="1"/>
              <a:t>staticmethod</a:t>
            </a:r>
            <a:r>
              <a:rPr lang="en-US" dirty="0"/>
              <a:t> decorator </a:t>
            </a:r>
          </a:p>
          <a:p>
            <a:pPr lvl="1"/>
            <a:r>
              <a:rPr lang="en-US" dirty="0"/>
              <a:t>we do not need to pass any special or default parameters.</a:t>
            </a:r>
          </a:p>
          <a:p>
            <a:pPr lvl="1"/>
            <a:r>
              <a:rPr lang="en-US" dirty="0"/>
              <a:t>we can call them using object/instance of the class or class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BAD6-F79C-E25F-744E-7B303436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F399-210C-71DE-57A2-F666ED68F97A}"/>
              </a:ext>
            </a:extLst>
          </p:cNvPr>
          <p:cNvSpPr/>
          <p:nvPr/>
        </p:nvSpPr>
        <p:spPr>
          <a:xfrm>
            <a:off x="699232" y="1204977"/>
            <a:ext cx="539676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Student: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"”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#Instance Methods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method1(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self,lname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D81A60"/>
                </a:solidFill>
                <a:latin typeface="Menlo" panose="020B0609030804020204" pitchFamily="49" charset="0"/>
              </a:rPr>
              <a:t>classmethod</a:t>
            </a:r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classMethod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cls,fname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cls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fname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D81A60"/>
                </a:solidFill>
                <a:latin typeface="Menlo" panose="020B0609030804020204" pitchFamily="49" charset="0"/>
              </a:rPr>
              <a:t>staticmethod</a:t>
            </a:r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staticMethod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#Instance Methods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printData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.firstname,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57F84-B328-A8B8-37DB-82472B4B6A50}"/>
              </a:ext>
            </a:extLst>
          </p:cNvPr>
          <p:cNvSpPr/>
          <p:nvPr/>
        </p:nvSpPr>
        <p:spPr>
          <a:xfrm>
            <a:off x="199239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A13E72B-158E-41BE-0337-A14E90AE5B8D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0A0F2-CD79-4DF0-5E15-1B13D87D8FAC}"/>
              </a:ext>
            </a:extLst>
          </p:cNvPr>
          <p:cNvSpPr/>
          <p:nvPr/>
        </p:nvSpPr>
        <p:spPr>
          <a:xfrm>
            <a:off x="6348101" y="3056256"/>
            <a:ext cx="2370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/>
              <a:t>Z </a:t>
            </a:r>
          </a:p>
          <a:p>
            <a:r>
              <a:rPr lang="en-IN" sz="1600" dirty="0"/>
              <a:t>XYZ ABC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903D8168-D92C-6AAC-2BFC-BE2E273D8312}"/>
              </a:ext>
            </a:extLst>
          </p:cNvPr>
          <p:cNvSpPr/>
          <p:nvPr/>
        </p:nvSpPr>
        <p:spPr>
          <a:xfrm>
            <a:off x="6348101" y="272707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0AF3-5DCC-F9EA-B694-5140444CF2DE}"/>
              </a:ext>
            </a:extLst>
          </p:cNvPr>
          <p:cNvSpPr/>
          <p:nvPr/>
        </p:nvSpPr>
        <p:spPr>
          <a:xfrm>
            <a:off x="6847211" y="1204977"/>
            <a:ext cx="492568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s1 = Student()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s1.method1(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"ABC"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Student.classMethod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"XYZ"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Student.staticMethod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"Z"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s1.printData()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EE462-A3D3-1781-833D-72E3F9B16EB2}"/>
              </a:ext>
            </a:extLst>
          </p:cNvPr>
          <p:cNvSpPr/>
          <p:nvPr/>
        </p:nvSpPr>
        <p:spPr>
          <a:xfrm>
            <a:off x="6347218" y="120497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62BDAFF0-B3C8-810A-5E1B-12DE8924737C}"/>
              </a:ext>
            </a:extLst>
          </p:cNvPr>
          <p:cNvSpPr/>
          <p:nvPr/>
        </p:nvSpPr>
        <p:spPr>
          <a:xfrm>
            <a:off x="634721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1" grpId="0" build="p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Object Oriented Approach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Custom Classes: Attributes and Methods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Inheritance,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Polymorphism </a:t>
            </a:r>
            <a:endParaRPr lang="en-US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Abstract class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Abstract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84B-EF98-1B07-862A-875553A4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 as function 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823AA-0305-E9E2-E2EA-6C34C1FCDF3D}"/>
              </a:ext>
            </a:extLst>
          </p:cNvPr>
          <p:cNvSpPr/>
          <p:nvPr/>
        </p:nvSpPr>
        <p:spPr>
          <a:xfrm>
            <a:off x="699232" y="1204977"/>
            <a:ext cx="539676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Time: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#Constructor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self,h,m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h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m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#add Two Time Objects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(self,t1,t2):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t1.h + t2.h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t1.m + t2.m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Display Time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displayTime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.h,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t1 = Time(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t2 = Time(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t3 = Time(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C08E6-87B6-E261-48D6-C1071A02BA20}"/>
              </a:ext>
            </a:extLst>
          </p:cNvPr>
          <p:cNvSpPr/>
          <p:nvPr/>
        </p:nvSpPr>
        <p:spPr>
          <a:xfrm>
            <a:off x="199239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3CF1CD51-284D-32F2-8D26-38146EE88DDA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A76F9-5D0C-C5DB-7BEB-5A4A9892767F}"/>
              </a:ext>
            </a:extLst>
          </p:cNvPr>
          <p:cNvSpPr/>
          <p:nvPr/>
        </p:nvSpPr>
        <p:spPr>
          <a:xfrm>
            <a:off x="6347218" y="2775971"/>
            <a:ext cx="2370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/>
              <a:t>4 4 </a:t>
            </a:r>
          </a:p>
          <a:p>
            <a:r>
              <a:rPr lang="en-IN" sz="1600" dirty="0"/>
              <a:t>3 2 </a:t>
            </a:r>
          </a:p>
          <a:p>
            <a:r>
              <a:rPr lang="en-IN" sz="1600" dirty="0"/>
              <a:t>7 6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7209B3E-F4A5-563E-12C1-A93EEDD76D7D}"/>
              </a:ext>
            </a:extLst>
          </p:cNvPr>
          <p:cNvSpPr/>
          <p:nvPr/>
        </p:nvSpPr>
        <p:spPr>
          <a:xfrm>
            <a:off x="6347218" y="244678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D11C3-42AA-6577-61EA-584141431A1D}"/>
              </a:ext>
            </a:extLst>
          </p:cNvPr>
          <p:cNvSpPr/>
          <p:nvPr/>
        </p:nvSpPr>
        <p:spPr>
          <a:xfrm>
            <a:off x="6847211" y="1204977"/>
            <a:ext cx="492568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t3.addTime(t1,t2)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t1.displayTime()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t2.displayTime()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t3.displayTime()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3E4BA-485C-347C-0C38-4390D9F08FB2}"/>
              </a:ext>
            </a:extLst>
          </p:cNvPr>
          <p:cNvSpPr/>
          <p:nvPr/>
        </p:nvSpPr>
        <p:spPr>
          <a:xfrm>
            <a:off x="6347218" y="120497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C4ADA35A-A0E8-2C6D-EDDF-29D314025737}"/>
              </a:ext>
            </a:extLst>
          </p:cNvPr>
          <p:cNvSpPr/>
          <p:nvPr/>
        </p:nvSpPr>
        <p:spPr>
          <a:xfrm>
            <a:off x="634721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259-2EA2-B14C-90C3-C3BDF280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Inheritance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CCBD-200D-DD4A-B865-4227045B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Inheritance is the capability of one class to </a:t>
            </a:r>
            <a:r>
              <a:rPr lang="en-IN" dirty="0">
                <a:solidFill>
                  <a:srgbClr val="C00000"/>
                </a:solidFill>
              </a:rPr>
              <a:t>derive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inherit</a:t>
            </a:r>
            <a:r>
              <a:rPr lang="en-IN" dirty="0"/>
              <a:t> the properties from </a:t>
            </a:r>
            <a:r>
              <a:rPr lang="en-IN" dirty="0">
                <a:solidFill>
                  <a:srgbClr val="C00000"/>
                </a:solidFill>
              </a:rPr>
              <a:t>another class</a:t>
            </a:r>
            <a:r>
              <a:rPr lang="en-IN" dirty="0"/>
              <a:t>.</a:t>
            </a:r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It represents real-world relationships.</a:t>
            </a:r>
          </a:p>
          <a:p>
            <a:pPr lvl="1"/>
            <a:r>
              <a:rPr lang="en-IN" dirty="0"/>
              <a:t>It provides </a:t>
            </a:r>
            <a:r>
              <a:rPr lang="en-IN" b="1" dirty="0"/>
              <a:t>reusability</a:t>
            </a:r>
            <a:r>
              <a:rPr lang="en-IN" dirty="0"/>
              <a:t> of a code. We don’t have to write the same code again and again. Also, it allows us to add more features to a class without modifying it.</a:t>
            </a:r>
          </a:p>
          <a:p>
            <a:pPr lvl="1"/>
            <a:r>
              <a:rPr lang="en-IN" dirty="0"/>
              <a:t>It is transitive in nature.</a:t>
            </a:r>
          </a:p>
          <a:p>
            <a:r>
              <a:rPr lang="en-IN" dirty="0"/>
              <a:t>Parent class is the class being inherited from, also called base class.</a:t>
            </a:r>
          </a:p>
          <a:p>
            <a:r>
              <a:rPr lang="en-IN" dirty="0"/>
              <a:t>Child class is the class that inherits from another class, also called derived class.</a:t>
            </a:r>
          </a:p>
          <a:p>
            <a:r>
              <a:rPr lang="en-US" dirty="0"/>
              <a:t>Inheritance in Java can be best understood in terms of </a:t>
            </a:r>
            <a:r>
              <a:rPr lang="en-US" b="1" dirty="0"/>
              <a:t>Parent </a:t>
            </a:r>
            <a:r>
              <a:rPr lang="en-US" dirty="0"/>
              <a:t>and </a:t>
            </a:r>
            <a:r>
              <a:rPr lang="en-US" b="1" dirty="0"/>
              <a:t>Child </a:t>
            </a:r>
            <a:r>
              <a:rPr lang="en-US" dirty="0"/>
              <a:t>relationship, also known as </a:t>
            </a:r>
            <a:r>
              <a:rPr lang="en-US" b="1" dirty="0"/>
              <a:t>Super class</a:t>
            </a:r>
            <a:r>
              <a:rPr lang="en-US" dirty="0"/>
              <a:t>(Parent) and </a:t>
            </a:r>
            <a:r>
              <a:rPr lang="en-US" b="1" dirty="0"/>
              <a:t>Sub class</a:t>
            </a:r>
            <a:r>
              <a:rPr lang="en-US" dirty="0"/>
              <a:t>(Child).</a:t>
            </a:r>
          </a:p>
          <a:p>
            <a:r>
              <a:rPr lang="en-US" dirty="0"/>
              <a:t>Inheritance defines </a:t>
            </a:r>
            <a:r>
              <a:rPr lang="en-US" b="1" dirty="0"/>
              <a:t>IS-A </a:t>
            </a:r>
            <a:r>
              <a:rPr lang="en-US" dirty="0"/>
              <a:t>relationship between a </a:t>
            </a:r>
            <a:r>
              <a:rPr lang="en-US" b="1" dirty="0"/>
              <a:t>Super class </a:t>
            </a:r>
            <a:r>
              <a:rPr lang="en-US" dirty="0"/>
              <a:t>and its </a:t>
            </a:r>
            <a:r>
              <a:rPr lang="en-US" b="1" dirty="0"/>
              <a:t>Sub class</a:t>
            </a:r>
            <a:r>
              <a:rPr lang="en-US" dirty="0"/>
              <a:t>. </a:t>
            </a:r>
          </a:p>
          <a:p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3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4314-768E-E34E-8611-45C06488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689D1-2563-2748-80DF-88B06BF65EB3}"/>
              </a:ext>
            </a:extLst>
          </p:cNvPr>
          <p:cNvSpPr/>
          <p:nvPr/>
        </p:nvSpPr>
        <p:spPr>
          <a:xfrm>
            <a:off x="424543" y="1859339"/>
            <a:ext cx="36576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{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A{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3B02B-8776-6F4B-91F8-ACB35CE2CF9D}"/>
              </a:ext>
            </a:extLst>
          </p:cNvPr>
          <p:cNvSpPr txBox="1"/>
          <p:nvPr/>
        </p:nvSpPr>
        <p:spPr>
          <a:xfrm>
            <a:off x="424543" y="1325939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Syntax :</a:t>
            </a:r>
            <a:endParaRPr lang="en-US" sz="2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1F9C2-6B21-8845-9D76-CD9039F87E6C}"/>
              </a:ext>
            </a:extLst>
          </p:cNvPr>
          <p:cNvSpPr/>
          <p:nvPr/>
        </p:nvSpPr>
        <p:spPr>
          <a:xfrm>
            <a:off x="4901338" y="1756826"/>
            <a:ext cx="423151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	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8AC46143-2322-8047-94EF-519A03D6A605}"/>
              </a:ext>
            </a:extLst>
          </p:cNvPr>
          <p:cNvSpPr/>
          <p:nvPr/>
        </p:nvSpPr>
        <p:spPr>
          <a:xfrm>
            <a:off x="4901339" y="1427642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880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D6F7-66CA-2C4B-94D2-958D5C18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4B3C-84BF-9E41-88A8-C9E4F092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BF026-92B6-C346-A24E-3B2E24C82F85}"/>
              </a:ext>
            </a:extLst>
          </p:cNvPr>
          <p:cNvSpPr/>
          <p:nvPr/>
        </p:nvSpPr>
        <p:spPr>
          <a:xfrm>
            <a:off x="4680857" y="863444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Vehicle</a:t>
            </a:r>
            <a:endParaRPr lang="en-IN" sz="2000" b="1" dirty="0"/>
          </a:p>
          <a:p>
            <a:pPr lvl="0" algn="ctr"/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A75FD-8E1C-5F4E-88D5-C6721DE01515}"/>
              </a:ext>
            </a:extLst>
          </p:cNvPr>
          <p:cNvSpPr/>
          <p:nvPr/>
        </p:nvSpPr>
        <p:spPr>
          <a:xfrm>
            <a:off x="1861457" y="3301844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Bike</a:t>
            </a: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cubicCapacity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isMoped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89A66-B86C-BB40-B979-30A779980A54}"/>
              </a:ext>
            </a:extLst>
          </p:cNvPr>
          <p:cNvSpPr/>
          <p:nvPr/>
        </p:nvSpPr>
        <p:spPr>
          <a:xfrm>
            <a:off x="4757057" y="3301844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Car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noOfAirBags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tollTaxAmount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C3862-01E5-9E49-B407-D828F2BC57EE}"/>
              </a:ext>
            </a:extLst>
          </p:cNvPr>
          <p:cNvSpPr/>
          <p:nvPr/>
        </p:nvSpPr>
        <p:spPr>
          <a:xfrm>
            <a:off x="7576457" y="3301844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Truck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loadingCapacity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payTollTax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811E1A-2489-344B-9D62-D614482FF5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880757" y="1511144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1756AB-E9A4-F14A-B71E-514F9E883E66}"/>
              </a:ext>
            </a:extLst>
          </p:cNvPr>
          <p:cNvSpPr txBox="1"/>
          <p:nvPr/>
        </p:nvSpPr>
        <p:spPr>
          <a:xfrm>
            <a:off x="3309257" y="2539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F49791A-C523-3B42-B8F2-B54D514B668B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5319032" y="2873219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F18EFCA-D897-2C44-9317-B9F15A5C90C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38257" y="1473044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92F4CA-0961-9043-B8EE-A5CAB7B4C56C}"/>
              </a:ext>
            </a:extLst>
          </p:cNvPr>
          <p:cNvSpPr txBox="1"/>
          <p:nvPr/>
        </p:nvSpPr>
        <p:spPr>
          <a:xfrm>
            <a:off x="5747657" y="2920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F59B5-E076-4046-BD97-C43E1E61C9CF}"/>
              </a:ext>
            </a:extLst>
          </p:cNvPr>
          <p:cNvSpPr txBox="1"/>
          <p:nvPr/>
        </p:nvSpPr>
        <p:spPr>
          <a:xfrm>
            <a:off x="7195457" y="2539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5C58-C5EA-C949-B338-B94BE2B6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99AF6-97C1-494A-A594-B445EA3135FB}"/>
              </a:ext>
            </a:extLst>
          </p:cNvPr>
          <p:cNvSpPr/>
          <p:nvPr/>
        </p:nvSpPr>
        <p:spPr>
          <a:xfrm>
            <a:off x="699232" y="1204977"/>
            <a:ext cx="348247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Parent():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first(self):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'Parent Class’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IN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Child(Parent):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second(self):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'Child Class’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Child()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ob.first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ob.second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099B4-8A19-E54A-808C-E46817B854C0}"/>
              </a:ext>
            </a:extLst>
          </p:cNvPr>
          <p:cNvSpPr/>
          <p:nvPr/>
        </p:nvSpPr>
        <p:spPr>
          <a:xfrm>
            <a:off x="199239" y="1204977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9C42E30-B13F-464A-851C-4F9B6A3E1C5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1DEFD-3DB6-FB47-BDDC-F06AC6288186}"/>
              </a:ext>
            </a:extLst>
          </p:cNvPr>
          <p:cNvSpPr/>
          <p:nvPr/>
        </p:nvSpPr>
        <p:spPr>
          <a:xfrm>
            <a:off x="199239" y="4625505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Parent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Child Class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AE84C30-8C9D-3449-87D9-282BD2F7C137}"/>
              </a:ext>
            </a:extLst>
          </p:cNvPr>
          <p:cNvSpPr/>
          <p:nvPr/>
        </p:nvSpPr>
        <p:spPr>
          <a:xfrm>
            <a:off x="199239" y="429632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5D4801-D456-4D4B-9721-2B7DA960202B}"/>
              </a:ext>
            </a:extLst>
          </p:cNvPr>
          <p:cNvSpPr/>
          <p:nvPr/>
        </p:nvSpPr>
        <p:spPr>
          <a:xfrm>
            <a:off x="4921828" y="1204977"/>
            <a:ext cx="716609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Self,fName,lName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Self.firstName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Self.lastName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displayPerson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.firstName,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.lastName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Student(Person):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lName,gYear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Self.graduateYear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gYear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Person.__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Self,fName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displayStudent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.firstName,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.lastName,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.graduateYear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Student(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"jayesh"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"Vagadiya"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"2015"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ob.displayStudent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F20BD-2D62-1C41-B520-6C04B2A9A21E}"/>
              </a:ext>
            </a:extLst>
          </p:cNvPr>
          <p:cNvSpPr/>
          <p:nvPr/>
        </p:nvSpPr>
        <p:spPr>
          <a:xfrm>
            <a:off x="4421836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C9115ACA-E4F8-8A42-AB77-BC89F48DC1A3}"/>
              </a:ext>
            </a:extLst>
          </p:cNvPr>
          <p:cNvSpPr/>
          <p:nvPr/>
        </p:nvSpPr>
        <p:spPr>
          <a:xfrm>
            <a:off x="4421836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0302A-7AD1-CD43-8C00-84778FA0A553}"/>
              </a:ext>
            </a:extLst>
          </p:cNvPr>
          <p:cNvSpPr/>
          <p:nvPr/>
        </p:nvSpPr>
        <p:spPr>
          <a:xfrm>
            <a:off x="4421836" y="6146799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jayesh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Vagadiya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2015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84A77F16-71B8-5043-9DC1-8DEB2EE41398}"/>
              </a:ext>
            </a:extLst>
          </p:cNvPr>
          <p:cNvSpPr/>
          <p:nvPr/>
        </p:nvSpPr>
        <p:spPr>
          <a:xfrm>
            <a:off x="4421836" y="581761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636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9660-CB08-524B-94EF-01BE14B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CD78-D029-0849-BAFD-DA98435C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Single:</a:t>
            </a:r>
          </a:p>
          <a:p>
            <a:pPr lvl="1"/>
            <a:r>
              <a:rPr lang="en-IN" dirty="0"/>
              <a:t>When a child class inherits only a single parent class.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/>
              <a:t>Multilevel:</a:t>
            </a:r>
          </a:p>
          <a:p>
            <a:pPr lvl="1"/>
            <a:r>
              <a:rPr lang="en-IN" dirty="0"/>
              <a:t>When a child class becomes a parent class for another child class.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81A02-DA6A-4849-80B2-99613593A816}"/>
              </a:ext>
            </a:extLst>
          </p:cNvPr>
          <p:cNvSpPr/>
          <p:nvPr/>
        </p:nvSpPr>
        <p:spPr>
          <a:xfrm>
            <a:off x="6951279" y="863444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EBEBB-F045-7246-904F-A0D0DF5E3BFB}"/>
              </a:ext>
            </a:extLst>
          </p:cNvPr>
          <p:cNvSpPr/>
          <p:nvPr/>
        </p:nvSpPr>
        <p:spPr>
          <a:xfrm>
            <a:off x="6951279" y="2126668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1668-482D-6541-995A-9ACB28B950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358299" y="1499064"/>
            <a:ext cx="0" cy="62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C45E96-442F-DF49-B849-67D6A343E1FA}"/>
              </a:ext>
            </a:extLst>
          </p:cNvPr>
          <p:cNvSpPr/>
          <p:nvPr/>
        </p:nvSpPr>
        <p:spPr>
          <a:xfrm>
            <a:off x="8298743" y="1192628"/>
            <a:ext cx="389325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	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686E3A4D-EE17-F84C-90BC-50E3FECE1529}"/>
              </a:ext>
            </a:extLst>
          </p:cNvPr>
          <p:cNvSpPr/>
          <p:nvPr/>
        </p:nvSpPr>
        <p:spPr>
          <a:xfrm>
            <a:off x="8298744" y="863444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F4C91-E85F-824D-94B9-1E65C845B4F4}"/>
              </a:ext>
            </a:extLst>
          </p:cNvPr>
          <p:cNvSpPr/>
          <p:nvPr/>
        </p:nvSpPr>
        <p:spPr>
          <a:xfrm>
            <a:off x="3334567" y="3813164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41AAC-0936-664A-B661-1AEB0290AD97}"/>
              </a:ext>
            </a:extLst>
          </p:cNvPr>
          <p:cNvSpPr/>
          <p:nvPr/>
        </p:nvSpPr>
        <p:spPr>
          <a:xfrm>
            <a:off x="3334566" y="4890032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BE696-1A62-F346-AE32-6F672298B64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741586" y="4448784"/>
            <a:ext cx="1" cy="4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48B51-21DC-1946-836B-989658AAFE02}"/>
              </a:ext>
            </a:extLst>
          </p:cNvPr>
          <p:cNvSpPr/>
          <p:nvPr/>
        </p:nvSpPr>
        <p:spPr>
          <a:xfrm>
            <a:off x="3334566" y="5946521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0EC13-2407-5841-A0D4-6DDC912E4312}"/>
              </a:ext>
            </a:extLst>
          </p:cNvPr>
          <p:cNvCxnSpPr>
            <a:stCxn id="17" idx="0"/>
          </p:cNvCxnSpPr>
          <p:nvPr/>
        </p:nvCxnSpPr>
        <p:spPr>
          <a:xfrm flipV="1">
            <a:off x="3741586" y="5505273"/>
            <a:ext cx="1" cy="4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3CBB32-C754-544C-B722-3E54CF7D63BE}"/>
              </a:ext>
            </a:extLst>
          </p:cNvPr>
          <p:cNvSpPr/>
          <p:nvPr/>
        </p:nvSpPr>
        <p:spPr>
          <a:xfrm>
            <a:off x="4567028" y="4149089"/>
            <a:ext cx="389325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Child1(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Child2(Child1):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	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129AC0CC-B210-5E46-AC5C-F779A3843B2E}"/>
              </a:ext>
            </a:extLst>
          </p:cNvPr>
          <p:cNvSpPr/>
          <p:nvPr/>
        </p:nvSpPr>
        <p:spPr>
          <a:xfrm>
            <a:off x="4567029" y="381990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25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build="p" animBg="1"/>
      <p:bldP spid="11" grpId="0" animBg="1"/>
      <p:bldP spid="12" grpId="0" animBg="1"/>
      <p:bldP spid="13" grpId="0" animBg="1"/>
      <p:bldP spid="17" grpId="0" animBg="1"/>
      <p:bldP spid="19" grpId="0" build="p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9660-CB08-524B-94EF-01BE14B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CD78-D029-0849-BAFD-DA98435C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Multiple:</a:t>
            </a:r>
          </a:p>
          <a:p>
            <a:pPr lvl="1"/>
            <a:r>
              <a:rPr lang="en-IN" dirty="0"/>
              <a:t>When a child class inherits from more than </a:t>
            </a:r>
          </a:p>
          <a:p>
            <a:pPr marL="457200" lvl="1" indent="0">
              <a:buNone/>
            </a:pPr>
            <a:r>
              <a:rPr lang="en-IN" dirty="0"/>
              <a:t>       one parent class.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/>
              <a:t>Hierarchical :</a:t>
            </a:r>
          </a:p>
          <a:p>
            <a:pPr lvl="1"/>
            <a:r>
              <a:rPr lang="en-IN" dirty="0"/>
              <a:t>When a more then one chid is derived from parent class.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81A02-DA6A-4849-80B2-99613593A816}"/>
              </a:ext>
            </a:extLst>
          </p:cNvPr>
          <p:cNvSpPr/>
          <p:nvPr/>
        </p:nvSpPr>
        <p:spPr>
          <a:xfrm>
            <a:off x="5917580" y="917649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EBEBB-F045-7246-904F-A0D0DF5E3BFB}"/>
              </a:ext>
            </a:extLst>
          </p:cNvPr>
          <p:cNvSpPr/>
          <p:nvPr/>
        </p:nvSpPr>
        <p:spPr>
          <a:xfrm>
            <a:off x="6513656" y="2126668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1668-482D-6541-995A-9ACB28B950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324600" y="1553269"/>
            <a:ext cx="596076" cy="57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C45E96-442F-DF49-B849-67D6A343E1FA}"/>
              </a:ext>
            </a:extLst>
          </p:cNvPr>
          <p:cNvSpPr/>
          <p:nvPr/>
        </p:nvSpPr>
        <p:spPr>
          <a:xfrm>
            <a:off x="8298743" y="1192628"/>
            <a:ext cx="389325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ParentClass1: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ParentClass2: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(ParentClass1, ParentClass2):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	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686E3A4D-EE17-F84C-90BC-50E3FECE1529}"/>
              </a:ext>
            </a:extLst>
          </p:cNvPr>
          <p:cNvSpPr/>
          <p:nvPr/>
        </p:nvSpPr>
        <p:spPr>
          <a:xfrm>
            <a:off x="8298744" y="863444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F4C91-E85F-824D-94B9-1E65C845B4F4}"/>
              </a:ext>
            </a:extLst>
          </p:cNvPr>
          <p:cNvSpPr/>
          <p:nvPr/>
        </p:nvSpPr>
        <p:spPr>
          <a:xfrm>
            <a:off x="1784547" y="3831279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41AAC-0936-664A-B661-1AEB0290AD97}"/>
              </a:ext>
            </a:extLst>
          </p:cNvPr>
          <p:cNvSpPr/>
          <p:nvPr/>
        </p:nvSpPr>
        <p:spPr>
          <a:xfrm>
            <a:off x="970859" y="4869653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BE696-1A62-F346-AE32-6F672298B64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1377879" y="4466899"/>
            <a:ext cx="813688" cy="40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48B51-21DC-1946-836B-989658AAFE02}"/>
              </a:ext>
            </a:extLst>
          </p:cNvPr>
          <p:cNvSpPr/>
          <p:nvPr/>
        </p:nvSpPr>
        <p:spPr>
          <a:xfrm>
            <a:off x="2752519" y="4908147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0EC13-2407-5841-A0D4-6DDC912E431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2191567" y="4466899"/>
            <a:ext cx="967972" cy="4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3CBB32-C754-544C-B722-3E54CF7D63BE}"/>
              </a:ext>
            </a:extLst>
          </p:cNvPr>
          <p:cNvSpPr/>
          <p:nvPr/>
        </p:nvSpPr>
        <p:spPr>
          <a:xfrm>
            <a:off x="4567028" y="4149089"/>
            <a:ext cx="389325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Child1(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Child2(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	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129AC0CC-B210-5E46-AC5C-F779A3843B2E}"/>
              </a:ext>
            </a:extLst>
          </p:cNvPr>
          <p:cNvSpPr/>
          <p:nvPr/>
        </p:nvSpPr>
        <p:spPr>
          <a:xfrm>
            <a:off x="4567029" y="381990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CF7507-FC03-A64F-9A78-A160A990FCF3}"/>
              </a:ext>
            </a:extLst>
          </p:cNvPr>
          <p:cNvSpPr/>
          <p:nvPr/>
        </p:nvSpPr>
        <p:spPr>
          <a:xfrm>
            <a:off x="7077685" y="917650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1F767-588D-0D43-836A-34540DDCF465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920676" y="1553270"/>
            <a:ext cx="564029" cy="57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uiExpand="1" build="p" animBg="1"/>
      <p:bldP spid="11" grpId="0" animBg="1"/>
      <p:bldP spid="12" grpId="0" animBg="1"/>
      <p:bldP spid="13" grpId="0" animBg="1"/>
      <p:bldP spid="17" grpId="0" animBg="1"/>
      <p:bldP spid="19" grpId="0" uiExpand="1" build="p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9660-CB08-524B-94EF-01BE14B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CD78-D029-0849-BAFD-DA98435C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Hybrid:</a:t>
            </a:r>
          </a:p>
          <a:p>
            <a:pPr lvl="1"/>
            <a:r>
              <a:rPr lang="en-IN" dirty="0"/>
              <a:t>This form combines more than one form of inheritance. Basically, it is a blend of more than one type of inheritance.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81A02-DA6A-4849-80B2-99613593A816}"/>
              </a:ext>
            </a:extLst>
          </p:cNvPr>
          <p:cNvSpPr/>
          <p:nvPr/>
        </p:nvSpPr>
        <p:spPr>
          <a:xfrm>
            <a:off x="547994" y="2148756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EBEBB-F045-7246-904F-A0D0DF5E3BFB}"/>
              </a:ext>
            </a:extLst>
          </p:cNvPr>
          <p:cNvSpPr/>
          <p:nvPr/>
        </p:nvSpPr>
        <p:spPr>
          <a:xfrm>
            <a:off x="1144070" y="3357775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1668-482D-6541-995A-9ACB28B950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955014" y="2784376"/>
            <a:ext cx="596076" cy="57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C45E96-442F-DF49-B849-67D6A343E1FA}"/>
              </a:ext>
            </a:extLst>
          </p:cNvPr>
          <p:cNvSpPr/>
          <p:nvPr/>
        </p:nvSpPr>
        <p:spPr>
          <a:xfrm>
            <a:off x="3475608" y="1976744"/>
            <a:ext cx="413092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ParentClass1: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ParentClass2: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ChildClass1(ParentClass1, ParentClass2):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ChildClass2(ChildClass1):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ChildClass3(ChildClass2):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686E3A4D-EE17-F84C-90BC-50E3FECE1529}"/>
              </a:ext>
            </a:extLst>
          </p:cNvPr>
          <p:cNvSpPr/>
          <p:nvPr/>
        </p:nvSpPr>
        <p:spPr>
          <a:xfrm>
            <a:off x="3475609" y="1647560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CF7507-FC03-A64F-9A78-A160A990FCF3}"/>
              </a:ext>
            </a:extLst>
          </p:cNvPr>
          <p:cNvSpPr/>
          <p:nvPr/>
        </p:nvSpPr>
        <p:spPr>
          <a:xfrm>
            <a:off x="1708099" y="2148757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1F767-588D-0D43-836A-34540DDCF465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1551090" y="2784377"/>
            <a:ext cx="564029" cy="57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C8DDB-9AEA-B44B-8F39-9C7C5E6E21B7}"/>
              </a:ext>
            </a:extLst>
          </p:cNvPr>
          <p:cNvSpPr/>
          <p:nvPr/>
        </p:nvSpPr>
        <p:spPr>
          <a:xfrm>
            <a:off x="1128046" y="4535943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742CD2-D986-C14E-9320-63A0D8F1547F}"/>
              </a:ext>
            </a:extLst>
          </p:cNvPr>
          <p:cNvSpPr/>
          <p:nvPr/>
        </p:nvSpPr>
        <p:spPr>
          <a:xfrm>
            <a:off x="1098896" y="5580441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84FDC8-1CE9-9E45-81EF-09CFEAA70EE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535065" y="3993395"/>
            <a:ext cx="16025" cy="5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18A70-1469-514F-9F23-E7320DE32D3A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05915" y="5171563"/>
            <a:ext cx="29151" cy="43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uiExpand="1" build="p" animBg="1"/>
      <p:bldP spid="11" grpId="0" animBg="1"/>
      <p:bldP spid="21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B985-3AD5-274D-B16D-C29DAF17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77DDC-0F19-574E-A15B-651870DCF233}"/>
              </a:ext>
            </a:extLst>
          </p:cNvPr>
          <p:cNvSpPr/>
          <p:nvPr/>
        </p:nvSpPr>
        <p:spPr>
          <a:xfrm>
            <a:off x="699232" y="1204977"/>
            <a:ext cx="348247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B()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BECF4-373F-2848-9BA8-FC0353F7E659}"/>
              </a:ext>
            </a:extLst>
          </p:cNvPr>
          <p:cNvSpPr/>
          <p:nvPr/>
        </p:nvSpPr>
        <p:spPr>
          <a:xfrm>
            <a:off x="199239" y="1204977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5912368-1A85-CC4C-9518-1A34929F5505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Single.py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1C39-77E9-D54A-9597-0028A3A33471}"/>
              </a:ext>
            </a:extLst>
          </p:cNvPr>
          <p:cNvSpPr/>
          <p:nvPr/>
        </p:nvSpPr>
        <p:spPr>
          <a:xfrm>
            <a:off x="199239" y="4625505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84B2C63C-E417-E84A-9AF2-A8D1EE3990FC}"/>
              </a:ext>
            </a:extLst>
          </p:cNvPr>
          <p:cNvSpPr/>
          <p:nvPr/>
        </p:nvSpPr>
        <p:spPr>
          <a:xfrm>
            <a:off x="199239" y="429632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9B61B-6CC7-E249-A219-A057352AFFE9}"/>
              </a:ext>
            </a:extLst>
          </p:cNvPr>
          <p:cNvSpPr/>
          <p:nvPr/>
        </p:nvSpPr>
        <p:spPr>
          <a:xfrm>
            <a:off x="4944129" y="1204977"/>
            <a:ext cx="348247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C(B):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C()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DEADF-717C-F04E-906C-F8A913344C5D}"/>
              </a:ext>
            </a:extLst>
          </p:cNvPr>
          <p:cNvSpPr/>
          <p:nvPr/>
        </p:nvSpPr>
        <p:spPr>
          <a:xfrm>
            <a:off x="4444136" y="1204977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39FBB424-AB2C-0047-91B5-64524A48CFA3}"/>
              </a:ext>
            </a:extLst>
          </p:cNvPr>
          <p:cNvSpPr/>
          <p:nvPr/>
        </p:nvSpPr>
        <p:spPr>
          <a:xfrm>
            <a:off x="4444136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Multi.py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9AB90-1A1F-C04F-8925-9120E21DBDA8}"/>
              </a:ext>
            </a:extLst>
          </p:cNvPr>
          <p:cNvSpPr/>
          <p:nvPr/>
        </p:nvSpPr>
        <p:spPr>
          <a:xfrm>
            <a:off x="4444136" y="5653023"/>
            <a:ext cx="39824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C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8DFDBC2F-7E5D-E04A-9654-5B1E6888A9C5}"/>
              </a:ext>
            </a:extLst>
          </p:cNvPr>
          <p:cNvSpPr/>
          <p:nvPr/>
        </p:nvSpPr>
        <p:spPr>
          <a:xfrm>
            <a:off x="4444136" y="532383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250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B985-3AD5-274D-B16D-C29DAF17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77DDC-0F19-574E-A15B-651870DCF233}"/>
              </a:ext>
            </a:extLst>
          </p:cNvPr>
          <p:cNvSpPr/>
          <p:nvPr/>
        </p:nvSpPr>
        <p:spPr>
          <a:xfrm>
            <a:off x="699232" y="1204977"/>
            <a:ext cx="348247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C(A,B):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C()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BECF4-373F-2848-9BA8-FC0353F7E659}"/>
              </a:ext>
            </a:extLst>
          </p:cNvPr>
          <p:cNvSpPr/>
          <p:nvPr/>
        </p:nvSpPr>
        <p:spPr>
          <a:xfrm>
            <a:off x="199239" y="1204977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5912368-1A85-CC4C-9518-1A34929F5505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Multiple.py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1C39-77E9-D54A-9597-0028A3A33471}"/>
              </a:ext>
            </a:extLst>
          </p:cNvPr>
          <p:cNvSpPr/>
          <p:nvPr/>
        </p:nvSpPr>
        <p:spPr>
          <a:xfrm>
            <a:off x="199239" y="5730626"/>
            <a:ext cx="39824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C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84B2C63C-E417-E84A-9AF2-A8D1EE3990FC}"/>
              </a:ext>
            </a:extLst>
          </p:cNvPr>
          <p:cNvSpPr/>
          <p:nvPr/>
        </p:nvSpPr>
        <p:spPr>
          <a:xfrm>
            <a:off x="199239" y="540144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9B61B-6CC7-E249-A219-A057352AFFE9}"/>
              </a:ext>
            </a:extLst>
          </p:cNvPr>
          <p:cNvSpPr/>
          <p:nvPr/>
        </p:nvSpPr>
        <p:spPr>
          <a:xfrm>
            <a:off x="4944129" y="1204977"/>
            <a:ext cx="359770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 = C()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object1.diplayA()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object1.diplayB()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object2.diplayA()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object2.diplayC()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DEADF-717C-F04E-906C-F8A913344C5D}"/>
              </a:ext>
            </a:extLst>
          </p:cNvPr>
          <p:cNvSpPr/>
          <p:nvPr/>
        </p:nvSpPr>
        <p:spPr>
          <a:xfrm>
            <a:off x="4444136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39FBB424-AB2C-0047-91B5-64524A48CFA3}"/>
              </a:ext>
            </a:extLst>
          </p:cNvPr>
          <p:cNvSpPr/>
          <p:nvPr/>
        </p:nvSpPr>
        <p:spPr>
          <a:xfrm>
            <a:off x="4444136" y="875793"/>
            <a:ext cx="16518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Hierarchical.py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9AB90-1A1F-C04F-8925-9120E21DBDA8}"/>
              </a:ext>
            </a:extLst>
          </p:cNvPr>
          <p:cNvSpPr/>
          <p:nvPr/>
        </p:nvSpPr>
        <p:spPr>
          <a:xfrm>
            <a:off x="8771035" y="1204977"/>
            <a:ext cx="31703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C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8DFDBC2F-7E5D-E04A-9654-5B1E6888A9C5}"/>
              </a:ext>
            </a:extLst>
          </p:cNvPr>
          <p:cNvSpPr/>
          <p:nvPr/>
        </p:nvSpPr>
        <p:spPr>
          <a:xfrm>
            <a:off x="8771035" y="875793"/>
            <a:ext cx="106644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614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D7E3-2E8E-C344-BE48-AA62ABE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6351-A39F-B546-8208-CA16DE0A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concept of OOPs is to bind the data and the functions that work on that together as a single unit so that no other part of the code can access this data.</a:t>
            </a:r>
          </a:p>
          <a:p>
            <a:r>
              <a:rPr lang="en-US" dirty="0"/>
              <a:t>Main Components of OOPs</a:t>
            </a:r>
          </a:p>
          <a:p>
            <a:pPr lvl="1" fontAlgn="base"/>
            <a:r>
              <a:rPr lang="en-IN" dirty="0"/>
              <a:t>Class</a:t>
            </a:r>
          </a:p>
          <a:p>
            <a:pPr lvl="1" fontAlgn="base"/>
            <a:r>
              <a:rPr lang="en-IN" dirty="0"/>
              <a:t>Objects</a:t>
            </a:r>
          </a:p>
          <a:p>
            <a:pPr lvl="1" fontAlgn="base"/>
            <a:r>
              <a:rPr lang="en-IN" dirty="0"/>
              <a:t>Polymorphism</a:t>
            </a:r>
          </a:p>
          <a:p>
            <a:pPr lvl="1" fontAlgn="base"/>
            <a:r>
              <a:rPr lang="en-IN" dirty="0"/>
              <a:t>Encapsulation</a:t>
            </a:r>
          </a:p>
          <a:p>
            <a:pPr lvl="1" fontAlgn="base"/>
            <a:r>
              <a:rPr lang="en-IN" dirty="0"/>
              <a:t>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FB58-7365-4742-A199-6A4DF797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72C1-4115-9F4E-BACB-64E5C579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 one task is performed in different ways, it is known as polymorphism.</a:t>
            </a:r>
          </a:p>
          <a:p>
            <a:r>
              <a:rPr lang="en-IN" dirty="0"/>
              <a:t>OOP concept lets programmers use the same word to mean different things in different contexts. </a:t>
            </a:r>
          </a:p>
          <a:p>
            <a:r>
              <a:rPr lang="en-IN" dirty="0"/>
              <a:t>Polymorphism is taken from the Greek words Poly (many) and morphism (forms).</a:t>
            </a:r>
            <a:endParaRPr lang="en-US" dirty="0"/>
          </a:p>
        </p:txBody>
      </p:sp>
      <p:pic>
        <p:nvPicPr>
          <p:cNvPr id="1026" name="Picture 2" descr="Image result for polymorphism images">
            <a:extLst>
              <a:ext uri="{FF2B5EF4-FFF2-40B4-BE49-F238E27FC236}">
                <a16:creationId xmlns:a16="http://schemas.microsoft.com/office/drawing/2014/main" id="{45674AF4-5FCA-4044-863F-06968C0E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9" y="2815290"/>
            <a:ext cx="4407367" cy="34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4FDBD7-152A-0A46-8A48-9EEC1958A876}"/>
              </a:ext>
            </a:extLst>
          </p:cNvPr>
          <p:cNvSpPr/>
          <p:nvPr/>
        </p:nvSpPr>
        <p:spPr>
          <a:xfrm>
            <a:off x="4170981" y="3115820"/>
            <a:ext cx="259780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num1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num2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print(num1+num2)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"Python 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"Programming"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print(str1+str2)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7B6EA-F886-A049-A44A-E01ABC058935}"/>
              </a:ext>
            </a:extLst>
          </p:cNvPr>
          <p:cNvSpPr/>
          <p:nvPr/>
        </p:nvSpPr>
        <p:spPr>
          <a:xfrm>
            <a:off x="3670988" y="3115820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6A8E8372-1D26-2C41-ACB1-B615D83C4B7E}"/>
              </a:ext>
            </a:extLst>
          </p:cNvPr>
          <p:cNvSpPr/>
          <p:nvPr/>
        </p:nvSpPr>
        <p:spPr>
          <a:xfrm>
            <a:off x="3670988" y="278663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D5E26-CB89-0949-AA20-B7A12F079FA8}"/>
              </a:ext>
            </a:extLst>
          </p:cNvPr>
          <p:cNvSpPr/>
          <p:nvPr/>
        </p:nvSpPr>
        <p:spPr>
          <a:xfrm>
            <a:off x="7768776" y="3115820"/>
            <a:ext cx="375043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C35E6-BD2A-CC42-8D43-49CA06D223A2}"/>
              </a:ext>
            </a:extLst>
          </p:cNvPr>
          <p:cNvSpPr/>
          <p:nvPr/>
        </p:nvSpPr>
        <p:spPr>
          <a:xfrm>
            <a:off x="7268783" y="311582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D7D89F3E-0E93-CD46-89EC-53CE5EEC2EB2}"/>
              </a:ext>
            </a:extLst>
          </p:cNvPr>
          <p:cNvSpPr/>
          <p:nvPr/>
        </p:nvSpPr>
        <p:spPr>
          <a:xfrm>
            <a:off x="7268783" y="278663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</p:spTree>
    <p:extLst>
      <p:ext uri="{BB962C8B-B14F-4D97-AF65-F5344CB8AC3E}">
        <p14:creationId xmlns:p14="http://schemas.microsoft.com/office/powerpoint/2010/main" val="36267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build="p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F49E-86BB-B245-8AE5-ED1EF9DD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5D8A-2C59-0049-94A0-A940B98B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problem with method overloading in Python is that we may overload the methods but can only use the latest defined 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the above code, we have defined two display method, </a:t>
            </a:r>
            <a:r>
              <a:rPr lang="en-IN" dirty="0">
                <a:solidFill>
                  <a:srgbClr val="FF0000"/>
                </a:solidFill>
              </a:rPr>
              <a:t>but we can only use the second display </a:t>
            </a:r>
            <a:r>
              <a:rPr lang="en-IN" dirty="0"/>
              <a:t>method, </a:t>
            </a:r>
            <a:r>
              <a:rPr lang="en-IN" dirty="0">
                <a:solidFill>
                  <a:srgbClr val="FF0000"/>
                </a:solidFill>
              </a:rPr>
              <a:t>as python does not support method overloading.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8175C-CAAE-CC4E-B478-D895542C7C61}"/>
              </a:ext>
            </a:extLst>
          </p:cNvPr>
          <p:cNvSpPr/>
          <p:nvPr/>
        </p:nvSpPr>
        <p:spPr>
          <a:xfrm>
            <a:off x="1015186" y="2089908"/>
            <a:ext cx="357911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display(name):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print(name)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#display() Error Message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416AB-80A3-A240-A8E9-A9BFEEB36F58}"/>
              </a:ext>
            </a:extLst>
          </p:cNvPr>
          <p:cNvSpPr/>
          <p:nvPr/>
        </p:nvSpPr>
        <p:spPr>
          <a:xfrm>
            <a:off x="515193" y="2089908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D0D2032-C86C-6C41-ACEE-48DE4F58A753}"/>
              </a:ext>
            </a:extLst>
          </p:cNvPr>
          <p:cNvSpPr/>
          <p:nvPr/>
        </p:nvSpPr>
        <p:spPr>
          <a:xfrm>
            <a:off x="515193" y="176072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</p:spTree>
    <p:extLst>
      <p:ext uri="{BB962C8B-B14F-4D97-AF65-F5344CB8AC3E}">
        <p14:creationId xmlns:p14="http://schemas.microsoft.com/office/powerpoint/2010/main" val="28016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8598-A5A0-5B46-8840-EB4E266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31D7-9222-274A-9CBD-6234271A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the above problem, </a:t>
            </a:r>
            <a:r>
              <a:rPr lang="en-US" dirty="0">
                <a:solidFill>
                  <a:schemeClr val="accent6"/>
                </a:solidFill>
              </a:rPr>
              <a:t>we can use different ways to achieve the method overloading</a:t>
            </a:r>
            <a:r>
              <a:rPr lang="en-US" dirty="0"/>
              <a:t>. </a:t>
            </a:r>
          </a:p>
          <a:p>
            <a:r>
              <a:rPr lang="en-US" dirty="0"/>
              <a:t>We need to write the method’s logic so that different code executes inside the function </a:t>
            </a:r>
            <a:r>
              <a:rPr lang="en-US" dirty="0">
                <a:solidFill>
                  <a:schemeClr val="accent6"/>
                </a:solidFill>
              </a:rPr>
              <a:t>depending on the parameter passes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4B522-901A-1941-A87A-BDC8E28CE71F}"/>
              </a:ext>
            </a:extLst>
          </p:cNvPr>
          <p:cNvSpPr/>
          <p:nvPr/>
        </p:nvSpPr>
        <p:spPr>
          <a:xfrm>
            <a:off x="1015184" y="2840233"/>
            <a:ext cx="652303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Shape: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with two default parameters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area(self, a, b=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2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&gt;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'Area of Rectangle is:'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* b)</a:t>
            </a:r>
          </a:p>
          <a:p>
            <a:pPr lvl="2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'Area of Square is:'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**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 = Shape()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square.area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square.area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579AA-CC4B-4E4A-9E51-26DB7D92BC80}"/>
              </a:ext>
            </a:extLst>
          </p:cNvPr>
          <p:cNvSpPr/>
          <p:nvPr/>
        </p:nvSpPr>
        <p:spPr>
          <a:xfrm>
            <a:off x="515193" y="2840233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1059133-6CA5-3A4C-8C6D-7C117CB97DE8}"/>
              </a:ext>
            </a:extLst>
          </p:cNvPr>
          <p:cNvSpPr/>
          <p:nvPr/>
        </p:nvSpPr>
        <p:spPr>
          <a:xfrm>
            <a:off x="515193" y="2511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4CC18-3AD0-C448-8C3B-B9C591A50DFE}"/>
              </a:ext>
            </a:extLst>
          </p:cNvPr>
          <p:cNvSpPr/>
          <p:nvPr/>
        </p:nvSpPr>
        <p:spPr>
          <a:xfrm>
            <a:off x="7694339" y="2840233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Area of Square is: 25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Area of Rectangle is: 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D839AE55-0984-D04F-9049-B49B409F8410}"/>
              </a:ext>
            </a:extLst>
          </p:cNvPr>
          <p:cNvSpPr/>
          <p:nvPr/>
        </p:nvSpPr>
        <p:spPr>
          <a:xfrm>
            <a:off x="7694339" y="2511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245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4DC8-CF30-5B46-BC5D-CBCC5853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Polymorphism with Function and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3DF3-3EF7-6346-963A-BEA6AADC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</a:t>
            </a:r>
            <a:r>
              <a:rPr lang="en-US" dirty="0">
                <a:solidFill>
                  <a:schemeClr val="accent6"/>
                </a:solidFill>
              </a:rPr>
              <a:t>polymorphism with a function </a:t>
            </a:r>
            <a:r>
              <a:rPr lang="en-US" dirty="0"/>
              <a:t>that can take any </a:t>
            </a:r>
            <a:r>
              <a:rPr lang="en-US" dirty="0">
                <a:solidFill>
                  <a:schemeClr val="accent6"/>
                </a:solidFill>
              </a:rPr>
              <a:t>object as a parameter </a:t>
            </a:r>
            <a:r>
              <a:rPr lang="en-US" dirty="0"/>
              <a:t>and execute its </a:t>
            </a:r>
            <a:r>
              <a:rPr lang="en-US" dirty="0">
                <a:solidFill>
                  <a:schemeClr val="accent6"/>
                </a:solidFill>
              </a:rPr>
              <a:t>method without checking its class type</a:t>
            </a:r>
            <a:r>
              <a:rPr lang="en-US" dirty="0"/>
              <a:t>.</a:t>
            </a:r>
          </a:p>
          <a:p>
            <a:r>
              <a:rPr lang="en-IN" dirty="0"/>
              <a:t>Using this, we </a:t>
            </a:r>
            <a:r>
              <a:rPr lang="en-IN" dirty="0">
                <a:solidFill>
                  <a:schemeClr val="accent6"/>
                </a:solidFill>
              </a:rPr>
              <a:t>can call object </a:t>
            </a:r>
            <a:r>
              <a:rPr lang="en-IN" dirty="0"/>
              <a:t>actions using the </a:t>
            </a:r>
            <a:r>
              <a:rPr lang="en-IN" dirty="0">
                <a:solidFill>
                  <a:schemeClr val="accent6"/>
                </a:solidFill>
              </a:rPr>
              <a:t>same function instead</a:t>
            </a:r>
            <a:r>
              <a:rPr lang="en-IN" dirty="0"/>
              <a:t> of repeating method calls.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2F94A-B986-984D-8D90-9918E0AB1EE1}"/>
              </a:ext>
            </a:extLst>
          </p:cNvPr>
          <p:cNvSpPr/>
          <p:nvPr/>
        </p:nvSpPr>
        <p:spPr>
          <a:xfrm>
            <a:off x="1015185" y="2840233"/>
            <a:ext cx="442660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Honda: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fuel_type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"Petrol"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max_speed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speed 180"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Skoda: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fuel_type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"Diesel"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max_speed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speed is 220"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03047-AC2B-DF41-8E25-8ECEC168BEE9}"/>
              </a:ext>
            </a:extLst>
          </p:cNvPr>
          <p:cNvSpPr/>
          <p:nvPr/>
        </p:nvSpPr>
        <p:spPr>
          <a:xfrm>
            <a:off x="515193" y="2840233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1B32728-AD32-4547-8DCE-1A1EC32691F7}"/>
              </a:ext>
            </a:extLst>
          </p:cNvPr>
          <p:cNvSpPr/>
          <p:nvPr/>
        </p:nvSpPr>
        <p:spPr>
          <a:xfrm>
            <a:off x="515193" y="2511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693D9-0304-B543-A367-D50B7AD41E36}"/>
              </a:ext>
            </a:extLst>
          </p:cNvPr>
          <p:cNvSpPr/>
          <p:nvPr/>
        </p:nvSpPr>
        <p:spPr>
          <a:xfrm>
            <a:off x="5596008" y="5427270"/>
            <a:ext cx="3982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Petrol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Max speed 180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Diesel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Max speed is 220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B18B5ED-1609-4042-9596-868DDEF43D2D}"/>
              </a:ext>
            </a:extLst>
          </p:cNvPr>
          <p:cNvSpPr/>
          <p:nvPr/>
        </p:nvSpPr>
        <p:spPr>
          <a:xfrm>
            <a:off x="5596008" y="509808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39EEB7-8A9C-D448-A416-378A106E138B}"/>
              </a:ext>
            </a:extLst>
          </p:cNvPr>
          <p:cNvSpPr/>
          <p:nvPr/>
        </p:nvSpPr>
        <p:spPr>
          <a:xfrm>
            <a:off x="6096000" y="2701347"/>
            <a:ext cx="285842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normal function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car_details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obj.fuel_type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obj.max_speed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honda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Honda()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skoda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Skoda()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car_details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honda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car_details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skoda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120-30B0-D843-8E24-550C3382DE84}"/>
              </a:ext>
            </a:extLst>
          </p:cNvPr>
          <p:cNvSpPr/>
          <p:nvPr/>
        </p:nvSpPr>
        <p:spPr>
          <a:xfrm>
            <a:off x="5596008" y="2701347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CDD453F2-D12C-1D4A-90B4-A5C070FCF63D}"/>
              </a:ext>
            </a:extLst>
          </p:cNvPr>
          <p:cNvSpPr/>
          <p:nvPr/>
        </p:nvSpPr>
        <p:spPr>
          <a:xfrm>
            <a:off x="5596008" y="237216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</p:spTree>
    <p:extLst>
      <p:ext uri="{BB962C8B-B14F-4D97-AF65-F5344CB8AC3E}">
        <p14:creationId xmlns:p14="http://schemas.microsoft.com/office/powerpoint/2010/main" val="30999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540E-DE69-6D48-B941-7EAF242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/>
              <a:t>Method Overriding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FF98-C6D2-2C40-AD16-C8070347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 allows a subclass or child class to </a:t>
            </a:r>
            <a:r>
              <a:rPr lang="en-US" dirty="0">
                <a:solidFill>
                  <a:schemeClr val="accent6"/>
                </a:solidFill>
              </a:rPr>
              <a:t>provide a specific implementation </a:t>
            </a:r>
            <a:r>
              <a:rPr lang="en-US" dirty="0"/>
              <a:t>of a method that is already provided by one of </a:t>
            </a:r>
            <a:r>
              <a:rPr lang="en-US" dirty="0">
                <a:solidFill>
                  <a:schemeClr val="accent6"/>
                </a:solidFill>
              </a:rPr>
              <a:t>its super-classes or parent classes</a:t>
            </a:r>
            <a:r>
              <a:rPr lang="en-US" dirty="0"/>
              <a:t>.</a:t>
            </a:r>
          </a:p>
          <a:p>
            <a:r>
              <a:rPr lang="en-US" dirty="0"/>
              <a:t>When a method in a subclass has the </a:t>
            </a:r>
            <a:r>
              <a:rPr lang="en-US" dirty="0">
                <a:solidFill>
                  <a:srgbClr val="C00000"/>
                </a:solidFill>
              </a:rPr>
              <a:t>same name, same parameters or signature and same return type(or sub-type)</a:t>
            </a:r>
            <a:r>
              <a:rPr lang="en-US" dirty="0"/>
              <a:t> as a method in its super-class, then the method in the subclass is said to override the method in the super-class.</a:t>
            </a:r>
          </a:p>
          <a:p>
            <a:r>
              <a:rPr lang="en-IN" dirty="0"/>
              <a:t>If an object of a </a:t>
            </a:r>
            <a:r>
              <a:rPr lang="en-IN" dirty="0">
                <a:solidFill>
                  <a:schemeClr val="accent6"/>
                </a:solidFill>
              </a:rPr>
              <a:t>parent class </a:t>
            </a:r>
            <a:r>
              <a:rPr lang="en-IN" dirty="0"/>
              <a:t>is used to invoke the method, then the version in the </a:t>
            </a:r>
            <a:r>
              <a:rPr lang="en-IN" dirty="0">
                <a:solidFill>
                  <a:schemeClr val="accent6"/>
                </a:solidFill>
              </a:rPr>
              <a:t>parent class </a:t>
            </a:r>
            <a:r>
              <a:rPr lang="en-IN" dirty="0"/>
              <a:t>will be executed.</a:t>
            </a:r>
          </a:p>
          <a:p>
            <a:r>
              <a:rPr lang="en-IN" dirty="0"/>
              <a:t>if an object of the </a:t>
            </a:r>
            <a:r>
              <a:rPr lang="en-IN" dirty="0">
                <a:solidFill>
                  <a:schemeClr val="accent6"/>
                </a:solidFill>
              </a:rPr>
              <a:t>subclass</a:t>
            </a:r>
            <a:r>
              <a:rPr lang="en-IN" dirty="0"/>
              <a:t> is used to invoke the method, then the version in the </a:t>
            </a:r>
            <a:r>
              <a:rPr lang="en-IN" dirty="0">
                <a:solidFill>
                  <a:schemeClr val="accent6"/>
                </a:solidFill>
              </a:rPr>
              <a:t>child class </a:t>
            </a:r>
            <a:r>
              <a:rPr lang="en-IN" dirty="0"/>
              <a:t>will be executed.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3991-8927-E44B-8A1C-DDDECAA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A2D01-B463-F940-9F31-567CEBD6B317}"/>
              </a:ext>
            </a:extLst>
          </p:cNvPr>
          <p:cNvSpPr/>
          <p:nvPr/>
        </p:nvSpPr>
        <p:spPr>
          <a:xfrm>
            <a:off x="803312" y="1343426"/>
            <a:ext cx="442660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    # Method override by </a:t>
            </a:r>
            <a:r>
              <a:rPr lang="en-IN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60E05-58A9-7D4E-8B46-932A55C9DB06}"/>
              </a:ext>
            </a:extLst>
          </p:cNvPr>
          <p:cNvSpPr/>
          <p:nvPr/>
        </p:nvSpPr>
        <p:spPr>
          <a:xfrm>
            <a:off x="303320" y="1343426"/>
            <a:ext cx="49999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0D10328-C0FD-C24A-BEE1-311E3246465C}"/>
              </a:ext>
            </a:extLst>
          </p:cNvPr>
          <p:cNvSpPr/>
          <p:nvPr/>
        </p:nvSpPr>
        <p:spPr>
          <a:xfrm>
            <a:off x="303320" y="101424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41D0C-6D00-3B44-B7F7-F323B796FA60}"/>
              </a:ext>
            </a:extLst>
          </p:cNvPr>
          <p:cNvSpPr/>
          <p:nvPr/>
        </p:nvSpPr>
        <p:spPr>
          <a:xfrm>
            <a:off x="303320" y="5022639"/>
            <a:ext cx="39824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97B23863-C63E-914C-B155-7233FF3E8962}"/>
              </a:ext>
            </a:extLst>
          </p:cNvPr>
          <p:cNvSpPr/>
          <p:nvPr/>
        </p:nvSpPr>
        <p:spPr>
          <a:xfrm>
            <a:off x="303320" y="469345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08C87-EF83-6144-955A-6DC42FCE81CD}"/>
              </a:ext>
            </a:extLst>
          </p:cNvPr>
          <p:cNvSpPr/>
          <p:nvPr/>
        </p:nvSpPr>
        <p:spPr>
          <a:xfrm>
            <a:off x="6096000" y="1343426"/>
            <a:ext cx="442660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override by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A()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object2.display()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7E763-0C00-7B47-8676-E811DB9887DB}"/>
              </a:ext>
            </a:extLst>
          </p:cNvPr>
          <p:cNvSpPr/>
          <p:nvPr/>
        </p:nvSpPr>
        <p:spPr>
          <a:xfrm>
            <a:off x="5596008" y="1343426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15B1AF39-D9B4-684E-AC15-862BE760F7EF}"/>
              </a:ext>
            </a:extLst>
          </p:cNvPr>
          <p:cNvSpPr/>
          <p:nvPr/>
        </p:nvSpPr>
        <p:spPr>
          <a:xfrm>
            <a:off x="5596008" y="101424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25A65-22AE-BD44-88DB-63C7206ECE94}"/>
              </a:ext>
            </a:extLst>
          </p:cNvPr>
          <p:cNvSpPr/>
          <p:nvPr/>
        </p:nvSpPr>
        <p:spPr>
          <a:xfrm>
            <a:off x="5596008" y="5376632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91DB730A-D962-3642-9E50-F10EAB0684C8}"/>
              </a:ext>
            </a:extLst>
          </p:cNvPr>
          <p:cNvSpPr/>
          <p:nvPr/>
        </p:nvSpPr>
        <p:spPr>
          <a:xfrm>
            <a:off x="5596008" y="504744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430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E65B-DBA8-614E-9CCD-1757E77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Calling the Parent’s method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68A9-9205-4B46-9E5C-1C513DE1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class methods can also be called within the overridden methods. This can generally be achieved by two ways.</a:t>
            </a:r>
          </a:p>
          <a:p>
            <a:r>
              <a:rPr lang="en-IN" b="1" dirty="0"/>
              <a:t>Using </a:t>
            </a:r>
            <a:r>
              <a:rPr lang="en-IN" b="1" dirty="0" err="1"/>
              <a:t>Classname</a:t>
            </a:r>
            <a:endParaRPr lang="en-IN" b="1" dirty="0"/>
          </a:p>
          <a:p>
            <a:pPr lvl="1"/>
            <a:r>
              <a:rPr lang="en-IN" dirty="0"/>
              <a:t>Parent’s class methods can be called by using the Parent </a:t>
            </a:r>
            <a:r>
              <a:rPr lang="en-IN" dirty="0" err="1"/>
              <a:t>classname.method</a:t>
            </a:r>
            <a:r>
              <a:rPr lang="en-IN" dirty="0"/>
              <a:t> inside the overridden method.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FCC06-1720-9E4A-A8C6-2148204369DE}"/>
              </a:ext>
            </a:extLst>
          </p:cNvPr>
          <p:cNvSpPr/>
          <p:nvPr/>
        </p:nvSpPr>
        <p:spPr>
          <a:xfrm>
            <a:off x="1483536" y="2947568"/>
            <a:ext cx="442660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override by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2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#Calling Super Class Method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A.display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EE034-EAFB-A644-9A99-F1E09A74C7C3}"/>
              </a:ext>
            </a:extLst>
          </p:cNvPr>
          <p:cNvSpPr/>
          <p:nvPr/>
        </p:nvSpPr>
        <p:spPr>
          <a:xfrm>
            <a:off x="983544" y="2947568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B9D7457-EF5C-3741-9912-92E5843B911A}"/>
              </a:ext>
            </a:extLst>
          </p:cNvPr>
          <p:cNvSpPr/>
          <p:nvPr/>
        </p:nvSpPr>
        <p:spPr>
          <a:xfrm>
            <a:off x="983544" y="26183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F7EA7-A394-7542-B02A-F939C59EDE66}"/>
              </a:ext>
            </a:extLst>
          </p:cNvPr>
          <p:cNvSpPr/>
          <p:nvPr/>
        </p:nvSpPr>
        <p:spPr>
          <a:xfrm>
            <a:off x="6281857" y="2970869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9CF0C745-F808-D944-B8BB-3418261388E7}"/>
              </a:ext>
            </a:extLst>
          </p:cNvPr>
          <p:cNvSpPr/>
          <p:nvPr/>
        </p:nvSpPr>
        <p:spPr>
          <a:xfrm>
            <a:off x="6281857" y="264168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998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E65B-DBA8-614E-9CCD-1757E77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Calling the Parent’s method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68A9-9205-4B46-9E5C-1C513DE1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Super()</a:t>
            </a:r>
          </a:p>
          <a:p>
            <a:pPr lvl="1"/>
            <a:r>
              <a:rPr lang="en-IN" dirty="0"/>
              <a:t>Python super() function provides us the facility to refer to the parent class explicitly. It is basically useful where we have to call superclass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FCC06-1720-9E4A-A8C6-2148204369DE}"/>
              </a:ext>
            </a:extLst>
          </p:cNvPr>
          <p:cNvSpPr/>
          <p:nvPr/>
        </p:nvSpPr>
        <p:spPr>
          <a:xfrm>
            <a:off x="1459747" y="2278495"/>
            <a:ext cx="442660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override by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2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#Calling Super Class Method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super().display()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EE034-EAFB-A644-9A99-F1E09A74C7C3}"/>
              </a:ext>
            </a:extLst>
          </p:cNvPr>
          <p:cNvSpPr/>
          <p:nvPr/>
        </p:nvSpPr>
        <p:spPr>
          <a:xfrm>
            <a:off x="959755" y="2278495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B9D7457-EF5C-3741-9912-92E5843B911A}"/>
              </a:ext>
            </a:extLst>
          </p:cNvPr>
          <p:cNvSpPr/>
          <p:nvPr/>
        </p:nvSpPr>
        <p:spPr>
          <a:xfrm>
            <a:off x="959755" y="19493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F7EA7-A394-7542-B02A-F939C59EDE66}"/>
              </a:ext>
            </a:extLst>
          </p:cNvPr>
          <p:cNvSpPr/>
          <p:nvPr/>
        </p:nvSpPr>
        <p:spPr>
          <a:xfrm>
            <a:off x="6203799" y="2278495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9CF0C745-F808-D944-B8BB-3418261388E7}"/>
              </a:ext>
            </a:extLst>
          </p:cNvPr>
          <p:cNvSpPr/>
          <p:nvPr/>
        </p:nvSpPr>
        <p:spPr>
          <a:xfrm>
            <a:off x="6203799" y="19493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81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78BD-7491-289F-9AAA-00D6AB2A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AD2D-14DD-B004-F344-B13E5EBC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548535"/>
          </a:xfrm>
        </p:spPr>
        <p:txBody>
          <a:bodyPr/>
          <a:lstStyle/>
          <a:p>
            <a:r>
              <a:rPr lang="en-US" dirty="0"/>
              <a:t>python supports all the features of object-oriented programming including abstraction and abstract classes.</a:t>
            </a:r>
          </a:p>
          <a:p>
            <a:r>
              <a:rPr lang="en-US" dirty="0"/>
              <a:t>We cannot create an abstract class in Python directly. However, Python does provide a module that allows us to define abstract classes. </a:t>
            </a:r>
          </a:p>
          <a:p>
            <a:r>
              <a:rPr lang="en-US" dirty="0"/>
              <a:t>The module we can use to create an abstract class in Python is </a:t>
            </a:r>
            <a:r>
              <a:rPr lang="en-US" dirty="0" err="1">
                <a:solidFill>
                  <a:srgbClr val="C00000"/>
                </a:solidFill>
              </a:rPr>
              <a:t>abc</a:t>
            </a:r>
            <a:r>
              <a:rPr lang="en-US" dirty="0">
                <a:solidFill>
                  <a:srgbClr val="C00000"/>
                </a:solidFill>
              </a:rPr>
              <a:t>(abstract base class) </a:t>
            </a:r>
            <a:r>
              <a:rPr lang="en-US" dirty="0"/>
              <a:t>module.</a:t>
            </a:r>
          </a:p>
          <a:p>
            <a:r>
              <a:rPr lang="en-US" dirty="0"/>
              <a:t>Abstract methods force the child classes to give the implementation of these methods in them and thus help us achieve abstraction as each subclass can give its own implementation. </a:t>
            </a:r>
          </a:p>
          <a:p>
            <a:r>
              <a:rPr lang="en-US" dirty="0"/>
              <a:t>A class containing one or more than one abstract method is called an abstract class.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82CDD-C6B6-1E6A-822E-ABC68E2B1292}"/>
              </a:ext>
            </a:extLst>
          </p:cNvPr>
          <p:cNvSpPr/>
          <p:nvPr/>
        </p:nvSpPr>
        <p:spPr>
          <a:xfrm>
            <a:off x="479415" y="4795897"/>
            <a:ext cx="428689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ABC</a:t>
            </a: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Abstract_Class_Name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&gt;(ABC):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	# body of the class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D3F6FCA-20DF-FE76-8D01-DEDE4986FF52}"/>
              </a:ext>
            </a:extLst>
          </p:cNvPr>
          <p:cNvSpPr/>
          <p:nvPr/>
        </p:nvSpPr>
        <p:spPr>
          <a:xfrm>
            <a:off x="479414" y="44667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3357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E991-9D9F-2034-F1DD-74C3038F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BCFD-E81A-E40C-3535-F4BD5CC3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create an instance or object of an abstract class in Python.</a:t>
            </a:r>
          </a:p>
          <a:p>
            <a:r>
              <a:rPr lang="en-US" dirty="0"/>
              <a:t>abstract classes are used to create a blueprint of our classes as they don't contain the method implementation.</a:t>
            </a:r>
          </a:p>
          <a:p>
            <a:r>
              <a:rPr lang="en-US" dirty="0"/>
              <a:t>This is a very useful capability, especially in situations where child classes should provide their own separate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8019-3582-0044-1376-8B65DD6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OOP 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9623-1D36-BD31-49B7-9764E253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0145"/>
          </a:xfrm>
        </p:spPr>
        <p:txBody>
          <a:bodyPr/>
          <a:lstStyle/>
          <a:p>
            <a:r>
              <a:rPr lang="en-US" dirty="0"/>
              <a:t>Class </a:t>
            </a:r>
          </a:p>
          <a:p>
            <a:r>
              <a:rPr lang="en-US" dirty="0"/>
              <a:t>Class variable </a:t>
            </a:r>
          </a:p>
          <a:p>
            <a:r>
              <a:rPr lang="en-US" dirty="0"/>
              <a:t>Data member </a:t>
            </a:r>
          </a:p>
          <a:p>
            <a:r>
              <a:rPr lang="en-US" dirty="0"/>
              <a:t>Function overloading </a:t>
            </a:r>
          </a:p>
          <a:p>
            <a:r>
              <a:rPr lang="en-US" dirty="0"/>
              <a:t>Instance variable </a:t>
            </a:r>
          </a:p>
          <a:p>
            <a:r>
              <a:rPr lang="en-US" dirty="0"/>
              <a:t>Inheritance </a:t>
            </a:r>
          </a:p>
          <a:p>
            <a:r>
              <a:rPr lang="en-US" dirty="0"/>
              <a:t>Instance </a:t>
            </a:r>
          </a:p>
          <a:p>
            <a:r>
              <a:rPr lang="en-US" dirty="0"/>
              <a:t>Instantiation </a:t>
            </a:r>
          </a:p>
          <a:p>
            <a:r>
              <a:rPr lang="en-US" dirty="0"/>
              <a:t>Method </a:t>
            </a:r>
          </a:p>
          <a:p>
            <a:r>
              <a:rPr lang="en-US" dirty="0"/>
              <a:t>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D666-F144-DB88-DDE7-29FD99E4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95FF-69E8-2BB1-1700-9ED58DE9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19785"/>
          </a:xfrm>
        </p:spPr>
        <p:txBody>
          <a:bodyPr/>
          <a:lstStyle/>
          <a:p>
            <a:r>
              <a:rPr lang="en-US" dirty="0"/>
              <a:t>To define an abstract method we use the @</a:t>
            </a:r>
            <a:r>
              <a:rPr lang="en-US" dirty="0" err="1"/>
              <a:t>abstractmethod</a:t>
            </a:r>
            <a:r>
              <a:rPr lang="en-US" dirty="0"/>
              <a:t> decorator of the </a:t>
            </a:r>
            <a:r>
              <a:rPr lang="en-US" dirty="0" err="1"/>
              <a:t>abc</a:t>
            </a:r>
            <a:r>
              <a:rPr lang="en-US" dirty="0"/>
              <a:t> module. </a:t>
            </a:r>
          </a:p>
          <a:p>
            <a:r>
              <a:rPr lang="en-US" dirty="0"/>
              <a:t>It tells Python that the declared method is abstract and should be overridden in the child classes.</a:t>
            </a:r>
          </a:p>
          <a:p>
            <a:r>
              <a:rPr lang="en-US" dirty="0"/>
              <a:t>We just need to put this decorator over any function we want to make abstract, and the </a:t>
            </a:r>
            <a:r>
              <a:rPr lang="en-US" dirty="0" err="1"/>
              <a:t>abc</a:t>
            </a:r>
            <a:r>
              <a:rPr lang="en-US" dirty="0"/>
              <a:t> module takes care of the rest.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63B8A-BD29-744C-2052-DC800F0FB164}"/>
              </a:ext>
            </a:extLst>
          </p:cNvPr>
          <p:cNvSpPr/>
          <p:nvPr/>
        </p:nvSpPr>
        <p:spPr>
          <a:xfrm>
            <a:off x="471794" y="3213051"/>
            <a:ext cx="74949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ABC,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Abstract_Class_Name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&gt;(ABC):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abstract_method_name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,other_parameters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pass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6917B456-0063-B9F9-5163-2A8222242332}"/>
              </a:ext>
            </a:extLst>
          </p:cNvPr>
          <p:cNvSpPr/>
          <p:nvPr/>
        </p:nvSpPr>
        <p:spPr>
          <a:xfrm>
            <a:off x="471794" y="288386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8DCFA-4213-0744-ADE8-72928125213F}"/>
              </a:ext>
            </a:extLst>
          </p:cNvPr>
          <p:cNvSpPr/>
          <p:nvPr/>
        </p:nvSpPr>
        <p:spPr>
          <a:xfrm>
            <a:off x="471794" y="5228485"/>
            <a:ext cx="74949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ABC,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Demo(ABC):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printName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pass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A0F8166-6625-C933-7A5B-4693E50BDF15}"/>
              </a:ext>
            </a:extLst>
          </p:cNvPr>
          <p:cNvSpPr/>
          <p:nvPr/>
        </p:nvSpPr>
        <p:spPr>
          <a:xfrm>
            <a:off x="471794" y="489930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28EC-76FD-BA7D-71E2-51EFA69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30E62-FE3D-35E9-DD71-A3608E9D303C}"/>
              </a:ext>
            </a:extLst>
          </p:cNvPr>
          <p:cNvSpPr/>
          <p:nvPr/>
        </p:nvSpPr>
        <p:spPr>
          <a:xfrm>
            <a:off x="751087" y="1249795"/>
            <a:ext cx="442660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ABC,abstractmethod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6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Shape(ABC):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drawShape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pass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6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Circle(Shape):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drawShape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"Drawing a Circle"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Circle()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a.drawShape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B = Shape()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33786-219B-C83C-4147-530C0F9E282A}"/>
              </a:ext>
            </a:extLst>
          </p:cNvPr>
          <p:cNvSpPr/>
          <p:nvPr/>
        </p:nvSpPr>
        <p:spPr>
          <a:xfrm>
            <a:off x="251095" y="1249795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46C25B0-80A0-7C81-ED39-C3EDBA744461}"/>
              </a:ext>
            </a:extLst>
          </p:cNvPr>
          <p:cNvSpPr/>
          <p:nvPr/>
        </p:nvSpPr>
        <p:spPr>
          <a:xfrm>
            <a:off x="251095" y="9206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68C-0CA3-EDC3-2783-214259035D63}"/>
              </a:ext>
            </a:extLst>
          </p:cNvPr>
          <p:cNvSpPr/>
          <p:nvPr/>
        </p:nvSpPr>
        <p:spPr>
          <a:xfrm>
            <a:off x="5495138" y="1249795"/>
            <a:ext cx="548909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Drawing a Circle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IN" sz="1600" dirty="0" err="1">
                <a:solidFill>
                  <a:srgbClr val="E75C58"/>
                </a:solidFill>
              </a:rPr>
              <a:t>TypeError</a:t>
            </a:r>
            <a:r>
              <a:rPr lang="en-IN" sz="1600" dirty="0"/>
              <a:t>: Can't instantiate abstract class Shape with abstract method </a:t>
            </a:r>
            <a:r>
              <a:rPr lang="en-IN" sz="1600" dirty="0" err="1"/>
              <a:t>drawShape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23EBAF4A-4990-78CA-405B-5707D26F8B05}"/>
              </a:ext>
            </a:extLst>
          </p:cNvPr>
          <p:cNvSpPr/>
          <p:nvPr/>
        </p:nvSpPr>
        <p:spPr>
          <a:xfrm>
            <a:off x="5495139" y="9206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52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02B4-4A0D-9D40-875B-E7E7E396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5E4E-E694-5540-95EB-CBBB4FC8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a user defined blueprint or prototype from which objects are created.</a:t>
            </a:r>
          </a:p>
          <a:p>
            <a:r>
              <a:rPr lang="en-IN" dirty="0"/>
              <a:t>It represents the set of properties and methods that are common to all objects of one type.</a:t>
            </a:r>
            <a:endParaRPr lang="en-US" dirty="0"/>
          </a:p>
          <a:p>
            <a:r>
              <a:rPr lang="en-US" dirty="0"/>
              <a:t>Defines new datatype (primitive ones are not enough). For Example :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Car</a:t>
            </a:r>
          </a:p>
          <a:p>
            <a:r>
              <a:rPr lang="en-US" dirty="0"/>
              <a:t>A class is a template for an object 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B007D-2A7F-C14B-A439-48693116C164}"/>
              </a:ext>
            </a:extLst>
          </p:cNvPr>
          <p:cNvSpPr txBox="1"/>
          <p:nvPr/>
        </p:nvSpPr>
        <p:spPr>
          <a:xfrm>
            <a:off x="391222" y="2986990"/>
            <a:ext cx="3612066" cy="17543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51783-DDC2-C04D-86ED-F48E33EB0E2A}"/>
              </a:ext>
            </a:extLst>
          </p:cNvPr>
          <p:cNvSpPr/>
          <p:nvPr/>
        </p:nvSpPr>
        <p:spPr>
          <a:xfrm>
            <a:off x="4425553" y="3316174"/>
            <a:ext cx="389325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className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Statement-1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Statement-N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4029EC6-812B-6A41-8409-69CBE9433D3E}"/>
              </a:ext>
            </a:extLst>
          </p:cNvPr>
          <p:cNvSpPr/>
          <p:nvPr/>
        </p:nvSpPr>
        <p:spPr>
          <a:xfrm>
            <a:off x="4425554" y="2986990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36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4EDA-2694-8D46-B8EA-240329F3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8A4E8-9ADD-4746-84F7-895FEED1E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11" y="711201"/>
            <a:ext cx="5334000" cy="1862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8C47E1-DF93-064C-A3A0-0DA5B3AB9D55}"/>
              </a:ext>
            </a:extLst>
          </p:cNvPr>
          <p:cNvGraphicFramePr>
            <a:graphicFrameLocks noGrp="1"/>
          </p:cNvGraphicFramePr>
          <p:nvPr/>
        </p:nvGraphicFramePr>
        <p:xfrm>
          <a:off x="326578" y="2550454"/>
          <a:ext cx="33528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Properties (Describe)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Mfg.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Gear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Power Steering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Anti-Lock braking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61DF61-5BFD-AE4E-84B3-08C2FAAD1144}"/>
              </a:ext>
            </a:extLst>
          </p:cNvPr>
          <p:cNvGraphicFramePr>
            <a:graphicFrameLocks noGrp="1"/>
          </p:cNvGraphicFramePr>
          <p:nvPr/>
        </p:nvGraphicFramePr>
        <p:xfrm>
          <a:off x="8752112" y="3259114"/>
          <a:ext cx="304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Methods (Functions)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On_break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On_lock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On_turn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3526D3-15C6-8C4C-B9B7-C2ABD722A186}"/>
              </a:ext>
            </a:extLst>
          </p:cNvPr>
          <p:cNvCxnSpPr>
            <a:cxnSpLocks/>
          </p:cNvCxnSpPr>
          <p:nvPr/>
        </p:nvCxnSpPr>
        <p:spPr>
          <a:xfrm flipH="1">
            <a:off x="1698173" y="1808320"/>
            <a:ext cx="1502227" cy="7421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A20D3-0500-224A-A952-CE37D9575A1C}"/>
              </a:ext>
            </a:extLst>
          </p:cNvPr>
          <p:cNvCxnSpPr>
            <a:cxnSpLocks/>
          </p:cNvCxnSpPr>
          <p:nvPr/>
        </p:nvCxnSpPr>
        <p:spPr>
          <a:xfrm>
            <a:off x="8186057" y="2111829"/>
            <a:ext cx="2090054" cy="11472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D4D9-5504-CE42-9CB0-8EEA2581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5FEE-9C7F-434D-B834-830A821F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basic unit of Object Oriented Programming and represents the real life entities.</a:t>
            </a:r>
            <a:endParaRPr lang="en-US" dirty="0"/>
          </a:p>
          <a:p>
            <a:r>
              <a:rPr lang="en-US" dirty="0"/>
              <a:t>An object is an </a:t>
            </a:r>
            <a:r>
              <a:rPr lang="en-US" b="1" dirty="0"/>
              <a:t>instance</a:t>
            </a:r>
            <a:r>
              <a:rPr lang="en-US" dirty="0"/>
              <a:t> of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An object has a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of an object is stored in </a:t>
            </a:r>
            <a:r>
              <a:rPr lang="en-US" b="1" dirty="0"/>
              <a:t>fields</a:t>
            </a:r>
            <a:r>
              <a:rPr lang="en-US" dirty="0"/>
              <a:t> (variables), while </a:t>
            </a:r>
            <a:r>
              <a:rPr lang="en-US" b="1" dirty="0"/>
              <a:t>methods</a:t>
            </a:r>
            <a:r>
              <a:rPr lang="en-US" dirty="0"/>
              <a:t> (functions) display the object's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9790-37B8-084C-AA9C-8BD4FF9F2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1" y="2857333"/>
            <a:ext cx="1267219" cy="887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A94A6-0B98-B942-8284-5F544989718B}"/>
              </a:ext>
            </a:extLst>
          </p:cNvPr>
          <p:cNvSpPr txBox="1"/>
          <p:nvPr/>
        </p:nvSpPr>
        <p:spPr>
          <a:xfrm>
            <a:off x="600300" y="3752671"/>
            <a:ext cx="82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Honda 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932B8-E3AE-ED47-B7B8-E530D9985E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13" y="2889627"/>
            <a:ext cx="1267220" cy="657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F4FF72-A30B-8C4D-9CE4-FF52AAF94D1D}"/>
              </a:ext>
            </a:extLst>
          </p:cNvPr>
          <p:cNvSpPr txBox="1"/>
          <p:nvPr/>
        </p:nvSpPr>
        <p:spPr>
          <a:xfrm>
            <a:off x="3572103" y="3752671"/>
            <a:ext cx="82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Hyundai i20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5544F-A227-AE4C-AA1E-EB76FC2EB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83" y="2862179"/>
            <a:ext cx="1267218" cy="709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8E57EF-6441-0C49-AEF8-C75AA0810FB3}"/>
              </a:ext>
            </a:extLst>
          </p:cNvPr>
          <p:cNvSpPr txBox="1"/>
          <p:nvPr/>
        </p:nvSpPr>
        <p:spPr>
          <a:xfrm>
            <a:off x="6489471" y="3732549"/>
            <a:ext cx="82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Sumo Grand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FEC03-CE5D-3C43-80B0-7081EDE08A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2" y="4810823"/>
            <a:ext cx="1267220" cy="543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DAAB3B-EF14-9045-B64A-A7B496408011}"/>
              </a:ext>
            </a:extLst>
          </p:cNvPr>
          <p:cNvSpPr txBox="1"/>
          <p:nvPr/>
        </p:nvSpPr>
        <p:spPr>
          <a:xfrm>
            <a:off x="2231259" y="5657671"/>
            <a:ext cx="1117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Mercedes E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D87BA6-3D78-9540-AD79-39FD9B6EA7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8" y="4818318"/>
            <a:ext cx="1267219" cy="609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11F921-8DDF-534C-B6E3-5DA3E9F9D439}"/>
              </a:ext>
            </a:extLst>
          </p:cNvPr>
          <p:cNvSpPr txBox="1"/>
          <p:nvPr/>
        </p:nvSpPr>
        <p:spPr>
          <a:xfrm>
            <a:off x="4974774" y="5674577"/>
            <a:ext cx="806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Swift  </a:t>
            </a:r>
            <a:r>
              <a:rPr lang="en-IN" sz="1500" dirty="0" err="1"/>
              <a:t>Dzire</a:t>
            </a:r>
            <a:endParaRPr lang="en-IN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1B2312-85B3-B548-87A5-303B0573CD47}"/>
              </a:ext>
            </a:extLst>
          </p:cNvPr>
          <p:cNvSpPr/>
          <p:nvPr/>
        </p:nvSpPr>
        <p:spPr>
          <a:xfrm>
            <a:off x="8124058" y="3218811"/>
            <a:ext cx="38932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/>
              <a:t>objectName</a:t>
            </a:r>
            <a:r>
              <a:rPr lang="en-IN" sz="1600" dirty="0"/>
              <a:t> =</a:t>
            </a:r>
            <a:r>
              <a:rPr lang="en-IN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/>
              <a:t>ClassName</a:t>
            </a:r>
            <a:r>
              <a:rPr lang="en-IN" sz="1600" dirty="0"/>
              <a:t>()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3157DCFD-75D2-2448-9BD8-448266C1DB9E}"/>
              </a:ext>
            </a:extLst>
          </p:cNvPr>
          <p:cNvSpPr/>
          <p:nvPr/>
        </p:nvSpPr>
        <p:spPr>
          <a:xfrm>
            <a:off x="8124059" y="288962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396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4" grpId="0" uiExpand="1" build="p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32F-DB9B-634E-8209-B9EA4F4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self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A181-1945-4E41-AFC9-D2CB4673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methods must have an extra first parameter in the method definition. We do not give a value for this parameter when we call the method, Python provides it</a:t>
            </a:r>
          </a:p>
          <a:p>
            <a:r>
              <a:rPr lang="en-IN" dirty="0"/>
              <a:t>If we have a method that takes no arguments, then we still have to have one argument.</a:t>
            </a:r>
          </a:p>
          <a:p>
            <a:r>
              <a:rPr lang="en-IN" dirty="0"/>
              <a:t>When we call a method of this object as </a:t>
            </a:r>
            <a:r>
              <a:rPr lang="en-IN" dirty="0" err="1">
                <a:solidFill>
                  <a:schemeClr val="accent6"/>
                </a:solidFill>
              </a:rPr>
              <a:t>myobject.method</a:t>
            </a:r>
            <a:r>
              <a:rPr lang="en-IN" dirty="0">
                <a:solidFill>
                  <a:schemeClr val="accent6"/>
                </a:solidFill>
              </a:rPr>
              <a:t>(arg1, arg2),</a:t>
            </a:r>
            <a:r>
              <a:rPr lang="en-IN" dirty="0"/>
              <a:t> this is automatically converted by Python into </a:t>
            </a:r>
            <a:r>
              <a:rPr lang="en-IN" dirty="0" err="1">
                <a:solidFill>
                  <a:schemeClr val="accent6"/>
                </a:solidFill>
              </a:rPr>
              <a:t>MyClass.method</a:t>
            </a:r>
            <a:r>
              <a:rPr lang="en-IN" dirty="0">
                <a:solidFill>
                  <a:schemeClr val="accent6"/>
                </a:solidFill>
              </a:rPr>
              <a:t>(</a:t>
            </a:r>
            <a:r>
              <a:rPr lang="en-IN" dirty="0" err="1">
                <a:solidFill>
                  <a:schemeClr val="accent6"/>
                </a:solidFill>
              </a:rPr>
              <a:t>myobject</a:t>
            </a:r>
            <a:r>
              <a:rPr lang="en-IN" dirty="0">
                <a:solidFill>
                  <a:schemeClr val="accent6"/>
                </a:solidFill>
              </a:rPr>
              <a:t>, arg1, arg2) </a:t>
            </a:r>
            <a:r>
              <a:rPr lang="en-IN" dirty="0"/>
              <a:t>– this is all the special self is about.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89B10-3775-1643-86D2-2C41E277775B}"/>
              </a:ext>
            </a:extLst>
          </p:cNvPr>
          <p:cNvSpPr/>
          <p:nvPr/>
        </p:nvSpPr>
        <p:spPr>
          <a:xfrm>
            <a:off x="922257" y="3593592"/>
            <a:ext cx="571271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Demo: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of Class Demo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printMyName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'My name is ='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,name)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Demo()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created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object1.printMyName(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Called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88F5D-5452-E047-AABD-1A61CEEF046A}"/>
              </a:ext>
            </a:extLst>
          </p:cNvPr>
          <p:cNvSpPr/>
          <p:nvPr/>
        </p:nvSpPr>
        <p:spPr>
          <a:xfrm>
            <a:off x="422264" y="3593592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BBDACE9-C6E0-A541-97F8-3F33E7DA0C85}"/>
              </a:ext>
            </a:extLst>
          </p:cNvPr>
          <p:cNvSpPr/>
          <p:nvPr/>
        </p:nvSpPr>
        <p:spPr>
          <a:xfrm>
            <a:off x="422264" y="326440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B5B18-939A-D949-9A5B-C62386E8A63E}"/>
              </a:ext>
            </a:extLst>
          </p:cNvPr>
          <p:cNvSpPr/>
          <p:nvPr/>
        </p:nvSpPr>
        <p:spPr>
          <a:xfrm>
            <a:off x="6973323" y="3264408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 name is = DIET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EB9231E2-CF4C-614D-877F-3E1F7E588DBA}"/>
              </a:ext>
            </a:extLst>
          </p:cNvPr>
          <p:cNvSpPr/>
          <p:nvPr/>
        </p:nvSpPr>
        <p:spPr>
          <a:xfrm>
            <a:off x="6973323" y="293522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91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DA2-2B57-2646-B6E0-1753448C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__init__ method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7423-DB4E-1649-BC48-EA08ABC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__</a:t>
            </a:r>
            <a:r>
              <a:rPr lang="en-US" dirty="0" err="1"/>
              <a:t>init</a:t>
            </a:r>
            <a:r>
              <a:rPr lang="en-US" dirty="0"/>
              <a:t>__ method is similar to constructors in C++ and Java.</a:t>
            </a:r>
          </a:p>
          <a:p>
            <a:r>
              <a:rPr lang="en-US" dirty="0"/>
              <a:t>It called when object of class created.</a:t>
            </a:r>
          </a:p>
          <a:p>
            <a:r>
              <a:rPr lang="en-US" dirty="0"/>
              <a:t>Used for initialization of object data members.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7263A-CE9D-8C42-B8EA-37318B3C2820}"/>
              </a:ext>
            </a:extLst>
          </p:cNvPr>
          <p:cNvSpPr/>
          <p:nvPr/>
        </p:nvSpPr>
        <p:spPr>
          <a:xfrm>
            <a:off x="966862" y="2612285"/>
            <a:ext cx="571271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Demo: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#class Attributes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"”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#Constructor Method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</a:t>
            </a:r>
          </a:p>
          <a:p>
            <a:pPr lvl="1"/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of Class Demo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printMyName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'My name is ='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Demo(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created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object1.printMyName()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Called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59D5F-5F92-444E-BBB0-56552F65E04F}"/>
              </a:ext>
            </a:extLst>
          </p:cNvPr>
          <p:cNvSpPr/>
          <p:nvPr/>
        </p:nvSpPr>
        <p:spPr>
          <a:xfrm>
            <a:off x="466869" y="2612285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BD850D1-55F6-2B45-9386-993DE409C256}"/>
              </a:ext>
            </a:extLst>
          </p:cNvPr>
          <p:cNvSpPr/>
          <p:nvPr/>
        </p:nvSpPr>
        <p:spPr>
          <a:xfrm>
            <a:off x="466869" y="228310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A9BA5-8094-EE43-A4C3-9BC3061E820C}"/>
              </a:ext>
            </a:extLst>
          </p:cNvPr>
          <p:cNvSpPr/>
          <p:nvPr/>
        </p:nvSpPr>
        <p:spPr>
          <a:xfrm>
            <a:off x="7017928" y="2283101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 name is = DIET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549BDC45-B415-DD4A-844F-C54C2BC2BB1E}"/>
              </a:ext>
            </a:extLst>
          </p:cNvPr>
          <p:cNvSpPr/>
          <p:nvPr/>
        </p:nvSpPr>
        <p:spPr>
          <a:xfrm>
            <a:off x="7017928" y="195391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05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4421</Words>
  <Application>Microsoft Office PowerPoint</Application>
  <PresentationFormat>Widescreen</PresentationFormat>
  <Paragraphs>1086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Wingdings 2</vt:lpstr>
      <vt:lpstr>Wingdings</vt:lpstr>
      <vt:lpstr>Arial</vt:lpstr>
      <vt:lpstr>Consolas</vt:lpstr>
      <vt:lpstr>Roboto Condensed Light</vt:lpstr>
      <vt:lpstr>Calibri</vt:lpstr>
      <vt:lpstr>Roboto Condensed</vt:lpstr>
      <vt:lpstr>Courier New</vt:lpstr>
      <vt:lpstr>Cambria</vt:lpstr>
      <vt:lpstr>Wingdings 3</vt:lpstr>
      <vt:lpstr>Menlo</vt:lpstr>
      <vt:lpstr>Office Theme</vt:lpstr>
      <vt:lpstr>Unit-05 Object Oriented Programming with python</vt:lpstr>
      <vt:lpstr>PowerPoint Presentation</vt:lpstr>
      <vt:lpstr>Introduction</vt:lpstr>
      <vt:lpstr>Overview of OOP Terminology </vt:lpstr>
      <vt:lpstr>Class</vt:lpstr>
      <vt:lpstr>Class </vt:lpstr>
      <vt:lpstr>Objects</vt:lpstr>
      <vt:lpstr>The self  </vt:lpstr>
      <vt:lpstr>The __init__ method </vt:lpstr>
      <vt:lpstr>Example</vt:lpstr>
      <vt:lpstr>Built-in class attributes</vt:lpstr>
      <vt:lpstr>Example</vt:lpstr>
      <vt:lpstr>Class Attributes vs Instance Attributes</vt:lpstr>
      <vt:lpstr>Class Attributes vs Instance Attributes</vt:lpstr>
      <vt:lpstr>Public, Private and Protected</vt:lpstr>
      <vt:lpstr>Class Attributes vs Instance Attributes</vt:lpstr>
      <vt:lpstr>Types of Methods</vt:lpstr>
      <vt:lpstr>Types of Methods</vt:lpstr>
      <vt:lpstr>Types of Methods</vt:lpstr>
      <vt:lpstr>Passing Object as function Arguments</vt:lpstr>
      <vt:lpstr>Inheritance in Python</vt:lpstr>
      <vt:lpstr>Syntax</vt:lpstr>
      <vt:lpstr>Example</vt:lpstr>
      <vt:lpstr>Example</vt:lpstr>
      <vt:lpstr>Inheritance Types</vt:lpstr>
      <vt:lpstr>Inheritance Types (cont.)</vt:lpstr>
      <vt:lpstr>Inheritance Types (cont.)</vt:lpstr>
      <vt:lpstr>Examples</vt:lpstr>
      <vt:lpstr>Examples</vt:lpstr>
      <vt:lpstr>Polymorphism</vt:lpstr>
      <vt:lpstr>Method Overloading</vt:lpstr>
      <vt:lpstr>Method Overloading</vt:lpstr>
      <vt:lpstr>Polymorphism with Function and Objects</vt:lpstr>
      <vt:lpstr>Method Overriding </vt:lpstr>
      <vt:lpstr>Example</vt:lpstr>
      <vt:lpstr>Calling the Parent’s method </vt:lpstr>
      <vt:lpstr>Calling the Parent’s method </vt:lpstr>
      <vt:lpstr>Abstract class</vt:lpstr>
      <vt:lpstr>Abstract class</vt:lpstr>
      <vt:lpstr>Abstract Method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Vora Yagnik</cp:lastModifiedBy>
  <cp:revision>714</cp:revision>
  <dcterms:created xsi:type="dcterms:W3CDTF">2020-05-01T05:09:15Z</dcterms:created>
  <dcterms:modified xsi:type="dcterms:W3CDTF">2024-04-05T07:14:07Z</dcterms:modified>
</cp:coreProperties>
</file>