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227036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344878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0803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2833142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976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4077931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115446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9279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197587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81067-1833-44D5-A5ED-52314D645A4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387779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81067-1833-44D5-A5ED-52314D645A4F}"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313580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81067-1833-44D5-A5ED-52314D645A4F}"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190659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81067-1833-44D5-A5ED-52314D645A4F}"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380671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81067-1833-44D5-A5ED-52314D645A4F}"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299093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81067-1833-44D5-A5ED-52314D645A4F}"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5C30C-04BB-43CC-AE4D-5FEBFDD31BEE}" type="slidenum">
              <a:rPr lang="en-IN" smtClean="0"/>
              <a:t>‹#›</a:t>
            </a:fld>
            <a:endParaRPr lang="en-IN"/>
          </a:p>
        </p:txBody>
      </p:sp>
    </p:spTree>
    <p:extLst>
      <p:ext uri="{BB962C8B-B14F-4D97-AF65-F5344CB8AC3E}">
        <p14:creationId xmlns:p14="http://schemas.microsoft.com/office/powerpoint/2010/main" val="92213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5C30C-04BB-43CC-AE4D-5FEBFDD31BEE}" type="slidenum">
              <a:rPr lang="en-IN" smtClean="0"/>
              <a:t>‹#›</a:t>
            </a:fld>
            <a:endParaRPr lang="en-IN"/>
          </a:p>
        </p:txBody>
      </p:sp>
      <p:sp>
        <p:nvSpPr>
          <p:cNvPr id="5" name="Date Placeholder 4"/>
          <p:cNvSpPr>
            <a:spLocks noGrp="1"/>
          </p:cNvSpPr>
          <p:nvPr>
            <p:ph type="dt" sz="half" idx="10"/>
          </p:nvPr>
        </p:nvSpPr>
        <p:spPr/>
        <p:txBody>
          <a:bodyPr/>
          <a:lstStyle/>
          <a:p>
            <a:fld id="{89A81067-1833-44D5-A5ED-52314D645A4F}" type="datetimeFigureOut">
              <a:rPr lang="en-IN" smtClean="0"/>
              <a:t>30-07-2021</a:t>
            </a:fld>
            <a:endParaRPr lang="en-IN"/>
          </a:p>
        </p:txBody>
      </p:sp>
    </p:spTree>
    <p:extLst>
      <p:ext uri="{BB962C8B-B14F-4D97-AF65-F5344CB8AC3E}">
        <p14:creationId xmlns:p14="http://schemas.microsoft.com/office/powerpoint/2010/main" val="402622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A81067-1833-44D5-A5ED-52314D645A4F}" type="datetimeFigureOut">
              <a:rPr lang="en-IN" smtClean="0"/>
              <a:t>30-07-2021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45C30C-04BB-43CC-AE4D-5FEBFDD31BEE}" type="slidenum">
              <a:rPr lang="en-IN" smtClean="0"/>
              <a:t>‹#›</a:t>
            </a:fld>
            <a:endParaRPr lang="en-IN"/>
          </a:p>
        </p:txBody>
      </p:sp>
    </p:spTree>
    <p:extLst>
      <p:ext uri="{BB962C8B-B14F-4D97-AF65-F5344CB8AC3E}">
        <p14:creationId xmlns:p14="http://schemas.microsoft.com/office/powerpoint/2010/main" val="205766010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C63A-8A14-4ECE-97D9-8B03B231F2AE}"/>
              </a:ext>
            </a:extLst>
          </p:cNvPr>
          <p:cNvSpPr>
            <a:spLocks noGrp="1"/>
          </p:cNvSpPr>
          <p:nvPr>
            <p:ph type="ctrTitle"/>
          </p:nvPr>
        </p:nvSpPr>
        <p:spPr>
          <a:xfrm>
            <a:off x="604910" y="1234906"/>
            <a:ext cx="9678573" cy="3421501"/>
          </a:xfrm>
        </p:spPr>
        <p:txBody>
          <a:bodyPr>
            <a:normAutofit/>
          </a:bodyPr>
          <a:lstStyle/>
          <a:p>
            <a:r>
              <a:rPr lang="en-US" sz="6600" b="1" dirty="0">
                <a:latin typeface="Agency FB" panose="020B0503020202020204" pitchFamily="34" charset="0"/>
              </a:rPr>
              <a:t>Final Report | Capstone Project – The Battle of Neighborhoods</a:t>
            </a:r>
            <a:br>
              <a:rPr lang="en-US" sz="6600" b="1" dirty="0">
                <a:latin typeface="Agency FB" panose="020B0503020202020204" pitchFamily="34" charset="0"/>
              </a:rPr>
            </a:br>
            <a:endParaRPr lang="en-IN" sz="6600" dirty="0">
              <a:latin typeface="Agency FB" panose="020B0503020202020204" pitchFamily="34" charset="0"/>
            </a:endParaRPr>
          </a:p>
        </p:txBody>
      </p:sp>
    </p:spTree>
    <p:extLst>
      <p:ext uri="{BB962C8B-B14F-4D97-AF65-F5344CB8AC3E}">
        <p14:creationId xmlns:p14="http://schemas.microsoft.com/office/powerpoint/2010/main" val="135568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04B6-3FA2-47E8-9AE4-3368DF258586}"/>
              </a:ext>
            </a:extLst>
          </p:cNvPr>
          <p:cNvSpPr>
            <a:spLocks noGrp="1"/>
          </p:cNvSpPr>
          <p:nvPr>
            <p:ph type="ctrTitle"/>
          </p:nvPr>
        </p:nvSpPr>
        <p:spPr>
          <a:xfrm>
            <a:off x="905020" y="414998"/>
            <a:ext cx="9144000" cy="731520"/>
          </a:xfrm>
        </p:spPr>
        <p:txBody>
          <a:bodyPr>
            <a:normAutofit/>
          </a:bodyPr>
          <a:lstStyle/>
          <a:p>
            <a:pPr algn="l"/>
            <a:r>
              <a:rPr lang="en-IN" sz="3200" b="1" dirty="0"/>
              <a:t>Introduction:</a:t>
            </a:r>
            <a:endParaRPr lang="en-IN" sz="3200" dirty="0"/>
          </a:p>
        </p:txBody>
      </p:sp>
      <p:sp>
        <p:nvSpPr>
          <p:cNvPr id="3" name="Subtitle 2">
            <a:extLst>
              <a:ext uri="{FF2B5EF4-FFF2-40B4-BE49-F238E27FC236}">
                <a16:creationId xmlns:a16="http://schemas.microsoft.com/office/drawing/2014/main" id="{30222724-79D0-4F4F-90EC-5F599F9F424C}"/>
              </a:ext>
            </a:extLst>
          </p:cNvPr>
          <p:cNvSpPr>
            <a:spLocks noGrp="1"/>
          </p:cNvSpPr>
          <p:nvPr>
            <p:ph type="subTitle" idx="1"/>
          </p:nvPr>
        </p:nvSpPr>
        <p:spPr>
          <a:xfrm>
            <a:off x="595530" y="1702190"/>
            <a:ext cx="10377270" cy="4740812"/>
          </a:xfrm>
        </p:spPr>
        <p:txBody>
          <a:bodyPr>
            <a:normAutofit/>
          </a:bodyPr>
          <a:lstStyle/>
          <a:p>
            <a:pPr algn="just"/>
            <a:r>
              <a:rPr lang="en-US" dirty="0">
                <a:solidFill>
                  <a:schemeClr val="tx1"/>
                </a:solidFill>
              </a:rPr>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solidFill>
                  <a:schemeClr val="tx1"/>
                </a:solidFill>
              </a:rPr>
              <a:t>Toranto</a:t>
            </a:r>
            <a:r>
              <a:rPr lang="en-US" dirty="0">
                <a:solidFill>
                  <a:schemeClr val="tx1"/>
                </a:solidFill>
              </a:rPr>
              <a:t>.</a:t>
            </a:r>
          </a:p>
          <a:p>
            <a:pPr algn="just"/>
            <a:r>
              <a:rPr lang="en-US" dirty="0">
                <a:solidFill>
                  <a:schemeClr val="tx1"/>
                </a:solidFill>
              </a:rPr>
              <a:t>Lots of people are migrating to various states of Canada and needed lots of research for good housing prices and </a:t>
            </a:r>
            <a:r>
              <a:rPr lang="en-US" dirty="0" err="1">
                <a:solidFill>
                  <a:schemeClr val="tx1"/>
                </a:solidFill>
              </a:rPr>
              <a:t>reputated</a:t>
            </a:r>
            <a:r>
              <a:rPr lang="en-US" dirty="0">
                <a:solidFill>
                  <a:schemeClr val="tx1"/>
                </a:solidFill>
              </a:rPr>
              <a:t> schools for their children. This project is for those people who are looking for better neighborhoods. For ease of accessing to Cafe, School, Super market, medical shops, grocery shops, mall, theatre, hospital, like minded people, etc.</a:t>
            </a:r>
          </a:p>
          <a:p>
            <a:pPr algn="just"/>
            <a:r>
              <a:rPr lang="en-US" dirty="0">
                <a:solidFill>
                  <a:schemeClr val="tx1"/>
                </a:solidFill>
              </a:rPr>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solidFill>
                  <a:schemeClr val="tx1"/>
                </a:solidFill>
              </a:rPr>
              <a:t>freash</a:t>
            </a:r>
            <a:r>
              <a:rPr lang="en-US" dirty="0">
                <a:solidFill>
                  <a:schemeClr val="tx1"/>
                </a:solidFill>
              </a:rPr>
              <a:t> and waste water and excrement conveyed in sewers and recreational facilities.</a:t>
            </a:r>
          </a:p>
          <a:p>
            <a:pPr algn="just"/>
            <a:r>
              <a:rPr lang="en-US" dirty="0">
                <a:solidFill>
                  <a:schemeClr val="tx1"/>
                </a:solidFill>
              </a:rPr>
              <a:t>It will help people to get awareness of the area and neighborhood before moving to a new city, state, country or place for their work or to start a new fresh life.</a:t>
            </a:r>
          </a:p>
          <a:p>
            <a:pPr algn="just"/>
            <a:endParaRPr lang="en-IN" dirty="0">
              <a:solidFill>
                <a:schemeClr val="tx1"/>
              </a:solidFill>
            </a:endParaRPr>
          </a:p>
        </p:txBody>
      </p:sp>
    </p:spTree>
    <p:extLst>
      <p:ext uri="{BB962C8B-B14F-4D97-AF65-F5344CB8AC3E}">
        <p14:creationId xmlns:p14="http://schemas.microsoft.com/office/powerpoint/2010/main" val="266599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0F04-46D4-4F12-9C1F-F56E1233040E}"/>
              </a:ext>
            </a:extLst>
          </p:cNvPr>
          <p:cNvSpPr>
            <a:spLocks noGrp="1"/>
          </p:cNvSpPr>
          <p:nvPr>
            <p:ph type="ctrTitle"/>
          </p:nvPr>
        </p:nvSpPr>
        <p:spPr>
          <a:xfrm>
            <a:off x="624114" y="236992"/>
            <a:ext cx="9144000" cy="607963"/>
          </a:xfrm>
        </p:spPr>
        <p:txBody>
          <a:bodyPr>
            <a:normAutofit/>
          </a:bodyPr>
          <a:lstStyle/>
          <a:p>
            <a:pPr algn="l"/>
            <a:r>
              <a:rPr lang="en-IN" sz="2800" b="1" dirty="0"/>
              <a:t>Data Section</a:t>
            </a:r>
            <a:endParaRPr lang="en-IN" sz="2800" dirty="0"/>
          </a:p>
        </p:txBody>
      </p:sp>
      <p:sp>
        <p:nvSpPr>
          <p:cNvPr id="8" name="TextBox 7">
            <a:extLst>
              <a:ext uri="{FF2B5EF4-FFF2-40B4-BE49-F238E27FC236}">
                <a16:creationId xmlns:a16="http://schemas.microsoft.com/office/drawing/2014/main" id="{358CDF4E-501E-4A69-82AA-6FA9C16CDC29}"/>
              </a:ext>
            </a:extLst>
          </p:cNvPr>
          <p:cNvSpPr txBox="1"/>
          <p:nvPr/>
        </p:nvSpPr>
        <p:spPr>
          <a:xfrm>
            <a:off x="445477" y="988697"/>
            <a:ext cx="11385452" cy="5509200"/>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600" dirty="0">
                <a:solidFill>
                  <a:srgbClr val="000000"/>
                </a:solidFill>
                <a:latin typeface="Trebuchet MS (Body)"/>
              </a:rPr>
              <a:t>Data Link: </a:t>
            </a:r>
            <a:r>
              <a:rPr lang="en-US" altLang="en-US" sz="1600" u="sng" dirty="0">
                <a:solidFill>
                  <a:srgbClr val="296EAA"/>
                </a:solidFill>
                <a:latin typeface="Trebuchet MS (Body)"/>
                <a:hlinkClick r:id="rId2"/>
              </a:rPr>
              <a:t>https://en.wikipedia.org/wiki/List_of_postal_codes_of_Canada:_M</a:t>
            </a:r>
            <a:endParaRPr lang="en-US" altLang="en-US" sz="1600" dirty="0">
              <a:latin typeface="Trebuchet MS (Body)"/>
            </a:endParaRPr>
          </a:p>
          <a:p>
            <a:pPr lvl="0" defTabSz="914400" eaLnBrk="0" fontAlgn="base" hangingPunct="0">
              <a:spcBef>
                <a:spcPct val="0"/>
              </a:spcBef>
              <a:spcAft>
                <a:spcPct val="0"/>
              </a:spcAft>
            </a:pPr>
            <a:r>
              <a:rPr lang="en-US" altLang="en-US" sz="1600" dirty="0">
                <a:solidFill>
                  <a:srgbClr val="000000"/>
                </a:solidFill>
                <a:latin typeface="Trebuchet MS (Body)"/>
              </a:rPr>
              <a:t>Will use Scarborough dataset which we scrapped from </a:t>
            </a:r>
            <a:r>
              <a:rPr lang="en-US" altLang="en-US" sz="1600" dirty="0" err="1">
                <a:solidFill>
                  <a:srgbClr val="000000"/>
                </a:solidFill>
                <a:latin typeface="Trebuchet MS (Body)"/>
              </a:rPr>
              <a:t>wikipedia</a:t>
            </a:r>
            <a:r>
              <a:rPr lang="en-US" altLang="en-US" sz="1600" dirty="0">
                <a:solidFill>
                  <a:srgbClr val="000000"/>
                </a:solidFill>
                <a:latin typeface="Trebuchet MS (Body)"/>
              </a:rPr>
              <a:t> on Week 3. Dataset consisting of latitude and longitude, zip codes.</a:t>
            </a:r>
          </a:p>
          <a:p>
            <a:pPr lvl="0" defTabSz="914400" eaLnBrk="0" fontAlgn="base" hangingPunct="0">
              <a:spcBef>
                <a:spcPct val="0"/>
              </a:spcBef>
              <a:spcAft>
                <a:spcPct val="0"/>
              </a:spcAft>
            </a:pPr>
            <a:r>
              <a:rPr lang="en-US" altLang="en-US" sz="1600" b="1" dirty="0">
                <a:solidFill>
                  <a:srgbClr val="000000"/>
                </a:solidFill>
                <a:latin typeface="Trebuchet MS (Body)"/>
              </a:rPr>
              <a:t>Foursquare API Data:</a:t>
            </a:r>
          </a:p>
          <a:p>
            <a:pPr lvl="0" defTabSz="914400" eaLnBrk="0" fontAlgn="base" hangingPunct="0">
              <a:spcBef>
                <a:spcPct val="0"/>
              </a:spcBef>
              <a:spcAft>
                <a:spcPct val="0"/>
              </a:spcAft>
            </a:pPr>
            <a:r>
              <a:rPr lang="en-US" altLang="en-US" sz="1600" dirty="0">
                <a:solidFill>
                  <a:srgbClr val="000000"/>
                </a:solidFill>
                <a:latin typeface="Trebuchet MS (Body)"/>
              </a:rPr>
              <a:t>We will need data about different venues in different neighborhoods of that specific borough. In order to gain that information we will use "Foursquare" locational information.</a:t>
            </a:r>
          </a:p>
          <a:p>
            <a:pPr lvl="0" defTabSz="914400" eaLnBrk="0" fontAlgn="base" hangingPunct="0">
              <a:spcBef>
                <a:spcPct val="0"/>
              </a:spcBef>
              <a:spcAft>
                <a:spcPct val="0"/>
              </a:spcAft>
            </a:pPr>
            <a:r>
              <a:rPr lang="en-US" altLang="en-US" sz="1600" dirty="0">
                <a:solidFill>
                  <a:srgbClr val="000000"/>
                </a:solidFill>
                <a:latin typeface="Trebuchet MS (Body)"/>
              </a:rPr>
              <a:t> Foursquare is a location data provider with information about all manner of venues and events within an area of interest.</a:t>
            </a:r>
          </a:p>
          <a:p>
            <a:pPr lvl="0" defTabSz="914400" eaLnBrk="0" fontAlgn="base" hangingPunct="0">
              <a:spcBef>
                <a:spcPct val="0"/>
              </a:spcBef>
              <a:spcAft>
                <a:spcPct val="0"/>
              </a:spcAft>
            </a:pPr>
            <a:r>
              <a:rPr lang="en-US" altLang="en-US" sz="1600" dirty="0">
                <a:solidFill>
                  <a:srgbClr val="000000"/>
                </a:solidFill>
                <a:latin typeface="Trebuchet MS (Body)"/>
              </a:rPr>
              <a:t> Such information includes venue names, locations, menus and even photos. As such, the foursquare location platform will be used as the sole data source since all the stated required information can be obtained through the API.</a:t>
            </a:r>
            <a:endParaRPr lang="en-US" altLang="en-US" sz="1600" dirty="0">
              <a:latin typeface="Trebuchet MS (Body)"/>
            </a:endParaRPr>
          </a:p>
          <a:p>
            <a:pPr lvl="0" defTabSz="914400" eaLnBrk="0" fontAlgn="base" hangingPunct="0">
              <a:spcBef>
                <a:spcPct val="0"/>
              </a:spcBef>
              <a:spcAft>
                <a:spcPct val="0"/>
              </a:spcAft>
            </a:pPr>
            <a:r>
              <a:rPr lang="en-US" altLang="en-US" sz="1600" dirty="0">
                <a:solidFill>
                  <a:srgbClr val="000000"/>
                </a:solidFill>
                <a:latin typeface="Trebuchet MS (Body)"/>
              </a:rPr>
              <a:t>After finding the list of neighborhoods, we then connect to the Foursquare API to gather information about venues inside each and every neighborhood. For each neighborhood, we have chosen the radius to be 100 meter.</a:t>
            </a:r>
            <a:endParaRPr lang="en-US" altLang="en-US" sz="1600" dirty="0">
              <a:latin typeface="Trebuchet MS (Body)"/>
            </a:endParaRPr>
          </a:p>
          <a:p>
            <a:pPr lvl="0" defTabSz="914400" eaLnBrk="0" fontAlgn="base" hangingPunct="0">
              <a:spcBef>
                <a:spcPct val="0"/>
              </a:spcBef>
              <a:spcAft>
                <a:spcPct val="0"/>
              </a:spcAft>
            </a:pPr>
            <a:r>
              <a:rPr lang="en-US" altLang="en-US" sz="1600" dirty="0">
                <a:solidFill>
                  <a:srgbClr val="000000"/>
                </a:solidFill>
                <a:latin typeface="Trebuchet MS (Body)"/>
              </a:rPr>
              <a:t>The data retrieved from Foursquare contained information of venues within a specified distance of the longitude and latitude of the postcodes. The information obtained per venue as follows:</a:t>
            </a:r>
          </a:p>
          <a:p>
            <a:pPr marL="342900" indent="-342900" defTabSz="914400" eaLnBrk="0" fontAlgn="base" hangingPunct="0">
              <a:spcBef>
                <a:spcPct val="0"/>
              </a:spcBef>
              <a:spcAft>
                <a:spcPct val="0"/>
              </a:spcAft>
              <a:buAutoNum type="arabicPeriod"/>
            </a:pPr>
            <a:r>
              <a:rPr lang="en-US" altLang="en-US" sz="1600" dirty="0">
                <a:solidFill>
                  <a:srgbClr val="000000"/>
                </a:solidFill>
                <a:latin typeface="Trebuchet MS (Body)"/>
                <a:cs typeface="Courier New" panose="02070309020205020404" pitchFamily="49" charset="0"/>
              </a:rPr>
              <a:t>Neighborhood </a:t>
            </a:r>
          </a:p>
          <a:p>
            <a:pPr defTabSz="914400" eaLnBrk="0" fontAlgn="base" hangingPunct="0">
              <a:spcBef>
                <a:spcPct val="0"/>
              </a:spcBef>
              <a:spcAft>
                <a:spcPct val="0"/>
              </a:spcAft>
            </a:pPr>
            <a:r>
              <a:rPr lang="en-US" altLang="en-US" sz="1600" dirty="0">
                <a:solidFill>
                  <a:srgbClr val="000000"/>
                </a:solidFill>
                <a:latin typeface="Trebuchet MS (Body)"/>
                <a:cs typeface="Courier New" panose="02070309020205020404" pitchFamily="49" charset="0"/>
              </a:rPr>
              <a:t>2. Neighborhood Latitude </a:t>
            </a:r>
          </a:p>
          <a:p>
            <a:pPr defTabSz="914400" eaLnBrk="0" fontAlgn="base" hangingPunct="0">
              <a:spcBef>
                <a:spcPct val="0"/>
              </a:spcBef>
              <a:spcAft>
                <a:spcPct val="0"/>
              </a:spcAft>
            </a:pPr>
            <a:r>
              <a:rPr lang="en-US" altLang="en-US" sz="1600" dirty="0">
                <a:solidFill>
                  <a:srgbClr val="000000"/>
                </a:solidFill>
                <a:latin typeface="Trebuchet MS (Body)"/>
                <a:cs typeface="Courier New" panose="02070309020205020404" pitchFamily="49" charset="0"/>
              </a:rPr>
              <a:t>3. Neighborhood Longitude</a:t>
            </a:r>
          </a:p>
          <a:p>
            <a:pPr defTabSz="914400" eaLnBrk="0" fontAlgn="base" hangingPunct="0">
              <a:spcBef>
                <a:spcPct val="0"/>
              </a:spcBef>
              <a:spcAft>
                <a:spcPct val="0"/>
              </a:spcAft>
            </a:pPr>
            <a:r>
              <a:rPr lang="en-US" altLang="en-US" sz="1600" dirty="0">
                <a:solidFill>
                  <a:srgbClr val="000000"/>
                </a:solidFill>
                <a:latin typeface="Trebuchet MS (Body)"/>
                <a:cs typeface="Courier New" panose="02070309020205020404" pitchFamily="49" charset="0"/>
              </a:rPr>
              <a:t>4. Venue</a:t>
            </a:r>
          </a:p>
          <a:p>
            <a:pPr defTabSz="914400" eaLnBrk="0" fontAlgn="base" hangingPunct="0">
              <a:spcBef>
                <a:spcPct val="0"/>
              </a:spcBef>
              <a:spcAft>
                <a:spcPct val="0"/>
              </a:spcAft>
            </a:pPr>
            <a:r>
              <a:rPr lang="en-US" altLang="en-US" sz="1600" dirty="0">
                <a:solidFill>
                  <a:srgbClr val="000000"/>
                </a:solidFill>
                <a:latin typeface="Trebuchet MS (Body)"/>
                <a:cs typeface="Courier New" panose="02070309020205020404" pitchFamily="49" charset="0"/>
              </a:rPr>
              <a:t>5. Name of the venue e.g. the name of a store or restaurant </a:t>
            </a:r>
          </a:p>
          <a:p>
            <a:pPr defTabSz="914400" eaLnBrk="0" fontAlgn="base" hangingPunct="0">
              <a:spcBef>
                <a:spcPct val="0"/>
              </a:spcBef>
              <a:spcAft>
                <a:spcPct val="0"/>
              </a:spcAft>
            </a:pPr>
            <a:r>
              <a:rPr lang="en-US" altLang="en-US" sz="1600" dirty="0">
                <a:solidFill>
                  <a:srgbClr val="000000"/>
                </a:solidFill>
                <a:latin typeface="Trebuchet MS (Body)"/>
                <a:cs typeface="Courier New" panose="02070309020205020404" pitchFamily="49" charset="0"/>
              </a:rPr>
              <a:t>6. Venue Latitude </a:t>
            </a:r>
          </a:p>
          <a:p>
            <a:pPr defTabSz="914400" eaLnBrk="0" fontAlgn="base" hangingPunct="0">
              <a:spcBef>
                <a:spcPct val="0"/>
              </a:spcBef>
              <a:spcAft>
                <a:spcPct val="0"/>
              </a:spcAft>
            </a:pPr>
            <a:r>
              <a:rPr lang="en-US" altLang="en-US" sz="1600" dirty="0">
                <a:solidFill>
                  <a:srgbClr val="000000"/>
                </a:solidFill>
                <a:latin typeface="Trebuchet MS (Body)"/>
                <a:cs typeface="Courier New" panose="02070309020205020404" pitchFamily="49" charset="0"/>
              </a:rPr>
              <a:t>7. Venue Longitude </a:t>
            </a:r>
          </a:p>
          <a:p>
            <a:pPr defTabSz="914400" eaLnBrk="0" fontAlgn="base" hangingPunct="0">
              <a:spcBef>
                <a:spcPct val="0"/>
              </a:spcBef>
              <a:spcAft>
                <a:spcPct val="0"/>
              </a:spcAft>
            </a:pPr>
            <a:r>
              <a:rPr lang="en-US" altLang="en-US" sz="1600" dirty="0">
                <a:solidFill>
                  <a:srgbClr val="000000"/>
                </a:solidFill>
                <a:latin typeface="Trebuchet MS (Body)"/>
                <a:cs typeface="Courier New" panose="02070309020205020404" pitchFamily="49" charset="0"/>
              </a:rPr>
              <a:t>8. Venue Category</a:t>
            </a:r>
            <a:r>
              <a:rPr lang="en-US" altLang="en-US" sz="1600" dirty="0">
                <a:latin typeface="Trebuchet MS (Body)"/>
              </a:rPr>
              <a:t> </a:t>
            </a:r>
          </a:p>
        </p:txBody>
      </p:sp>
    </p:spTree>
    <p:extLst>
      <p:ext uri="{BB962C8B-B14F-4D97-AF65-F5344CB8AC3E}">
        <p14:creationId xmlns:p14="http://schemas.microsoft.com/office/powerpoint/2010/main" val="139363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E41DE0B-A14F-4A1F-89E1-EB1740F4A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16" y="914401"/>
            <a:ext cx="11247869" cy="55831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249E614-35AB-4BB9-85C0-9E41A1A2856D}"/>
              </a:ext>
            </a:extLst>
          </p:cNvPr>
          <p:cNvSpPr txBox="1">
            <a:spLocks/>
          </p:cNvSpPr>
          <p:nvPr/>
        </p:nvSpPr>
        <p:spPr>
          <a:xfrm>
            <a:off x="428316" y="254562"/>
            <a:ext cx="9144000" cy="465054"/>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t>Map of Scarborough Introduction :</a:t>
            </a:r>
            <a:endParaRPr lang="en-IN" sz="3200" dirty="0"/>
          </a:p>
        </p:txBody>
      </p:sp>
    </p:spTree>
    <p:extLst>
      <p:ext uri="{BB962C8B-B14F-4D97-AF65-F5344CB8AC3E}">
        <p14:creationId xmlns:p14="http://schemas.microsoft.com/office/powerpoint/2010/main" val="334263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1BB5-4864-4115-9E85-8F384C46BCF4}"/>
              </a:ext>
            </a:extLst>
          </p:cNvPr>
          <p:cNvSpPr>
            <a:spLocks noGrp="1"/>
          </p:cNvSpPr>
          <p:nvPr>
            <p:ph type="ctrTitle"/>
          </p:nvPr>
        </p:nvSpPr>
        <p:spPr>
          <a:xfrm>
            <a:off x="745586" y="267286"/>
            <a:ext cx="7629379" cy="713936"/>
          </a:xfrm>
        </p:spPr>
        <p:txBody>
          <a:bodyPr>
            <a:noAutofit/>
          </a:bodyPr>
          <a:lstStyle/>
          <a:p>
            <a:pPr algn="l"/>
            <a:r>
              <a:rPr lang="en-US" sz="2800" b="1" dirty="0"/>
              <a:t>Methodology Section</a:t>
            </a:r>
            <a:endParaRPr lang="en-IN" sz="2800" dirty="0"/>
          </a:p>
        </p:txBody>
      </p:sp>
      <p:sp>
        <p:nvSpPr>
          <p:cNvPr id="3" name="Subtitle 2">
            <a:extLst>
              <a:ext uri="{FF2B5EF4-FFF2-40B4-BE49-F238E27FC236}">
                <a16:creationId xmlns:a16="http://schemas.microsoft.com/office/drawing/2014/main" id="{A093057E-1039-493B-9072-5B1E9DA6F4BC}"/>
              </a:ext>
            </a:extLst>
          </p:cNvPr>
          <p:cNvSpPr>
            <a:spLocks noGrp="1"/>
          </p:cNvSpPr>
          <p:nvPr>
            <p:ph type="subTitle" idx="1"/>
          </p:nvPr>
        </p:nvSpPr>
        <p:spPr>
          <a:xfrm>
            <a:off x="745586" y="981221"/>
            <a:ext cx="11071275" cy="1550963"/>
          </a:xfrm>
        </p:spPr>
        <p:txBody>
          <a:bodyPr>
            <a:noAutofit/>
          </a:bodyPr>
          <a:lstStyle/>
          <a:p>
            <a:pPr algn="l"/>
            <a:r>
              <a:rPr lang="en-US" sz="1600" b="1" dirty="0">
                <a:solidFill>
                  <a:schemeClr val="tx1"/>
                </a:solidFill>
              </a:rPr>
              <a:t>Clustering Approach:</a:t>
            </a:r>
            <a:br>
              <a:rPr lang="en-US" sz="1600" b="1" dirty="0">
                <a:solidFill>
                  <a:schemeClr val="tx1"/>
                </a:solidFill>
              </a:rPr>
            </a:br>
            <a:r>
              <a:rPr lang="en-US" sz="1600" dirty="0">
                <a:solidFill>
                  <a:schemeClr val="tx1"/>
                </a:solidFill>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br>
              <a:rPr lang="en-US" sz="1600" dirty="0">
                <a:solidFill>
                  <a:schemeClr val="tx1"/>
                </a:solidFill>
              </a:rPr>
            </a:br>
            <a:r>
              <a:rPr lang="en-US" sz="1600" b="1" dirty="0">
                <a:solidFill>
                  <a:schemeClr val="tx1"/>
                </a:solidFill>
              </a:rPr>
              <a:t>Using K-Means Clustering Approach</a:t>
            </a:r>
            <a:br>
              <a:rPr lang="en-US" sz="1600" dirty="0">
                <a:solidFill>
                  <a:schemeClr val="tx1"/>
                </a:solidFill>
              </a:rPr>
            </a:br>
            <a:endParaRPr lang="en-IN" sz="1600" dirty="0">
              <a:solidFill>
                <a:schemeClr val="tx1"/>
              </a:solidFill>
            </a:endParaRPr>
          </a:p>
        </p:txBody>
      </p:sp>
      <p:pic>
        <p:nvPicPr>
          <p:cNvPr id="3074" name="Picture 2">
            <a:extLst>
              <a:ext uri="{FF2B5EF4-FFF2-40B4-BE49-F238E27FC236}">
                <a16:creationId xmlns:a16="http://schemas.microsoft.com/office/drawing/2014/main" id="{3F8DBDAC-884E-4AC8-9AB8-DB58D74784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54" b="14580"/>
          <a:stretch/>
        </p:blipFill>
        <p:spPr bwMode="auto">
          <a:xfrm>
            <a:off x="745586" y="2394530"/>
            <a:ext cx="10916531" cy="419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AB8A-C1E2-49E3-B8AA-E5A624177783}"/>
              </a:ext>
            </a:extLst>
          </p:cNvPr>
          <p:cNvSpPr>
            <a:spLocks noGrp="1"/>
          </p:cNvSpPr>
          <p:nvPr>
            <p:ph type="ctrTitle"/>
          </p:nvPr>
        </p:nvSpPr>
        <p:spPr>
          <a:xfrm>
            <a:off x="689316" y="158226"/>
            <a:ext cx="8187398" cy="457274"/>
          </a:xfrm>
        </p:spPr>
        <p:txBody>
          <a:bodyPr>
            <a:noAutofit/>
          </a:bodyPr>
          <a:lstStyle/>
          <a:p>
            <a:pPr algn="l"/>
            <a:r>
              <a:rPr lang="en-US" sz="2800" b="1" dirty="0"/>
              <a:t>Most Common venues near Neighborhood</a:t>
            </a:r>
            <a:endParaRPr lang="en-IN" sz="2800" dirty="0"/>
          </a:p>
        </p:txBody>
      </p:sp>
      <p:sp>
        <p:nvSpPr>
          <p:cNvPr id="3" name="Subtitle 2">
            <a:extLst>
              <a:ext uri="{FF2B5EF4-FFF2-40B4-BE49-F238E27FC236}">
                <a16:creationId xmlns:a16="http://schemas.microsoft.com/office/drawing/2014/main" id="{3CCFCFC7-B00C-4BD4-B037-49C416691AA1}"/>
              </a:ext>
            </a:extLst>
          </p:cNvPr>
          <p:cNvSpPr>
            <a:spLocks noGrp="1"/>
          </p:cNvSpPr>
          <p:nvPr>
            <p:ph type="subTitle" idx="1"/>
          </p:nvPr>
        </p:nvSpPr>
        <p:spPr>
          <a:xfrm>
            <a:off x="1242645" y="4839286"/>
            <a:ext cx="9870831" cy="1631851"/>
          </a:xfrm>
        </p:spPr>
        <p:txBody>
          <a:bodyPr>
            <a:normAutofit/>
          </a:bodyPr>
          <a:lstStyle/>
          <a:p>
            <a:pPr algn="l"/>
            <a:r>
              <a:rPr lang="en-US" b="1" dirty="0">
                <a:solidFill>
                  <a:schemeClr val="tx1"/>
                </a:solidFill>
              </a:rPr>
              <a:t>Work Flow:</a:t>
            </a:r>
          </a:p>
          <a:p>
            <a:pPr algn="l"/>
            <a:r>
              <a:rPr lang="en-US" dirty="0">
                <a:solidFill>
                  <a:schemeClr val="tx1"/>
                </a:solidFill>
              </a:rPr>
              <a:t>Using credentials of Foursquare API features of near-by places of the neighborhoods would be mined. Due to http request limitations the number of places per neighborhood parameter would reasonably be set to 100 and the radius parameter would be set to 500.</a:t>
            </a:r>
          </a:p>
          <a:p>
            <a:pPr algn="l"/>
            <a:endParaRPr lang="en-IN" dirty="0">
              <a:solidFill>
                <a:schemeClr val="tx1"/>
              </a:solidFill>
            </a:endParaRPr>
          </a:p>
        </p:txBody>
      </p:sp>
      <p:pic>
        <p:nvPicPr>
          <p:cNvPr id="5122" name="Picture 2">
            <a:extLst>
              <a:ext uri="{FF2B5EF4-FFF2-40B4-BE49-F238E27FC236}">
                <a16:creationId xmlns:a16="http://schemas.microsoft.com/office/drawing/2014/main" id="{4DA6F7B5-4299-462D-B96A-BA562FD23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16" y="615500"/>
            <a:ext cx="10424160" cy="4015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5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604A-8409-4999-A587-04616AC88AB1}"/>
              </a:ext>
            </a:extLst>
          </p:cNvPr>
          <p:cNvSpPr>
            <a:spLocks noGrp="1"/>
          </p:cNvSpPr>
          <p:nvPr>
            <p:ph type="ctrTitle"/>
          </p:nvPr>
        </p:nvSpPr>
        <p:spPr>
          <a:xfrm>
            <a:off x="1392701" y="154745"/>
            <a:ext cx="7587175" cy="527612"/>
          </a:xfrm>
        </p:spPr>
        <p:txBody>
          <a:bodyPr>
            <a:normAutofit/>
          </a:bodyPr>
          <a:lstStyle/>
          <a:p>
            <a:pPr algn="l"/>
            <a:r>
              <a:rPr lang="en-IN" sz="2800" b="1" dirty="0"/>
              <a:t>Results Section</a:t>
            </a:r>
            <a:endParaRPr lang="en-IN" sz="2800" dirty="0"/>
          </a:p>
        </p:txBody>
      </p:sp>
      <p:sp>
        <p:nvSpPr>
          <p:cNvPr id="3" name="Subtitle 2">
            <a:extLst>
              <a:ext uri="{FF2B5EF4-FFF2-40B4-BE49-F238E27FC236}">
                <a16:creationId xmlns:a16="http://schemas.microsoft.com/office/drawing/2014/main" id="{845A2370-CC79-458E-940A-F8FF8995318D}"/>
              </a:ext>
            </a:extLst>
          </p:cNvPr>
          <p:cNvSpPr>
            <a:spLocks noGrp="1"/>
          </p:cNvSpPr>
          <p:nvPr>
            <p:ph type="subTitle" idx="1"/>
          </p:nvPr>
        </p:nvSpPr>
        <p:spPr>
          <a:xfrm>
            <a:off x="7019778" y="520505"/>
            <a:ext cx="4754880" cy="5922498"/>
          </a:xfrm>
        </p:spPr>
        <p:txBody>
          <a:bodyPr>
            <a:normAutofit/>
          </a:bodyPr>
          <a:lstStyle/>
          <a:p>
            <a:pPr algn="l"/>
            <a:r>
              <a:rPr lang="en-US" b="1" dirty="0">
                <a:solidFill>
                  <a:schemeClr val="tx1"/>
                </a:solidFill>
              </a:rPr>
              <a:t>The Location:</a:t>
            </a:r>
          </a:p>
          <a:p>
            <a:pPr algn="l"/>
            <a:r>
              <a:rPr lang="en-US" dirty="0">
                <a:solidFill>
                  <a:schemeClr val="tx1"/>
                </a:solidFill>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lgn="l"/>
            <a:r>
              <a:rPr lang="en-US" b="1" dirty="0">
                <a:solidFill>
                  <a:schemeClr val="tx1"/>
                </a:solidFill>
              </a:rPr>
              <a:t>Foursquare API:</a:t>
            </a:r>
          </a:p>
          <a:p>
            <a:pPr algn="l"/>
            <a:r>
              <a:rPr lang="en-US" dirty="0">
                <a:solidFill>
                  <a:schemeClr val="tx1"/>
                </a:solidFill>
              </a:rPr>
              <a:t>This project have used Four-square API as its prime data gathering source as it has a database of millions of places, especially their places API which provides the ability to perform location search, location sharing and details about a business.</a:t>
            </a:r>
          </a:p>
        </p:txBody>
      </p:sp>
      <p:pic>
        <p:nvPicPr>
          <p:cNvPr id="6146" name="Picture 2">
            <a:extLst>
              <a:ext uri="{FF2B5EF4-FFF2-40B4-BE49-F238E27FC236}">
                <a16:creationId xmlns:a16="http://schemas.microsoft.com/office/drawing/2014/main" id="{F49C26F0-0404-46DB-9F89-F3007EF42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1" y="794899"/>
            <a:ext cx="6546165" cy="564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49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727B-19EC-4E26-BA53-3C3147157CD3}"/>
              </a:ext>
            </a:extLst>
          </p:cNvPr>
          <p:cNvSpPr>
            <a:spLocks noGrp="1"/>
          </p:cNvSpPr>
          <p:nvPr>
            <p:ph type="ctrTitle"/>
          </p:nvPr>
        </p:nvSpPr>
        <p:spPr>
          <a:xfrm>
            <a:off x="1624946" y="739596"/>
            <a:ext cx="7766936" cy="970671"/>
          </a:xfrm>
        </p:spPr>
        <p:txBody>
          <a:bodyPr>
            <a:noAutofit/>
          </a:bodyPr>
          <a:lstStyle/>
          <a:p>
            <a:pPr algn="ctr"/>
            <a:r>
              <a:rPr lang="en-US" sz="4000" b="1" dirty="0"/>
              <a:t>Discussion Section</a:t>
            </a:r>
            <a:endParaRPr lang="en-IN" sz="4000" dirty="0"/>
          </a:p>
        </p:txBody>
      </p:sp>
      <p:sp>
        <p:nvSpPr>
          <p:cNvPr id="3" name="Subtitle 2">
            <a:extLst>
              <a:ext uri="{FF2B5EF4-FFF2-40B4-BE49-F238E27FC236}">
                <a16:creationId xmlns:a16="http://schemas.microsoft.com/office/drawing/2014/main" id="{EE422137-01D5-4B54-9DA8-E8D8D4AF580A}"/>
              </a:ext>
            </a:extLst>
          </p:cNvPr>
          <p:cNvSpPr>
            <a:spLocks noGrp="1"/>
          </p:cNvSpPr>
          <p:nvPr>
            <p:ph type="subTitle" idx="1"/>
          </p:nvPr>
        </p:nvSpPr>
        <p:spPr>
          <a:xfrm>
            <a:off x="955170" y="2180493"/>
            <a:ext cx="10281659" cy="3937911"/>
          </a:xfrm>
        </p:spPr>
        <p:txBody>
          <a:bodyPr>
            <a:noAutofit/>
          </a:bodyPr>
          <a:lstStyle/>
          <a:p>
            <a:pPr algn="l"/>
            <a:r>
              <a:rPr lang="en-US" sz="2400" dirty="0">
                <a:solidFill>
                  <a:schemeClr val="tx1"/>
                </a:solidFill>
              </a:rPr>
              <a:t>Problem Which Tried to Solve:</a:t>
            </a:r>
            <a:br>
              <a:rPr lang="en-US" sz="2400" dirty="0">
                <a:solidFill>
                  <a:schemeClr val="tx1"/>
                </a:solidFill>
              </a:rPr>
            </a:br>
            <a:r>
              <a:rPr lang="en-US" sz="2400" dirty="0">
                <a:solidFill>
                  <a:schemeClr val="tx1"/>
                </a:solidFill>
              </a:rPr>
              <a:t>The major purpose of this project, is to suggest a better neighborhood in a new city for the person who are </a:t>
            </a:r>
            <a:r>
              <a:rPr lang="en-US" sz="2400" dirty="0" err="1">
                <a:solidFill>
                  <a:schemeClr val="tx1"/>
                </a:solidFill>
              </a:rPr>
              <a:t>shiffting</a:t>
            </a:r>
            <a:r>
              <a:rPr lang="en-US" sz="2400" dirty="0">
                <a:solidFill>
                  <a:schemeClr val="tx1"/>
                </a:solidFill>
              </a:rPr>
              <a:t> there. Social presence in society in terms of like minded people. Connectivity to the airport, bus stand, city center, markets and other daily needs things nearby.</a:t>
            </a:r>
            <a:br>
              <a:rPr lang="en-US" sz="2400" dirty="0">
                <a:solidFill>
                  <a:schemeClr val="tx1"/>
                </a:solidFill>
              </a:rPr>
            </a:br>
            <a:r>
              <a:rPr lang="en-US" sz="2400" dirty="0">
                <a:solidFill>
                  <a:schemeClr val="tx1"/>
                </a:solidFill>
              </a:rPr>
              <a:t>Sorted list of house in terms of housing prices in a ascending or descending order</a:t>
            </a:r>
            <a:br>
              <a:rPr lang="en-US" sz="2400" dirty="0">
                <a:solidFill>
                  <a:schemeClr val="tx1"/>
                </a:solidFill>
              </a:rPr>
            </a:br>
            <a:r>
              <a:rPr lang="en-US" sz="2400" dirty="0">
                <a:solidFill>
                  <a:schemeClr val="tx1"/>
                </a:solidFill>
              </a:rPr>
              <a:t>Sorted list of schools in terms of location, fees, rating and reviews</a:t>
            </a:r>
            <a:br>
              <a:rPr lang="en-US" sz="2400" dirty="0">
                <a:solidFill>
                  <a:schemeClr val="tx1"/>
                </a:solidFill>
              </a:rPr>
            </a:br>
            <a:endParaRPr lang="en-IN" sz="2400" dirty="0">
              <a:solidFill>
                <a:schemeClr val="tx1"/>
              </a:solidFill>
            </a:endParaRPr>
          </a:p>
        </p:txBody>
      </p:sp>
    </p:spTree>
    <p:extLst>
      <p:ext uri="{BB962C8B-B14F-4D97-AF65-F5344CB8AC3E}">
        <p14:creationId xmlns:p14="http://schemas.microsoft.com/office/powerpoint/2010/main" val="199128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E6AE-E4F9-4A78-9394-5B5455222FF9}"/>
              </a:ext>
            </a:extLst>
          </p:cNvPr>
          <p:cNvSpPr>
            <a:spLocks noGrp="1"/>
          </p:cNvSpPr>
          <p:nvPr>
            <p:ph type="ctrTitle"/>
          </p:nvPr>
        </p:nvSpPr>
        <p:spPr>
          <a:xfrm>
            <a:off x="890954" y="611946"/>
            <a:ext cx="9144000" cy="914400"/>
          </a:xfrm>
        </p:spPr>
        <p:txBody>
          <a:bodyPr>
            <a:normAutofit/>
          </a:bodyPr>
          <a:lstStyle/>
          <a:p>
            <a:pPr algn="ctr"/>
            <a:r>
              <a:rPr lang="en-US" sz="4000" b="1" dirty="0"/>
              <a:t>Conclusion Section</a:t>
            </a:r>
            <a:endParaRPr lang="en-IN" sz="4000" dirty="0"/>
          </a:p>
        </p:txBody>
      </p:sp>
      <p:sp>
        <p:nvSpPr>
          <p:cNvPr id="3" name="Subtitle 2">
            <a:extLst>
              <a:ext uri="{FF2B5EF4-FFF2-40B4-BE49-F238E27FC236}">
                <a16:creationId xmlns:a16="http://schemas.microsoft.com/office/drawing/2014/main" id="{8E4BC6B2-54B0-466E-866A-EC36FD33D826}"/>
              </a:ext>
            </a:extLst>
          </p:cNvPr>
          <p:cNvSpPr>
            <a:spLocks noGrp="1"/>
          </p:cNvSpPr>
          <p:nvPr>
            <p:ph type="subTitle" idx="1"/>
          </p:nvPr>
        </p:nvSpPr>
        <p:spPr>
          <a:xfrm>
            <a:off x="703385" y="1969477"/>
            <a:ext cx="11015003" cy="4276577"/>
          </a:xfrm>
        </p:spPr>
        <p:txBody>
          <a:bodyPr>
            <a:normAutofit/>
          </a:bodyPr>
          <a:lstStyle/>
          <a:p>
            <a:pPr algn="l"/>
            <a:r>
              <a:rPr lang="en-US" dirty="0">
                <a:solidFill>
                  <a:schemeClr val="tx1"/>
                </a:solidFill>
              </a:rPr>
              <a:t>In this project, using k-means cluster algorithm I separated the neighborhood into 10(Ten) different clusters and for 103 different </a:t>
            </a:r>
            <a:r>
              <a:rPr lang="en-US" dirty="0" err="1">
                <a:solidFill>
                  <a:schemeClr val="tx1"/>
                </a:solidFill>
              </a:rPr>
              <a:t>lattitude</a:t>
            </a:r>
            <a:r>
              <a:rPr lang="en-US" dirty="0">
                <a:solidFill>
                  <a:schemeClr val="tx1"/>
                </a:solidFill>
              </a:rPr>
              <a:t> and </a:t>
            </a:r>
            <a:r>
              <a:rPr lang="en-US" dirty="0" err="1">
                <a:solidFill>
                  <a:schemeClr val="tx1"/>
                </a:solidFill>
              </a:rPr>
              <a:t>logitude</a:t>
            </a:r>
            <a:r>
              <a:rPr lang="en-US" dirty="0">
                <a:solidFill>
                  <a:schemeClr val="tx1"/>
                </a:solidFill>
              </a:rPr>
              <a:t> from dataset, which have very-similar neighborhoods around them. Using the charts above results presented to a particular neighborhood based on average house prices and school rating have been made.</a:t>
            </a:r>
          </a:p>
          <a:p>
            <a:pPr algn="l"/>
            <a:r>
              <a:rPr lang="en-US" dirty="0">
                <a:solidFill>
                  <a:schemeClr val="tx1"/>
                </a:solidFill>
              </a:rPr>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algn="ctr"/>
            <a:r>
              <a:rPr lang="en-US" b="1" dirty="0">
                <a:solidFill>
                  <a:schemeClr val="tx1"/>
                </a:solidFill>
              </a:rPr>
              <a:t>Future Works:</a:t>
            </a:r>
          </a:p>
          <a:p>
            <a:pPr algn="l"/>
            <a:r>
              <a:rPr lang="en-US" dirty="0">
                <a:solidFill>
                  <a:schemeClr val="tx1"/>
                </a:solidFill>
              </a:rPr>
              <a:t>This project can be continued for making it more precise in terms to find best house in Scarborough. Best means on the basis of all required things(daily needs or things we need to live a better life) around and also in terms of cost effective.</a:t>
            </a:r>
          </a:p>
          <a:p>
            <a:pPr algn="l"/>
            <a:endParaRPr lang="en-IN" dirty="0">
              <a:solidFill>
                <a:schemeClr val="tx1"/>
              </a:solidFill>
            </a:endParaRPr>
          </a:p>
        </p:txBody>
      </p:sp>
    </p:spTree>
    <p:extLst>
      <p:ext uri="{BB962C8B-B14F-4D97-AF65-F5344CB8AC3E}">
        <p14:creationId xmlns:p14="http://schemas.microsoft.com/office/powerpoint/2010/main" val="1827885947"/>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TotalTime>
  <Words>1031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Arial</vt:lpstr>
      <vt:lpstr>Trebuchet MS</vt:lpstr>
      <vt:lpstr>Trebuchet MS (Body)</vt:lpstr>
      <vt:lpstr>Wingdings 3</vt:lpstr>
      <vt:lpstr>Facet</vt:lpstr>
      <vt:lpstr>Final Report | Capstone Project – The Battle of Neighborhoods </vt:lpstr>
      <vt:lpstr>Introduction:</vt:lpstr>
      <vt:lpstr>Data Section</vt:lpstr>
      <vt:lpstr>PowerPoint Presentation</vt:lpstr>
      <vt:lpstr>Methodology Section</vt:lpstr>
      <vt:lpstr>Most Common venues near Neighborhood</vt:lpstr>
      <vt:lpstr>Results Section</vt:lpstr>
      <vt:lpstr>Discussion Section</vt:lpstr>
      <vt:lpstr>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Capstone Project – The Battle of Neighborhoods </dc:title>
  <dc:creator>Yagnya Priya P</dc:creator>
  <cp:lastModifiedBy>Yagnya Priya P</cp:lastModifiedBy>
  <cp:revision>14</cp:revision>
  <dcterms:created xsi:type="dcterms:W3CDTF">2021-07-30T03:30:29Z</dcterms:created>
  <dcterms:modified xsi:type="dcterms:W3CDTF">2021-07-30T04:03:16Z</dcterms:modified>
</cp:coreProperties>
</file>