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97774-40E5-4581-943C-5CDD39E184F6}"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FC37B7C-2DF2-4D93-A019-08273FA9A8BB}">
      <dgm:prSet/>
      <dgm:spPr/>
      <dgm:t>
        <a:bodyPr/>
        <a:lstStyle/>
        <a:p>
          <a:r>
            <a:rPr lang="en-US" b="1"/>
            <a:t>Data migration to the cloud</a:t>
          </a:r>
          <a:r>
            <a:rPr lang="en-US"/>
            <a:t>: Move large amounts of data to Azure quickly and cost effectively.</a:t>
          </a:r>
        </a:p>
      </dgm:t>
    </dgm:pt>
    <dgm:pt modelId="{6EED259A-8CBA-4334-9EAC-5A3E4200C0D0}" type="parTrans" cxnId="{3EDE25DF-E2D8-4884-B8CA-F78A204A3400}">
      <dgm:prSet/>
      <dgm:spPr/>
      <dgm:t>
        <a:bodyPr/>
        <a:lstStyle/>
        <a:p>
          <a:endParaRPr lang="en-US"/>
        </a:p>
      </dgm:t>
    </dgm:pt>
    <dgm:pt modelId="{59E876B3-DBB8-42A4-BAD5-5375E27C9B68}" type="sibTrans" cxnId="{3EDE25DF-E2D8-4884-B8CA-F78A204A3400}">
      <dgm:prSet/>
      <dgm:spPr/>
      <dgm:t>
        <a:bodyPr/>
        <a:lstStyle/>
        <a:p>
          <a:endParaRPr lang="en-US"/>
        </a:p>
      </dgm:t>
    </dgm:pt>
    <dgm:pt modelId="{42344D21-DCDF-479D-B247-EAC384DEB695}">
      <dgm:prSet/>
      <dgm:spPr/>
      <dgm:t>
        <a:bodyPr/>
        <a:lstStyle/>
        <a:p>
          <a:r>
            <a:rPr lang="en-US" b="1"/>
            <a:t>Content distribution</a:t>
          </a:r>
          <a:r>
            <a:rPr lang="en-US"/>
            <a:t>: Quickly send data to your customer sites.</a:t>
          </a:r>
        </a:p>
      </dgm:t>
    </dgm:pt>
    <dgm:pt modelId="{5EFAE241-034B-482F-8D35-94A5E1199485}" type="parTrans" cxnId="{34D95A02-C9B8-4932-92E9-FB3A05D43B7B}">
      <dgm:prSet/>
      <dgm:spPr/>
      <dgm:t>
        <a:bodyPr/>
        <a:lstStyle/>
        <a:p>
          <a:endParaRPr lang="en-US"/>
        </a:p>
      </dgm:t>
    </dgm:pt>
    <dgm:pt modelId="{92F69B17-FB58-49AE-A136-5F2521605DAF}" type="sibTrans" cxnId="{34D95A02-C9B8-4932-92E9-FB3A05D43B7B}">
      <dgm:prSet/>
      <dgm:spPr/>
      <dgm:t>
        <a:bodyPr/>
        <a:lstStyle/>
        <a:p>
          <a:endParaRPr lang="en-US"/>
        </a:p>
      </dgm:t>
    </dgm:pt>
    <dgm:pt modelId="{24B4B106-9AFD-4DC4-BCC2-47A7EF7AAA01}">
      <dgm:prSet/>
      <dgm:spPr/>
      <dgm:t>
        <a:bodyPr/>
        <a:lstStyle/>
        <a:p>
          <a:r>
            <a:rPr lang="en-US" b="1"/>
            <a:t>Backup</a:t>
          </a:r>
          <a:r>
            <a:rPr lang="en-US"/>
            <a:t>: Take backups of your on-premises data to store in Azure Storage.</a:t>
          </a:r>
        </a:p>
      </dgm:t>
    </dgm:pt>
    <dgm:pt modelId="{554E0DDD-E2F7-42D1-AFE0-893C1AB6E361}" type="parTrans" cxnId="{867D9D08-04CF-4EB2-BB1F-33172E836D0D}">
      <dgm:prSet/>
      <dgm:spPr/>
      <dgm:t>
        <a:bodyPr/>
        <a:lstStyle/>
        <a:p>
          <a:endParaRPr lang="en-US"/>
        </a:p>
      </dgm:t>
    </dgm:pt>
    <dgm:pt modelId="{3CD6FE29-1A91-4532-A07D-E16CA4B6F9D7}" type="sibTrans" cxnId="{867D9D08-04CF-4EB2-BB1F-33172E836D0D}">
      <dgm:prSet/>
      <dgm:spPr/>
      <dgm:t>
        <a:bodyPr/>
        <a:lstStyle/>
        <a:p>
          <a:endParaRPr lang="en-US"/>
        </a:p>
      </dgm:t>
    </dgm:pt>
    <dgm:pt modelId="{C6704F4C-A851-4A6A-86DC-542E4ED11829}">
      <dgm:prSet/>
      <dgm:spPr/>
      <dgm:t>
        <a:bodyPr/>
        <a:lstStyle/>
        <a:p>
          <a:r>
            <a:rPr lang="en-US" b="1"/>
            <a:t>Data recovery</a:t>
          </a:r>
          <a:r>
            <a:rPr lang="en-US"/>
            <a:t>: Recover large amount of data stored in storage and have it delivered to your on-premises location.</a:t>
          </a:r>
        </a:p>
      </dgm:t>
    </dgm:pt>
    <dgm:pt modelId="{3433C6C9-0BB2-4BEB-B868-74730E8A4345}" type="parTrans" cxnId="{187B7F9C-B1CC-4F6C-B41F-5E53ADF3FB87}">
      <dgm:prSet/>
      <dgm:spPr/>
      <dgm:t>
        <a:bodyPr/>
        <a:lstStyle/>
        <a:p>
          <a:endParaRPr lang="en-US"/>
        </a:p>
      </dgm:t>
    </dgm:pt>
    <dgm:pt modelId="{9AFA21B1-4C0E-4AA3-93EB-F012E289292F}" type="sibTrans" cxnId="{187B7F9C-B1CC-4F6C-B41F-5E53ADF3FB87}">
      <dgm:prSet/>
      <dgm:spPr/>
      <dgm:t>
        <a:bodyPr/>
        <a:lstStyle/>
        <a:p>
          <a:endParaRPr lang="en-US"/>
        </a:p>
      </dgm:t>
    </dgm:pt>
    <dgm:pt modelId="{D1917302-C7DC-40B8-92C9-E3A791436CA2}" type="pres">
      <dgm:prSet presAssocID="{59F97774-40E5-4581-943C-5CDD39E184F6}" presName="root" presStyleCnt="0">
        <dgm:presLayoutVars>
          <dgm:dir/>
          <dgm:resizeHandles val="exact"/>
        </dgm:presLayoutVars>
      </dgm:prSet>
      <dgm:spPr/>
    </dgm:pt>
    <dgm:pt modelId="{92AE0B02-92FE-4E1A-929A-0634AC92E53A}" type="pres">
      <dgm:prSet presAssocID="{59F97774-40E5-4581-943C-5CDD39E184F6}" presName="container" presStyleCnt="0">
        <dgm:presLayoutVars>
          <dgm:dir/>
          <dgm:resizeHandles val="exact"/>
        </dgm:presLayoutVars>
      </dgm:prSet>
      <dgm:spPr/>
    </dgm:pt>
    <dgm:pt modelId="{B840D357-1F37-45D2-B417-89E9DBA80C7D}" type="pres">
      <dgm:prSet presAssocID="{EFC37B7C-2DF2-4D93-A019-08273FA9A8BB}" presName="compNode" presStyleCnt="0"/>
      <dgm:spPr/>
    </dgm:pt>
    <dgm:pt modelId="{40751CBE-5AE9-49F2-B383-2DB82F9A5862}" type="pres">
      <dgm:prSet presAssocID="{EFC37B7C-2DF2-4D93-A019-08273FA9A8BB}" presName="iconBgRect" presStyleLbl="bgShp" presStyleIdx="0" presStyleCnt="4"/>
      <dgm:spPr/>
    </dgm:pt>
    <dgm:pt modelId="{110B157F-FFAD-4BCC-9A94-53E47AEDDC9E}" type="pres">
      <dgm:prSet presAssocID="{EFC37B7C-2DF2-4D93-A019-08273FA9A8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D7DD94F6-FDD5-44AE-ACBD-C4A44DECFEF2}" type="pres">
      <dgm:prSet presAssocID="{EFC37B7C-2DF2-4D93-A019-08273FA9A8BB}" presName="spaceRect" presStyleCnt="0"/>
      <dgm:spPr/>
    </dgm:pt>
    <dgm:pt modelId="{DE094449-4C8E-459B-9BD9-19762935B3D2}" type="pres">
      <dgm:prSet presAssocID="{EFC37B7C-2DF2-4D93-A019-08273FA9A8BB}" presName="textRect" presStyleLbl="revTx" presStyleIdx="0" presStyleCnt="4">
        <dgm:presLayoutVars>
          <dgm:chMax val="1"/>
          <dgm:chPref val="1"/>
        </dgm:presLayoutVars>
      </dgm:prSet>
      <dgm:spPr/>
    </dgm:pt>
    <dgm:pt modelId="{823F2F9E-9BE5-4F51-8968-6D474709FA5C}" type="pres">
      <dgm:prSet presAssocID="{59E876B3-DBB8-42A4-BAD5-5375E27C9B68}" presName="sibTrans" presStyleLbl="sibTrans2D1" presStyleIdx="0" presStyleCnt="0"/>
      <dgm:spPr/>
    </dgm:pt>
    <dgm:pt modelId="{A9C64048-5621-4AC1-B890-F56320A51E01}" type="pres">
      <dgm:prSet presAssocID="{42344D21-DCDF-479D-B247-EAC384DEB695}" presName="compNode" presStyleCnt="0"/>
      <dgm:spPr/>
    </dgm:pt>
    <dgm:pt modelId="{39DF2371-4B3B-4E26-B3A5-23F56DBE29F4}" type="pres">
      <dgm:prSet presAssocID="{42344D21-DCDF-479D-B247-EAC384DEB695}" presName="iconBgRect" presStyleLbl="bgShp" presStyleIdx="1" presStyleCnt="4"/>
      <dgm:spPr/>
    </dgm:pt>
    <dgm:pt modelId="{5DA37580-5F94-45F7-BA08-DEE2DAA82095}" type="pres">
      <dgm:prSet presAssocID="{42344D21-DCDF-479D-B247-EAC384DEB6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82A5B250-EBC3-439D-9199-7E7AC6DFE977}" type="pres">
      <dgm:prSet presAssocID="{42344D21-DCDF-479D-B247-EAC384DEB695}" presName="spaceRect" presStyleCnt="0"/>
      <dgm:spPr/>
    </dgm:pt>
    <dgm:pt modelId="{1D2D9797-6ACB-4D83-AC5F-81536F7A7C6D}" type="pres">
      <dgm:prSet presAssocID="{42344D21-DCDF-479D-B247-EAC384DEB695}" presName="textRect" presStyleLbl="revTx" presStyleIdx="1" presStyleCnt="4">
        <dgm:presLayoutVars>
          <dgm:chMax val="1"/>
          <dgm:chPref val="1"/>
        </dgm:presLayoutVars>
      </dgm:prSet>
      <dgm:spPr/>
    </dgm:pt>
    <dgm:pt modelId="{6D3F1FA8-E6F0-4D65-AAB2-EEE22E7EDF90}" type="pres">
      <dgm:prSet presAssocID="{92F69B17-FB58-49AE-A136-5F2521605DAF}" presName="sibTrans" presStyleLbl="sibTrans2D1" presStyleIdx="0" presStyleCnt="0"/>
      <dgm:spPr/>
    </dgm:pt>
    <dgm:pt modelId="{DE9D9332-EE67-4532-A9D4-9B31BF10BCC6}" type="pres">
      <dgm:prSet presAssocID="{24B4B106-9AFD-4DC4-BCC2-47A7EF7AAA01}" presName="compNode" presStyleCnt="0"/>
      <dgm:spPr/>
    </dgm:pt>
    <dgm:pt modelId="{A9B39460-B2A5-430D-A254-9AFDA87D05B2}" type="pres">
      <dgm:prSet presAssocID="{24B4B106-9AFD-4DC4-BCC2-47A7EF7AAA01}" presName="iconBgRect" presStyleLbl="bgShp" presStyleIdx="2" presStyleCnt="4"/>
      <dgm:spPr/>
    </dgm:pt>
    <dgm:pt modelId="{5212970D-5E34-43E7-A8BE-255127296FE3}" type="pres">
      <dgm:prSet presAssocID="{24B4B106-9AFD-4DC4-BCC2-47A7EF7AAA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04580C5B-6C1A-47F4-9284-2470071F484F}" type="pres">
      <dgm:prSet presAssocID="{24B4B106-9AFD-4DC4-BCC2-47A7EF7AAA01}" presName="spaceRect" presStyleCnt="0"/>
      <dgm:spPr/>
    </dgm:pt>
    <dgm:pt modelId="{C7C289DB-63B2-48EF-8C54-84CA6259EA91}" type="pres">
      <dgm:prSet presAssocID="{24B4B106-9AFD-4DC4-BCC2-47A7EF7AAA01}" presName="textRect" presStyleLbl="revTx" presStyleIdx="2" presStyleCnt="4">
        <dgm:presLayoutVars>
          <dgm:chMax val="1"/>
          <dgm:chPref val="1"/>
        </dgm:presLayoutVars>
      </dgm:prSet>
      <dgm:spPr/>
    </dgm:pt>
    <dgm:pt modelId="{42AC0EC7-BA37-4CAC-ABA2-6E118D788C28}" type="pres">
      <dgm:prSet presAssocID="{3CD6FE29-1A91-4532-A07D-E16CA4B6F9D7}" presName="sibTrans" presStyleLbl="sibTrans2D1" presStyleIdx="0" presStyleCnt="0"/>
      <dgm:spPr/>
    </dgm:pt>
    <dgm:pt modelId="{EC667087-7F89-4FE3-8F8D-5CD5AF9689C6}" type="pres">
      <dgm:prSet presAssocID="{C6704F4C-A851-4A6A-86DC-542E4ED11829}" presName="compNode" presStyleCnt="0"/>
      <dgm:spPr/>
    </dgm:pt>
    <dgm:pt modelId="{FD05A673-F238-4F85-9A11-1FF5E242650D}" type="pres">
      <dgm:prSet presAssocID="{C6704F4C-A851-4A6A-86DC-542E4ED11829}" presName="iconBgRect" presStyleLbl="bgShp" presStyleIdx="3" presStyleCnt="4"/>
      <dgm:spPr/>
    </dgm:pt>
    <dgm:pt modelId="{4FE3BDC7-C192-4101-A5F7-D62D0E12BE9C}" type="pres">
      <dgm:prSet presAssocID="{C6704F4C-A851-4A6A-86DC-542E4ED118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CAEB49F2-8A35-459B-A255-8BABED2B3896}" type="pres">
      <dgm:prSet presAssocID="{C6704F4C-A851-4A6A-86DC-542E4ED11829}" presName="spaceRect" presStyleCnt="0"/>
      <dgm:spPr/>
    </dgm:pt>
    <dgm:pt modelId="{58E0B1B7-683C-4B25-8C17-1766109CC374}" type="pres">
      <dgm:prSet presAssocID="{C6704F4C-A851-4A6A-86DC-542E4ED11829}" presName="textRect" presStyleLbl="revTx" presStyleIdx="3" presStyleCnt="4">
        <dgm:presLayoutVars>
          <dgm:chMax val="1"/>
          <dgm:chPref val="1"/>
        </dgm:presLayoutVars>
      </dgm:prSet>
      <dgm:spPr/>
    </dgm:pt>
  </dgm:ptLst>
  <dgm:cxnLst>
    <dgm:cxn modelId="{34D95A02-C9B8-4932-92E9-FB3A05D43B7B}" srcId="{59F97774-40E5-4581-943C-5CDD39E184F6}" destId="{42344D21-DCDF-479D-B247-EAC384DEB695}" srcOrd="1" destOrd="0" parTransId="{5EFAE241-034B-482F-8D35-94A5E1199485}" sibTransId="{92F69B17-FB58-49AE-A136-5F2521605DAF}"/>
    <dgm:cxn modelId="{867D9D08-04CF-4EB2-BB1F-33172E836D0D}" srcId="{59F97774-40E5-4581-943C-5CDD39E184F6}" destId="{24B4B106-9AFD-4DC4-BCC2-47A7EF7AAA01}" srcOrd="2" destOrd="0" parTransId="{554E0DDD-E2F7-42D1-AFE0-893C1AB6E361}" sibTransId="{3CD6FE29-1A91-4532-A07D-E16CA4B6F9D7}"/>
    <dgm:cxn modelId="{EA6B0019-95B0-40B0-B7F7-84E9F12E1E68}" type="presOf" srcId="{92F69B17-FB58-49AE-A136-5F2521605DAF}" destId="{6D3F1FA8-E6F0-4D65-AAB2-EEE22E7EDF90}" srcOrd="0" destOrd="0" presId="urn:microsoft.com/office/officeart/2018/2/layout/IconCircleList"/>
    <dgm:cxn modelId="{182DF221-8017-4099-A3A3-1D9A59FE6382}" type="presOf" srcId="{3CD6FE29-1A91-4532-A07D-E16CA4B6F9D7}" destId="{42AC0EC7-BA37-4CAC-ABA2-6E118D788C28}" srcOrd="0" destOrd="0" presId="urn:microsoft.com/office/officeart/2018/2/layout/IconCircleList"/>
    <dgm:cxn modelId="{22B7994A-F75B-4F91-955B-142E624C16F2}" type="presOf" srcId="{C6704F4C-A851-4A6A-86DC-542E4ED11829}" destId="{58E0B1B7-683C-4B25-8C17-1766109CC374}" srcOrd="0" destOrd="0" presId="urn:microsoft.com/office/officeart/2018/2/layout/IconCircleList"/>
    <dgm:cxn modelId="{708B5D7B-1F80-47EC-B81D-4ABF66279938}" type="presOf" srcId="{EFC37B7C-2DF2-4D93-A019-08273FA9A8BB}" destId="{DE094449-4C8E-459B-9BD9-19762935B3D2}" srcOrd="0" destOrd="0" presId="urn:microsoft.com/office/officeart/2018/2/layout/IconCircleList"/>
    <dgm:cxn modelId="{166B8891-F007-4925-A1DE-1B1C524FBDD3}" type="presOf" srcId="{24B4B106-9AFD-4DC4-BCC2-47A7EF7AAA01}" destId="{C7C289DB-63B2-48EF-8C54-84CA6259EA91}" srcOrd="0" destOrd="0" presId="urn:microsoft.com/office/officeart/2018/2/layout/IconCircleList"/>
    <dgm:cxn modelId="{F1378C97-D209-4600-A151-D1339795DCD7}" type="presOf" srcId="{59E876B3-DBB8-42A4-BAD5-5375E27C9B68}" destId="{823F2F9E-9BE5-4F51-8968-6D474709FA5C}" srcOrd="0" destOrd="0" presId="urn:microsoft.com/office/officeart/2018/2/layout/IconCircleList"/>
    <dgm:cxn modelId="{187B7F9C-B1CC-4F6C-B41F-5E53ADF3FB87}" srcId="{59F97774-40E5-4581-943C-5CDD39E184F6}" destId="{C6704F4C-A851-4A6A-86DC-542E4ED11829}" srcOrd="3" destOrd="0" parTransId="{3433C6C9-0BB2-4BEB-B868-74730E8A4345}" sibTransId="{9AFA21B1-4C0E-4AA3-93EB-F012E289292F}"/>
    <dgm:cxn modelId="{413622AB-A163-4B43-816C-7AA7ECC3BFF3}" type="presOf" srcId="{59F97774-40E5-4581-943C-5CDD39E184F6}" destId="{D1917302-C7DC-40B8-92C9-E3A791436CA2}" srcOrd="0" destOrd="0" presId="urn:microsoft.com/office/officeart/2018/2/layout/IconCircleList"/>
    <dgm:cxn modelId="{D565CFCE-62B2-42DA-B85E-0959EBA6B3D6}" type="presOf" srcId="{42344D21-DCDF-479D-B247-EAC384DEB695}" destId="{1D2D9797-6ACB-4D83-AC5F-81536F7A7C6D}" srcOrd="0" destOrd="0" presId="urn:microsoft.com/office/officeart/2018/2/layout/IconCircleList"/>
    <dgm:cxn modelId="{3EDE25DF-E2D8-4884-B8CA-F78A204A3400}" srcId="{59F97774-40E5-4581-943C-5CDD39E184F6}" destId="{EFC37B7C-2DF2-4D93-A019-08273FA9A8BB}" srcOrd="0" destOrd="0" parTransId="{6EED259A-8CBA-4334-9EAC-5A3E4200C0D0}" sibTransId="{59E876B3-DBB8-42A4-BAD5-5375E27C9B68}"/>
    <dgm:cxn modelId="{42851FA4-1A72-4EC8-B998-CBAC7CA08A5D}" type="presParOf" srcId="{D1917302-C7DC-40B8-92C9-E3A791436CA2}" destId="{92AE0B02-92FE-4E1A-929A-0634AC92E53A}" srcOrd="0" destOrd="0" presId="urn:microsoft.com/office/officeart/2018/2/layout/IconCircleList"/>
    <dgm:cxn modelId="{5E25CF65-063A-4BBC-A12C-5B1FDA53A826}" type="presParOf" srcId="{92AE0B02-92FE-4E1A-929A-0634AC92E53A}" destId="{B840D357-1F37-45D2-B417-89E9DBA80C7D}" srcOrd="0" destOrd="0" presId="urn:microsoft.com/office/officeart/2018/2/layout/IconCircleList"/>
    <dgm:cxn modelId="{4EA8B92A-B855-4AA0-AEAB-1E6C205BF510}" type="presParOf" srcId="{B840D357-1F37-45D2-B417-89E9DBA80C7D}" destId="{40751CBE-5AE9-49F2-B383-2DB82F9A5862}" srcOrd="0" destOrd="0" presId="urn:microsoft.com/office/officeart/2018/2/layout/IconCircleList"/>
    <dgm:cxn modelId="{490F0009-7270-488E-8178-D6C0D194B120}" type="presParOf" srcId="{B840D357-1F37-45D2-B417-89E9DBA80C7D}" destId="{110B157F-FFAD-4BCC-9A94-53E47AEDDC9E}" srcOrd="1" destOrd="0" presId="urn:microsoft.com/office/officeart/2018/2/layout/IconCircleList"/>
    <dgm:cxn modelId="{A202E824-933B-4C99-81E2-64FB52D4D9A1}" type="presParOf" srcId="{B840D357-1F37-45D2-B417-89E9DBA80C7D}" destId="{D7DD94F6-FDD5-44AE-ACBD-C4A44DECFEF2}" srcOrd="2" destOrd="0" presId="urn:microsoft.com/office/officeart/2018/2/layout/IconCircleList"/>
    <dgm:cxn modelId="{72528258-49DB-4FC9-BFF7-4CEAC418B1C7}" type="presParOf" srcId="{B840D357-1F37-45D2-B417-89E9DBA80C7D}" destId="{DE094449-4C8E-459B-9BD9-19762935B3D2}" srcOrd="3" destOrd="0" presId="urn:microsoft.com/office/officeart/2018/2/layout/IconCircleList"/>
    <dgm:cxn modelId="{CA76CE54-8CDB-4260-A6B4-24D2FF2963D8}" type="presParOf" srcId="{92AE0B02-92FE-4E1A-929A-0634AC92E53A}" destId="{823F2F9E-9BE5-4F51-8968-6D474709FA5C}" srcOrd="1" destOrd="0" presId="urn:microsoft.com/office/officeart/2018/2/layout/IconCircleList"/>
    <dgm:cxn modelId="{26B580F2-23B1-4752-B794-B9590AC05B43}" type="presParOf" srcId="{92AE0B02-92FE-4E1A-929A-0634AC92E53A}" destId="{A9C64048-5621-4AC1-B890-F56320A51E01}" srcOrd="2" destOrd="0" presId="urn:microsoft.com/office/officeart/2018/2/layout/IconCircleList"/>
    <dgm:cxn modelId="{62D7775F-9C5F-47EF-B146-2C9F6B8B785F}" type="presParOf" srcId="{A9C64048-5621-4AC1-B890-F56320A51E01}" destId="{39DF2371-4B3B-4E26-B3A5-23F56DBE29F4}" srcOrd="0" destOrd="0" presId="urn:microsoft.com/office/officeart/2018/2/layout/IconCircleList"/>
    <dgm:cxn modelId="{388A0E48-7270-42CF-AF27-B3303F54FE34}" type="presParOf" srcId="{A9C64048-5621-4AC1-B890-F56320A51E01}" destId="{5DA37580-5F94-45F7-BA08-DEE2DAA82095}" srcOrd="1" destOrd="0" presId="urn:microsoft.com/office/officeart/2018/2/layout/IconCircleList"/>
    <dgm:cxn modelId="{E45512EC-E104-4464-A844-CDAE5A8BB096}" type="presParOf" srcId="{A9C64048-5621-4AC1-B890-F56320A51E01}" destId="{82A5B250-EBC3-439D-9199-7E7AC6DFE977}" srcOrd="2" destOrd="0" presId="urn:microsoft.com/office/officeart/2018/2/layout/IconCircleList"/>
    <dgm:cxn modelId="{B5274E93-4685-4D78-BD62-667A45C37F34}" type="presParOf" srcId="{A9C64048-5621-4AC1-B890-F56320A51E01}" destId="{1D2D9797-6ACB-4D83-AC5F-81536F7A7C6D}" srcOrd="3" destOrd="0" presId="urn:microsoft.com/office/officeart/2018/2/layout/IconCircleList"/>
    <dgm:cxn modelId="{E72A6F50-E29B-400B-AF6F-8F45D5E64042}" type="presParOf" srcId="{92AE0B02-92FE-4E1A-929A-0634AC92E53A}" destId="{6D3F1FA8-E6F0-4D65-AAB2-EEE22E7EDF90}" srcOrd="3" destOrd="0" presId="urn:microsoft.com/office/officeart/2018/2/layout/IconCircleList"/>
    <dgm:cxn modelId="{7B4C799C-899A-462C-ABDB-479FB083D533}" type="presParOf" srcId="{92AE0B02-92FE-4E1A-929A-0634AC92E53A}" destId="{DE9D9332-EE67-4532-A9D4-9B31BF10BCC6}" srcOrd="4" destOrd="0" presId="urn:microsoft.com/office/officeart/2018/2/layout/IconCircleList"/>
    <dgm:cxn modelId="{698EE9C2-807C-4BF0-B5BF-FB87878314E9}" type="presParOf" srcId="{DE9D9332-EE67-4532-A9D4-9B31BF10BCC6}" destId="{A9B39460-B2A5-430D-A254-9AFDA87D05B2}" srcOrd="0" destOrd="0" presId="urn:microsoft.com/office/officeart/2018/2/layout/IconCircleList"/>
    <dgm:cxn modelId="{BED3448C-7A35-43C4-9C90-6491B0E15124}" type="presParOf" srcId="{DE9D9332-EE67-4532-A9D4-9B31BF10BCC6}" destId="{5212970D-5E34-43E7-A8BE-255127296FE3}" srcOrd="1" destOrd="0" presId="urn:microsoft.com/office/officeart/2018/2/layout/IconCircleList"/>
    <dgm:cxn modelId="{3A3190F5-E553-4300-8BD4-F1EBF8CF77A4}" type="presParOf" srcId="{DE9D9332-EE67-4532-A9D4-9B31BF10BCC6}" destId="{04580C5B-6C1A-47F4-9284-2470071F484F}" srcOrd="2" destOrd="0" presId="urn:microsoft.com/office/officeart/2018/2/layout/IconCircleList"/>
    <dgm:cxn modelId="{C4BA7A99-F1E3-4C55-8DBB-F825FB50F59F}" type="presParOf" srcId="{DE9D9332-EE67-4532-A9D4-9B31BF10BCC6}" destId="{C7C289DB-63B2-48EF-8C54-84CA6259EA91}" srcOrd="3" destOrd="0" presId="urn:microsoft.com/office/officeart/2018/2/layout/IconCircleList"/>
    <dgm:cxn modelId="{65F075B3-4BCB-4577-AC93-F514473C21DC}" type="presParOf" srcId="{92AE0B02-92FE-4E1A-929A-0634AC92E53A}" destId="{42AC0EC7-BA37-4CAC-ABA2-6E118D788C28}" srcOrd="5" destOrd="0" presId="urn:microsoft.com/office/officeart/2018/2/layout/IconCircleList"/>
    <dgm:cxn modelId="{7206AB17-C785-44EF-97BC-7498AB1313AA}" type="presParOf" srcId="{92AE0B02-92FE-4E1A-929A-0634AC92E53A}" destId="{EC667087-7F89-4FE3-8F8D-5CD5AF9689C6}" srcOrd="6" destOrd="0" presId="urn:microsoft.com/office/officeart/2018/2/layout/IconCircleList"/>
    <dgm:cxn modelId="{A2D6F364-0720-49F4-B713-7E24042477A1}" type="presParOf" srcId="{EC667087-7F89-4FE3-8F8D-5CD5AF9689C6}" destId="{FD05A673-F238-4F85-9A11-1FF5E242650D}" srcOrd="0" destOrd="0" presId="urn:microsoft.com/office/officeart/2018/2/layout/IconCircleList"/>
    <dgm:cxn modelId="{45094B6B-1532-45C4-9458-3B4546EA9B8F}" type="presParOf" srcId="{EC667087-7F89-4FE3-8F8D-5CD5AF9689C6}" destId="{4FE3BDC7-C192-4101-A5F7-D62D0E12BE9C}" srcOrd="1" destOrd="0" presId="urn:microsoft.com/office/officeart/2018/2/layout/IconCircleList"/>
    <dgm:cxn modelId="{7C404727-A457-4132-9791-7624E65C798C}" type="presParOf" srcId="{EC667087-7F89-4FE3-8F8D-5CD5AF9689C6}" destId="{CAEB49F2-8A35-459B-A255-8BABED2B3896}" srcOrd="2" destOrd="0" presId="urn:microsoft.com/office/officeart/2018/2/layout/IconCircleList"/>
    <dgm:cxn modelId="{147F5EC7-F896-41FC-A05E-77F3B30CB960}" type="presParOf" srcId="{EC667087-7F89-4FE3-8F8D-5CD5AF9689C6}" destId="{58E0B1B7-683C-4B25-8C17-1766109CC37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C403D6-2F88-4831-BCAC-D1531E760A74}"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9D00C0D-EA88-48B0-B0BF-876BD7CCDF20}">
      <dgm:prSet/>
      <dgm:spPr/>
      <dgm:t>
        <a:bodyPr/>
        <a:lstStyle/>
        <a:p>
          <a:r>
            <a:rPr lang="en-US"/>
            <a:t>Microsoft strives to ensure that Azure services are always available. However, unplanned service outages may occur. If your application requires resiliency, Microsoft recommends using geo-redundant storage, so that your data is copied to a second region. </a:t>
          </a:r>
        </a:p>
      </dgm:t>
    </dgm:pt>
    <dgm:pt modelId="{9CEF256C-7CAA-4168-9BA9-E5F5A77FB63E}" type="parTrans" cxnId="{1D9AE853-1EB6-49AE-93DC-C599AA3C66CF}">
      <dgm:prSet/>
      <dgm:spPr/>
      <dgm:t>
        <a:bodyPr/>
        <a:lstStyle/>
        <a:p>
          <a:endParaRPr lang="en-US"/>
        </a:p>
      </dgm:t>
    </dgm:pt>
    <dgm:pt modelId="{4915D256-BA65-44CF-A863-A4C250B3F30A}" type="sibTrans" cxnId="{1D9AE853-1EB6-49AE-93DC-C599AA3C66CF}">
      <dgm:prSet/>
      <dgm:spPr/>
      <dgm:t>
        <a:bodyPr/>
        <a:lstStyle/>
        <a:p>
          <a:endParaRPr lang="en-US"/>
        </a:p>
      </dgm:t>
    </dgm:pt>
    <dgm:pt modelId="{8007BB7A-BB95-4CB7-96F8-F8C539407CC8}">
      <dgm:prSet/>
      <dgm:spPr/>
      <dgm:t>
        <a:bodyPr/>
        <a:lstStyle/>
        <a:p>
          <a:r>
            <a:rPr lang="en-US"/>
            <a:t>Azure Storage supports account failover (preview) for geo-redundant storage accounts. With account failover, you can initiate the failover process for your storage account if the primary endpoint becomes unavailable. </a:t>
          </a:r>
        </a:p>
      </dgm:t>
    </dgm:pt>
    <dgm:pt modelId="{EE357986-F318-47A1-A8D7-51CDD7DC34EA}" type="parTrans" cxnId="{F1424182-661A-4BB0-8B18-7FE5B526E0F4}">
      <dgm:prSet/>
      <dgm:spPr/>
      <dgm:t>
        <a:bodyPr/>
        <a:lstStyle/>
        <a:p>
          <a:endParaRPr lang="en-US"/>
        </a:p>
      </dgm:t>
    </dgm:pt>
    <dgm:pt modelId="{D72C0434-4610-4B2E-B8BF-D3CC68463C70}" type="sibTrans" cxnId="{F1424182-661A-4BB0-8B18-7FE5B526E0F4}">
      <dgm:prSet/>
      <dgm:spPr/>
      <dgm:t>
        <a:bodyPr/>
        <a:lstStyle/>
        <a:p>
          <a:endParaRPr lang="en-US"/>
        </a:p>
      </dgm:t>
    </dgm:pt>
    <dgm:pt modelId="{587C6320-7D18-4B39-98FD-544F44AA79C1}">
      <dgm:prSet/>
      <dgm:spPr/>
      <dgm:t>
        <a:bodyPr/>
        <a:lstStyle/>
        <a:p>
          <a:r>
            <a:rPr lang="en-US" b="1"/>
            <a:t>Geo-redundant storage (GRS) or geo-zone-redundant storage (GZRS) (preview)</a:t>
          </a:r>
          <a:r>
            <a:rPr lang="en-US"/>
            <a:t> copies your data asynchronously in two geographic regions that are at least hundreds of miles apart.</a:t>
          </a:r>
        </a:p>
      </dgm:t>
    </dgm:pt>
    <dgm:pt modelId="{E8A4CB4E-938B-476E-B101-67756F4E4832}" type="parTrans" cxnId="{7FBB7DB2-2A63-49B5-8F1C-9386CFCB6EA3}">
      <dgm:prSet/>
      <dgm:spPr/>
      <dgm:t>
        <a:bodyPr/>
        <a:lstStyle/>
        <a:p>
          <a:endParaRPr lang="en-US"/>
        </a:p>
      </dgm:t>
    </dgm:pt>
    <dgm:pt modelId="{B953EFD7-4D5B-4E68-AF68-9A8D9F8D4CD6}" type="sibTrans" cxnId="{7FBB7DB2-2A63-49B5-8F1C-9386CFCB6EA3}">
      <dgm:prSet/>
      <dgm:spPr/>
      <dgm:t>
        <a:bodyPr/>
        <a:lstStyle/>
        <a:p>
          <a:endParaRPr lang="en-US"/>
        </a:p>
      </dgm:t>
    </dgm:pt>
    <dgm:pt modelId="{3BBD2B94-2192-4528-8A72-8EF328E247D0}">
      <dgm:prSet/>
      <dgm:spPr/>
      <dgm:t>
        <a:bodyPr/>
        <a:lstStyle/>
        <a:p>
          <a:r>
            <a:rPr lang="en-US" b="1"/>
            <a:t>Read-access geo-redundant storage (RA-GRS) or read-access geo-zone-redundant storage (RA-GZRS) (preview)</a:t>
          </a:r>
          <a:r>
            <a:rPr lang="en-US"/>
            <a:t> provides geo-redundant storage with the additional benefit of read access to the secondary endpoint.</a:t>
          </a:r>
        </a:p>
      </dgm:t>
    </dgm:pt>
    <dgm:pt modelId="{D10A32E9-F196-44FC-AFB7-FE9126F6F72A}" type="parTrans" cxnId="{9D3BAAA4-AF63-4F39-8846-8F78E4323055}">
      <dgm:prSet/>
      <dgm:spPr/>
      <dgm:t>
        <a:bodyPr/>
        <a:lstStyle/>
        <a:p>
          <a:endParaRPr lang="en-US"/>
        </a:p>
      </dgm:t>
    </dgm:pt>
    <dgm:pt modelId="{48F7FAED-ACF5-4E32-BD67-5EE41C299822}" type="sibTrans" cxnId="{9D3BAAA4-AF63-4F39-8846-8F78E4323055}">
      <dgm:prSet/>
      <dgm:spPr/>
      <dgm:t>
        <a:bodyPr/>
        <a:lstStyle/>
        <a:p>
          <a:endParaRPr lang="en-US"/>
        </a:p>
      </dgm:t>
    </dgm:pt>
    <dgm:pt modelId="{9B469970-09AC-4791-A3DC-9050BCF5ADBD}" type="pres">
      <dgm:prSet presAssocID="{30C403D6-2F88-4831-BCAC-D1531E760A74}" presName="vert0" presStyleCnt="0">
        <dgm:presLayoutVars>
          <dgm:dir/>
          <dgm:animOne val="branch"/>
          <dgm:animLvl val="lvl"/>
        </dgm:presLayoutVars>
      </dgm:prSet>
      <dgm:spPr/>
    </dgm:pt>
    <dgm:pt modelId="{8F2DB6EA-67AF-47DB-9775-363660D7F2CE}" type="pres">
      <dgm:prSet presAssocID="{99D00C0D-EA88-48B0-B0BF-876BD7CCDF20}" presName="thickLine" presStyleLbl="alignNode1" presStyleIdx="0" presStyleCnt="4"/>
      <dgm:spPr/>
    </dgm:pt>
    <dgm:pt modelId="{586FEC30-5D62-477D-9A33-8B8246A420DD}" type="pres">
      <dgm:prSet presAssocID="{99D00C0D-EA88-48B0-B0BF-876BD7CCDF20}" presName="horz1" presStyleCnt="0"/>
      <dgm:spPr/>
    </dgm:pt>
    <dgm:pt modelId="{BD7ED37E-3170-42B8-9A38-5505AA61E784}" type="pres">
      <dgm:prSet presAssocID="{99D00C0D-EA88-48B0-B0BF-876BD7CCDF20}" presName="tx1" presStyleLbl="revTx" presStyleIdx="0" presStyleCnt="4"/>
      <dgm:spPr/>
    </dgm:pt>
    <dgm:pt modelId="{2EE0C940-CE5A-4859-9750-19E967A184DF}" type="pres">
      <dgm:prSet presAssocID="{99D00C0D-EA88-48B0-B0BF-876BD7CCDF20}" presName="vert1" presStyleCnt="0"/>
      <dgm:spPr/>
    </dgm:pt>
    <dgm:pt modelId="{92FC5D1E-E5E2-4722-BCEB-572AEFF3B72D}" type="pres">
      <dgm:prSet presAssocID="{8007BB7A-BB95-4CB7-96F8-F8C539407CC8}" presName="thickLine" presStyleLbl="alignNode1" presStyleIdx="1" presStyleCnt="4"/>
      <dgm:spPr/>
    </dgm:pt>
    <dgm:pt modelId="{7F640F8F-4C88-448A-8A0A-84C6E15B3791}" type="pres">
      <dgm:prSet presAssocID="{8007BB7A-BB95-4CB7-96F8-F8C539407CC8}" presName="horz1" presStyleCnt="0"/>
      <dgm:spPr/>
    </dgm:pt>
    <dgm:pt modelId="{EBA4C649-33D2-4C6A-8461-A6D44398555F}" type="pres">
      <dgm:prSet presAssocID="{8007BB7A-BB95-4CB7-96F8-F8C539407CC8}" presName="tx1" presStyleLbl="revTx" presStyleIdx="1" presStyleCnt="4"/>
      <dgm:spPr/>
    </dgm:pt>
    <dgm:pt modelId="{8AC5379B-3806-4DE7-A1D0-6763E26823C9}" type="pres">
      <dgm:prSet presAssocID="{8007BB7A-BB95-4CB7-96F8-F8C539407CC8}" presName="vert1" presStyleCnt="0"/>
      <dgm:spPr/>
    </dgm:pt>
    <dgm:pt modelId="{BE6B8ECA-749B-4C1E-8B5F-9BABB42840A7}" type="pres">
      <dgm:prSet presAssocID="{587C6320-7D18-4B39-98FD-544F44AA79C1}" presName="thickLine" presStyleLbl="alignNode1" presStyleIdx="2" presStyleCnt="4"/>
      <dgm:spPr/>
    </dgm:pt>
    <dgm:pt modelId="{F28BAB99-8279-4CDF-972F-C8207E845475}" type="pres">
      <dgm:prSet presAssocID="{587C6320-7D18-4B39-98FD-544F44AA79C1}" presName="horz1" presStyleCnt="0"/>
      <dgm:spPr/>
    </dgm:pt>
    <dgm:pt modelId="{94583E07-D195-41DC-AA95-1879C12E3DF6}" type="pres">
      <dgm:prSet presAssocID="{587C6320-7D18-4B39-98FD-544F44AA79C1}" presName="tx1" presStyleLbl="revTx" presStyleIdx="2" presStyleCnt="4"/>
      <dgm:spPr/>
    </dgm:pt>
    <dgm:pt modelId="{B4E596AE-91DC-451E-A19D-8C2693C489A3}" type="pres">
      <dgm:prSet presAssocID="{587C6320-7D18-4B39-98FD-544F44AA79C1}" presName="vert1" presStyleCnt="0"/>
      <dgm:spPr/>
    </dgm:pt>
    <dgm:pt modelId="{EC291EEB-57F0-438A-B1E3-8F273F176435}" type="pres">
      <dgm:prSet presAssocID="{3BBD2B94-2192-4528-8A72-8EF328E247D0}" presName="thickLine" presStyleLbl="alignNode1" presStyleIdx="3" presStyleCnt="4"/>
      <dgm:spPr/>
    </dgm:pt>
    <dgm:pt modelId="{01BFE930-670D-4E30-B362-0BC32BB042A3}" type="pres">
      <dgm:prSet presAssocID="{3BBD2B94-2192-4528-8A72-8EF328E247D0}" presName="horz1" presStyleCnt="0"/>
      <dgm:spPr/>
    </dgm:pt>
    <dgm:pt modelId="{83C7D3D4-AB5A-4AF8-910A-50E9F79BD601}" type="pres">
      <dgm:prSet presAssocID="{3BBD2B94-2192-4528-8A72-8EF328E247D0}" presName="tx1" presStyleLbl="revTx" presStyleIdx="3" presStyleCnt="4"/>
      <dgm:spPr/>
    </dgm:pt>
    <dgm:pt modelId="{6E49C7FD-8A22-4F6C-A6DD-AC3713C0656F}" type="pres">
      <dgm:prSet presAssocID="{3BBD2B94-2192-4528-8A72-8EF328E247D0}" presName="vert1" presStyleCnt="0"/>
      <dgm:spPr/>
    </dgm:pt>
  </dgm:ptLst>
  <dgm:cxnLst>
    <dgm:cxn modelId="{0C57B629-F4F7-45C3-BB7E-740BE7F3576F}" type="presOf" srcId="{587C6320-7D18-4B39-98FD-544F44AA79C1}" destId="{94583E07-D195-41DC-AA95-1879C12E3DF6}" srcOrd="0" destOrd="0" presId="urn:microsoft.com/office/officeart/2008/layout/LinedList"/>
    <dgm:cxn modelId="{1D9AE853-1EB6-49AE-93DC-C599AA3C66CF}" srcId="{30C403D6-2F88-4831-BCAC-D1531E760A74}" destId="{99D00C0D-EA88-48B0-B0BF-876BD7CCDF20}" srcOrd="0" destOrd="0" parTransId="{9CEF256C-7CAA-4168-9BA9-E5F5A77FB63E}" sibTransId="{4915D256-BA65-44CF-A863-A4C250B3F30A}"/>
    <dgm:cxn modelId="{F1424182-661A-4BB0-8B18-7FE5B526E0F4}" srcId="{30C403D6-2F88-4831-BCAC-D1531E760A74}" destId="{8007BB7A-BB95-4CB7-96F8-F8C539407CC8}" srcOrd="1" destOrd="0" parTransId="{EE357986-F318-47A1-A8D7-51CDD7DC34EA}" sibTransId="{D72C0434-4610-4B2E-B8BF-D3CC68463C70}"/>
    <dgm:cxn modelId="{35713884-78A5-4602-A70C-6D6250749591}" type="presOf" srcId="{99D00C0D-EA88-48B0-B0BF-876BD7CCDF20}" destId="{BD7ED37E-3170-42B8-9A38-5505AA61E784}" srcOrd="0" destOrd="0" presId="urn:microsoft.com/office/officeart/2008/layout/LinedList"/>
    <dgm:cxn modelId="{9D3BAAA4-AF63-4F39-8846-8F78E4323055}" srcId="{30C403D6-2F88-4831-BCAC-D1531E760A74}" destId="{3BBD2B94-2192-4528-8A72-8EF328E247D0}" srcOrd="3" destOrd="0" parTransId="{D10A32E9-F196-44FC-AFB7-FE9126F6F72A}" sibTransId="{48F7FAED-ACF5-4E32-BD67-5EE41C299822}"/>
    <dgm:cxn modelId="{7FBB7DB2-2A63-49B5-8F1C-9386CFCB6EA3}" srcId="{30C403D6-2F88-4831-BCAC-D1531E760A74}" destId="{587C6320-7D18-4B39-98FD-544F44AA79C1}" srcOrd="2" destOrd="0" parTransId="{E8A4CB4E-938B-476E-B101-67756F4E4832}" sibTransId="{B953EFD7-4D5B-4E68-AF68-9A8D9F8D4CD6}"/>
    <dgm:cxn modelId="{F3393BC4-74B2-4F14-BFD8-980E15D3CC9A}" type="presOf" srcId="{8007BB7A-BB95-4CB7-96F8-F8C539407CC8}" destId="{EBA4C649-33D2-4C6A-8461-A6D44398555F}" srcOrd="0" destOrd="0" presId="urn:microsoft.com/office/officeart/2008/layout/LinedList"/>
    <dgm:cxn modelId="{38F11ADC-7EA7-4ED6-AD63-0D8524BD1083}" type="presOf" srcId="{3BBD2B94-2192-4528-8A72-8EF328E247D0}" destId="{83C7D3D4-AB5A-4AF8-910A-50E9F79BD601}" srcOrd="0" destOrd="0" presId="urn:microsoft.com/office/officeart/2008/layout/LinedList"/>
    <dgm:cxn modelId="{1C7E87EC-3F61-4162-9B55-B2AE65B959E1}" type="presOf" srcId="{30C403D6-2F88-4831-BCAC-D1531E760A74}" destId="{9B469970-09AC-4791-A3DC-9050BCF5ADBD}" srcOrd="0" destOrd="0" presId="urn:microsoft.com/office/officeart/2008/layout/LinedList"/>
    <dgm:cxn modelId="{9FD30629-920B-4A19-BFC5-DC041B4B19FA}" type="presParOf" srcId="{9B469970-09AC-4791-A3DC-9050BCF5ADBD}" destId="{8F2DB6EA-67AF-47DB-9775-363660D7F2CE}" srcOrd="0" destOrd="0" presId="urn:microsoft.com/office/officeart/2008/layout/LinedList"/>
    <dgm:cxn modelId="{923E5BE7-5490-4E8D-B7C1-F1E69A74959D}" type="presParOf" srcId="{9B469970-09AC-4791-A3DC-9050BCF5ADBD}" destId="{586FEC30-5D62-477D-9A33-8B8246A420DD}" srcOrd="1" destOrd="0" presId="urn:microsoft.com/office/officeart/2008/layout/LinedList"/>
    <dgm:cxn modelId="{F383C458-88D5-44A8-A925-93FD9DFBD113}" type="presParOf" srcId="{586FEC30-5D62-477D-9A33-8B8246A420DD}" destId="{BD7ED37E-3170-42B8-9A38-5505AA61E784}" srcOrd="0" destOrd="0" presId="urn:microsoft.com/office/officeart/2008/layout/LinedList"/>
    <dgm:cxn modelId="{233A02F9-9A6C-487E-A8C3-EB37C3A277F9}" type="presParOf" srcId="{586FEC30-5D62-477D-9A33-8B8246A420DD}" destId="{2EE0C940-CE5A-4859-9750-19E967A184DF}" srcOrd="1" destOrd="0" presId="urn:microsoft.com/office/officeart/2008/layout/LinedList"/>
    <dgm:cxn modelId="{8D51FB40-1B65-4C50-9A4C-66D554B65155}" type="presParOf" srcId="{9B469970-09AC-4791-A3DC-9050BCF5ADBD}" destId="{92FC5D1E-E5E2-4722-BCEB-572AEFF3B72D}" srcOrd="2" destOrd="0" presId="urn:microsoft.com/office/officeart/2008/layout/LinedList"/>
    <dgm:cxn modelId="{0FA81A32-63C4-4A3D-A3DD-23CCA230AE42}" type="presParOf" srcId="{9B469970-09AC-4791-A3DC-9050BCF5ADBD}" destId="{7F640F8F-4C88-448A-8A0A-84C6E15B3791}" srcOrd="3" destOrd="0" presId="urn:microsoft.com/office/officeart/2008/layout/LinedList"/>
    <dgm:cxn modelId="{F44FFD33-E9A8-4790-B705-7B33F3DA0368}" type="presParOf" srcId="{7F640F8F-4C88-448A-8A0A-84C6E15B3791}" destId="{EBA4C649-33D2-4C6A-8461-A6D44398555F}" srcOrd="0" destOrd="0" presId="urn:microsoft.com/office/officeart/2008/layout/LinedList"/>
    <dgm:cxn modelId="{107337BA-FB44-4B54-8F60-72544A36812A}" type="presParOf" srcId="{7F640F8F-4C88-448A-8A0A-84C6E15B3791}" destId="{8AC5379B-3806-4DE7-A1D0-6763E26823C9}" srcOrd="1" destOrd="0" presId="urn:microsoft.com/office/officeart/2008/layout/LinedList"/>
    <dgm:cxn modelId="{DAAD9824-5EDA-4429-85B8-E2A12706A9D6}" type="presParOf" srcId="{9B469970-09AC-4791-A3DC-9050BCF5ADBD}" destId="{BE6B8ECA-749B-4C1E-8B5F-9BABB42840A7}" srcOrd="4" destOrd="0" presId="urn:microsoft.com/office/officeart/2008/layout/LinedList"/>
    <dgm:cxn modelId="{8CE5D319-348E-4B0E-A365-B12CB87E2943}" type="presParOf" srcId="{9B469970-09AC-4791-A3DC-9050BCF5ADBD}" destId="{F28BAB99-8279-4CDF-972F-C8207E845475}" srcOrd="5" destOrd="0" presId="urn:microsoft.com/office/officeart/2008/layout/LinedList"/>
    <dgm:cxn modelId="{A8940F37-D3F5-45D7-8C42-599ECBD4075A}" type="presParOf" srcId="{F28BAB99-8279-4CDF-972F-C8207E845475}" destId="{94583E07-D195-41DC-AA95-1879C12E3DF6}" srcOrd="0" destOrd="0" presId="urn:microsoft.com/office/officeart/2008/layout/LinedList"/>
    <dgm:cxn modelId="{0F4785F1-5190-432D-BD37-84680BCFAFC0}" type="presParOf" srcId="{F28BAB99-8279-4CDF-972F-C8207E845475}" destId="{B4E596AE-91DC-451E-A19D-8C2693C489A3}" srcOrd="1" destOrd="0" presId="urn:microsoft.com/office/officeart/2008/layout/LinedList"/>
    <dgm:cxn modelId="{4FA3B9F5-BE10-4243-A2C8-D2242D20F9A8}" type="presParOf" srcId="{9B469970-09AC-4791-A3DC-9050BCF5ADBD}" destId="{EC291EEB-57F0-438A-B1E3-8F273F176435}" srcOrd="6" destOrd="0" presId="urn:microsoft.com/office/officeart/2008/layout/LinedList"/>
    <dgm:cxn modelId="{0DE804FC-C1FE-4F32-907A-6B04E629F4F2}" type="presParOf" srcId="{9B469970-09AC-4791-A3DC-9050BCF5ADBD}" destId="{01BFE930-670D-4E30-B362-0BC32BB042A3}" srcOrd="7" destOrd="0" presId="urn:microsoft.com/office/officeart/2008/layout/LinedList"/>
    <dgm:cxn modelId="{AEF5124F-9CB6-477D-9A0F-3410FDE2B814}" type="presParOf" srcId="{01BFE930-670D-4E30-B362-0BC32BB042A3}" destId="{83C7D3D4-AB5A-4AF8-910A-50E9F79BD601}" srcOrd="0" destOrd="0" presId="urn:microsoft.com/office/officeart/2008/layout/LinedList"/>
    <dgm:cxn modelId="{5F89480A-6E0C-492E-9D24-78041041DF8E}" type="presParOf" srcId="{01BFE930-670D-4E30-B362-0BC32BB042A3}" destId="{6E49C7FD-8A22-4F6C-A6DD-AC3713C065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51CBE-5AE9-49F2-B383-2DB82F9A5862}">
      <dsp:nvSpPr>
        <dsp:cNvPr id="0" name=""/>
        <dsp:cNvSpPr/>
      </dsp:nvSpPr>
      <dsp:spPr>
        <a:xfrm>
          <a:off x="147205" y="102391"/>
          <a:ext cx="1302299" cy="13022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B157F-FFAD-4BCC-9A94-53E47AEDDC9E}">
      <dsp:nvSpPr>
        <dsp:cNvPr id="0" name=""/>
        <dsp:cNvSpPr/>
      </dsp:nvSpPr>
      <dsp:spPr>
        <a:xfrm>
          <a:off x="420688" y="375874"/>
          <a:ext cx="755333" cy="755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094449-4C8E-459B-9BD9-19762935B3D2}">
      <dsp:nvSpPr>
        <dsp:cNvPr id="0" name=""/>
        <dsp:cNvSpPr/>
      </dsp:nvSpPr>
      <dsp:spPr>
        <a:xfrm>
          <a:off x="1728569"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a:t>Data migration to the cloud</a:t>
          </a:r>
          <a:r>
            <a:rPr lang="en-US" sz="2000" kern="1200"/>
            <a:t>: Move large amounts of data to Azure quickly and cost effectively.</a:t>
          </a:r>
        </a:p>
      </dsp:txBody>
      <dsp:txXfrm>
        <a:off x="1728569" y="102391"/>
        <a:ext cx="3069706" cy="1302299"/>
      </dsp:txXfrm>
    </dsp:sp>
    <dsp:sp modelId="{39DF2371-4B3B-4E26-B3A5-23F56DBE29F4}">
      <dsp:nvSpPr>
        <dsp:cNvPr id="0" name=""/>
        <dsp:cNvSpPr/>
      </dsp:nvSpPr>
      <dsp:spPr>
        <a:xfrm>
          <a:off x="5333149" y="102391"/>
          <a:ext cx="1302299" cy="13022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7580-5F94-45F7-BA08-DEE2DAA82095}">
      <dsp:nvSpPr>
        <dsp:cNvPr id="0" name=""/>
        <dsp:cNvSpPr/>
      </dsp:nvSpPr>
      <dsp:spPr>
        <a:xfrm>
          <a:off x="5606631" y="375874"/>
          <a:ext cx="755333" cy="755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2D9797-6ACB-4D83-AC5F-81536F7A7C6D}">
      <dsp:nvSpPr>
        <dsp:cNvPr id="0" name=""/>
        <dsp:cNvSpPr/>
      </dsp:nvSpPr>
      <dsp:spPr>
        <a:xfrm>
          <a:off x="6914512" y="102391"/>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a:t>Content distribution</a:t>
          </a:r>
          <a:r>
            <a:rPr lang="en-US" sz="2000" kern="1200"/>
            <a:t>: Quickly send data to your customer sites.</a:t>
          </a:r>
        </a:p>
      </dsp:txBody>
      <dsp:txXfrm>
        <a:off x="6914512" y="102391"/>
        <a:ext cx="3069706" cy="1302299"/>
      </dsp:txXfrm>
    </dsp:sp>
    <dsp:sp modelId="{A9B39460-B2A5-430D-A254-9AFDA87D05B2}">
      <dsp:nvSpPr>
        <dsp:cNvPr id="0" name=""/>
        <dsp:cNvSpPr/>
      </dsp:nvSpPr>
      <dsp:spPr>
        <a:xfrm>
          <a:off x="147205" y="1980107"/>
          <a:ext cx="1302299" cy="13022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12970D-5E34-43E7-A8BE-255127296FE3}">
      <dsp:nvSpPr>
        <dsp:cNvPr id="0" name=""/>
        <dsp:cNvSpPr/>
      </dsp:nvSpPr>
      <dsp:spPr>
        <a:xfrm>
          <a:off x="420688" y="2253590"/>
          <a:ext cx="755333" cy="755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C289DB-63B2-48EF-8C54-84CA6259EA91}">
      <dsp:nvSpPr>
        <dsp:cNvPr id="0" name=""/>
        <dsp:cNvSpPr/>
      </dsp:nvSpPr>
      <dsp:spPr>
        <a:xfrm>
          <a:off x="1728569"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a:t>Backup</a:t>
          </a:r>
          <a:r>
            <a:rPr lang="en-US" sz="2000" kern="1200"/>
            <a:t>: Take backups of your on-premises data to store in Azure Storage.</a:t>
          </a:r>
        </a:p>
      </dsp:txBody>
      <dsp:txXfrm>
        <a:off x="1728569" y="1980107"/>
        <a:ext cx="3069706" cy="1302299"/>
      </dsp:txXfrm>
    </dsp:sp>
    <dsp:sp modelId="{FD05A673-F238-4F85-9A11-1FF5E242650D}">
      <dsp:nvSpPr>
        <dsp:cNvPr id="0" name=""/>
        <dsp:cNvSpPr/>
      </dsp:nvSpPr>
      <dsp:spPr>
        <a:xfrm>
          <a:off x="5333149" y="1980107"/>
          <a:ext cx="1302299" cy="13022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3BDC7-C192-4101-A5F7-D62D0E12BE9C}">
      <dsp:nvSpPr>
        <dsp:cNvPr id="0" name=""/>
        <dsp:cNvSpPr/>
      </dsp:nvSpPr>
      <dsp:spPr>
        <a:xfrm>
          <a:off x="5606631" y="2253590"/>
          <a:ext cx="755333" cy="755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0B1B7-683C-4B25-8C17-1766109CC374}">
      <dsp:nvSpPr>
        <dsp:cNvPr id="0" name=""/>
        <dsp:cNvSpPr/>
      </dsp:nvSpPr>
      <dsp:spPr>
        <a:xfrm>
          <a:off x="6914512" y="1980107"/>
          <a:ext cx="3069706" cy="1302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a:t>Data recovery</a:t>
          </a:r>
          <a:r>
            <a:rPr lang="en-US" sz="2000" kern="1200"/>
            <a:t>: Recover large amount of data stored in storage and have it delivered to your on-premises location.</a:t>
          </a:r>
        </a:p>
      </dsp:txBody>
      <dsp:txXfrm>
        <a:off x="6914512" y="1980107"/>
        <a:ext cx="3069706" cy="1302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B6EA-67AF-47DB-9775-363660D7F2CE}">
      <dsp:nvSpPr>
        <dsp:cNvPr id="0" name=""/>
        <dsp:cNvSpPr/>
      </dsp:nvSpPr>
      <dsp:spPr>
        <a:xfrm>
          <a:off x="0" y="0"/>
          <a:ext cx="6545199"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D7ED37E-3170-42B8-9A38-5505AA61E784}">
      <dsp:nvSpPr>
        <dsp:cNvPr id="0" name=""/>
        <dsp:cNvSpPr/>
      </dsp:nvSpPr>
      <dsp:spPr>
        <a:xfrm>
          <a:off x="0" y="0"/>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Microsoft strives to ensure that Azure services are always available. However, unplanned service outages may occur. If your application requires resiliency, Microsoft recommends using geo-redundant storage, so that your data is copied to a second region. </a:t>
          </a:r>
        </a:p>
      </dsp:txBody>
      <dsp:txXfrm>
        <a:off x="0" y="0"/>
        <a:ext cx="6545199" cy="1205045"/>
      </dsp:txXfrm>
    </dsp:sp>
    <dsp:sp modelId="{92FC5D1E-E5E2-4722-BCEB-572AEFF3B72D}">
      <dsp:nvSpPr>
        <dsp:cNvPr id="0" name=""/>
        <dsp:cNvSpPr/>
      </dsp:nvSpPr>
      <dsp:spPr>
        <a:xfrm>
          <a:off x="0" y="1205045"/>
          <a:ext cx="6545199" cy="0"/>
        </a:xfrm>
        <a:prstGeom prst="line">
          <a:avLst/>
        </a:prstGeom>
        <a:gradFill rotWithShape="0">
          <a:gsLst>
            <a:gs pos="0">
              <a:schemeClr val="accent2">
                <a:hueOff val="-2768475"/>
                <a:satOff val="-13152"/>
                <a:lumOff val="-4118"/>
                <a:alphaOff val="0"/>
                <a:tint val="98000"/>
                <a:lumMod val="100000"/>
              </a:schemeClr>
            </a:gs>
            <a:gs pos="100000">
              <a:schemeClr val="accent2">
                <a:hueOff val="-2768475"/>
                <a:satOff val="-13152"/>
                <a:lumOff val="-4118"/>
                <a:alphaOff val="0"/>
                <a:shade val="88000"/>
                <a:lumMod val="88000"/>
              </a:schemeClr>
            </a:gs>
          </a:gsLst>
          <a:lin ang="5400000" scaled="1"/>
        </a:gradFill>
        <a:ln w="9525" cap="rnd" cmpd="sng" algn="ctr">
          <a:solidFill>
            <a:schemeClr val="accent2">
              <a:hueOff val="-2768475"/>
              <a:satOff val="-13152"/>
              <a:lumOff val="-4118"/>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BA4C649-33D2-4C6A-8461-A6D44398555F}">
      <dsp:nvSpPr>
        <dsp:cNvPr id="0" name=""/>
        <dsp:cNvSpPr/>
      </dsp:nvSpPr>
      <dsp:spPr>
        <a:xfrm>
          <a:off x="0" y="1205045"/>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Azure Storage supports account failover (preview) for geo-redundant storage accounts. With account failover, you can initiate the failover process for your storage account if the primary endpoint becomes unavailable. </a:t>
          </a:r>
        </a:p>
      </dsp:txBody>
      <dsp:txXfrm>
        <a:off x="0" y="1205045"/>
        <a:ext cx="6545199" cy="1205045"/>
      </dsp:txXfrm>
    </dsp:sp>
    <dsp:sp modelId="{BE6B8ECA-749B-4C1E-8B5F-9BABB42840A7}">
      <dsp:nvSpPr>
        <dsp:cNvPr id="0" name=""/>
        <dsp:cNvSpPr/>
      </dsp:nvSpPr>
      <dsp:spPr>
        <a:xfrm>
          <a:off x="0" y="2410091"/>
          <a:ext cx="6545199" cy="0"/>
        </a:xfrm>
        <a:prstGeom prst="line">
          <a:avLst/>
        </a:prstGeom>
        <a:gradFill rotWithShape="0">
          <a:gsLst>
            <a:gs pos="0">
              <a:schemeClr val="accent2">
                <a:hueOff val="-5536951"/>
                <a:satOff val="-26303"/>
                <a:lumOff val="-8235"/>
                <a:alphaOff val="0"/>
                <a:tint val="98000"/>
                <a:lumMod val="100000"/>
              </a:schemeClr>
            </a:gs>
            <a:gs pos="100000">
              <a:schemeClr val="accent2">
                <a:hueOff val="-5536951"/>
                <a:satOff val="-26303"/>
                <a:lumOff val="-8235"/>
                <a:alphaOff val="0"/>
                <a:shade val="88000"/>
                <a:lumMod val="88000"/>
              </a:schemeClr>
            </a:gs>
          </a:gsLst>
          <a:lin ang="5400000" scaled="1"/>
        </a:gradFill>
        <a:ln w="9525" cap="rnd" cmpd="sng" algn="ctr">
          <a:solidFill>
            <a:schemeClr val="accent2">
              <a:hueOff val="-5536951"/>
              <a:satOff val="-26303"/>
              <a:lumOff val="-8235"/>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4583E07-D195-41DC-AA95-1879C12E3DF6}">
      <dsp:nvSpPr>
        <dsp:cNvPr id="0" name=""/>
        <dsp:cNvSpPr/>
      </dsp:nvSpPr>
      <dsp:spPr>
        <a:xfrm>
          <a:off x="0" y="2410091"/>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Geo-redundant storage (GRS) or geo-zone-redundant storage (GZRS) (preview)</a:t>
          </a:r>
          <a:r>
            <a:rPr lang="en-US" sz="1800" kern="1200"/>
            <a:t> copies your data asynchronously in two geographic regions that are at least hundreds of miles apart.</a:t>
          </a:r>
        </a:p>
      </dsp:txBody>
      <dsp:txXfrm>
        <a:off x="0" y="2410091"/>
        <a:ext cx="6545199" cy="1205045"/>
      </dsp:txXfrm>
    </dsp:sp>
    <dsp:sp modelId="{EC291EEB-57F0-438A-B1E3-8F273F176435}">
      <dsp:nvSpPr>
        <dsp:cNvPr id="0" name=""/>
        <dsp:cNvSpPr/>
      </dsp:nvSpPr>
      <dsp:spPr>
        <a:xfrm>
          <a:off x="0" y="3615136"/>
          <a:ext cx="6545199" cy="0"/>
        </a:xfrm>
        <a:prstGeom prst="line">
          <a:avLst/>
        </a:prstGeom>
        <a:gradFill rotWithShape="0">
          <a:gsLst>
            <a:gs pos="0">
              <a:schemeClr val="accent2">
                <a:hueOff val="-8305426"/>
                <a:satOff val="-39455"/>
                <a:lumOff val="-12353"/>
                <a:alphaOff val="0"/>
                <a:tint val="98000"/>
                <a:lumMod val="100000"/>
              </a:schemeClr>
            </a:gs>
            <a:gs pos="100000">
              <a:schemeClr val="accent2">
                <a:hueOff val="-8305426"/>
                <a:satOff val="-39455"/>
                <a:lumOff val="-12353"/>
                <a:alphaOff val="0"/>
                <a:shade val="88000"/>
                <a:lumMod val="88000"/>
              </a:schemeClr>
            </a:gs>
          </a:gsLst>
          <a:lin ang="5400000" scaled="1"/>
        </a:gradFill>
        <a:ln w="9525" cap="rnd" cmpd="sng" algn="ctr">
          <a:solidFill>
            <a:schemeClr val="accent2">
              <a:hueOff val="-8305426"/>
              <a:satOff val="-39455"/>
              <a:lumOff val="-12353"/>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3C7D3D4-AB5A-4AF8-910A-50E9F79BD601}">
      <dsp:nvSpPr>
        <dsp:cNvPr id="0" name=""/>
        <dsp:cNvSpPr/>
      </dsp:nvSpPr>
      <dsp:spPr>
        <a:xfrm>
          <a:off x="0" y="3615136"/>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Read-access geo-redundant storage (RA-GRS) or read-access geo-zone-redundant storage (RA-GZRS) (preview)</a:t>
          </a:r>
          <a:r>
            <a:rPr lang="en-US" sz="1800" kern="1200"/>
            <a:t> provides geo-redundant storage with the additional benefit of read access to the secondary endpoint.</a:t>
          </a:r>
        </a:p>
      </dsp:txBody>
      <dsp:txXfrm>
        <a:off x="0" y="3615136"/>
        <a:ext cx="6545199" cy="120504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8933-E71C-46BB-A06B-23D29F71DDF7}"/>
              </a:ext>
            </a:extLst>
          </p:cNvPr>
          <p:cNvSpPr>
            <a:spLocks noGrp="1"/>
          </p:cNvSpPr>
          <p:nvPr>
            <p:ph type="ctrTitle"/>
          </p:nvPr>
        </p:nvSpPr>
        <p:spPr>
          <a:xfrm>
            <a:off x="1781907" y="374617"/>
            <a:ext cx="7197726" cy="2421464"/>
          </a:xfrm>
        </p:spPr>
        <p:txBody>
          <a:bodyPr/>
          <a:lstStyle/>
          <a:p>
            <a:pPr algn="ctr"/>
            <a:r>
              <a:rPr lang="en-US" dirty="0"/>
              <a:t>Day 3</a:t>
            </a:r>
          </a:p>
        </p:txBody>
      </p:sp>
      <p:sp>
        <p:nvSpPr>
          <p:cNvPr id="3" name="Subtitle 2">
            <a:extLst>
              <a:ext uri="{FF2B5EF4-FFF2-40B4-BE49-F238E27FC236}">
                <a16:creationId xmlns:a16="http://schemas.microsoft.com/office/drawing/2014/main" id="{1A04C615-7B21-43E9-92AF-9FD271678CA5}"/>
              </a:ext>
            </a:extLst>
          </p:cNvPr>
          <p:cNvSpPr>
            <a:spLocks noGrp="1"/>
          </p:cNvSpPr>
          <p:nvPr>
            <p:ph type="subTitle" idx="1"/>
          </p:nvPr>
        </p:nvSpPr>
        <p:spPr>
          <a:xfrm>
            <a:off x="1781907" y="3429000"/>
            <a:ext cx="7197726" cy="1405467"/>
          </a:xfrm>
        </p:spPr>
        <p:txBody>
          <a:bodyPr/>
          <a:lstStyle/>
          <a:p>
            <a:pPr algn="ctr"/>
            <a:r>
              <a:rPr lang="en-US" dirty="0"/>
              <a:t>By</a:t>
            </a:r>
          </a:p>
          <a:p>
            <a:pPr algn="ctr"/>
            <a:r>
              <a:rPr lang="en-US" dirty="0"/>
              <a:t>Sridhar</a:t>
            </a:r>
          </a:p>
        </p:txBody>
      </p:sp>
    </p:spTree>
    <p:extLst>
      <p:ext uri="{BB962C8B-B14F-4D97-AF65-F5344CB8AC3E}">
        <p14:creationId xmlns:p14="http://schemas.microsoft.com/office/powerpoint/2010/main" val="384179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E9DA-F608-47DA-983B-95880209FB7F}"/>
              </a:ext>
            </a:extLst>
          </p:cNvPr>
          <p:cNvSpPr>
            <a:spLocks noGrp="1"/>
          </p:cNvSpPr>
          <p:nvPr>
            <p:ph type="title"/>
          </p:nvPr>
        </p:nvSpPr>
        <p:spPr/>
        <p:txBody>
          <a:bodyPr/>
          <a:lstStyle/>
          <a:p>
            <a:r>
              <a:rPr lang="en-US" dirty="0"/>
              <a:t>Storage Accounts</a:t>
            </a:r>
          </a:p>
        </p:txBody>
      </p:sp>
      <p:sp>
        <p:nvSpPr>
          <p:cNvPr id="3" name="Content Placeholder 2">
            <a:extLst>
              <a:ext uri="{FF2B5EF4-FFF2-40B4-BE49-F238E27FC236}">
                <a16:creationId xmlns:a16="http://schemas.microsoft.com/office/drawing/2014/main" id="{12533EA3-058B-4C25-B335-0414F92BBA7F}"/>
              </a:ext>
            </a:extLst>
          </p:cNvPr>
          <p:cNvSpPr>
            <a:spLocks noGrp="1"/>
          </p:cNvSpPr>
          <p:nvPr>
            <p:ph idx="1"/>
          </p:nvPr>
        </p:nvSpPr>
        <p:spPr/>
        <p:txBody>
          <a:bodyPr/>
          <a:lstStyle/>
          <a:p>
            <a:r>
              <a:rPr lang="en-US" dirty="0"/>
              <a:t>An Azure storage account contains all of your Azure Storage data objects: blobs, files, queues, tables, and disks. The storage account provides a unique namespace for your Azure Storage data that is accessible from anywhere in the world over HTTP or HTTPS.</a:t>
            </a:r>
          </a:p>
          <a:p>
            <a:r>
              <a:rPr lang="en-US" dirty="0"/>
              <a:t>Azure Blob storage is Microsoft's object storage solution for the cloud. Blob storage is optimized for storing massive amounts of unstructured data. Unstructured data is data that doesn't adhere to a particular data model or definition, such as text or binary data.</a:t>
            </a:r>
          </a:p>
          <a:p>
            <a:r>
              <a:rPr lang="en-US" dirty="0"/>
              <a:t>Blob storage supports Azure Data Lake Storage Gen2, Microsoft's enterprise big data analytics solution for the cloud. </a:t>
            </a:r>
          </a:p>
        </p:txBody>
      </p:sp>
    </p:spTree>
    <p:extLst>
      <p:ext uri="{BB962C8B-B14F-4D97-AF65-F5344CB8AC3E}">
        <p14:creationId xmlns:p14="http://schemas.microsoft.com/office/powerpoint/2010/main" val="185467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2C01-0219-46FE-AD5A-1AC92AD1227E}"/>
              </a:ext>
            </a:extLst>
          </p:cNvPr>
          <p:cNvSpPr>
            <a:spLocks noGrp="1"/>
          </p:cNvSpPr>
          <p:nvPr>
            <p:ph type="title"/>
          </p:nvPr>
        </p:nvSpPr>
        <p:spPr>
          <a:xfrm>
            <a:off x="685802" y="609600"/>
            <a:ext cx="6282266" cy="1456267"/>
          </a:xfrm>
        </p:spPr>
        <p:txBody>
          <a:bodyPr>
            <a:normAutofit/>
          </a:bodyPr>
          <a:lstStyle/>
          <a:p>
            <a:r>
              <a:rPr lang="en-US" b="1"/>
              <a:t>Types of storage accounts</a:t>
            </a:r>
            <a:endParaRPr lang="en-US" dirty="0"/>
          </a:p>
        </p:txBody>
      </p:sp>
      <p:sp>
        <p:nvSpPr>
          <p:cNvPr id="24" name="Content Placeholder 2">
            <a:extLst>
              <a:ext uri="{FF2B5EF4-FFF2-40B4-BE49-F238E27FC236}">
                <a16:creationId xmlns:a16="http://schemas.microsoft.com/office/drawing/2014/main" id="{BADD69D5-7A26-401D-B2BB-A6975D61BECA}"/>
              </a:ext>
            </a:extLst>
          </p:cNvPr>
          <p:cNvSpPr>
            <a:spLocks noGrp="1"/>
          </p:cNvSpPr>
          <p:nvPr>
            <p:ph idx="1"/>
          </p:nvPr>
        </p:nvSpPr>
        <p:spPr>
          <a:xfrm>
            <a:off x="685802" y="2142067"/>
            <a:ext cx="6282266" cy="3649133"/>
          </a:xfrm>
        </p:spPr>
        <p:txBody>
          <a:bodyPr>
            <a:normAutofit/>
          </a:bodyPr>
          <a:lstStyle/>
          <a:p>
            <a:pPr>
              <a:lnSpc>
                <a:spcPct val="90000"/>
              </a:lnSpc>
            </a:pPr>
            <a:r>
              <a:rPr lang="en-US" sz="1500" b="1"/>
              <a:t>General-purpose v2 accounts</a:t>
            </a:r>
            <a:r>
              <a:rPr lang="en-US" sz="1500"/>
              <a:t>: Basic storage account type for blobs, files, queues, and tables. Recommended for most scenarios using Azure Storage.</a:t>
            </a:r>
          </a:p>
          <a:p>
            <a:pPr>
              <a:lnSpc>
                <a:spcPct val="90000"/>
              </a:lnSpc>
            </a:pPr>
            <a:r>
              <a:rPr lang="en-US" sz="1500" b="1"/>
              <a:t>General-purpose v1 accounts</a:t>
            </a:r>
            <a:r>
              <a:rPr lang="en-US" sz="1500"/>
              <a:t>: Legacy account type for blobs, files, queues, and tables. Use general-purpose v2 accounts instead when possible.</a:t>
            </a:r>
          </a:p>
          <a:p>
            <a:pPr>
              <a:lnSpc>
                <a:spcPct val="90000"/>
              </a:lnSpc>
            </a:pPr>
            <a:r>
              <a:rPr lang="en-US" sz="1500" b="1" err="1"/>
              <a:t>BlockBlobStorage</a:t>
            </a:r>
            <a:r>
              <a:rPr lang="en-US" sz="1500" b="1"/>
              <a:t> accounts</a:t>
            </a:r>
            <a:r>
              <a:rPr lang="en-US" sz="1500"/>
              <a:t>: Storage accounts with premium performance characteristics for block blobs and append blobs. Recommended for scenarios with high transactions rates, or scenarios that use smaller objects or require consistently low storage latency.</a:t>
            </a:r>
          </a:p>
          <a:p>
            <a:pPr>
              <a:lnSpc>
                <a:spcPct val="90000"/>
              </a:lnSpc>
            </a:pPr>
            <a:r>
              <a:rPr lang="en-US" sz="1500" b="1" err="1"/>
              <a:t>FileStorage</a:t>
            </a:r>
            <a:r>
              <a:rPr lang="en-US" sz="1500" b="1"/>
              <a:t> accounts</a:t>
            </a:r>
            <a:r>
              <a:rPr lang="en-US" sz="1500"/>
              <a:t>: Files-only storage accounts with premium performance characteristics. Recommended for enterprise or high performance scale applications.</a:t>
            </a:r>
          </a:p>
          <a:p>
            <a:pPr>
              <a:lnSpc>
                <a:spcPct val="90000"/>
              </a:lnSpc>
            </a:pPr>
            <a:r>
              <a:rPr lang="en-US" sz="1500" b="1" err="1"/>
              <a:t>BlobStorage</a:t>
            </a:r>
            <a:r>
              <a:rPr lang="en-US" sz="1500" b="1"/>
              <a:t> accounts</a:t>
            </a:r>
            <a:r>
              <a:rPr lang="en-US" sz="1500"/>
              <a:t>: Legacy Blob-only storage accounts. Use general-purpose v2 accounts instead when possible.</a:t>
            </a:r>
          </a:p>
          <a:p>
            <a:pPr marL="0" indent="0">
              <a:lnSpc>
                <a:spcPct val="90000"/>
              </a:lnSpc>
              <a:buNone/>
            </a:pPr>
            <a:endParaRPr lang="en-US" sz="1500"/>
          </a:p>
        </p:txBody>
      </p:sp>
      <p:pic>
        <p:nvPicPr>
          <p:cNvPr id="7" name="Graphic 6" descr="Database">
            <a:extLst>
              <a:ext uri="{FF2B5EF4-FFF2-40B4-BE49-F238E27FC236}">
                <a16:creationId xmlns:a16="http://schemas.microsoft.com/office/drawing/2014/main" id="{15372976-A0FD-41EA-BAAB-809A3C0578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4833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1A602-7C32-4AD3-8D9A-63E38A39390F}"/>
              </a:ext>
            </a:extLst>
          </p:cNvPr>
          <p:cNvSpPr>
            <a:spLocks noGrp="1"/>
          </p:cNvSpPr>
          <p:nvPr>
            <p:ph type="title"/>
          </p:nvPr>
        </p:nvSpPr>
        <p:spPr>
          <a:xfrm>
            <a:off x="685799" y="1150076"/>
            <a:ext cx="3659389" cy="4557849"/>
          </a:xfrm>
        </p:spPr>
        <p:txBody>
          <a:bodyPr>
            <a:normAutofit/>
          </a:bodyPr>
          <a:lstStyle/>
          <a:p>
            <a:pPr algn="r"/>
            <a:r>
              <a:rPr lang="en-US" b="1" dirty="0"/>
              <a:t>General-purpose v2 accounts</a:t>
            </a:r>
            <a:endParaRPr 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445BDE-68B2-4BDB-B405-9F50148F9CAA}"/>
              </a:ext>
            </a:extLst>
          </p:cNvPr>
          <p:cNvSpPr>
            <a:spLocks noGrp="1"/>
          </p:cNvSpPr>
          <p:nvPr>
            <p:ph idx="1"/>
          </p:nvPr>
        </p:nvSpPr>
        <p:spPr>
          <a:xfrm>
            <a:off x="4988658" y="1150076"/>
            <a:ext cx="6517543" cy="4557849"/>
          </a:xfrm>
        </p:spPr>
        <p:txBody>
          <a:bodyPr>
            <a:normAutofit/>
          </a:bodyPr>
          <a:lstStyle/>
          <a:p>
            <a:r>
              <a:rPr lang="en-US" dirty="0"/>
              <a:t>General-purpose v2 storage accounts support the latest Azure Storage features and incorporate all of the functionality of general-purpose v1 and Blob storage accounts. General-purpose v2 accounts deliver the lowest per-gigabyte capacity prices for Azure Storage, as well as industry-competitive transaction prices. General-purpose v2 storage accounts support these Azure Storage services:</a:t>
            </a:r>
          </a:p>
          <a:p>
            <a:pPr marL="400050" indent="-400050">
              <a:buFont typeface="+mj-lt"/>
              <a:buAutoNum type="romanUcPeriod"/>
            </a:pPr>
            <a:r>
              <a:rPr lang="en-US" dirty="0"/>
              <a:t>Blobs (all types: Block, Append, Page)</a:t>
            </a:r>
          </a:p>
          <a:p>
            <a:pPr marL="400050" indent="-400050">
              <a:buFont typeface="+mj-lt"/>
              <a:buAutoNum type="romanUcPeriod"/>
            </a:pPr>
            <a:r>
              <a:rPr lang="en-US" dirty="0"/>
              <a:t>Data Lake Gen2</a:t>
            </a:r>
          </a:p>
          <a:p>
            <a:pPr marL="400050" indent="-400050">
              <a:buFont typeface="+mj-lt"/>
              <a:buAutoNum type="romanUcPeriod"/>
            </a:pPr>
            <a:r>
              <a:rPr lang="en-US" dirty="0"/>
              <a:t>Files</a:t>
            </a:r>
          </a:p>
          <a:p>
            <a:pPr marL="400050" indent="-400050">
              <a:buFont typeface="+mj-lt"/>
              <a:buAutoNum type="romanUcPeriod"/>
            </a:pPr>
            <a:r>
              <a:rPr lang="en-US" dirty="0"/>
              <a:t>Disks</a:t>
            </a:r>
          </a:p>
          <a:p>
            <a:pPr marL="400050" indent="-400050">
              <a:buFont typeface="+mj-lt"/>
              <a:buAutoNum type="romanUcPeriod"/>
            </a:pPr>
            <a:r>
              <a:rPr lang="en-US" dirty="0"/>
              <a:t>Queues</a:t>
            </a:r>
          </a:p>
          <a:p>
            <a:pPr marL="400050" indent="-400050">
              <a:buFont typeface="+mj-lt"/>
              <a:buAutoNum type="romanUcPeriod"/>
            </a:pPr>
            <a:r>
              <a:rPr lang="en-US" dirty="0"/>
              <a:t>Tables</a:t>
            </a:r>
          </a:p>
          <a:p>
            <a:endParaRPr lang="en-US" dirty="0"/>
          </a:p>
        </p:txBody>
      </p:sp>
    </p:spTree>
    <p:extLst>
      <p:ext uri="{BB962C8B-B14F-4D97-AF65-F5344CB8AC3E}">
        <p14:creationId xmlns:p14="http://schemas.microsoft.com/office/powerpoint/2010/main" val="363149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43FD-594F-4257-8D61-15F743A7861C}"/>
              </a:ext>
            </a:extLst>
          </p:cNvPr>
          <p:cNvSpPr>
            <a:spLocks noGrp="1"/>
          </p:cNvSpPr>
          <p:nvPr>
            <p:ph type="title"/>
          </p:nvPr>
        </p:nvSpPr>
        <p:spPr/>
        <p:txBody>
          <a:bodyPr/>
          <a:lstStyle/>
          <a:p>
            <a:r>
              <a:rPr lang="en-US" b="1" dirty="0"/>
              <a:t>Azure Import/Export service</a:t>
            </a:r>
            <a:endParaRPr lang="en-US" dirty="0"/>
          </a:p>
        </p:txBody>
      </p:sp>
      <p:sp>
        <p:nvSpPr>
          <p:cNvPr id="3" name="Content Placeholder 2">
            <a:extLst>
              <a:ext uri="{FF2B5EF4-FFF2-40B4-BE49-F238E27FC236}">
                <a16:creationId xmlns:a16="http://schemas.microsoft.com/office/drawing/2014/main" id="{E1899985-7D3C-4588-BF48-A53179197236}"/>
              </a:ext>
            </a:extLst>
          </p:cNvPr>
          <p:cNvSpPr>
            <a:spLocks noGrp="1"/>
          </p:cNvSpPr>
          <p:nvPr>
            <p:ph idx="1"/>
          </p:nvPr>
        </p:nvSpPr>
        <p:spPr/>
        <p:txBody>
          <a:bodyPr/>
          <a:lstStyle/>
          <a:p>
            <a:r>
              <a:rPr lang="en-US" dirty="0"/>
              <a:t>Azure Import/Export service is used to securely import large amounts of data to Azure Blob storage and Azure Files by shipping disk drives to an Azure datacenter. This service can also be used to transfer data from Azure Blob storage to disk drives and ship to your on-premises sites.</a:t>
            </a:r>
          </a:p>
          <a:p>
            <a:r>
              <a:rPr lang="en-US" dirty="0"/>
              <a:t> This service available in Azure portal helps the user create and track data import (upload) and export (download) jobs.</a:t>
            </a:r>
          </a:p>
          <a:p>
            <a:r>
              <a:rPr lang="en-US" dirty="0" err="1"/>
              <a:t>WAImportExport</a:t>
            </a:r>
            <a:r>
              <a:rPr lang="en-US" dirty="0"/>
              <a:t> tool is a tool that will help in data import to azure storage .</a:t>
            </a:r>
          </a:p>
        </p:txBody>
      </p:sp>
    </p:spTree>
    <p:extLst>
      <p:ext uri="{BB962C8B-B14F-4D97-AF65-F5344CB8AC3E}">
        <p14:creationId xmlns:p14="http://schemas.microsoft.com/office/powerpoint/2010/main" val="215709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BE54-B26A-49FA-9235-1A210A06FEDE}"/>
              </a:ext>
            </a:extLst>
          </p:cNvPr>
          <p:cNvSpPr>
            <a:spLocks noGrp="1"/>
          </p:cNvSpPr>
          <p:nvPr>
            <p:ph type="title"/>
          </p:nvPr>
        </p:nvSpPr>
        <p:spPr>
          <a:xfrm>
            <a:off x="685801" y="609600"/>
            <a:ext cx="10131425" cy="1456267"/>
          </a:xfrm>
        </p:spPr>
        <p:txBody>
          <a:bodyPr>
            <a:normAutofit/>
          </a:bodyPr>
          <a:lstStyle/>
          <a:p>
            <a:r>
              <a:rPr lang="en-US" b="1" dirty="0"/>
              <a:t>Import/Export </a:t>
            </a:r>
            <a:r>
              <a:rPr lang="en-US" b="1" dirty="0" err="1"/>
              <a:t>usecases</a:t>
            </a:r>
            <a:endParaRPr lang="en-US" dirty="0"/>
          </a:p>
        </p:txBody>
      </p:sp>
      <p:graphicFrame>
        <p:nvGraphicFramePr>
          <p:cNvPr id="5" name="Content Placeholder 2">
            <a:extLst>
              <a:ext uri="{FF2B5EF4-FFF2-40B4-BE49-F238E27FC236}">
                <a16:creationId xmlns:a16="http://schemas.microsoft.com/office/drawing/2014/main" id="{32DC1486-8099-42EC-BB10-C4F3EE2F2C10}"/>
              </a:ext>
            </a:extLst>
          </p:cNvPr>
          <p:cNvGraphicFramePr>
            <a:graphicFrameLocks noGrp="1"/>
          </p:cNvGraphicFramePr>
          <p:nvPr>
            <p:ph idx="1"/>
            <p:extLst>
              <p:ext uri="{D42A27DB-BD31-4B8C-83A1-F6EECF244321}">
                <p14:modId xmlns:p14="http://schemas.microsoft.com/office/powerpoint/2010/main" val="269082229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312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9B91-99FA-414B-931D-16B6FBDEBEDA}"/>
              </a:ext>
            </a:extLst>
          </p:cNvPr>
          <p:cNvSpPr>
            <a:spLocks noGrp="1"/>
          </p:cNvSpPr>
          <p:nvPr>
            <p:ph type="title"/>
          </p:nvPr>
        </p:nvSpPr>
        <p:spPr/>
        <p:txBody>
          <a:bodyPr/>
          <a:lstStyle/>
          <a:p>
            <a:r>
              <a:rPr lang="en-US" b="1" dirty="0"/>
              <a:t>Azure Blob storage</a:t>
            </a:r>
            <a:endParaRPr lang="en-US" dirty="0"/>
          </a:p>
        </p:txBody>
      </p:sp>
      <p:sp>
        <p:nvSpPr>
          <p:cNvPr id="3" name="Content Placeholder 2">
            <a:extLst>
              <a:ext uri="{FF2B5EF4-FFF2-40B4-BE49-F238E27FC236}">
                <a16:creationId xmlns:a16="http://schemas.microsoft.com/office/drawing/2014/main" id="{070C00BD-7AEE-4D70-81CE-3875CAF181FA}"/>
              </a:ext>
            </a:extLst>
          </p:cNvPr>
          <p:cNvSpPr>
            <a:spLocks noGrp="1"/>
          </p:cNvSpPr>
          <p:nvPr>
            <p:ph idx="1"/>
          </p:nvPr>
        </p:nvSpPr>
        <p:spPr/>
        <p:txBody>
          <a:bodyPr/>
          <a:lstStyle/>
          <a:p>
            <a:r>
              <a:rPr lang="en-US" dirty="0"/>
              <a:t>Blob storage is designed for:</a:t>
            </a:r>
          </a:p>
          <a:p>
            <a:pPr marL="342900" indent="-342900">
              <a:buFont typeface="+mj-lt"/>
              <a:buAutoNum type="alphaLcPeriod"/>
            </a:pPr>
            <a:r>
              <a:rPr lang="en-US" dirty="0"/>
              <a:t>Serving images or documents directly to a browser.</a:t>
            </a:r>
          </a:p>
          <a:p>
            <a:pPr marL="342900" indent="-342900">
              <a:buFont typeface="+mj-lt"/>
              <a:buAutoNum type="alphaLcPeriod"/>
            </a:pPr>
            <a:r>
              <a:rPr lang="en-US" dirty="0"/>
              <a:t>Storing files for distributed access.</a:t>
            </a:r>
          </a:p>
          <a:p>
            <a:pPr marL="342900" indent="-342900">
              <a:buFont typeface="+mj-lt"/>
              <a:buAutoNum type="alphaLcPeriod"/>
            </a:pPr>
            <a:r>
              <a:rPr lang="en-US" dirty="0"/>
              <a:t>Streaming video and audio.</a:t>
            </a:r>
          </a:p>
          <a:p>
            <a:pPr marL="342900" indent="-342900">
              <a:buFont typeface="+mj-lt"/>
              <a:buAutoNum type="alphaLcPeriod"/>
            </a:pPr>
            <a:r>
              <a:rPr lang="en-US" dirty="0"/>
              <a:t>Writing to log files.</a:t>
            </a:r>
          </a:p>
          <a:p>
            <a:pPr marL="342900" indent="-342900">
              <a:buFont typeface="+mj-lt"/>
              <a:buAutoNum type="alphaLcPeriod"/>
            </a:pPr>
            <a:r>
              <a:rPr lang="en-US" dirty="0"/>
              <a:t>Storing data for backup and restore, disaster recovery, and archiving.</a:t>
            </a:r>
          </a:p>
          <a:p>
            <a:pPr marL="342900" indent="-342900">
              <a:buFont typeface="+mj-lt"/>
              <a:buAutoNum type="alphaLcPeriod"/>
            </a:pPr>
            <a:r>
              <a:rPr lang="en-US" dirty="0"/>
              <a:t>Storing data for analysis by an on-premises or Azure-hosted service.</a:t>
            </a:r>
          </a:p>
          <a:p>
            <a:pPr marL="0" indent="0">
              <a:buNone/>
            </a:pPr>
            <a:endParaRPr lang="en-US" dirty="0"/>
          </a:p>
        </p:txBody>
      </p:sp>
    </p:spTree>
    <p:extLst>
      <p:ext uri="{BB962C8B-B14F-4D97-AF65-F5344CB8AC3E}">
        <p14:creationId xmlns:p14="http://schemas.microsoft.com/office/powerpoint/2010/main" val="2381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80BA6A-9E4C-4A53-9C2E-FFC66DF85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31A6988-4CC3-42CD-9431-EDE8BA82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F333DE-846E-4B6A-B348-BFF1AAB3A88D}"/>
              </a:ext>
            </a:extLst>
          </p:cNvPr>
          <p:cNvSpPr>
            <a:spLocks noGrp="1"/>
          </p:cNvSpPr>
          <p:nvPr>
            <p:ph type="title"/>
          </p:nvPr>
        </p:nvSpPr>
        <p:spPr>
          <a:xfrm>
            <a:off x="685801" y="643466"/>
            <a:ext cx="2590799" cy="4995333"/>
          </a:xfrm>
        </p:spPr>
        <p:txBody>
          <a:bodyPr>
            <a:normAutofit/>
          </a:bodyPr>
          <a:lstStyle/>
          <a:p>
            <a:r>
              <a:rPr lang="en-US" b="1">
                <a:solidFill>
                  <a:srgbClr val="FFFFFF"/>
                </a:solidFill>
              </a:rPr>
              <a:t>Disaster recovery and account failover</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9B856179-5FCD-4989-AE13-CE9AE2BFC085}"/>
              </a:ext>
            </a:extLst>
          </p:cNvPr>
          <p:cNvGraphicFramePr>
            <a:graphicFrameLocks noGrp="1"/>
          </p:cNvGraphicFramePr>
          <p:nvPr>
            <p:ph idx="1"/>
            <p:extLst>
              <p:ext uri="{D42A27DB-BD31-4B8C-83A1-F6EECF244321}">
                <p14:modId xmlns:p14="http://schemas.microsoft.com/office/powerpoint/2010/main" val="3776263467"/>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228462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DAF5-5BF4-4684-AA33-6DD3FCE24993}"/>
              </a:ext>
            </a:extLst>
          </p:cNvPr>
          <p:cNvSpPr>
            <a:spLocks noGrp="1"/>
          </p:cNvSpPr>
          <p:nvPr>
            <p:ph type="title"/>
          </p:nvPr>
        </p:nvSpPr>
        <p:spPr/>
        <p:txBody>
          <a:bodyPr/>
          <a:lstStyle/>
          <a:p>
            <a:r>
              <a:rPr lang="en-US" b="1" dirty="0"/>
              <a:t>Azure CDN</a:t>
            </a:r>
            <a:endParaRPr lang="en-US" dirty="0"/>
          </a:p>
        </p:txBody>
      </p:sp>
      <p:sp>
        <p:nvSpPr>
          <p:cNvPr id="3" name="Content Placeholder 2">
            <a:extLst>
              <a:ext uri="{FF2B5EF4-FFF2-40B4-BE49-F238E27FC236}">
                <a16:creationId xmlns:a16="http://schemas.microsoft.com/office/drawing/2014/main" id="{96E94EAE-3342-4C4F-B436-18E0EF814BDD}"/>
              </a:ext>
            </a:extLst>
          </p:cNvPr>
          <p:cNvSpPr>
            <a:spLocks noGrp="1"/>
          </p:cNvSpPr>
          <p:nvPr>
            <p:ph idx="1"/>
          </p:nvPr>
        </p:nvSpPr>
        <p:spPr/>
        <p:txBody>
          <a:bodyPr/>
          <a:lstStyle/>
          <a:p>
            <a:r>
              <a:rPr lang="en-US" dirty="0"/>
              <a:t>You can enable Azure Content Delivery Network (CDN) to cache content from a static website that is hosted in an Azure storage account.</a:t>
            </a:r>
          </a:p>
          <a:p>
            <a:r>
              <a:rPr lang="en-US" dirty="0"/>
              <a:t>A content delivery network (CDN) is a distributed network of servers that can efficiently deliver web content to users. CDNs store cached content on edge servers in point-of-presence (POP) locations that are close to end users, to minimize latency.</a:t>
            </a:r>
          </a:p>
          <a:p>
            <a:r>
              <a:rPr lang="en-US" dirty="0"/>
              <a:t>You can serve static content (HTML, CSS, JavaScript, and image files) directly from a container in an Azure Storage GPv2 account.</a:t>
            </a:r>
          </a:p>
        </p:txBody>
      </p:sp>
    </p:spTree>
    <p:extLst>
      <p:ext uri="{BB962C8B-B14F-4D97-AF65-F5344CB8AC3E}">
        <p14:creationId xmlns:p14="http://schemas.microsoft.com/office/powerpoint/2010/main" val="2086439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otalTime>2</TotalTime>
  <Words>622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Day 3</vt:lpstr>
      <vt:lpstr>Storage Accounts</vt:lpstr>
      <vt:lpstr>Types of storage accounts</vt:lpstr>
      <vt:lpstr>General-purpose v2 accounts</vt:lpstr>
      <vt:lpstr>Azure Import/Export service</vt:lpstr>
      <vt:lpstr>Import/Export usecases</vt:lpstr>
      <vt:lpstr>Azure Blob storage</vt:lpstr>
      <vt:lpstr>Disaster recovery and account failover</vt:lpstr>
      <vt:lpstr>Azure CDN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dc:title>
  <dc:creator>Sridhar Shankar</dc:creator>
  <cp:lastModifiedBy>Sridhar Shankar</cp:lastModifiedBy>
  <cp:revision>2</cp:revision>
  <dcterms:created xsi:type="dcterms:W3CDTF">2020-03-13T13:19:28Z</dcterms:created>
  <dcterms:modified xsi:type="dcterms:W3CDTF">2020-03-13T13:22:10Z</dcterms:modified>
</cp:coreProperties>
</file>