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6F821D3-328B-4FE8-96B4-E31D52117FC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7BCD0A2-622B-4398-AFC9-A6A60D15F700}">
      <dgm:prSet/>
      <dgm:spPr/>
      <dgm:t>
        <a:bodyPr/>
        <a:lstStyle/>
        <a:p>
          <a:r>
            <a:rPr lang="en-US"/>
            <a:t>Alerts proactively notify you when important conditions are found in your monitoring data. They allow you to identify and address issues before the users of your system notice them.</a:t>
          </a:r>
        </a:p>
      </dgm:t>
    </dgm:pt>
    <dgm:pt modelId="{70B4151B-D2A1-472E-948D-5AB5F60D0AA6}" type="parTrans" cxnId="{40B080A9-AB42-4181-852C-D63B2BB509B3}">
      <dgm:prSet/>
      <dgm:spPr/>
      <dgm:t>
        <a:bodyPr/>
        <a:lstStyle/>
        <a:p>
          <a:endParaRPr lang="en-US"/>
        </a:p>
      </dgm:t>
    </dgm:pt>
    <dgm:pt modelId="{FB9BA352-57A3-428E-BF7A-A01B8F1BEE99}" type="sibTrans" cxnId="{40B080A9-AB42-4181-852C-D63B2BB509B3}">
      <dgm:prSet/>
      <dgm:spPr/>
      <dgm:t>
        <a:bodyPr/>
        <a:lstStyle/>
        <a:p>
          <a:endParaRPr lang="en-US"/>
        </a:p>
      </dgm:t>
    </dgm:pt>
    <dgm:pt modelId="{785CEA25-C1E6-411A-8A0B-C95C3D07C635}">
      <dgm:prSet/>
      <dgm:spPr/>
      <dgm:t>
        <a:bodyPr/>
        <a:lstStyle/>
        <a:p>
          <a:r>
            <a:rPr lang="en-US"/>
            <a:t>Budgets in Cost Management help you plan for and drive organizational accountability. With budgets, you can account for the Azure services you consume or subscribe to during a specific period. </a:t>
          </a:r>
        </a:p>
      </dgm:t>
    </dgm:pt>
    <dgm:pt modelId="{87F3EF62-6A9D-4994-BBBE-0536214736EB}" type="parTrans" cxnId="{9983C5E8-7FD3-4B3E-96F2-529A9F76445C}">
      <dgm:prSet/>
      <dgm:spPr/>
      <dgm:t>
        <a:bodyPr/>
        <a:lstStyle/>
        <a:p>
          <a:endParaRPr lang="en-US"/>
        </a:p>
      </dgm:t>
    </dgm:pt>
    <dgm:pt modelId="{16D2125B-6D0F-4243-88A5-3DDFD00A9BF4}" type="sibTrans" cxnId="{9983C5E8-7FD3-4B3E-96F2-529A9F76445C}">
      <dgm:prSet/>
      <dgm:spPr/>
      <dgm:t>
        <a:bodyPr/>
        <a:lstStyle/>
        <a:p>
          <a:endParaRPr lang="en-US"/>
        </a:p>
      </dgm:t>
    </dgm:pt>
    <dgm:pt modelId="{BC4A4F81-B345-422F-AFC8-178FD4BDF05F}">
      <dgm:prSet/>
      <dgm:spPr/>
      <dgm:t>
        <a:bodyPr/>
        <a:lstStyle/>
        <a:p>
          <a:r>
            <a:rPr lang="en-US"/>
            <a:t>You can create a recurring task that automatically exports your Cost Management data to Azure storage on a daily, weekly, or monthly basis.</a:t>
          </a:r>
        </a:p>
      </dgm:t>
    </dgm:pt>
    <dgm:pt modelId="{909F49CF-7311-478E-B197-954CBBDA9980}" type="parTrans" cxnId="{981FA758-A6DF-42B5-B70A-C030AC16A32F}">
      <dgm:prSet/>
      <dgm:spPr/>
      <dgm:t>
        <a:bodyPr/>
        <a:lstStyle/>
        <a:p>
          <a:endParaRPr lang="en-US"/>
        </a:p>
      </dgm:t>
    </dgm:pt>
    <dgm:pt modelId="{6D461777-0C13-411C-8955-2E4E442863CF}" type="sibTrans" cxnId="{981FA758-A6DF-42B5-B70A-C030AC16A32F}">
      <dgm:prSet/>
      <dgm:spPr/>
      <dgm:t>
        <a:bodyPr/>
        <a:lstStyle/>
        <a:p>
          <a:endParaRPr lang="en-US"/>
        </a:p>
      </dgm:t>
    </dgm:pt>
    <dgm:pt modelId="{A2DAB6C0-6526-4C18-A2D9-DC6B7B702AD8}">
      <dgm:prSet/>
      <dgm:spPr/>
      <dgm:t>
        <a:bodyPr/>
        <a:lstStyle/>
        <a:p>
          <a:r>
            <a:rPr lang="en-US"/>
            <a:t>You can export the cost data in CSV</a:t>
          </a:r>
        </a:p>
      </dgm:t>
    </dgm:pt>
    <dgm:pt modelId="{067E9B21-30F5-41D5-BA6F-30CCD7F7F119}" type="parTrans" cxnId="{5EC432E7-3B57-48E3-820C-B320EFD2ACE7}">
      <dgm:prSet/>
      <dgm:spPr/>
      <dgm:t>
        <a:bodyPr/>
        <a:lstStyle/>
        <a:p>
          <a:endParaRPr lang="en-US"/>
        </a:p>
      </dgm:t>
    </dgm:pt>
    <dgm:pt modelId="{9A3A9079-0B20-45EA-A56D-E55947F8E001}" type="sibTrans" cxnId="{5EC432E7-3B57-48E3-820C-B320EFD2ACE7}">
      <dgm:prSet/>
      <dgm:spPr/>
      <dgm:t>
        <a:bodyPr/>
        <a:lstStyle/>
        <a:p>
          <a:endParaRPr lang="en-US"/>
        </a:p>
      </dgm:t>
    </dgm:pt>
    <dgm:pt modelId="{7FF65623-6518-4CAF-B7FE-7E018051AEF3}" type="pres">
      <dgm:prSet presAssocID="{66F821D3-328B-4FE8-96B4-E31D52117FC8}" presName="root" presStyleCnt="0">
        <dgm:presLayoutVars>
          <dgm:dir/>
          <dgm:resizeHandles val="exact"/>
        </dgm:presLayoutVars>
      </dgm:prSet>
      <dgm:spPr/>
    </dgm:pt>
    <dgm:pt modelId="{156AE051-60B5-45FC-A76C-0783A6B8A2B3}" type="pres">
      <dgm:prSet presAssocID="{F7BCD0A2-622B-4398-AFC9-A6A60D15F700}" presName="compNode" presStyleCnt="0"/>
      <dgm:spPr/>
    </dgm:pt>
    <dgm:pt modelId="{BA81B5F9-CF54-47C0-A96C-02EBCB697050}" type="pres">
      <dgm:prSet presAssocID="{F7BCD0A2-622B-4398-AFC9-A6A60D15F700}" presName="bgRect" presStyleLbl="bgShp" presStyleIdx="0" presStyleCnt="4"/>
      <dgm:spPr/>
    </dgm:pt>
    <dgm:pt modelId="{00F4C588-86BD-4FEC-8052-9289F768B9A8}" type="pres">
      <dgm:prSet presAssocID="{F7BCD0A2-622B-4398-AFC9-A6A60D15F7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35DCC734-6581-4BEF-A87D-F99D299DDAD4}" type="pres">
      <dgm:prSet presAssocID="{F7BCD0A2-622B-4398-AFC9-A6A60D15F700}" presName="spaceRect" presStyleCnt="0"/>
      <dgm:spPr/>
    </dgm:pt>
    <dgm:pt modelId="{8CA17F20-2064-49F6-9A4F-6704B9B765B0}" type="pres">
      <dgm:prSet presAssocID="{F7BCD0A2-622B-4398-AFC9-A6A60D15F700}" presName="parTx" presStyleLbl="revTx" presStyleIdx="0" presStyleCnt="4">
        <dgm:presLayoutVars>
          <dgm:chMax val="0"/>
          <dgm:chPref val="0"/>
        </dgm:presLayoutVars>
      </dgm:prSet>
      <dgm:spPr/>
    </dgm:pt>
    <dgm:pt modelId="{3BEC1CD3-5A10-4150-BA65-424DC3EAB05D}" type="pres">
      <dgm:prSet presAssocID="{FB9BA352-57A3-428E-BF7A-A01B8F1BEE99}" presName="sibTrans" presStyleCnt="0"/>
      <dgm:spPr/>
    </dgm:pt>
    <dgm:pt modelId="{BD26D395-A18D-4977-B17E-0B76CF21A0A1}" type="pres">
      <dgm:prSet presAssocID="{785CEA25-C1E6-411A-8A0B-C95C3D07C635}" presName="compNode" presStyleCnt="0"/>
      <dgm:spPr/>
    </dgm:pt>
    <dgm:pt modelId="{59D29355-0E3E-44A9-8484-04D835F39F15}" type="pres">
      <dgm:prSet presAssocID="{785CEA25-C1E6-411A-8A0B-C95C3D07C635}" presName="bgRect" presStyleLbl="bgShp" presStyleIdx="1" presStyleCnt="4"/>
      <dgm:spPr/>
    </dgm:pt>
    <dgm:pt modelId="{B579B0B1-D8B1-48F5-8BF3-CC20CAC8BB83}" type="pres">
      <dgm:prSet presAssocID="{785CEA25-C1E6-411A-8A0B-C95C3D07C6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BA508DB3-D29C-4801-9BDA-DA35266A7944}" type="pres">
      <dgm:prSet presAssocID="{785CEA25-C1E6-411A-8A0B-C95C3D07C635}" presName="spaceRect" presStyleCnt="0"/>
      <dgm:spPr/>
    </dgm:pt>
    <dgm:pt modelId="{1B610518-11A4-4577-8776-338A8C257995}" type="pres">
      <dgm:prSet presAssocID="{785CEA25-C1E6-411A-8A0B-C95C3D07C635}" presName="parTx" presStyleLbl="revTx" presStyleIdx="1" presStyleCnt="4">
        <dgm:presLayoutVars>
          <dgm:chMax val="0"/>
          <dgm:chPref val="0"/>
        </dgm:presLayoutVars>
      </dgm:prSet>
      <dgm:spPr/>
    </dgm:pt>
    <dgm:pt modelId="{6DF578C9-0142-4312-85C6-118A25EF3230}" type="pres">
      <dgm:prSet presAssocID="{16D2125B-6D0F-4243-88A5-3DDFD00A9BF4}" presName="sibTrans" presStyleCnt="0"/>
      <dgm:spPr/>
    </dgm:pt>
    <dgm:pt modelId="{1D1BC42C-D115-4A82-A687-47E983697B61}" type="pres">
      <dgm:prSet presAssocID="{BC4A4F81-B345-422F-AFC8-178FD4BDF05F}" presName="compNode" presStyleCnt="0"/>
      <dgm:spPr/>
    </dgm:pt>
    <dgm:pt modelId="{FE01A114-BEE4-4F7E-93B2-8A5D980AFA82}" type="pres">
      <dgm:prSet presAssocID="{BC4A4F81-B345-422F-AFC8-178FD4BDF05F}" presName="bgRect" presStyleLbl="bgShp" presStyleIdx="2" presStyleCnt="4"/>
      <dgm:spPr/>
    </dgm:pt>
    <dgm:pt modelId="{9F874951-D4F5-4988-A2F2-D88A1AE50B11}" type="pres">
      <dgm:prSet presAssocID="{BC4A4F81-B345-422F-AFC8-178FD4BDF0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2C9889F2-3796-4DC5-AC46-93E817444C16}" type="pres">
      <dgm:prSet presAssocID="{BC4A4F81-B345-422F-AFC8-178FD4BDF05F}" presName="spaceRect" presStyleCnt="0"/>
      <dgm:spPr/>
    </dgm:pt>
    <dgm:pt modelId="{C5358D65-260A-4513-813F-DF6F4C856ABC}" type="pres">
      <dgm:prSet presAssocID="{BC4A4F81-B345-422F-AFC8-178FD4BDF05F}" presName="parTx" presStyleLbl="revTx" presStyleIdx="2" presStyleCnt="4">
        <dgm:presLayoutVars>
          <dgm:chMax val="0"/>
          <dgm:chPref val="0"/>
        </dgm:presLayoutVars>
      </dgm:prSet>
      <dgm:spPr/>
    </dgm:pt>
    <dgm:pt modelId="{58A1FAD9-8992-48B9-9162-98D54BA346D3}" type="pres">
      <dgm:prSet presAssocID="{6D461777-0C13-411C-8955-2E4E442863CF}" presName="sibTrans" presStyleCnt="0"/>
      <dgm:spPr/>
    </dgm:pt>
    <dgm:pt modelId="{EE3FD396-7BDB-4BE4-A316-497B84A5322A}" type="pres">
      <dgm:prSet presAssocID="{A2DAB6C0-6526-4C18-A2D9-DC6B7B702AD8}" presName="compNode" presStyleCnt="0"/>
      <dgm:spPr/>
    </dgm:pt>
    <dgm:pt modelId="{533DB963-84CC-4F6A-BCE4-0CC1B69B6212}" type="pres">
      <dgm:prSet presAssocID="{A2DAB6C0-6526-4C18-A2D9-DC6B7B702AD8}" presName="bgRect" presStyleLbl="bgShp" presStyleIdx="3" presStyleCnt="4"/>
      <dgm:spPr/>
    </dgm:pt>
    <dgm:pt modelId="{651A267B-D406-4CCF-9178-DFBC6D3826C4}" type="pres">
      <dgm:prSet presAssocID="{A2DAB6C0-6526-4C18-A2D9-DC6B7B702A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B6B72BE0-1C14-4AB6-B399-CEAD641424FC}" type="pres">
      <dgm:prSet presAssocID="{A2DAB6C0-6526-4C18-A2D9-DC6B7B702AD8}" presName="spaceRect" presStyleCnt="0"/>
      <dgm:spPr/>
    </dgm:pt>
    <dgm:pt modelId="{16E06B87-6FA8-4654-91A2-0017C75638A3}" type="pres">
      <dgm:prSet presAssocID="{A2DAB6C0-6526-4C18-A2D9-DC6B7B702AD8}" presName="parTx" presStyleLbl="revTx" presStyleIdx="3" presStyleCnt="4">
        <dgm:presLayoutVars>
          <dgm:chMax val="0"/>
          <dgm:chPref val="0"/>
        </dgm:presLayoutVars>
      </dgm:prSet>
      <dgm:spPr/>
    </dgm:pt>
  </dgm:ptLst>
  <dgm:cxnLst>
    <dgm:cxn modelId="{01DA2C12-5A79-46F2-BBCA-3BFE1FE14497}" type="presOf" srcId="{A2DAB6C0-6526-4C18-A2D9-DC6B7B702AD8}" destId="{16E06B87-6FA8-4654-91A2-0017C75638A3}" srcOrd="0" destOrd="0" presId="urn:microsoft.com/office/officeart/2018/2/layout/IconVerticalSolidList"/>
    <dgm:cxn modelId="{DA965830-E638-4FF2-B0D4-DD7DEE108077}" type="presOf" srcId="{66F821D3-328B-4FE8-96B4-E31D52117FC8}" destId="{7FF65623-6518-4CAF-B7FE-7E018051AEF3}" srcOrd="0" destOrd="0" presId="urn:microsoft.com/office/officeart/2018/2/layout/IconVerticalSolidList"/>
    <dgm:cxn modelId="{E75E1E6D-B337-4592-B49B-CA9FF0A9BB6C}" type="presOf" srcId="{F7BCD0A2-622B-4398-AFC9-A6A60D15F700}" destId="{8CA17F20-2064-49F6-9A4F-6704B9B765B0}" srcOrd="0" destOrd="0" presId="urn:microsoft.com/office/officeart/2018/2/layout/IconVerticalSolidList"/>
    <dgm:cxn modelId="{981FA758-A6DF-42B5-B70A-C030AC16A32F}" srcId="{66F821D3-328B-4FE8-96B4-E31D52117FC8}" destId="{BC4A4F81-B345-422F-AFC8-178FD4BDF05F}" srcOrd="2" destOrd="0" parTransId="{909F49CF-7311-478E-B197-954CBBDA9980}" sibTransId="{6D461777-0C13-411C-8955-2E4E442863CF}"/>
    <dgm:cxn modelId="{40B080A9-AB42-4181-852C-D63B2BB509B3}" srcId="{66F821D3-328B-4FE8-96B4-E31D52117FC8}" destId="{F7BCD0A2-622B-4398-AFC9-A6A60D15F700}" srcOrd="0" destOrd="0" parTransId="{70B4151B-D2A1-472E-948D-5AB5F60D0AA6}" sibTransId="{FB9BA352-57A3-428E-BF7A-A01B8F1BEE99}"/>
    <dgm:cxn modelId="{DC9655C2-E8BD-4B2D-A935-12010222DBA8}" type="presOf" srcId="{785CEA25-C1E6-411A-8A0B-C95C3D07C635}" destId="{1B610518-11A4-4577-8776-338A8C257995}" srcOrd="0" destOrd="0" presId="urn:microsoft.com/office/officeart/2018/2/layout/IconVerticalSolidList"/>
    <dgm:cxn modelId="{5EC432E7-3B57-48E3-820C-B320EFD2ACE7}" srcId="{66F821D3-328B-4FE8-96B4-E31D52117FC8}" destId="{A2DAB6C0-6526-4C18-A2D9-DC6B7B702AD8}" srcOrd="3" destOrd="0" parTransId="{067E9B21-30F5-41D5-BA6F-30CCD7F7F119}" sibTransId="{9A3A9079-0B20-45EA-A56D-E55947F8E001}"/>
    <dgm:cxn modelId="{9983C5E8-7FD3-4B3E-96F2-529A9F76445C}" srcId="{66F821D3-328B-4FE8-96B4-E31D52117FC8}" destId="{785CEA25-C1E6-411A-8A0B-C95C3D07C635}" srcOrd="1" destOrd="0" parTransId="{87F3EF62-6A9D-4994-BBBE-0536214736EB}" sibTransId="{16D2125B-6D0F-4243-88A5-3DDFD00A9BF4}"/>
    <dgm:cxn modelId="{EA5E56FD-446D-4E4F-A7B1-3342F0FAFB66}" type="presOf" srcId="{BC4A4F81-B345-422F-AFC8-178FD4BDF05F}" destId="{C5358D65-260A-4513-813F-DF6F4C856ABC}" srcOrd="0" destOrd="0" presId="urn:microsoft.com/office/officeart/2018/2/layout/IconVerticalSolidList"/>
    <dgm:cxn modelId="{C44C7331-616F-44B7-8903-01BE16E95BBB}" type="presParOf" srcId="{7FF65623-6518-4CAF-B7FE-7E018051AEF3}" destId="{156AE051-60B5-45FC-A76C-0783A6B8A2B3}" srcOrd="0" destOrd="0" presId="urn:microsoft.com/office/officeart/2018/2/layout/IconVerticalSolidList"/>
    <dgm:cxn modelId="{65FBDD1D-9803-4E94-96EE-EA144BE5762F}" type="presParOf" srcId="{156AE051-60B5-45FC-A76C-0783A6B8A2B3}" destId="{BA81B5F9-CF54-47C0-A96C-02EBCB697050}" srcOrd="0" destOrd="0" presId="urn:microsoft.com/office/officeart/2018/2/layout/IconVerticalSolidList"/>
    <dgm:cxn modelId="{2BE44EE2-67EE-43F7-A247-1DA88F771419}" type="presParOf" srcId="{156AE051-60B5-45FC-A76C-0783A6B8A2B3}" destId="{00F4C588-86BD-4FEC-8052-9289F768B9A8}" srcOrd="1" destOrd="0" presId="urn:microsoft.com/office/officeart/2018/2/layout/IconVerticalSolidList"/>
    <dgm:cxn modelId="{ACCF6E16-9732-402F-9676-30760720EEEC}" type="presParOf" srcId="{156AE051-60B5-45FC-A76C-0783A6B8A2B3}" destId="{35DCC734-6581-4BEF-A87D-F99D299DDAD4}" srcOrd="2" destOrd="0" presId="urn:microsoft.com/office/officeart/2018/2/layout/IconVerticalSolidList"/>
    <dgm:cxn modelId="{70E7CA4B-C8C3-4287-A105-B06186554712}" type="presParOf" srcId="{156AE051-60B5-45FC-A76C-0783A6B8A2B3}" destId="{8CA17F20-2064-49F6-9A4F-6704B9B765B0}" srcOrd="3" destOrd="0" presId="urn:microsoft.com/office/officeart/2018/2/layout/IconVerticalSolidList"/>
    <dgm:cxn modelId="{8286EB31-C906-4475-8ABB-FFF926F41659}" type="presParOf" srcId="{7FF65623-6518-4CAF-B7FE-7E018051AEF3}" destId="{3BEC1CD3-5A10-4150-BA65-424DC3EAB05D}" srcOrd="1" destOrd="0" presId="urn:microsoft.com/office/officeart/2018/2/layout/IconVerticalSolidList"/>
    <dgm:cxn modelId="{44E14E3E-5104-4EE7-BD91-57D5C373C61B}" type="presParOf" srcId="{7FF65623-6518-4CAF-B7FE-7E018051AEF3}" destId="{BD26D395-A18D-4977-B17E-0B76CF21A0A1}" srcOrd="2" destOrd="0" presId="urn:microsoft.com/office/officeart/2018/2/layout/IconVerticalSolidList"/>
    <dgm:cxn modelId="{89397BA2-637C-43CC-B02C-FD1578FA61F4}" type="presParOf" srcId="{BD26D395-A18D-4977-B17E-0B76CF21A0A1}" destId="{59D29355-0E3E-44A9-8484-04D835F39F15}" srcOrd="0" destOrd="0" presId="urn:microsoft.com/office/officeart/2018/2/layout/IconVerticalSolidList"/>
    <dgm:cxn modelId="{E409BACF-8CC9-42A3-A129-88B5B4BF4FF4}" type="presParOf" srcId="{BD26D395-A18D-4977-B17E-0B76CF21A0A1}" destId="{B579B0B1-D8B1-48F5-8BF3-CC20CAC8BB83}" srcOrd="1" destOrd="0" presId="urn:microsoft.com/office/officeart/2018/2/layout/IconVerticalSolidList"/>
    <dgm:cxn modelId="{C738CFAE-BE0D-43E1-B235-CD267996AA6B}" type="presParOf" srcId="{BD26D395-A18D-4977-B17E-0B76CF21A0A1}" destId="{BA508DB3-D29C-4801-9BDA-DA35266A7944}" srcOrd="2" destOrd="0" presId="urn:microsoft.com/office/officeart/2018/2/layout/IconVerticalSolidList"/>
    <dgm:cxn modelId="{13923C48-4C10-46C6-960B-B64A297CA8FB}" type="presParOf" srcId="{BD26D395-A18D-4977-B17E-0B76CF21A0A1}" destId="{1B610518-11A4-4577-8776-338A8C257995}" srcOrd="3" destOrd="0" presId="urn:microsoft.com/office/officeart/2018/2/layout/IconVerticalSolidList"/>
    <dgm:cxn modelId="{218F27AD-8E80-4021-94F6-3BD784530121}" type="presParOf" srcId="{7FF65623-6518-4CAF-B7FE-7E018051AEF3}" destId="{6DF578C9-0142-4312-85C6-118A25EF3230}" srcOrd="3" destOrd="0" presId="urn:microsoft.com/office/officeart/2018/2/layout/IconVerticalSolidList"/>
    <dgm:cxn modelId="{9DA4C5B0-D255-424B-9A93-D4BEF81E044B}" type="presParOf" srcId="{7FF65623-6518-4CAF-B7FE-7E018051AEF3}" destId="{1D1BC42C-D115-4A82-A687-47E983697B61}" srcOrd="4" destOrd="0" presId="urn:microsoft.com/office/officeart/2018/2/layout/IconVerticalSolidList"/>
    <dgm:cxn modelId="{F03EB77C-6406-4085-94A9-8C84DEA8906C}" type="presParOf" srcId="{1D1BC42C-D115-4A82-A687-47E983697B61}" destId="{FE01A114-BEE4-4F7E-93B2-8A5D980AFA82}" srcOrd="0" destOrd="0" presId="urn:microsoft.com/office/officeart/2018/2/layout/IconVerticalSolidList"/>
    <dgm:cxn modelId="{A4FF88D5-2F2A-4A05-91DE-34D768519771}" type="presParOf" srcId="{1D1BC42C-D115-4A82-A687-47E983697B61}" destId="{9F874951-D4F5-4988-A2F2-D88A1AE50B11}" srcOrd="1" destOrd="0" presId="urn:microsoft.com/office/officeart/2018/2/layout/IconVerticalSolidList"/>
    <dgm:cxn modelId="{FC6A1B10-D84B-457A-BC6E-C6705C1E2801}" type="presParOf" srcId="{1D1BC42C-D115-4A82-A687-47E983697B61}" destId="{2C9889F2-3796-4DC5-AC46-93E817444C16}" srcOrd="2" destOrd="0" presId="urn:microsoft.com/office/officeart/2018/2/layout/IconVerticalSolidList"/>
    <dgm:cxn modelId="{8A1C06B6-3AA3-47B7-B1E7-1DB1FA11E184}" type="presParOf" srcId="{1D1BC42C-D115-4A82-A687-47E983697B61}" destId="{C5358D65-260A-4513-813F-DF6F4C856ABC}" srcOrd="3" destOrd="0" presId="urn:microsoft.com/office/officeart/2018/2/layout/IconVerticalSolidList"/>
    <dgm:cxn modelId="{D71481F1-C752-4145-B674-149BFD04A7BA}" type="presParOf" srcId="{7FF65623-6518-4CAF-B7FE-7E018051AEF3}" destId="{58A1FAD9-8992-48B9-9162-98D54BA346D3}" srcOrd="5" destOrd="0" presId="urn:microsoft.com/office/officeart/2018/2/layout/IconVerticalSolidList"/>
    <dgm:cxn modelId="{FCCF9D20-A14A-4F05-B11D-1AF93E8145C1}" type="presParOf" srcId="{7FF65623-6518-4CAF-B7FE-7E018051AEF3}" destId="{EE3FD396-7BDB-4BE4-A316-497B84A5322A}" srcOrd="6" destOrd="0" presId="urn:microsoft.com/office/officeart/2018/2/layout/IconVerticalSolidList"/>
    <dgm:cxn modelId="{A709449A-D0B1-43F7-B946-7F629CFC9248}" type="presParOf" srcId="{EE3FD396-7BDB-4BE4-A316-497B84A5322A}" destId="{533DB963-84CC-4F6A-BCE4-0CC1B69B6212}" srcOrd="0" destOrd="0" presId="urn:microsoft.com/office/officeart/2018/2/layout/IconVerticalSolidList"/>
    <dgm:cxn modelId="{2CA31240-860C-4467-83A2-52CDAF70354B}" type="presParOf" srcId="{EE3FD396-7BDB-4BE4-A316-497B84A5322A}" destId="{651A267B-D406-4CCF-9178-DFBC6D3826C4}" srcOrd="1" destOrd="0" presId="urn:microsoft.com/office/officeart/2018/2/layout/IconVerticalSolidList"/>
    <dgm:cxn modelId="{5E5A5707-5B37-437F-87B4-3AEEA2E42F7D}" type="presParOf" srcId="{EE3FD396-7BDB-4BE4-A316-497B84A5322A}" destId="{B6B72BE0-1C14-4AB6-B399-CEAD641424FC}" srcOrd="2" destOrd="0" presId="urn:microsoft.com/office/officeart/2018/2/layout/IconVerticalSolidList"/>
    <dgm:cxn modelId="{D59C731F-B99C-4247-B17E-337B4527A0D3}" type="presParOf" srcId="{EE3FD396-7BDB-4BE4-A316-497B84A5322A}" destId="{16E06B87-6FA8-4654-91A2-0017C75638A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1B5F9-CF54-47C0-A96C-02EBCB697050}">
      <dsp:nvSpPr>
        <dsp:cNvPr id="0" name=""/>
        <dsp:cNvSpPr/>
      </dsp:nvSpPr>
      <dsp:spPr>
        <a:xfrm>
          <a:off x="0" y="2146"/>
          <a:ext cx="5741533" cy="10877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F4C588-86BD-4FEC-8052-9289F768B9A8}">
      <dsp:nvSpPr>
        <dsp:cNvPr id="0" name=""/>
        <dsp:cNvSpPr/>
      </dsp:nvSpPr>
      <dsp:spPr>
        <a:xfrm>
          <a:off x="329036" y="246884"/>
          <a:ext cx="598248" cy="598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A17F20-2064-49F6-9A4F-6704B9B765B0}">
      <dsp:nvSpPr>
        <dsp:cNvPr id="0" name=""/>
        <dsp:cNvSpPr/>
      </dsp:nvSpPr>
      <dsp:spPr>
        <a:xfrm>
          <a:off x="1256321" y="2146"/>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66750">
            <a:lnSpc>
              <a:spcPct val="90000"/>
            </a:lnSpc>
            <a:spcBef>
              <a:spcPct val="0"/>
            </a:spcBef>
            <a:spcAft>
              <a:spcPct val="35000"/>
            </a:spcAft>
            <a:buNone/>
          </a:pPr>
          <a:r>
            <a:rPr lang="en-US" sz="1500" kern="1200"/>
            <a:t>Alerts proactively notify you when important conditions are found in your monitoring data. They allow you to identify and address issues before the users of your system notice them.</a:t>
          </a:r>
        </a:p>
      </dsp:txBody>
      <dsp:txXfrm>
        <a:off x="1256321" y="2146"/>
        <a:ext cx="4485212" cy="1087724"/>
      </dsp:txXfrm>
    </dsp:sp>
    <dsp:sp modelId="{59D29355-0E3E-44A9-8484-04D835F39F15}">
      <dsp:nvSpPr>
        <dsp:cNvPr id="0" name=""/>
        <dsp:cNvSpPr/>
      </dsp:nvSpPr>
      <dsp:spPr>
        <a:xfrm>
          <a:off x="0" y="1361801"/>
          <a:ext cx="5741533" cy="10877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9B0B1-D8B1-48F5-8BF3-CC20CAC8BB83}">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610518-11A4-4577-8776-338A8C257995}">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66750">
            <a:lnSpc>
              <a:spcPct val="90000"/>
            </a:lnSpc>
            <a:spcBef>
              <a:spcPct val="0"/>
            </a:spcBef>
            <a:spcAft>
              <a:spcPct val="35000"/>
            </a:spcAft>
            <a:buNone/>
          </a:pPr>
          <a:r>
            <a:rPr lang="en-US" sz="1500" kern="1200"/>
            <a:t>Budgets in Cost Management help you plan for and drive organizational accountability. With budgets, you can account for the Azure services you consume or subscribe to during a specific period. </a:t>
          </a:r>
        </a:p>
      </dsp:txBody>
      <dsp:txXfrm>
        <a:off x="1256321" y="1361801"/>
        <a:ext cx="4485212" cy="1087724"/>
      </dsp:txXfrm>
    </dsp:sp>
    <dsp:sp modelId="{FE01A114-BEE4-4F7E-93B2-8A5D980AFA82}">
      <dsp:nvSpPr>
        <dsp:cNvPr id="0" name=""/>
        <dsp:cNvSpPr/>
      </dsp:nvSpPr>
      <dsp:spPr>
        <a:xfrm>
          <a:off x="0" y="2721457"/>
          <a:ext cx="5741533" cy="10877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874951-D4F5-4988-A2F2-D88A1AE50B11}">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358D65-260A-4513-813F-DF6F4C856ABC}">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66750">
            <a:lnSpc>
              <a:spcPct val="90000"/>
            </a:lnSpc>
            <a:spcBef>
              <a:spcPct val="0"/>
            </a:spcBef>
            <a:spcAft>
              <a:spcPct val="35000"/>
            </a:spcAft>
            <a:buNone/>
          </a:pPr>
          <a:r>
            <a:rPr lang="en-US" sz="1500" kern="1200"/>
            <a:t>You can create a recurring task that automatically exports your Cost Management data to Azure storage on a daily, weekly, or monthly basis.</a:t>
          </a:r>
        </a:p>
      </dsp:txBody>
      <dsp:txXfrm>
        <a:off x="1256321" y="2721457"/>
        <a:ext cx="4485212" cy="1087724"/>
      </dsp:txXfrm>
    </dsp:sp>
    <dsp:sp modelId="{533DB963-84CC-4F6A-BCE4-0CC1B69B6212}">
      <dsp:nvSpPr>
        <dsp:cNvPr id="0" name=""/>
        <dsp:cNvSpPr/>
      </dsp:nvSpPr>
      <dsp:spPr>
        <a:xfrm>
          <a:off x="0" y="4081112"/>
          <a:ext cx="5741533" cy="10877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A267B-D406-4CCF-9178-DFBC6D3826C4}">
      <dsp:nvSpPr>
        <dsp:cNvPr id="0" name=""/>
        <dsp:cNvSpPr/>
      </dsp:nvSpPr>
      <dsp:spPr>
        <a:xfrm>
          <a:off x="329036" y="4325850"/>
          <a:ext cx="598248" cy="598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E06B87-6FA8-4654-91A2-0017C75638A3}">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66750">
            <a:lnSpc>
              <a:spcPct val="90000"/>
            </a:lnSpc>
            <a:spcBef>
              <a:spcPct val="0"/>
            </a:spcBef>
            <a:spcAft>
              <a:spcPct val="35000"/>
            </a:spcAft>
            <a:buNone/>
          </a:pPr>
          <a:r>
            <a:rPr lang="en-US" sz="1500" kern="1200"/>
            <a:t>You can export the cost data in CSV</a:t>
          </a:r>
        </a:p>
      </dsp:txBody>
      <dsp:txXfrm>
        <a:off x="1256321" y="4081112"/>
        <a:ext cx="4485212" cy="10877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azure/azure-monitor/app/app-insights-overview"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azure/security-center/" TargetMode="External"/><Relationship Id="rId3" Type="http://schemas.openxmlformats.org/officeDocument/2006/relationships/hyperlink" Target="https://docs.microsoft.com/en-us/azure/azure-monitor/platform/agents-overview" TargetMode="External"/><Relationship Id="rId7" Type="http://schemas.openxmlformats.org/officeDocument/2006/relationships/hyperlink" Target="https://docs.microsoft.com/en-us/azure/azure-monitor/insights/vminsights-overview"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microsoft.com/en-us/azure/azure-monitor/monitor-reference#insights-and-core-solutions" TargetMode="External"/><Relationship Id="rId5" Type="http://schemas.openxmlformats.org/officeDocument/2006/relationships/hyperlink" Target="https://docs.microsoft.com/en-us/azure/azure-monitor/platform/data-platform-logs" TargetMode="External"/><Relationship Id="rId4" Type="http://schemas.openxmlformats.org/officeDocument/2006/relationships/hyperlink" Target="https://docs.microsoft.com/en-us/azure/azure-monitor/platform/data-platform-metrics"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azure/security-center/" TargetMode="External"/><Relationship Id="rId3" Type="http://schemas.openxmlformats.org/officeDocument/2006/relationships/hyperlink" Target="https://docs.microsoft.com/en-us/azure/azure-monitor/platform/log-analytics-agent" TargetMode="External"/><Relationship Id="rId7" Type="http://schemas.openxmlformats.org/officeDocument/2006/relationships/hyperlink" Target="https://docs.microsoft.com/en-us/azure/azure-monitor/insights/vminsights-overview" TargetMode="External"/><Relationship Id="rId2" Type="http://schemas.openxmlformats.org/officeDocument/2006/relationships/hyperlink" Target="https://docs.microsoft.com/system-center/scom/"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monitor/monitor-reference#insights-and-core-solutions" TargetMode="External"/><Relationship Id="rId5" Type="http://schemas.openxmlformats.org/officeDocument/2006/relationships/hyperlink" Target="https://docs.microsoft.com/en-us/azure/azure-monitor/platform/data-platform-logs" TargetMode="External"/><Relationship Id="rId4" Type="http://schemas.openxmlformats.org/officeDocument/2006/relationships/hyperlink" Target="https://docs.microsoft.com/en-us/azure/azure-monitor/platform/data-platform-metric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raw.githubusercontent.com/Azure/azure-quickstart-templates/master/101-storage-account-create/azuredeploy.js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30AD-4F74-4598-BB05-B480B35990D7}"/>
              </a:ext>
            </a:extLst>
          </p:cNvPr>
          <p:cNvSpPr>
            <a:spLocks noGrp="1"/>
          </p:cNvSpPr>
          <p:nvPr>
            <p:ph type="ctrTitle"/>
          </p:nvPr>
        </p:nvSpPr>
        <p:spPr>
          <a:xfrm>
            <a:off x="2091396" y="529363"/>
            <a:ext cx="7197726" cy="2421464"/>
          </a:xfrm>
        </p:spPr>
        <p:txBody>
          <a:bodyPr/>
          <a:lstStyle/>
          <a:p>
            <a:pPr algn="ctr"/>
            <a:r>
              <a:rPr lang="en-US" dirty="0"/>
              <a:t>Day 2 Course </a:t>
            </a:r>
          </a:p>
        </p:txBody>
      </p:sp>
      <p:sp>
        <p:nvSpPr>
          <p:cNvPr id="3" name="Subtitle 2">
            <a:extLst>
              <a:ext uri="{FF2B5EF4-FFF2-40B4-BE49-F238E27FC236}">
                <a16:creationId xmlns:a16="http://schemas.microsoft.com/office/drawing/2014/main" id="{64F6E4B5-9768-4105-8DB4-AEE37AB4C95F}"/>
              </a:ext>
            </a:extLst>
          </p:cNvPr>
          <p:cNvSpPr>
            <a:spLocks noGrp="1"/>
          </p:cNvSpPr>
          <p:nvPr>
            <p:ph type="subTitle" idx="1"/>
          </p:nvPr>
        </p:nvSpPr>
        <p:spPr>
          <a:xfrm>
            <a:off x="2091396" y="3752429"/>
            <a:ext cx="7197726" cy="1405467"/>
          </a:xfrm>
        </p:spPr>
        <p:txBody>
          <a:bodyPr/>
          <a:lstStyle/>
          <a:p>
            <a:pPr algn="ctr"/>
            <a:r>
              <a:rPr lang="en-US" dirty="0"/>
              <a:t>By</a:t>
            </a:r>
          </a:p>
          <a:p>
            <a:pPr algn="ctr"/>
            <a:r>
              <a:rPr lang="en-US" dirty="0"/>
              <a:t>Sridhar S</a:t>
            </a:r>
          </a:p>
        </p:txBody>
      </p:sp>
    </p:spTree>
    <p:extLst>
      <p:ext uri="{BB962C8B-B14F-4D97-AF65-F5344CB8AC3E}">
        <p14:creationId xmlns:p14="http://schemas.microsoft.com/office/powerpoint/2010/main" val="113256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63F87353-5AB8-44A3-950D-EBC078660A3F}"/>
              </a:ext>
            </a:extLst>
          </p:cNvPr>
          <p:cNvSpPr>
            <a:spLocks noGrp="1"/>
          </p:cNvSpPr>
          <p:nvPr>
            <p:ph type="title"/>
          </p:nvPr>
        </p:nvSpPr>
        <p:spPr>
          <a:xfrm>
            <a:off x="718457" y="531278"/>
            <a:ext cx="3211517" cy="5292579"/>
          </a:xfrm>
        </p:spPr>
        <p:txBody>
          <a:bodyPr>
            <a:normAutofit/>
          </a:bodyPr>
          <a:lstStyle/>
          <a:p>
            <a:r>
              <a:rPr lang="en-US">
                <a:solidFill>
                  <a:srgbClr val="FFFFFF"/>
                </a:solidFill>
              </a:rPr>
              <a:t>Alert and budget</a:t>
            </a:r>
          </a:p>
        </p:txBody>
      </p:sp>
      <p:sp useBgFill="1">
        <p:nvSpPr>
          <p:cNvPr id="18"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7" name="Content Placeholder 4">
            <a:extLst>
              <a:ext uri="{FF2B5EF4-FFF2-40B4-BE49-F238E27FC236}">
                <a16:creationId xmlns:a16="http://schemas.microsoft.com/office/drawing/2014/main" id="{8F43ACA4-500D-4711-9F96-4B2063BFD3F6}"/>
              </a:ext>
            </a:extLst>
          </p:cNvPr>
          <p:cNvGraphicFramePr>
            <a:graphicFrameLocks noGrp="1"/>
          </p:cNvGraphicFramePr>
          <p:nvPr>
            <p:ph idx="1"/>
            <p:extLst>
              <p:ext uri="{D42A27DB-BD31-4B8C-83A1-F6EECF244321}">
                <p14:modId xmlns:p14="http://schemas.microsoft.com/office/powerpoint/2010/main" val="3648572566"/>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325050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D485-2807-418F-9500-DFE4A156F3AD}"/>
              </a:ext>
            </a:extLst>
          </p:cNvPr>
          <p:cNvSpPr>
            <a:spLocks noGrp="1"/>
          </p:cNvSpPr>
          <p:nvPr>
            <p:ph type="title"/>
          </p:nvPr>
        </p:nvSpPr>
        <p:spPr>
          <a:xfrm>
            <a:off x="7865806" y="643463"/>
            <a:ext cx="3706762" cy="1608124"/>
          </a:xfrm>
        </p:spPr>
        <p:txBody>
          <a:bodyPr>
            <a:normAutofit/>
          </a:bodyPr>
          <a:lstStyle/>
          <a:p>
            <a:r>
              <a:rPr lang="en-US" dirty="0"/>
              <a:t>Azure Monitor</a:t>
            </a:r>
          </a:p>
        </p:txBody>
      </p:sp>
      <p:pic>
        <p:nvPicPr>
          <p:cNvPr id="7" name="Picture 2" descr="Azure Monitor overview">
            <a:extLst>
              <a:ext uri="{FF2B5EF4-FFF2-40B4-BE49-F238E27FC236}">
                <a16:creationId xmlns:a16="http://schemas.microsoft.com/office/drawing/2014/main" id="{6043BA6D-DC5B-4442-BFED-B28B21BC9B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2" r="1" b="1"/>
          <a:stretch/>
        </p:blipFill>
        <p:spPr bwMode="auto">
          <a:xfrm>
            <a:off x="643464" y="1493617"/>
            <a:ext cx="6897878" cy="3880048"/>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117A188-F6DA-4C62-B80B-DBE8F735ACFD}"/>
              </a:ext>
            </a:extLst>
          </p:cNvPr>
          <p:cNvSpPr>
            <a:spLocks noGrp="1"/>
          </p:cNvSpPr>
          <p:nvPr>
            <p:ph idx="1"/>
          </p:nvPr>
        </p:nvSpPr>
        <p:spPr>
          <a:xfrm>
            <a:off x="7865806" y="2251587"/>
            <a:ext cx="3706762" cy="3972232"/>
          </a:xfrm>
        </p:spPr>
        <p:txBody>
          <a:bodyPr>
            <a:normAutofit/>
          </a:bodyPr>
          <a:lstStyle/>
          <a:p>
            <a:r>
              <a:rPr lang="en-US" dirty="0"/>
              <a:t>Azure Monitor maximizes the availability and performance of your applications and services by delivering a comprehensive solution for collecting, analyzing, and acting on telemetry from your cloud and on-premises environments.</a:t>
            </a:r>
          </a:p>
          <a:p>
            <a:endParaRPr lang="en-US" dirty="0"/>
          </a:p>
          <a:p>
            <a:endParaRPr lang="en-US" dirty="0"/>
          </a:p>
          <a:p>
            <a:endParaRPr lang="en-US" dirty="0"/>
          </a:p>
          <a:p>
            <a:endParaRPr lang="en-US" dirty="0"/>
          </a:p>
          <a:p>
            <a:endParaRPr lang="en-US" dirty="0"/>
          </a:p>
          <a:p>
            <a:endParaRPr lang="en-US" dirty="0"/>
          </a:p>
        </p:txBody>
      </p:sp>
      <p:sp>
        <p:nvSpPr>
          <p:cNvPr id="6" name="Content Placeholder 2">
            <a:extLst>
              <a:ext uri="{FF2B5EF4-FFF2-40B4-BE49-F238E27FC236}">
                <a16:creationId xmlns:a16="http://schemas.microsoft.com/office/drawing/2014/main" id="{73417393-E56C-4D08-A0AE-700346DA8D66}"/>
              </a:ext>
            </a:extLst>
          </p:cNvPr>
          <p:cNvSpPr txBox="1">
            <a:spLocks/>
          </p:cNvSpPr>
          <p:nvPr/>
        </p:nvSpPr>
        <p:spPr>
          <a:xfrm>
            <a:off x="1551313" y="3745862"/>
            <a:ext cx="7719181" cy="104653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sz="1700" dirty="0"/>
          </a:p>
        </p:txBody>
      </p:sp>
    </p:spTree>
    <p:extLst>
      <p:ext uri="{BB962C8B-B14F-4D97-AF65-F5344CB8AC3E}">
        <p14:creationId xmlns:p14="http://schemas.microsoft.com/office/powerpoint/2010/main" val="300613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478C-53C4-42FC-B305-07943FCDC9C2}"/>
              </a:ext>
            </a:extLst>
          </p:cNvPr>
          <p:cNvSpPr>
            <a:spLocks noGrp="1"/>
          </p:cNvSpPr>
          <p:nvPr>
            <p:ph type="title"/>
          </p:nvPr>
        </p:nvSpPr>
        <p:spPr>
          <a:xfrm>
            <a:off x="7865806" y="643463"/>
            <a:ext cx="3706762" cy="1608124"/>
          </a:xfrm>
        </p:spPr>
        <p:txBody>
          <a:bodyPr>
            <a:normAutofit/>
          </a:bodyPr>
          <a:lstStyle/>
          <a:p>
            <a:r>
              <a:rPr lang="en-US" b="1" dirty="0"/>
              <a:t>Application Insights</a:t>
            </a:r>
            <a:endParaRPr lang="en-US" dirty="0"/>
          </a:p>
        </p:txBody>
      </p:sp>
      <p:pic>
        <p:nvPicPr>
          <p:cNvPr id="2050" name="Picture 2" descr="Application Insights instrumentation in your app sends telemetry to your Application Insights resource.">
            <a:extLst>
              <a:ext uri="{FF2B5EF4-FFF2-40B4-BE49-F238E27FC236}">
                <a16:creationId xmlns:a16="http://schemas.microsoft.com/office/drawing/2014/main" id="{0F1C394C-5FEC-49C7-ACF1-092CD7DAB1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4" y="1424634"/>
            <a:ext cx="6897878" cy="401801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F3F24A0-C2C1-4002-9C83-EB878C59A64D}"/>
              </a:ext>
            </a:extLst>
          </p:cNvPr>
          <p:cNvSpPr>
            <a:spLocks noGrp="1"/>
          </p:cNvSpPr>
          <p:nvPr>
            <p:ph idx="1"/>
          </p:nvPr>
        </p:nvSpPr>
        <p:spPr>
          <a:xfrm>
            <a:off x="7865806" y="2251587"/>
            <a:ext cx="3706762" cy="3972232"/>
          </a:xfrm>
        </p:spPr>
        <p:txBody>
          <a:bodyPr>
            <a:normAutofit/>
          </a:bodyPr>
          <a:lstStyle/>
          <a:p>
            <a:r>
              <a:rPr lang="en-US" dirty="0">
                <a:hlinkClick r:id="rId4">
                  <a:extLst>
                    <a:ext uri="{A12FA001-AC4F-418D-AE19-62706E023703}">
                      <ahyp:hlinkClr xmlns:ahyp="http://schemas.microsoft.com/office/drawing/2018/hyperlinkcolor" val="tx"/>
                    </a:ext>
                  </a:extLst>
                </a:hlinkClick>
              </a:rPr>
              <a:t>Application Insights</a:t>
            </a:r>
            <a:r>
              <a:rPr lang="en-US" dirty="0"/>
              <a:t> monitors the availability, performance, and usage of your web applications whether they're hosted in the cloud or on-premises. It leverages the powerful data analysis platform in Azure Monitor to provide you with deep insights into your application's operations and diagnose errors without waiting for a user to report them.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40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CEF948-6298-40AF-9165-A02E37E87423}"/>
              </a:ext>
            </a:extLst>
          </p:cNvPr>
          <p:cNvSpPr>
            <a:spLocks noGrp="1"/>
          </p:cNvSpPr>
          <p:nvPr>
            <p:ph type="title"/>
          </p:nvPr>
        </p:nvSpPr>
        <p:spPr>
          <a:xfrm>
            <a:off x="685799" y="1150076"/>
            <a:ext cx="3659389" cy="4557849"/>
          </a:xfrm>
        </p:spPr>
        <p:txBody>
          <a:bodyPr>
            <a:normAutofit/>
          </a:bodyPr>
          <a:lstStyle/>
          <a:p>
            <a:pPr algn="r"/>
            <a:r>
              <a:rPr lang="en-US" b="1"/>
              <a:t>What does Application Insights monitor</a:t>
            </a:r>
            <a:br>
              <a:rPr lang="en-US" b="1"/>
            </a:br>
            <a:endParaRPr lang="en-US"/>
          </a:p>
        </p:txBody>
      </p:sp>
      <p:cxnSp>
        <p:nvCxnSpPr>
          <p:cNvPr id="18"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99BB2A8C-50BA-47C7-841A-F55EF458B378}"/>
              </a:ext>
            </a:extLst>
          </p:cNvPr>
          <p:cNvSpPr>
            <a:spLocks noGrp="1"/>
          </p:cNvSpPr>
          <p:nvPr>
            <p:ph idx="1"/>
          </p:nvPr>
        </p:nvSpPr>
        <p:spPr>
          <a:xfrm>
            <a:off x="4988658" y="1150076"/>
            <a:ext cx="6517543" cy="4557849"/>
          </a:xfrm>
        </p:spPr>
        <p:txBody>
          <a:bodyPr>
            <a:normAutofit/>
          </a:bodyPr>
          <a:lstStyle/>
          <a:p>
            <a:r>
              <a:rPr lang="en-US" b="1"/>
              <a:t>Request rates, response times, and failure rates</a:t>
            </a:r>
            <a:r>
              <a:rPr lang="en-US"/>
              <a:t> </a:t>
            </a:r>
          </a:p>
          <a:p>
            <a:r>
              <a:rPr lang="en-US" b="1"/>
              <a:t>Dependency rates, response times, and failure rates</a:t>
            </a:r>
          </a:p>
          <a:p>
            <a:r>
              <a:rPr lang="en-US" b="1"/>
              <a:t>Exceptions</a:t>
            </a:r>
          </a:p>
          <a:p>
            <a:r>
              <a:rPr lang="en-US" b="1"/>
              <a:t>Page views and load performance</a:t>
            </a:r>
          </a:p>
          <a:p>
            <a:r>
              <a:rPr lang="en-US" b="1"/>
              <a:t>AJAX calls</a:t>
            </a:r>
          </a:p>
          <a:p>
            <a:r>
              <a:rPr lang="en-US" b="1"/>
              <a:t>User and session counts</a:t>
            </a:r>
            <a:r>
              <a:rPr lang="en-US"/>
              <a:t>.</a:t>
            </a:r>
          </a:p>
          <a:p>
            <a:r>
              <a:rPr lang="en-US" b="1"/>
              <a:t>Performance counters</a:t>
            </a:r>
          </a:p>
          <a:p>
            <a:r>
              <a:rPr lang="en-US" b="1"/>
              <a:t>Host diagnostics</a:t>
            </a:r>
          </a:p>
          <a:p>
            <a:r>
              <a:rPr lang="en-US" b="1"/>
              <a:t>Diagnostic trace logs</a:t>
            </a:r>
          </a:p>
          <a:p>
            <a:r>
              <a:rPr lang="en-US" b="1"/>
              <a:t>Custom events and metrics</a:t>
            </a:r>
          </a:p>
        </p:txBody>
      </p:sp>
    </p:spTree>
    <p:extLst>
      <p:ext uri="{BB962C8B-B14F-4D97-AF65-F5344CB8AC3E}">
        <p14:creationId xmlns:p14="http://schemas.microsoft.com/office/powerpoint/2010/main" val="383120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DA9D0-175D-4490-ADFC-D1E079C157C5}"/>
              </a:ext>
            </a:extLst>
          </p:cNvPr>
          <p:cNvSpPr>
            <a:spLocks noGrp="1"/>
          </p:cNvSpPr>
          <p:nvPr>
            <p:ph type="title"/>
          </p:nvPr>
        </p:nvSpPr>
        <p:spPr>
          <a:xfrm>
            <a:off x="685801" y="533400"/>
            <a:ext cx="10820400" cy="1177092"/>
          </a:xfrm>
        </p:spPr>
        <p:txBody>
          <a:bodyPr anchor="b">
            <a:normAutofit/>
          </a:bodyPr>
          <a:lstStyle/>
          <a:p>
            <a:pPr algn="ctr"/>
            <a:r>
              <a:rPr lang="en-US" sz="4400" b="1"/>
              <a:t>Azure Diagnostics</a:t>
            </a:r>
            <a:endParaRPr lang="en-US" sz="4400"/>
          </a:p>
        </p:txBody>
      </p:sp>
      <p:cxnSp>
        <p:nvCxnSpPr>
          <p:cNvPr id="14"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2846C8D6-3FB2-453F-9E84-907EC5678F94}"/>
              </a:ext>
            </a:extLst>
          </p:cNvPr>
          <p:cNvSpPr>
            <a:spLocks noGrp="1"/>
          </p:cNvSpPr>
          <p:nvPr>
            <p:ph idx="1"/>
          </p:nvPr>
        </p:nvSpPr>
        <p:spPr>
          <a:xfrm>
            <a:off x="685801" y="2243892"/>
            <a:ext cx="10820400" cy="3547308"/>
          </a:xfrm>
        </p:spPr>
        <p:txBody>
          <a:bodyPr anchor="t">
            <a:normAutofit/>
          </a:bodyPr>
          <a:lstStyle/>
          <a:p>
            <a:pPr>
              <a:lnSpc>
                <a:spcPct val="90000"/>
              </a:lnSpc>
            </a:pPr>
            <a:r>
              <a:rPr lang="en-US" sz="1700" dirty="0"/>
              <a:t>Azure Diagnostics extension is an </a:t>
            </a:r>
            <a:r>
              <a:rPr lang="en-US" sz="1700" u="sng" dirty="0">
                <a:hlinkClick r:id="rId3"/>
              </a:rPr>
              <a:t>agent in Azure Monitor</a:t>
            </a:r>
            <a:r>
              <a:rPr lang="en-US" sz="1700" dirty="0"/>
              <a:t> that collects monitoring data from the guest operating system of Azure compute resources including virtual machines. </a:t>
            </a:r>
          </a:p>
          <a:p>
            <a:pPr>
              <a:lnSpc>
                <a:spcPct val="90000"/>
              </a:lnSpc>
            </a:pPr>
            <a:r>
              <a:rPr lang="en-US" sz="1700" dirty="0"/>
              <a:t>The Log Analytics agent in Azure Monitor can also be used to collect monitoring data from the guest operating system of virtual machines. You may choose to use either or both depending on your requirements.</a:t>
            </a:r>
          </a:p>
          <a:p>
            <a:pPr>
              <a:lnSpc>
                <a:spcPct val="90000"/>
              </a:lnSpc>
            </a:pPr>
            <a:r>
              <a:rPr lang="en-US" sz="1700" dirty="0"/>
              <a:t>The key differences to consider are:</a:t>
            </a:r>
          </a:p>
          <a:p>
            <a:pPr marL="400050" indent="-400050">
              <a:lnSpc>
                <a:spcPct val="90000"/>
              </a:lnSpc>
              <a:buFont typeface="+mj-lt"/>
              <a:buAutoNum type="romanLcPeriod"/>
            </a:pPr>
            <a:r>
              <a:rPr lang="en-US" sz="1700" dirty="0"/>
              <a:t>Azure Diagnostics Extension can be used only with Azure virtual machines. The Log Analytics agent can be used with virtual machines in Azure, other clouds, and on-premises.</a:t>
            </a:r>
          </a:p>
          <a:p>
            <a:pPr marL="400050" indent="-400050">
              <a:lnSpc>
                <a:spcPct val="90000"/>
              </a:lnSpc>
              <a:buFont typeface="+mj-lt"/>
              <a:buAutoNum type="romanLcPeriod"/>
            </a:pPr>
            <a:r>
              <a:rPr lang="en-US" sz="1700" dirty="0"/>
              <a:t>Azure Diagnostics extension sends data to Azure Storage, </a:t>
            </a:r>
            <a:r>
              <a:rPr lang="en-US" sz="1700" dirty="0">
                <a:hlinkClick r:id="rId4"/>
              </a:rPr>
              <a:t>Azure Monitor Metrics</a:t>
            </a:r>
            <a:r>
              <a:rPr lang="en-US" sz="1700" dirty="0"/>
              <a:t> (Windows only) and Event Hubs. The Log Analytics agent collects data to </a:t>
            </a:r>
            <a:r>
              <a:rPr lang="en-US" sz="1700" dirty="0">
                <a:hlinkClick r:id="rId5"/>
              </a:rPr>
              <a:t>Azure Monitor Logs</a:t>
            </a:r>
            <a:r>
              <a:rPr lang="en-US" sz="1700" dirty="0"/>
              <a:t>.</a:t>
            </a:r>
          </a:p>
          <a:p>
            <a:pPr marL="400050" indent="-400050">
              <a:lnSpc>
                <a:spcPct val="90000"/>
              </a:lnSpc>
              <a:buFont typeface="+mj-lt"/>
              <a:buAutoNum type="romanLcPeriod"/>
            </a:pPr>
            <a:r>
              <a:rPr lang="en-US" sz="1700" dirty="0"/>
              <a:t>The Log Analytics agent is required for </a:t>
            </a:r>
            <a:r>
              <a:rPr lang="en-US" sz="1700" dirty="0">
                <a:hlinkClick r:id="rId6"/>
              </a:rPr>
              <a:t>solutions</a:t>
            </a:r>
            <a:r>
              <a:rPr lang="en-US" sz="1700" dirty="0"/>
              <a:t>, </a:t>
            </a:r>
            <a:r>
              <a:rPr lang="en-US" sz="1700" dirty="0">
                <a:hlinkClick r:id="rId7"/>
              </a:rPr>
              <a:t>Azure Monitor for VMs</a:t>
            </a:r>
            <a:r>
              <a:rPr lang="en-US" sz="1700" dirty="0"/>
              <a:t>, and other services such as </a:t>
            </a:r>
            <a:r>
              <a:rPr lang="en-US" sz="1700" dirty="0">
                <a:hlinkClick r:id="rId8"/>
              </a:rPr>
              <a:t>Azure Security Center</a:t>
            </a:r>
            <a:r>
              <a:rPr lang="en-US" sz="1700" dirty="0"/>
              <a:t>.</a:t>
            </a:r>
          </a:p>
        </p:txBody>
      </p:sp>
    </p:spTree>
    <p:extLst>
      <p:ext uri="{BB962C8B-B14F-4D97-AF65-F5344CB8AC3E}">
        <p14:creationId xmlns:p14="http://schemas.microsoft.com/office/powerpoint/2010/main" val="8536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A2BE-338E-4068-B412-98DA2DC22163}"/>
              </a:ext>
            </a:extLst>
          </p:cNvPr>
          <p:cNvSpPr>
            <a:spLocks noGrp="1"/>
          </p:cNvSpPr>
          <p:nvPr>
            <p:ph type="title"/>
          </p:nvPr>
        </p:nvSpPr>
        <p:spPr/>
        <p:txBody>
          <a:bodyPr/>
          <a:lstStyle/>
          <a:p>
            <a:r>
              <a:rPr lang="en-US" b="1" dirty="0"/>
              <a:t>Log Analytics</a:t>
            </a:r>
            <a:endParaRPr lang="en-US" dirty="0"/>
          </a:p>
        </p:txBody>
      </p:sp>
      <p:sp>
        <p:nvSpPr>
          <p:cNvPr id="3" name="Content Placeholder 2">
            <a:extLst>
              <a:ext uri="{FF2B5EF4-FFF2-40B4-BE49-F238E27FC236}">
                <a16:creationId xmlns:a16="http://schemas.microsoft.com/office/drawing/2014/main" id="{BE437151-FC88-4824-B984-5C0DE2D7B933}"/>
              </a:ext>
            </a:extLst>
          </p:cNvPr>
          <p:cNvSpPr>
            <a:spLocks noGrp="1"/>
          </p:cNvSpPr>
          <p:nvPr>
            <p:ph idx="1"/>
          </p:nvPr>
        </p:nvSpPr>
        <p:spPr/>
        <p:txBody>
          <a:bodyPr/>
          <a:lstStyle/>
          <a:p>
            <a:r>
              <a:rPr lang="en-US" dirty="0"/>
              <a:t>The Azure Log Analytics agent was developed for comprehensive management across virtual machines in any cloud, on-premises machines, and those monitored by </a:t>
            </a:r>
            <a:r>
              <a:rPr lang="en-US" u="sng" dirty="0">
                <a:hlinkClick r:id="rId2"/>
              </a:rPr>
              <a:t>System Center Operations Manager</a:t>
            </a:r>
            <a:r>
              <a:rPr lang="en-US" dirty="0"/>
              <a:t>. </a:t>
            </a:r>
          </a:p>
          <a:p>
            <a:r>
              <a:rPr lang="en-US" dirty="0"/>
              <a:t>The key differences to consider are: (</a:t>
            </a:r>
            <a:r>
              <a:rPr lang="en-US" dirty="0">
                <a:hlinkClick r:id="rId3"/>
              </a:rPr>
              <a:t>https://docs.microsoft.com/en-us/azure/azure-monitor/platform/log-analytics-agent</a:t>
            </a:r>
            <a:r>
              <a:rPr lang="en-US" dirty="0"/>
              <a:t>)</a:t>
            </a:r>
          </a:p>
          <a:p>
            <a:pPr marL="400050" indent="-400050">
              <a:buFont typeface="+mj-lt"/>
              <a:buAutoNum type="romanUcPeriod"/>
            </a:pPr>
            <a:r>
              <a:rPr lang="en-US" dirty="0"/>
              <a:t>Azure Diagnostics Extension can be used only with Azure virtual machines. The Log Analytics agent can be used with virtual machines in Azure, other clouds, and on-premises.</a:t>
            </a:r>
          </a:p>
          <a:p>
            <a:pPr marL="400050" indent="-400050">
              <a:buFont typeface="+mj-lt"/>
              <a:buAutoNum type="romanUcPeriod"/>
            </a:pPr>
            <a:r>
              <a:rPr lang="en-US" dirty="0"/>
              <a:t>Azure Diagnostics extension sends data to Azure Storage, </a:t>
            </a:r>
            <a:r>
              <a:rPr lang="en-US" dirty="0">
                <a:hlinkClick r:id="rId4"/>
              </a:rPr>
              <a:t>Azure Monitor Metrics</a:t>
            </a:r>
            <a:r>
              <a:rPr lang="en-US" dirty="0"/>
              <a:t> (Windows only) and Event Hubs. The Log Analytics agent collects data to </a:t>
            </a:r>
            <a:r>
              <a:rPr lang="en-US" dirty="0">
                <a:hlinkClick r:id="rId5"/>
              </a:rPr>
              <a:t>Azure Monitor Logs</a:t>
            </a:r>
            <a:r>
              <a:rPr lang="en-US" dirty="0"/>
              <a:t>.</a:t>
            </a:r>
          </a:p>
          <a:p>
            <a:pPr marL="400050" indent="-400050">
              <a:buFont typeface="+mj-lt"/>
              <a:buAutoNum type="romanUcPeriod"/>
            </a:pPr>
            <a:r>
              <a:rPr lang="en-US" dirty="0"/>
              <a:t>The Log Analytics agent is required for </a:t>
            </a:r>
            <a:r>
              <a:rPr lang="en-US" dirty="0">
                <a:hlinkClick r:id="rId6"/>
              </a:rPr>
              <a:t>solutions</a:t>
            </a:r>
            <a:r>
              <a:rPr lang="en-US" dirty="0"/>
              <a:t>, </a:t>
            </a:r>
            <a:r>
              <a:rPr lang="en-US" dirty="0">
                <a:hlinkClick r:id="rId7"/>
              </a:rPr>
              <a:t>Azure Monitor for VMs</a:t>
            </a:r>
            <a:r>
              <a:rPr lang="en-US" dirty="0"/>
              <a:t>, and other services such as </a:t>
            </a:r>
            <a:r>
              <a:rPr lang="en-US" dirty="0">
                <a:hlinkClick r:id="rId8"/>
              </a:rPr>
              <a:t>Azure Security Center</a:t>
            </a:r>
            <a:r>
              <a:rPr lang="en-US" dirty="0"/>
              <a:t>.</a:t>
            </a:r>
          </a:p>
        </p:txBody>
      </p:sp>
    </p:spTree>
    <p:extLst>
      <p:ext uri="{BB962C8B-B14F-4D97-AF65-F5344CB8AC3E}">
        <p14:creationId xmlns:p14="http://schemas.microsoft.com/office/powerpoint/2010/main" val="92899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1F98-87B9-49C3-AF54-F618BA5B8A2C}"/>
              </a:ext>
            </a:extLst>
          </p:cNvPr>
          <p:cNvSpPr>
            <a:spLocks noGrp="1"/>
          </p:cNvSpPr>
          <p:nvPr>
            <p:ph type="title"/>
          </p:nvPr>
        </p:nvSpPr>
        <p:spPr/>
        <p:txBody>
          <a:bodyPr/>
          <a:lstStyle/>
          <a:p>
            <a:r>
              <a:rPr lang="en-US" b="1" dirty="0"/>
              <a:t>Deploy a template</a:t>
            </a:r>
            <a:endParaRPr lang="en-US" dirty="0"/>
          </a:p>
        </p:txBody>
      </p:sp>
      <p:sp>
        <p:nvSpPr>
          <p:cNvPr id="3" name="Content Placeholder 2">
            <a:extLst>
              <a:ext uri="{FF2B5EF4-FFF2-40B4-BE49-F238E27FC236}">
                <a16:creationId xmlns:a16="http://schemas.microsoft.com/office/drawing/2014/main" id="{2C70189C-069C-4CB7-A256-F2764FF36665}"/>
              </a:ext>
            </a:extLst>
          </p:cNvPr>
          <p:cNvSpPr>
            <a:spLocks noGrp="1"/>
          </p:cNvSpPr>
          <p:nvPr>
            <p:ph idx="1"/>
          </p:nvPr>
        </p:nvSpPr>
        <p:spPr/>
        <p:txBody>
          <a:bodyPr>
            <a:normAutofit fontScale="92500" lnSpcReduction="10000"/>
          </a:bodyPr>
          <a:lstStyle/>
          <a:p>
            <a:r>
              <a:rPr lang="en-US" dirty="0"/>
              <a:t>$</a:t>
            </a:r>
            <a:r>
              <a:rPr lang="en-US" dirty="0" err="1"/>
              <a:t>resourceGroupName</a:t>
            </a:r>
            <a:r>
              <a:rPr lang="en-US" dirty="0"/>
              <a:t> = Read-Host -Prompt "testing“</a:t>
            </a:r>
          </a:p>
          <a:p>
            <a:r>
              <a:rPr lang="en-US" dirty="0"/>
              <a:t>$location = Read-Host -Prompt "East US“</a:t>
            </a:r>
          </a:p>
          <a:p>
            <a:r>
              <a:rPr lang="en-US" dirty="0"/>
              <a:t>New-</a:t>
            </a:r>
            <a:r>
              <a:rPr lang="en-US" dirty="0" err="1"/>
              <a:t>AzResourceGroup</a:t>
            </a:r>
            <a:r>
              <a:rPr lang="en-US" dirty="0"/>
              <a:t> -Name $</a:t>
            </a:r>
            <a:r>
              <a:rPr lang="en-US" dirty="0" err="1"/>
              <a:t>resourceGroupName</a:t>
            </a:r>
            <a:r>
              <a:rPr lang="en-US" dirty="0"/>
              <a:t> -Location $location New-</a:t>
            </a:r>
            <a:r>
              <a:rPr lang="en-US" dirty="0" err="1"/>
              <a:t>AzResourceGroupDeployment</a:t>
            </a:r>
            <a:r>
              <a:rPr lang="en-US" dirty="0"/>
              <a:t> -</a:t>
            </a:r>
            <a:r>
              <a:rPr lang="en-US" dirty="0" err="1"/>
              <a:t>ResourceGroupName</a:t>
            </a:r>
            <a:r>
              <a:rPr lang="en-US" dirty="0"/>
              <a:t> $</a:t>
            </a:r>
            <a:r>
              <a:rPr lang="en-US" dirty="0" err="1"/>
              <a:t>resourceGroupName</a:t>
            </a:r>
            <a:r>
              <a:rPr lang="en-US" dirty="0"/>
              <a:t> ` -</a:t>
            </a:r>
            <a:r>
              <a:rPr lang="en-US" dirty="0" err="1"/>
              <a:t>TemplateFile</a:t>
            </a:r>
            <a:r>
              <a:rPr lang="en-US" dirty="0"/>
              <a:t> c:\MyTemplates\azuredeploy.json</a:t>
            </a:r>
          </a:p>
          <a:p>
            <a:r>
              <a:rPr lang="en-US" dirty="0"/>
              <a:t>New-</a:t>
            </a:r>
            <a:r>
              <a:rPr lang="en-US" dirty="0" err="1"/>
              <a:t>AzResourceGroupDeployment</a:t>
            </a:r>
            <a:r>
              <a:rPr lang="en-US" dirty="0"/>
              <a:t> -</a:t>
            </a:r>
            <a:r>
              <a:rPr lang="en-US" dirty="0" err="1"/>
              <a:t>ResourceGroupName</a:t>
            </a:r>
            <a:r>
              <a:rPr lang="en-US" dirty="0"/>
              <a:t> $</a:t>
            </a:r>
            <a:r>
              <a:rPr lang="en-US" dirty="0" err="1"/>
              <a:t>resourceGroupName</a:t>
            </a:r>
            <a:r>
              <a:rPr lang="en-US" dirty="0"/>
              <a:t> ` -</a:t>
            </a:r>
            <a:r>
              <a:rPr lang="en-US" dirty="0" err="1"/>
              <a:t>TemplateUri</a:t>
            </a:r>
            <a:r>
              <a:rPr lang="en-US" dirty="0"/>
              <a:t> </a:t>
            </a:r>
            <a:r>
              <a:rPr lang="en-US" dirty="0">
                <a:hlinkClick r:id="rId2"/>
              </a:rPr>
              <a:t>https://raw.githubusercontent.com/Azure/azure-quickstart-templates/master/101-storage-account-create/azuredeploy.json</a:t>
            </a:r>
            <a:endParaRPr lang="en-US" dirty="0"/>
          </a:p>
          <a:p>
            <a:r>
              <a:rPr lang="en-US" dirty="0"/>
              <a:t>New-</a:t>
            </a:r>
            <a:r>
              <a:rPr lang="en-US" dirty="0" err="1"/>
              <a:t>AzResourceGroupDeployment</a:t>
            </a:r>
            <a:r>
              <a:rPr lang="en-US" dirty="0"/>
              <a:t> -Name </a:t>
            </a:r>
            <a:r>
              <a:rPr lang="en-US" dirty="0" err="1"/>
              <a:t>ExampleDeployment</a:t>
            </a:r>
            <a:r>
              <a:rPr lang="en-US" dirty="0"/>
              <a:t> -</a:t>
            </a:r>
            <a:r>
              <a:rPr lang="en-US" dirty="0" err="1"/>
              <a:t>ResourceGroupName</a:t>
            </a:r>
            <a:r>
              <a:rPr lang="en-US" dirty="0"/>
              <a:t> </a:t>
            </a:r>
            <a:r>
              <a:rPr lang="en-US" dirty="0" err="1"/>
              <a:t>ExampleResourceGroup</a:t>
            </a:r>
            <a:r>
              <a:rPr lang="en-US" dirty="0"/>
              <a:t> ` -</a:t>
            </a:r>
            <a:r>
              <a:rPr lang="en-US" dirty="0" err="1"/>
              <a:t>TemplateUri</a:t>
            </a:r>
            <a:r>
              <a:rPr lang="en-US" dirty="0"/>
              <a:t> https://raw.githubusercontent.com/Azure/azure-quickstart-templates/master/101-storage-account-create/azuredeploy.json ` -</a:t>
            </a:r>
            <a:r>
              <a:rPr lang="en-US" dirty="0" err="1"/>
              <a:t>TemplateParameterUri</a:t>
            </a:r>
            <a:r>
              <a:rPr lang="en-US" dirty="0"/>
              <a:t> https://raw.githubusercontent.com/Azure/azure-quickstart-templates/master/101-storage-account-create/azuredeploy.parameters.json</a:t>
            </a:r>
          </a:p>
        </p:txBody>
      </p:sp>
    </p:spTree>
    <p:extLst>
      <p:ext uri="{BB962C8B-B14F-4D97-AF65-F5344CB8AC3E}">
        <p14:creationId xmlns:p14="http://schemas.microsoft.com/office/powerpoint/2010/main" val="3906152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77</TotalTime>
  <Words>319</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Day 2 Course </vt:lpstr>
      <vt:lpstr>Alert and budget</vt:lpstr>
      <vt:lpstr>Azure Monitor</vt:lpstr>
      <vt:lpstr>Application Insights</vt:lpstr>
      <vt:lpstr>What does Application Insights monitor </vt:lpstr>
      <vt:lpstr>Azure Diagnostics</vt:lpstr>
      <vt:lpstr>Log Analytics</vt:lpstr>
      <vt:lpstr>Deploy a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 Course </dc:title>
  <dc:creator>Sridhar Shankar</dc:creator>
  <cp:lastModifiedBy>Sridhar Shankar</cp:lastModifiedBy>
  <cp:revision>10</cp:revision>
  <dcterms:created xsi:type="dcterms:W3CDTF">2020-03-11T12:42:34Z</dcterms:created>
  <dcterms:modified xsi:type="dcterms:W3CDTF">2020-03-11T15:00:33Z</dcterms:modified>
</cp:coreProperties>
</file>