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8C466-19DB-4968-8697-58041A65643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8C8A76F-C26F-4D9D-8B24-08D15A23C5FD}">
      <dgm:prSet/>
      <dgm:spPr/>
      <dgm:t>
        <a:bodyPr/>
        <a:lstStyle/>
        <a:p>
          <a:r>
            <a:rPr lang="en-US"/>
            <a:t>To create an Azure file share, you need to answer three questions </a:t>
          </a:r>
        </a:p>
      </dgm:t>
    </dgm:pt>
    <dgm:pt modelId="{32569DB1-1D16-46C2-9350-744D490D3629}" type="parTrans" cxnId="{40F9ADC6-0CFA-443C-8A67-8779F8BC5CDD}">
      <dgm:prSet/>
      <dgm:spPr/>
      <dgm:t>
        <a:bodyPr/>
        <a:lstStyle/>
        <a:p>
          <a:endParaRPr lang="en-US"/>
        </a:p>
      </dgm:t>
    </dgm:pt>
    <dgm:pt modelId="{932837C6-1DF2-44D7-AA51-9D560B796961}" type="sibTrans" cxnId="{40F9ADC6-0CFA-443C-8A67-8779F8BC5CDD}">
      <dgm:prSet/>
      <dgm:spPr/>
      <dgm:t>
        <a:bodyPr/>
        <a:lstStyle/>
        <a:p>
          <a:endParaRPr lang="en-US"/>
        </a:p>
      </dgm:t>
    </dgm:pt>
    <dgm:pt modelId="{AA607AF2-2B7C-42ED-B987-DB33D075B1F2}">
      <dgm:prSet/>
      <dgm:spPr/>
      <dgm:t>
        <a:bodyPr/>
        <a:lstStyle/>
        <a:p>
          <a:r>
            <a:rPr lang="en-US" b="1"/>
            <a:t>What are the performance requirements for your Azure file share?</a:t>
          </a:r>
          <a:endParaRPr lang="en-US"/>
        </a:p>
      </dgm:t>
    </dgm:pt>
    <dgm:pt modelId="{0E68FDA8-B319-4F7F-9A77-587B3FF4D60A}" type="parTrans" cxnId="{AA281CEC-8637-46DC-8E1D-9CE772BE3221}">
      <dgm:prSet/>
      <dgm:spPr/>
      <dgm:t>
        <a:bodyPr/>
        <a:lstStyle/>
        <a:p>
          <a:endParaRPr lang="en-US"/>
        </a:p>
      </dgm:t>
    </dgm:pt>
    <dgm:pt modelId="{A75FE731-AC83-491A-958A-9946D0F2272D}" type="sibTrans" cxnId="{AA281CEC-8637-46DC-8E1D-9CE772BE3221}">
      <dgm:prSet/>
      <dgm:spPr/>
      <dgm:t>
        <a:bodyPr/>
        <a:lstStyle/>
        <a:p>
          <a:endParaRPr lang="en-US"/>
        </a:p>
      </dgm:t>
    </dgm:pt>
    <dgm:pt modelId="{163248B5-ED8C-4EC2-A80F-8E53F09C8296}">
      <dgm:prSet/>
      <dgm:spPr/>
      <dgm:t>
        <a:bodyPr/>
        <a:lstStyle/>
        <a:p>
          <a:r>
            <a:rPr lang="en-US" b="1"/>
            <a:t>What size file share do you need?</a:t>
          </a:r>
          <a:endParaRPr lang="en-US"/>
        </a:p>
      </dgm:t>
    </dgm:pt>
    <dgm:pt modelId="{4AEB212A-71D5-4AEC-9111-170F82288985}" type="parTrans" cxnId="{8653EB19-4E98-49D4-BFDB-A5EF984C502B}">
      <dgm:prSet/>
      <dgm:spPr/>
      <dgm:t>
        <a:bodyPr/>
        <a:lstStyle/>
        <a:p>
          <a:endParaRPr lang="en-US"/>
        </a:p>
      </dgm:t>
    </dgm:pt>
    <dgm:pt modelId="{9F91ED50-0BAA-49CB-B547-DFEDF9E4BB37}" type="sibTrans" cxnId="{8653EB19-4E98-49D4-BFDB-A5EF984C502B}">
      <dgm:prSet/>
      <dgm:spPr/>
      <dgm:t>
        <a:bodyPr/>
        <a:lstStyle/>
        <a:p>
          <a:endParaRPr lang="en-US"/>
        </a:p>
      </dgm:t>
    </dgm:pt>
    <dgm:pt modelId="{00650EF6-D58B-4F3D-9F2E-046A92D79C04}">
      <dgm:prSet/>
      <dgm:spPr/>
      <dgm:t>
        <a:bodyPr/>
        <a:lstStyle/>
        <a:p>
          <a:r>
            <a:rPr lang="en-US" b="1"/>
            <a:t>What are your redundancy requirements for your Azure file share?</a:t>
          </a:r>
          <a:endParaRPr lang="en-US"/>
        </a:p>
      </dgm:t>
    </dgm:pt>
    <dgm:pt modelId="{F97B31F5-4762-42F0-AA6E-D2DC7AF638F6}" type="parTrans" cxnId="{ECD47081-ADBC-4E5D-8D4F-247FF76B7793}">
      <dgm:prSet/>
      <dgm:spPr/>
      <dgm:t>
        <a:bodyPr/>
        <a:lstStyle/>
        <a:p>
          <a:endParaRPr lang="en-US"/>
        </a:p>
      </dgm:t>
    </dgm:pt>
    <dgm:pt modelId="{38E4BD41-6893-4336-9D7C-C61923F5FDD9}" type="sibTrans" cxnId="{ECD47081-ADBC-4E5D-8D4F-247FF76B7793}">
      <dgm:prSet/>
      <dgm:spPr/>
      <dgm:t>
        <a:bodyPr/>
        <a:lstStyle/>
        <a:p>
          <a:endParaRPr lang="en-US"/>
        </a:p>
      </dgm:t>
    </dgm:pt>
    <dgm:pt modelId="{F538C209-3044-4494-9CB3-CA19BD5533D2}">
      <dgm:prSet/>
      <dgm:spPr/>
      <dgm:t>
        <a:bodyPr/>
        <a:lstStyle/>
        <a:p>
          <a:r>
            <a:rPr lang="en-US"/>
            <a:t>Azure file shares are deployed into </a:t>
          </a:r>
          <a:r>
            <a:rPr lang="en-US" i="1"/>
            <a:t>storage accounts</a:t>
          </a:r>
          <a:r>
            <a:rPr lang="en-US"/>
            <a:t>, which are top-level objects that represent a shared pool of storage. This pool of storage can be used to deploy multiple file shares.</a:t>
          </a:r>
        </a:p>
      </dgm:t>
    </dgm:pt>
    <dgm:pt modelId="{F8AD32B9-4FCF-4D0B-B81A-F99B6E10F6FC}" type="parTrans" cxnId="{427BDBCE-C78F-4775-AA6B-CFED30647024}">
      <dgm:prSet/>
      <dgm:spPr/>
      <dgm:t>
        <a:bodyPr/>
        <a:lstStyle/>
        <a:p>
          <a:endParaRPr lang="en-US"/>
        </a:p>
      </dgm:t>
    </dgm:pt>
    <dgm:pt modelId="{22B78B77-806E-498E-9A89-A15320FDBE27}" type="sibTrans" cxnId="{427BDBCE-C78F-4775-AA6B-CFED30647024}">
      <dgm:prSet/>
      <dgm:spPr/>
      <dgm:t>
        <a:bodyPr/>
        <a:lstStyle/>
        <a:p>
          <a:endParaRPr lang="en-US"/>
        </a:p>
      </dgm:t>
    </dgm:pt>
    <dgm:pt modelId="{35F496D6-DF61-4663-A477-12E234238B99}" type="pres">
      <dgm:prSet presAssocID="{7668C466-19DB-4968-8697-58041A656434}" presName="vert0" presStyleCnt="0">
        <dgm:presLayoutVars>
          <dgm:dir/>
          <dgm:animOne val="branch"/>
          <dgm:animLvl val="lvl"/>
        </dgm:presLayoutVars>
      </dgm:prSet>
      <dgm:spPr/>
    </dgm:pt>
    <dgm:pt modelId="{854432E6-CC73-493D-8105-F3C7911A6053}" type="pres">
      <dgm:prSet presAssocID="{48C8A76F-C26F-4D9D-8B24-08D15A23C5FD}" presName="thickLine" presStyleLbl="alignNode1" presStyleIdx="0" presStyleCnt="5"/>
      <dgm:spPr/>
    </dgm:pt>
    <dgm:pt modelId="{673CF223-A616-435B-9B5C-6B064EC5E1A5}" type="pres">
      <dgm:prSet presAssocID="{48C8A76F-C26F-4D9D-8B24-08D15A23C5FD}" presName="horz1" presStyleCnt="0"/>
      <dgm:spPr/>
    </dgm:pt>
    <dgm:pt modelId="{51999D94-E7D4-4D14-9251-294F5645A23A}" type="pres">
      <dgm:prSet presAssocID="{48C8A76F-C26F-4D9D-8B24-08D15A23C5FD}" presName="tx1" presStyleLbl="revTx" presStyleIdx="0" presStyleCnt="5"/>
      <dgm:spPr/>
    </dgm:pt>
    <dgm:pt modelId="{A2566779-21B2-466B-8286-3F5358AFB04F}" type="pres">
      <dgm:prSet presAssocID="{48C8A76F-C26F-4D9D-8B24-08D15A23C5FD}" presName="vert1" presStyleCnt="0"/>
      <dgm:spPr/>
    </dgm:pt>
    <dgm:pt modelId="{0B5CAF4C-B24F-4940-8285-68BE97CA304A}" type="pres">
      <dgm:prSet presAssocID="{AA607AF2-2B7C-42ED-B987-DB33D075B1F2}" presName="thickLine" presStyleLbl="alignNode1" presStyleIdx="1" presStyleCnt="5"/>
      <dgm:spPr/>
    </dgm:pt>
    <dgm:pt modelId="{7D822186-6069-48E4-BE24-3AEA1C85EE0B}" type="pres">
      <dgm:prSet presAssocID="{AA607AF2-2B7C-42ED-B987-DB33D075B1F2}" presName="horz1" presStyleCnt="0"/>
      <dgm:spPr/>
    </dgm:pt>
    <dgm:pt modelId="{15ADD4E1-9E69-43A3-AE6C-B4BB41833BBF}" type="pres">
      <dgm:prSet presAssocID="{AA607AF2-2B7C-42ED-B987-DB33D075B1F2}" presName="tx1" presStyleLbl="revTx" presStyleIdx="1" presStyleCnt="5"/>
      <dgm:spPr/>
    </dgm:pt>
    <dgm:pt modelId="{DE2A99BD-2EA0-490C-AD7D-FA10CDE885A5}" type="pres">
      <dgm:prSet presAssocID="{AA607AF2-2B7C-42ED-B987-DB33D075B1F2}" presName="vert1" presStyleCnt="0"/>
      <dgm:spPr/>
    </dgm:pt>
    <dgm:pt modelId="{9C452DD9-2355-4A8F-B9C2-86874E6BC995}" type="pres">
      <dgm:prSet presAssocID="{163248B5-ED8C-4EC2-A80F-8E53F09C8296}" presName="thickLine" presStyleLbl="alignNode1" presStyleIdx="2" presStyleCnt="5"/>
      <dgm:spPr/>
    </dgm:pt>
    <dgm:pt modelId="{81E15C1E-8641-4720-BE66-21B7755434B7}" type="pres">
      <dgm:prSet presAssocID="{163248B5-ED8C-4EC2-A80F-8E53F09C8296}" presName="horz1" presStyleCnt="0"/>
      <dgm:spPr/>
    </dgm:pt>
    <dgm:pt modelId="{26FB3547-7822-4AB4-9610-0C3DA4517931}" type="pres">
      <dgm:prSet presAssocID="{163248B5-ED8C-4EC2-A80F-8E53F09C8296}" presName="tx1" presStyleLbl="revTx" presStyleIdx="2" presStyleCnt="5"/>
      <dgm:spPr/>
    </dgm:pt>
    <dgm:pt modelId="{8A74EB14-26D2-49EC-87C0-192FC4452452}" type="pres">
      <dgm:prSet presAssocID="{163248B5-ED8C-4EC2-A80F-8E53F09C8296}" presName="vert1" presStyleCnt="0"/>
      <dgm:spPr/>
    </dgm:pt>
    <dgm:pt modelId="{05A7EF39-7B43-47F5-8483-3053CA08B5E7}" type="pres">
      <dgm:prSet presAssocID="{00650EF6-D58B-4F3D-9F2E-046A92D79C04}" presName="thickLine" presStyleLbl="alignNode1" presStyleIdx="3" presStyleCnt="5"/>
      <dgm:spPr/>
    </dgm:pt>
    <dgm:pt modelId="{6BED6D13-0146-4C5F-82DB-EA76489C32C5}" type="pres">
      <dgm:prSet presAssocID="{00650EF6-D58B-4F3D-9F2E-046A92D79C04}" presName="horz1" presStyleCnt="0"/>
      <dgm:spPr/>
    </dgm:pt>
    <dgm:pt modelId="{EA4CC752-1533-4367-AD2F-5058378E1C17}" type="pres">
      <dgm:prSet presAssocID="{00650EF6-D58B-4F3D-9F2E-046A92D79C04}" presName="tx1" presStyleLbl="revTx" presStyleIdx="3" presStyleCnt="5"/>
      <dgm:spPr/>
    </dgm:pt>
    <dgm:pt modelId="{2E66A2BE-89E6-4A49-ADB8-1D2D6DB4E546}" type="pres">
      <dgm:prSet presAssocID="{00650EF6-D58B-4F3D-9F2E-046A92D79C04}" presName="vert1" presStyleCnt="0"/>
      <dgm:spPr/>
    </dgm:pt>
    <dgm:pt modelId="{B68B0A11-3A06-4C83-B17D-71F243386B69}" type="pres">
      <dgm:prSet presAssocID="{F538C209-3044-4494-9CB3-CA19BD5533D2}" presName="thickLine" presStyleLbl="alignNode1" presStyleIdx="4" presStyleCnt="5"/>
      <dgm:spPr/>
    </dgm:pt>
    <dgm:pt modelId="{28869C93-02F6-4C53-8FE2-F38384143C07}" type="pres">
      <dgm:prSet presAssocID="{F538C209-3044-4494-9CB3-CA19BD5533D2}" presName="horz1" presStyleCnt="0"/>
      <dgm:spPr/>
    </dgm:pt>
    <dgm:pt modelId="{157227BE-1502-4F63-9991-1F060AA5D0E8}" type="pres">
      <dgm:prSet presAssocID="{F538C209-3044-4494-9CB3-CA19BD5533D2}" presName="tx1" presStyleLbl="revTx" presStyleIdx="4" presStyleCnt="5"/>
      <dgm:spPr/>
    </dgm:pt>
    <dgm:pt modelId="{B36FC027-BAC8-4283-B560-1A8F2FD7972A}" type="pres">
      <dgm:prSet presAssocID="{F538C209-3044-4494-9CB3-CA19BD5533D2}" presName="vert1" presStyleCnt="0"/>
      <dgm:spPr/>
    </dgm:pt>
  </dgm:ptLst>
  <dgm:cxnLst>
    <dgm:cxn modelId="{8653EB19-4E98-49D4-BFDB-A5EF984C502B}" srcId="{7668C466-19DB-4968-8697-58041A656434}" destId="{163248B5-ED8C-4EC2-A80F-8E53F09C8296}" srcOrd="2" destOrd="0" parTransId="{4AEB212A-71D5-4AEC-9111-170F82288985}" sibTransId="{9F91ED50-0BAA-49CB-B547-DFEDF9E4BB37}"/>
    <dgm:cxn modelId="{2DDEA045-1CB9-4862-B90A-39733564F29C}" type="presOf" srcId="{F538C209-3044-4494-9CB3-CA19BD5533D2}" destId="{157227BE-1502-4F63-9991-1F060AA5D0E8}" srcOrd="0" destOrd="0" presId="urn:microsoft.com/office/officeart/2008/layout/LinedList"/>
    <dgm:cxn modelId="{55A1C166-105A-419F-9C52-CBAFF3D4E255}" type="presOf" srcId="{48C8A76F-C26F-4D9D-8B24-08D15A23C5FD}" destId="{51999D94-E7D4-4D14-9251-294F5645A23A}" srcOrd="0" destOrd="0" presId="urn:microsoft.com/office/officeart/2008/layout/LinedList"/>
    <dgm:cxn modelId="{6AF11949-2F6C-46CE-8764-E923C1898776}" type="presOf" srcId="{AA607AF2-2B7C-42ED-B987-DB33D075B1F2}" destId="{15ADD4E1-9E69-43A3-AE6C-B4BB41833BBF}" srcOrd="0" destOrd="0" presId="urn:microsoft.com/office/officeart/2008/layout/LinedList"/>
    <dgm:cxn modelId="{C5EA9E4A-C56D-4574-95E3-0A507A462236}" type="presOf" srcId="{7668C466-19DB-4968-8697-58041A656434}" destId="{35F496D6-DF61-4663-A477-12E234238B99}" srcOrd="0" destOrd="0" presId="urn:microsoft.com/office/officeart/2008/layout/LinedList"/>
    <dgm:cxn modelId="{ECD47081-ADBC-4E5D-8D4F-247FF76B7793}" srcId="{7668C466-19DB-4968-8697-58041A656434}" destId="{00650EF6-D58B-4F3D-9F2E-046A92D79C04}" srcOrd="3" destOrd="0" parTransId="{F97B31F5-4762-42F0-AA6E-D2DC7AF638F6}" sibTransId="{38E4BD41-6893-4336-9D7C-C61923F5FDD9}"/>
    <dgm:cxn modelId="{40F9ADC6-0CFA-443C-8A67-8779F8BC5CDD}" srcId="{7668C466-19DB-4968-8697-58041A656434}" destId="{48C8A76F-C26F-4D9D-8B24-08D15A23C5FD}" srcOrd="0" destOrd="0" parTransId="{32569DB1-1D16-46C2-9350-744D490D3629}" sibTransId="{932837C6-1DF2-44D7-AA51-9D560B796961}"/>
    <dgm:cxn modelId="{592A17C7-479E-49B7-B9F7-4B6AE6F896BF}" type="presOf" srcId="{00650EF6-D58B-4F3D-9F2E-046A92D79C04}" destId="{EA4CC752-1533-4367-AD2F-5058378E1C17}" srcOrd="0" destOrd="0" presId="urn:microsoft.com/office/officeart/2008/layout/LinedList"/>
    <dgm:cxn modelId="{427BDBCE-C78F-4775-AA6B-CFED30647024}" srcId="{7668C466-19DB-4968-8697-58041A656434}" destId="{F538C209-3044-4494-9CB3-CA19BD5533D2}" srcOrd="4" destOrd="0" parTransId="{F8AD32B9-4FCF-4D0B-B81A-F99B6E10F6FC}" sibTransId="{22B78B77-806E-498E-9A89-A15320FDBE27}"/>
    <dgm:cxn modelId="{DE4EEDDC-2110-42DC-A5CA-0DE9B1F9A7E8}" type="presOf" srcId="{163248B5-ED8C-4EC2-A80F-8E53F09C8296}" destId="{26FB3547-7822-4AB4-9610-0C3DA4517931}" srcOrd="0" destOrd="0" presId="urn:microsoft.com/office/officeart/2008/layout/LinedList"/>
    <dgm:cxn modelId="{AA281CEC-8637-46DC-8E1D-9CE772BE3221}" srcId="{7668C466-19DB-4968-8697-58041A656434}" destId="{AA607AF2-2B7C-42ED-B987-DB33D075B1F2}" srcOrd="1" destOrd="0" parTransId="{0E68FDA8-B319-4F7F-9A77-587B3FF4D60A}" sibTransId="{A75FE731-AC83-491A-958A-9946D0F2272D}"/>
    <dgm:cxn modelId="{B48E3CA4-0FBA-44D2-9EC5-182BD815A7FC}" type="presParOf" srcId="{35F496D6-DF61-4663-A477-12E234238B99}" destId="{854432E6-CC73-493D-8105-F3C7911A6053}" srcOrd="0" destOrd="0" presId="urn:microsoft.com/office/officeart/2008/layout/LinedList"/>
    <dgm:cxn modelId="{AECE19F8-DACC-4E9C-9336-5EF052D6A620}" type="presParOf" srcId="{35F496D6-DF61-4663-A477-12E234238B99}" destId="{673CF223-A616-435B-9B5C-6B064EC5E1A5}" srcOrd="1" destOrd="0" presId="urn:microsoft.com/office/officeart/2008/layout/LinedList"/>
    <dgm:cxn modelId="{AE6ADCE7-D668-42FD-AD38-E52AEFC0C126}" type="presParOf" srcId="{673CF223-A616-435B-9B5C-6B064EC5E1A5}" destId="{51999D94-E7D4-4D14-9251-294F5645A23A}" srcOrd="0" destOrd="0" presId="urn:microsoft.com/office/officeart/2008/layout/LinedList"/>
    <dgm:cxn modelId="{907C261F-EE1A-47CD-8B2C-C078C6668EA6}" type="presParOf" srcId="{673CF223-A616-435B-9B5C-6B064EC5E1A5}" destId="{A2566779-21B2-466B-8286-3F5358AFB04F}" srcOrd="1" destOrd="0" presId="urn:microsoft.com/office/officeart/2008/layout/LinedList"/>
    <dgm:cxn modelId="{B38EB34A-89C9-418D-A1FE-CC7C1B7AC83A}" type="presParOf" srcId="{35F496D6-DF61-4663-A477-12E234238B99}" destId="{0B5CAF4C-B24F-4940-8285-68BE97CA304A}" srcOrd="2" destOrd="0" presId="urn:microsoft.com/office/officeart/2008/layout/LinedList"/>
    <dgm:cxn modelId="{E9884417-6E41-4AD9-B1AC-70A812398540}" type="presParOf" srcId="{35F496D6-DF61-4663-A477-12E234238B99}" destId="{7D822186-6069-48E4-BE24-3AEA1C85EE0B}" srcOrd="3" destOrd="0" presId="urn:microsoft.com/office/officeart/2008/layout/LinedList"/>
    <dgm:cxn modelId="{DEBA65B7-FCD6-4EC0-860F-205493EDC000}" type="presParOf" srcId="{7D822186-6069-48E4-BE24-3AEA1C85EE0B}" destId="{15ADD4E1-9E69-43A3-AE6C-B4BB41833BBF}" srcOrd="0" destOrd="0" presId="urn:microsoft.com/office/officeart/2008/layout/LinedList"/>
    <dgm:cxn modelId="{BA025D41-6A7E-4E20-907E-7CB2B7B5C518}" type="presParOf" srcId="{7D822186-6069-48E4-BE24-3AEA1C85EE0B}" destId="{DE2A99BD-2EA0-490C-AD7D-FA10CDE885A5}" srcOrd="1" destOrd="0" presId="urn:microsoft.com/office/officeart/2008/layout/LinedList"/>
    <dgm:cxn modelId="{C8229079-47E4-49D7-AFE2-1D1449EAF87D}" type="presParOf" srcId="{35F496D6-DF61-4663-A477-12E234238B99}" destId="{9C452DD9-2355-4A8F-B9C2-86874E6BC995}" srcOrd="4" destOrd="0" presId="urn:microsoft.com/office/officeart/2008/layout/LinedList"/>
    <dgm:cxn modelId="{899645D4-7DFE-4D1F-9AF0-D792383E5017}" type="presParOf" srcId="{35F496D6-DF61-4663-A477-12E234238B99}" destId="{81E15C1E-8641-4720-BE66-21B7755434B7}" srcOrd="5" destOrd="0" presId="urn:microsoft.com/office/officeart/2008/layout/LinedList"/>
    <dgm:cxn modelId="{6E07830E-F280-4049-89E0-C0D5C3287E5A}" type="presParOf" srcId="{81E15C1E-8641-4720-BE66-21B7755434B7}" destId="{26FB3547-7822-4AB4-9610-0C3DA4517931}" srcOrd="0" destOrd="0" presId="urn:microsoft.com/office/officeart/2008/layout/LinedList"/>
    <dgm:cxn modelId="{7E1DDF2C-54E3-40F3-AC8C-673350A34628}" type="presParOf" srcId="{81E15C1E-8641-4720-BE66-21B7755434B7}" destId="{8A74EB14-26D2-49EC-87C0-192FC4452452}" srcOrd="1" destOrd="0" presId="urn:microsoft.com/office/officeart/2008/layout/LinedList"/>
    <dgm:cxn modelId="{85B5A6A0-5371-4387-AAC0-E4EA5ED5EF93}" type="presParOf" srcId="{35F496D6-DF61-4663-A477-12E234238B99}" destId="{05A7EF39-7B43-47F5-8483-3053CA08B5E7}" srcOrd="6" destOrd="0" presId="urn:microsoft.com/office/officeart/2008/layout/LinedList"/>
    <dgm:cxn modelId="{677E0B70-2A66-4A93-8F4E-EB22E714E479}" type="presParOf" srcId="{35F496D6-DF61-4663-A477-12E234238B99}" destId="{6BED6D13-0146-4C5F-82DB-EA76489C32C5}" srcOrd="7" destOrd="0" presId="urn:microsoft.com/office/officeart/2008/layout/LinedList"/>
    <dgm:cxn modelId="{7569CE55-D063-4ABF-B0D7-745CF059E0F5}" type="presParOf" srcId="{6BED6D13-0146-4C5F-82DB-EA76489C32C5}" destId="{EA4CC752-1533-4367-AD2F-5058378E1C17}" srcOrd="0" destOrd="0" presId="urn:microsoft.com/office/officeart/2008/layout/LinedList"/>
    <dgm:cxn modelId="{04547845-D7CD-417B-89E3-2B09AD6D4401}" type="presParOf" srcId="{6BED6D13-0146-4C5F-82DB-EA76489C32C5}" destId="{2E66A2BE-89E6-4A49-ADB8-1D2D6DB4E546}" srcOrd="1" destOrd="0" presId="urn:microsoft.com/office/officeart/2008/layout/LinedList"/>
    <dgm:cxn modelId="{D26502FE-2A8F-4CF4-8C83-DBB379F84094}" type="presParOf" srcId="{35F496D6-DF61-4663-A477-12E234238B99}" destId="{B68B0A11-3A06-4C83-B17D-71F243386B69}" srcOrd="8" destOrd="0" presId="urn:microsoft.com/office/officeart/2008/layout/LinedList"/>
    <dgm:cxn modelId="{AE382978-23A7-461B-9A87-46ED95F645AF}" type="presParOf" srcId="{35F496D6-DF61-4663-A477-12E234238B99}" destId="{28869C93-02F6-4C53-8FE2-F38384143C07}" srcOrd="9" destOrd="0" presId="urn:microsoft.com/office/officeart/2008/layout/LinedList"/>
    <dgm:cxn modelId="{DCD23B44-3286-4E14-89BE-48B10B49F25C}" type="presParOf" srcId="{28869C93-02F6-4C53-8FE2-F38384143C07}" destId="{157227BE-1502-4F63-9991-1F060AA5D0E8}" srcOrd="0" destOrd="0" presId="urn:microsoft.com/office/officeart/2008/layout/LinedList"/>
    <dgm:cxn modelId="{3D5FFB1F-18B7-4203-9A03-C179A1859CD9}" type="presParOf" srcId="{28869C93-02F6-4C53-8FE2-F38384143C07}" destId="{B36FC027-BAC8-4283-B560-1A8F2FD7972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C4DA58-EEB3-4A76-85FE-E7ADE1B2604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3DCB601-799F-42B9-A16E-E7D605F253E8}">
      <dgm:prSet/>
      <dgm:spPr/>
      <dgm:t>
        <a:bodyPr/>
        <a:lstStyle/>
        <a:p>
          <a:r>
            <a:rPr lang="en-US"/>
            <a:t>Use Azure File Sync to centralize your organization's file shares in Azure Files, while keeping the flexibility, performance, and compatibility of an on-premises file server. </a:t>
          </a:r>
        </a:p>
      </dgm:t>
    </dgm:pt>
    <dgm:pt modelId="{DD409280-212C-471A-9C8D-24893ECAB8DF}" type="parTrans" cxnId="{E7752935-59A7-4856-88BC-1F5627E99BBD}">
      <dgm:prSet/>
      <dgm:spPr/>
      <dgm:t>
        <a:bodyPr/>
        <a:lstStyle/>
        <a:p>
          <a:endParaRPr lang="en-US"/>
        </a:p>
      </dgm:t>
    </dgm:pt>
    <dgm:pt modelId="{7DEC668A-F149-47C1-A0A6-2A0B3BA3AC04}" type="sibTrans" cxnId="{E7752935-59A7-4856-88BC-1F5627E99BBD}">
      <dgm:prSet/>
      <dgm:spPr/>
      <dgm:t>
        <a:bodyPr/>
        <a:lstStyle/>
        <a:p>
          <a:endParaRPr lang="en-US"/>
        </a:p>
      </dgm:t>
    </dgm:pt>
    <dgm:pt modelId="{D74C93C1-288C-44EB-9137-7B96FBEEDD39}">
      <dgm:prSet/>
      <dgm:spPr/>
      <dgm:t>
        <a:bodyPr/>
        <a:lstStyle/>
        <a:p>
          <a:r>
            <a:rPr lang="en-US"/>
            <a:t>The Azure File Sync agent enables data on a Windows Server to be synchronized with an Azure File share.</a:t>
          </a:r>
        </a:p>
      </dgm:t>
    </dgm:pt>
    <dgm:pt modelId="{487B1750-10E5-4EE4-97C5-18F643B7F458}" type="parTrans" cxnId="{52F1B04C-F503-4021-989F-3818A9FA96D5}">
      <dgm:prSet/>
      <dgm:spPr/>
      <dgm:t>
        <a:bodyPr/>
        <a:lstStyle/>
        <a:p>
          <a:endParaRPr lang="en-US"/>
        </a:p>
      </dgm:t>
    </dgm:pt>
    <dgm:pt modelId="{674F3158-1FFD-40E7-80E2-A61FE8D75886}" type="sibTrans" cxnId="{52F1B04C-F503-4021-989F-3818A9FA96D5}">
      <dgm:prSet/>
      <dgm:spPr/>
      <dgm:t>
        <a:bodyPr/>
        <a:lstStyle/>
        <a:p>
          <a:endParaRPr lang="en-US"/>
        </a:p>
      </dgm:t>
    </dgm:pt>
    <dgm:pt modelId="{2F96F273-4EF2-4416-8769-3394C57B37CB}" type="pres">
      <dgm:prSet presAssocID="{41C4DA58-EEB3-4A76-85FE-E7ADE1B26049}" presName="hierChild1" presStyleCnt="0">
        <dgm:presLayoutVars>
          <dgm:chPref val="1"/>
          <dgm:dir/>
          <dgm:animOne val="branch"/>
          <dgm:animLvl val="lvl"/>
          <dgm:resizeHandles/>
        </dgm:presLayoutVars>
      </dgm:prSet>
      <dgm:spPr/>
    </dgm:pt>
    <dgm:pt modelId="{A172B496-24D7-4AE1-BA49-39585C3B893D}" type="pres">
      <dgm:prSet presAssocID="{E3DCB601-799F-42B9-A16E-E7D605F253E8}" presName="hierRoot1" presStyleCnt="0"/>
      <dgm:spPr/>
    </dgm:pt>
    <dgm:pt modelId="{916CC927-0D23-4BB6-BAF3-CB923B7B23DD}" type="pres">
      <dgm:prSet presAssocID="{E3DCB601-799F-42B9-A16E-E7D605F253E8}" presName="composite" presStyleCnt="0"/>
      <dgm:spPr/>
    </dgm:pt>
    <dgm:pt modelId="{3B94D6B1-1307-48CD-9A4B-C599222AF2BA}" type="pres">
      <dgm:prSet presAssocID="{E3DCB601-799F-42B9-A16E-E7D605F253E8}" presName="background" presStyleLbl="node0" presStyleIdx="0" presStyleCnt="2"/>
      <dgm:spPr/>
    </dgm:pt>
    <dgm:pt modelId="{34309BD3-2212-44F0-A8C8-949F20823E62}" type="pres">
      <dgm:prSet presAssocID="{E3DCB601-799F-42B9-A16E-E7D605F253E8}" presName="text" presStyleLbl="fgAcc0" presStyleIdx="0" presStyleCnt="2">
        <dgm:presLayoutVars>
          <dgm:chPref val="3"/>
        </dgm:presLayoutVars>
      </dgm:prSet>
      <dgm:spPr/>
    </dgm:pt>
    <dgm:pt modelId="{0D988282-5BF4-47E8-9AAB-B227D3C70A75}" type="pres">
      <dgm:prSet presAssocID="{E3DCB601-799F-42B9-A16E-E7D605F253E8}" presName="hierChild2" presStyleCnt="0"/>
      <dgm:spPr/>
    </dgm:pt>
    <dgm:pt modelId="{7276B156-6832-4057-AE04-2D8A81CA994A}" type="pres">
      <dgm:prSet presAssocID="{D74C93C1-288C-44EB-9137-7B96FBEEDD39}" presName="hierRoot1" presStyleCnt="0"/>
      <dgm:spPr/>
    </dgm:pt>
    <dgm:pt modelId="{14AE79E2-5981-4A40-BEAE-B00300B70EBF}" type="pres">
      <dgm:prSet presAssocID="{D74C93C1-288C-44EB-9137-7B96FBEEDD39}" presName="composite" presStyleCnt="0"/>
      <dgm:spPr/>
    </dgm:pt>
    <dgm:pt modelId="{24BBAD7D-513C-4DF6-B831-AB9F53007024}" type="pres">
      <dgm:prSet presAssocID="{D74C93C1-288C-44EB-9137-7B96FBEEDD39}" presName="background" presStyleLbl="node0" presStyleIdx="1" presStyleCnt="2"/>
      <dgm:spPr/>
    </dgm:pt>
    <dgm:pt modelId="{D8B4E972-31B3-4312-8CF4-071C89D1A9F3}" type="pres">
      <dgm:prSet presAssocID="{D74C93C1-288C-44EB-9137-7B96FBEEDD39}" presName="text" presStyleLbl="fgAcc0" presStyleIdx="1" presStyleCnt="2">
        <dgm:presLayoutVars>
          <dgm:chPref val="3"/>
        </dgm:presLayoutVars>
      </dgm:prSet>
      <dgm:spPr/>
    </dgm:pt>
    <dgm:pt modelId="{3B001AA3-6499-4978-A9D5-B44151AE7F4E}" type="pres">
      <dgm:prSet presAssocID="{D74C93C1-288C-44EB-9137-7B96FBEEDD39}" presName="hierChild2" presStyleCnt="0"/>
      <dgm:spPr/>
    </dgm:pt>
  </dgm:ptLst>
  <dgm:cxnLst>
    <dgm:cxn modelId="{E7752935-59A7-4856-88BC-1F5627E99BBD}" srcId="{41C4DA58-EEB3-4A76-85FE-E7ADE1B26049}" destId="{E3DCB601-799F-42B9-A16E-E7D605F253E8}" srcOrd="0" destOrd="0" parTransId="{DD409280-212C-471A-9C8D-24893ECAB8DF}" sibTransId="{7DEC668A-F149-47C1-A0A6-2A0B3BA3AC04}"/>
    <dgm:cxn modelId="{87D6C95B-6B63-49C9-89C4-F5899F1C0BC7}" type="presOf" srcId="{D74C93C1-288C-44EB-9137-7B96FBEEDD39}" destId="{D8B4E972-31B3-4312-8CF4-071C89D1A9F3}" srcOrd="0" destOrd="0" presId="urn:microsoft.com/office/officeart/2005/8/layout/hierarchy1"/>
    <dgm:cxn modelId="{52F1B04C-F503-4021-989F-3818A9FA96D5}" srcId="{41C4DA58-EEB3-4A76-85FE-E7ADE1B26049}" destId="{D74C93C1-288C-44EB-9137-7B96FBEEDD39}" srcOrd="1" destOrd="0" parTransId="{487B1750-10E5-4EE4-97C5-18F643B7F458}" sibTransId="{674F3158-1FFD-40E7-80E2-A61FE8D75886}"/>
    <dgm:cxn modelId="{EA7C2B57-671C-498B-983F-CE2422ED8775}" type="presOf" srcId="{41C4DA58-EEB3-4A76-85FE-E7ADE1B26049}" destId="{2F96F273-4EF2-4416-8769-3394C57B37CB}" srcOrd="0" destOrd="0" presId="urn:microsoft.com/office/officeart/2005/8/layout/hierarchy1"/>
    <dgm:cxn modelId="{C961E2F3-15A4-4581-B6D7-C87EA71E1064}" type="presOf" srcId="{E3DCB601-799F-42B9-A16E-E7D605F253E8}" destId="{34309BD3-2212-44F0-A8C8-949F20823E62}" srcOrd="0" destOrd="0" presId="urn:microsoft.com/office/officeart/2005/8/layout/hierarchy1"/>
    <dgm:cxn modelId="{AE79B26E-D630-4420-AF10-6502D3F258C3}" type="presParOf" srcId="{2F96F273-4EF2-4416-8769-3394C57B37CB}" destId="{A172B496-24D7-4AE1-BA49-39585C3B893D}" srcOrd="0" destOrd="0" presId="urn:microsoft.com/office/officeart/2005/8/layout/hierarchy1"/>
    <dgm:cxn modelId="{1BAA3783-17DC-4896-BD98-7572A6ED989F}" type="presParOf" srcId="{A172B496-24D7-4AE1-BA49-39585C3B893D}" destId="{916CC927-0D23-4BB6-BAF3-CB923B7B23DD}" srcOrd="0" destOrd="0" presId="urn:microsoft.com/office/officeart/2005/8/layout/hierarchy1"/>
    <dgm:cxn modelId="{0CDF1BFD-B5D9-4B60-852D-70D142C9798F}" type="presParOf" srcId="{916CC927-0D23-4BB6-BAF3-CB923B7B23DD}" destId="{3B94D6B1-1307-48CD-9A4B-C599222AF2BA}" srcOrd="0" destOrd="0" presId="urn:microsoft.com/office/officeart/2005/8/layout/hierarchy1"/>
    <dgm:cxn modelId="{F63B2869-EEBC-4753-81B4-07CDD417312A}" type="presParOf" srcId="{916CC927-0D23-4BB6-BAF3-CB923B7B23DD}" destId="{34309BD3-2212-44F0-A8C8-949F20823E62}" srcOrd="1" destOrd="0" presId="urn:microsoft.com/office/officeart/2005/8/layout/hierarchy1"/>
    <dgm:cxn modelId="{8BA55E6C-3769-4FDD-96D8-E40B882D0980}" type="presParOf" srcId="{A172B496-24D7-4AE1-BA49-39585C3B893D}" destId="{0D988282-5BF4-47E8-9AAB-B227D3C70A75}" srcOrd="1" destOrd="0" presId="urn:microsoft.com/office/officeart/2005/8/layout/hierarchy1"/>
    <dgm:cxn modelId="{0D474180-5465-4FBF-B5E9-7C6F078AD02C}" type="presParOf" srcId="{2F96F273-4EF2-4416-8769-3394C57B37CB}" destId="{7276B156-6832-4057-AE04-2D8A81CA994A}" srcOrd="1" destOrd="0" presId="urn:microsoft.com/office/officeart/2005/8/layout/hierarchy1"/>
    <dgm:cxn modelId="{29244FEC-FE96-412C-A53D-08176FD0700E}" type="presParOf" srcId="{7276B156-6832-4057-AE04-2D8A81CA994A}" destId="{14AE79E2-5981-4A40-BEAE-B00300B70EBF}" srcOrd="0" destOrd="0" presId="urn:microsoft.com/office/officeart/2005/8/layout/hierarchy1"/>
    <dgm:cxn modelId="{DEEBB779-03C9-4D6C-A967-4758DCA00786}" type="presParOf" srcId="{14AE79E2-5981-4A40-BEAE-B00300B70EBF}" destId="{24BBAD7D-513C-4DF6-B831-AB9F53007024}" srcOrd="0" destOrd="0" presId="urn:microsoft.com/office/officeart/2005/8/layout/hierarchy1"/>
    <dgm:cxn modelId="{4885A429-44C5-4BC3-A086-54655F171032}" type="presParOf" srcId="{14AE79E2-5981-4A40-BEAE-B00300B70EBF}" destId="{D8B4E972-31B3-4312-8CF4-071C89D1A9F3}" srcOrd="1" destOrd="0" presId="urn:microsoft.com/office/officeart/2005/8/layout/hierarchy1"/>
    <dgm:cxn modelId="{15898FFB-86DE-4A97-8F4E-7C69A21AD68A}" type="presParOf" srcId="{7276B156-6832-4057-AE04-2D8A81CA994A}" destId="{3B001AA3-6499-4978-A9D5-B44151AE7F4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432E6-CC73-493D-8105-F3C7911A6053}">
      <dsp:nvSpPr>
        <dsp:cNvPr id="0" name=""/>
        <dsp:cNvSpPr/>
      </dsp:nvSpPr>
      <dsp:spPr>
        <a:xfrm>
          <a:off x="0" y="631"/>
          <a:ext cx="57415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99D94-E7D4-4D14-9251-294F5645A23A}">
      <dsp:nvSpPr>
        <dsp:cNvPr id="0" name=""/>
        <dsp:cNvSpPr/>
      </dsp:nvSpPr>
      <dsp:spPr>
        <a:xfrm>
          <a:off x="0" y="631"/>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 create an Azure file share, you need to answer three questions </a:t>
          </a:r>
        </a:p>
      </dsp:txBody>
      <dsp:txXfrm>
        <a:off x="0" y="631"/>
        <a:ext cx="5741533" cy="1033944"/>
      </dsp:txXfrm>
    </dsp:sp>
    <dsp:sp modelId="{0B5CAF4C-B24F-4940-8285-68BE97CA304A}">
      <dsp:nvSpPr>
        <dsp:cNvPr id="0" name=""/>
        <dsp:cNvSpPr/>
      </dsp:nvSpPr>
      <dsp:spPr>
        <a:xfrm>
          <a:off x="0" y="1034575"/>
          <a:ext cx="5741533" cy="0"/>
        </a:xfrm>
        <a:prstGeom prst="line">
          <a:avLst/>
        </a:prstGeom>
        <a:solidFill>
          <a:schemeClr val="accent2">
            <a:hueOff val="403396"/>
            <a:satOff val="-214"/>
            <a:lumOff val="1421"/>
            <a:alphaOff val="0"/>
          </a:schemeClr>
        </a:solidFill>
        <a:ln w="19050" cap="rnd" cmpd="sng" algn="ctr">
          <a:solidFill>
            <a:schemeClr val="accent2">
              <a:hueOff val="403396"/>
              <a:satOff val="-214"/>
              <a:lumOff val="14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ADD4E1-9E69-43A3-AE6C-B4BB41833BBF}">
      <dsp:nvSpPr>
        <dsp:cNvPr id="0" name=""/>
        <dsp:cNvSpPr/>
      </dsp:nvSpPr>
      <dsp:spPr>
        <a:xfrm>
          <a:off x="0" y="1034575"/>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What are the performance requirements for your Azure file share?</a:t>
          </a:r>
          <a:endParaRPr lang="en-US" sz="1700" kern="1200"/>
        </a:p>
      </dsp:txBody>
      <dsp:txXfrm>
        <a:off x="0" y="1034575"/>
        <a:ext cx="5741533" cy="1033944"/>
      </dsp:txXfrm>
    </dsp:sp>
    <dsp:sp modelId="{9C452DD9-2355-4A8F-B9C2-86874E6BC995}">
      <dsp:nvSpPr>
        <dsp:cNvPr id="0" name=""/>
        <dsp:cNvSpPr/>
      </dsp:nvSpPr>
      <dsp:spPr>
        <a:xfrm>
          <a:off x="0" y="2068519"/>
          <a:ext cx="5741533" cy="0"/>
        </a:xfrm>
        <a:prstGeom prst="line">
          <a:avLst/>
        </a:prstGeom>
        <a:solidFill>
          <a:schemeClr val="accent2">
            <a:hueOff val="806792"/>
            <a:satOff val="-428"/>
            <a:lumOff val="2842"/>
            <a:alphaOff val="0"/>
          </a:schemeClr>
        </a:solidFill>
        <a:ln w="19050" cap="rnd" cmpd="sng" algn="ctr">
          <a:solidFill>
            <a:schemeClr val="accent2">
              <a:hueOff val="806792"/>
              <a:satOff val="-428"/>
              <a:lumOff val="2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B3547-7822-4AB4-9610-0C3DA4517931}">
      <dsp:nvSpPr>
        <dsp:cNvPr id="0" name=""/>
        <dsp:cNvSpPr/>
      </dsp:nvSpPr>
      <dsp:spPr>
        <a:xfrm>
          <a:off x="0" y="2068519"/>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What size file share do you need?</a:t>
          </a:r>
          <a:endParaRPr lang="en-US" sz="1700" kern="1200"/>
        </a:p>
      </dsp:txBody>
      <dsp:txXfrm>
        <a:off x="0" y="2068519"/>
        <a:ext cx="5741533" cy="1033944"/>
      </dsp:txXfrm>
    </dsp:sp>
    <dsp:sp modelId="{05A7EF39-7B43-47F5-8483-3053CA08B5E7}">
      <dsp:nvSpPr>
        <dsp:cNvPr id="0" name=""/>
        <dsp:cNvSpPr/>
      </dsp:nvSpPr>
      <dsp:spPr>
        <a:xfrm>
          <a:off x="0" y="3102463"/>
          <a:ext cx="5741533" cy="0"/>
        </a:xfrm>
        <a:prstGeom prst="line">
          <a:avLst/>
        </a:prstGeom>
        <a:solidFill>
          <a:schemeClr val="accent2">
            <a:hueOff val="1210188"/>
            <a:satOff val="-642"/>
            <a:lumOff val="4264"/>
            <a:alphaOff val="0"/>
          </a:schemeClr>
        </a:solidFill>
        <a:ln w="19050" cap="rnd" cmpd="sng" algn="ctr">
          <a:solidFill>
            <a:schemeClr val="accent2">
              <a:hueOff val="1210188"/>
              <a:satOff val="-642"/>
              <a:lumOff val="42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CC752-1533-4367-AD2F-5058378E1C17}">
      <dsp:nvSpPr>
        <dsp:cNvPr id="0" name=""/>
        <dsp:cNvSpPr/>
      </dsp:nvSpPr>
      <dsp:spPr>
        <a:xfrm>
          <a:off x="0" y="3102463"/>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What are your redundancy requirements for your Azure file share?</a:t>
          </a:r>
          <a:endParaRPr lang="en-US" sz="1700" kern="1200"/>
        </a:p>
      </dsp:txBody>
      <dsp:txXfrm>
        <a:off x="0" y="3102463"/>
        <a:ext cx="5741533" cy="1033944"/>
      </dsp:txXfrm>
    </dsp:sp>
    <dsp:sp modelId="{B68B0A11-3A06-4C83-B17D-71F243386B69}">
      <dsp:nvSpPr>
        <dsp:cNvPr id="0" name=""/>
        <dsp:cNvSpPr/>
      </dsp:nvSpPr>
      <dsp:spPr>
        <a:xfrm>
          <a:off x="0" y="4136407"/>
          <a:ext cx="5741533" cy="0"/>
        </a:xfrm>
        <a:prstGeom prst="line">
          <a:avLst/>
        </a:prstGeom>
        <a:solidFill>
          <a:schemeClr val="accent2">
            <a:hueOff val="1613584"/>
            <a:satOff val="-856"/>
            <a:lumOff val="5685"/>
            <a:alphaOff val="0"/>
          </a:schemeClr>
        </a:solidFill>
        <a:ln w="19050" cap="rnd" cmpd="sng" algn="ctr">
          <a:solidFill>
            <a:schemeClr val="accent2">
              <a:hueOff val="1613584"/>
              <a:satOff val="-856"/>
              <a:lumOff val="56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7227BE-1502-4F63-9991-1F060AA5D0E8}">
      <dsp:nvSpPr>
        <dsp:cNvPr id="0" name=""/>
        <dsp:cNvSpPr/>
      </dsp:nvSpPr>
      <dsp:spPr>
        <a:xfrm>
          <a:off x="0" y="4136407"/>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Azure file shares are deployed into </a:t>
          </a:r>
          <a:r>
            <a:rPr lang="en-US" sz="1700" i="1" kern="1200"/>
            <a:t>storage accounts</a:t>
          </a:r>
          <a:r>
            <a:rPr lang="en-US" sz="1700" kern="1200"/>
            <a:t>, which are top-level objects that represent a shared pool of storage. This pool of storage can be used to deploy multiple file shares.</a:t>
          </a:r>
        </a:p>
      </dsp:txBody>
      <dsp:txXfrm>
        <a:off x="0" y="4136407"/>
        <a:ext cx="5741533" cy="1033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4D6B1-1307-48CD-9A4B-C599222AF2BA}">
      <dsp:nvSpPr>
        <dsp:cNvPr id="0" name=""/>
        <dsp:cNvSpPr/>
      </dsp:nvSpPr>
      <dsp:spPr>
        <a:xfrm>
          <a:off x="1236"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309BD3-2212-44F0-A8C8-949F20823E62}">
      <dsp:nvSpPr>
        <dsp:cNvPr id="0" name=""/>
        <dsp:cNvSpPr/>
      </dsp:nvSpPr>
      <dsp:spPr>
        <a:xfrm>
          <a:off x="483567"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Use Azure File Sync to centralize your organization's file shares in Azure Files, while keeping the flexibility, performance, and compatibility of an on-premises file server. </a:t>
          </a:r>
        </a:p>
      </dsp:txBody>
      <dsp:txXfrm>
        <a:off x="564303" y="623981"/>
        <a:ext cx="4179507" cy="2595049"/>
      </dsp:txXfrm>
    </dsp:sp>
    <dsp:sp modelId="{24BBAD7D-513C-4DF6-B831-AB9F53007024}">
      <dsp:nvSpPr>
        <dsp:cNvPr id="0" name=""/>
        <dsp:cNvSpPr/>
      </dsp:nvSpPr>
      <dsp:spPr>
        <a:xfrm>
          <a:off x="5306878" y="85031"/>
          <a:ext cx="4340979" cy="27565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4E972-31B3-4312-8CF4-071C89D1A9F3}">
      <dsp:nvSpPr>
        <dsp:cNvPr id="0" name=""/>
        <dsp:cNvSpPr/>
      </dsp:nvSpPr>
      <dsp:spPr>
        <a:xfrm>
          <a:off x="5789209" y="543245"/>
          <a:ext cx="4340979" cy="275652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Azure File Sync agent enables data on a Windows Server to be synchronized with an Azure File share.</a:t>
          </a:r>
        </a:p>
      </dsp:txBody>
      <dsp:txXfrm>
        <a:off x="5869945" y="623981"/>
        <a:ext cx="4179507" cy="25950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8136-DAA6-4A29-BD85-039E88B34AE1}"/>
              </a:ext>
            </a:extLst>
          </p:cNvPr>
          <p:cNvSpPr>
            <a:spLocks noGrp="1"/>
          </p:cNvSpPr>
          <p:nvPr>
            <p:ph type="ctrTitle"/>
          </p:nvPr>
        </p:nvSpPr>
        <p:spPr>
          <a:xfrm>
            <a:off x="2133599" y="562978"/>
            <a:ext cx="7197726" cy="2421464"/>
          </a:xfrm>
        </p:spPr>
        <p:txBody>
          <a:bodyPr/>
          <a:lstStyle/>
          <a:p>
            <a:pPr algn="ctr"/>
            <a:r>
              <a:rPr lang="en-US" dirty="0"/>
              <a:t>Day 4</a:t>
            </a:r>
          </a:p>
        </p:txBody>
      </p:sp>
      <p:sp>
        <p:nvSpPr>
          <p:cNvPr id="3" name="Subtitle 2">
            <a:extLst>
              <a:ext uri="{FF2B5EF4-FFF2-40B4-BE49-F238E27FC236}">
                <a16:creationId xmlns:a16="http://schemas.microsoft.com/office/drawing/2014/main" id="{52D74B0C-AC8B-4A7A-AB79-7F53AF0CDF33}"/>
              </a:ext>
            </a:extLst>
          </p:cNvPr>
          <p:cNvSpPr>
            <a:spLocks noGrp="1"/>
          </p:cNvSpPr>
          <p:nvPr>
            <p:ph type="subTitle" idx="1"/>
          </p:nvPr>
        </p:nvSpPr>
        <p:spPr>
          <a:xfrm>
            <a:off x="1967345" y="3873559"/>
            <a:ext cx="7197726" cy="1405467"/>
          </a:xfrm>
        </p:spPr>
        <p:txBody>
          <a:bodyPr/>
          <a:lstStyle/>
          <a:p>
            <a:pPr algn="ctr"/>
            <a:r>
              <a:rPr lang="en-US" dirty="0"/>
              <a:t>By</a:t>
            </a:r>
          </a:p>
          <a:p>
            <a:pPr algn="ctr"/>
            <a:r>
              <a:rPr lang="en-US" dirty="0"/>
              <a:t>Sridhar S</a:t>
            </a:r>
          </a:p>
        </p:txBody>
      </p:sp>
    </p:spTree>
    <p:extLst>
      <p:ext uri="{BB962C8B-B14F-4D97-AF65-F5344CB8AC3E}">
        <p14:creationId xmlns:p14="http://schemas.microsoft.com/office/powerpoint/2010/main" val="120155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E2C42D7-6361-404C-84F1-4FCC31B30E12}"/>
              </a:ext>
            </a:extLst>
          </p:cNvPr>
          <p:cNvSpPr>
            <a:spLocks noGrp="1"/>
          </p:cNvSpPr>
          <p:nvPr>
            <p:ph type="title"/>
          </p:nvPr>
        </p:nvSpPr>
        <p:spPr>
          <a:xfrm>
            <a:off x="718457" y="531278"/>
            <a:ext cx="3211517" cy="5292579"/>
          </a:xfrm>
        </p:spPr>
        <p:txBody>
          <a:bodyPr>
            <a:normAutofit/>
          </a:bodyPr>
          <a:lstStyle/>
          <a:p>
            <a:r>
              <a:rPr lang="en-US">
                <a:solidFill>
                  <a:srgbClr val="FFFFFF"/>
                </a:solidFill>
              </a:rPr>
              <a:t>Azure File Share</a:t>
            </a:r>
          </a:p>
        </p:txBody>
      </p:sp>
      <p:sp useBgFill="1">
        <p:nvSpPr>
          <p:cNvPr id="16" name="Freeform: Shape 15">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019176A9-2716-4436-A0AF-1D63C3E15478}"/>
              </a:ext>
            </a:extLst>
          </p:cNvPr>
          <p:cNvGraphicFramePr>
            <a:graphicFrameLocks noGrp="1"/>
          </p:cNvGraphicFramePr>
          <p:nvPr>
            <p:ph idx="1"/>
            <p:extLst>
              <p:ext uri="{D42A27DB-BD31-4B8C-83A1-F6EECF244321}">
                <p14:modId xmlns:p14="http://schemas.microsoft.com/office/powerpoint/2010/main" val="212090333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42303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0C13-80E2-4538-8C31-7DA1FD8EBE14}"/>
              </a:ext>
            </a:extLst>
          </p:cNvPr>
          <p:cNvSpPr>
            <a:spLocks noGrp="1"/>
          </p:cNvSpPr>
          <p:nvPr>
            <p:ph type="title"/>
          </p:nvPr>
        </p:nvSpPr>
        <p:spPr>
          <a:xfrm>
            <a:off x="685802" y="609600"/>
            <a:ext cx="6282266" cy="1456267"/>
          </a:xfrm>
        </p:spPr>
        <p:txBody>
          <a:bodyPr>
            <a:normAutofit/>
          </a:bodyPr>
          <a:lstStyle/>
          <a:p>
            <a:r>
              <a:rPr lang="en-US" b="1" dirty="0"/>
              <a:t>Azure Data Box</a:t>
            </a:r>
            <a:endParaRPr lang="en-US" dirty="0"/>
          </a:p>
        </p:txBody>
      </p:sp>
      <p:sp>
        <p:nvSpPr>
          <p:cNvPr id="3" name="Content Placeholder 2">
            <a:extLst>
              <a:ext uri="{FF2B5EF4-FFF2-40B4-BE49-F238E27FC236}">
                <a16:creationId xmlns:a16="http://schemas.microsoft.com/office/drawing/2014/main" id="{8014B882-C5F2-4F97-B085-E2938D8E40D8}"/>
              </a:ext>
            </a:extLst>
          </p:cNvPr>
          <p:cNvSpPr>
            <a:spLocks noGrp="1"/>
          </p:cNvSpPr>
          <p:nvPr>
            <p:ph idx="1"/>
          </p:nvPr>
        </p:nvSpPr>
        <p:spPr>
          <a:xfrm>
            <a:off x="685802" y="2142067"/>
            <a:ext cx="6282266" cy="3649133"/>
          </a:xfrm>
        </p:spPr>
        <p:txBody>
          <a:bodyPr>
            <a:normAutofit/>
          </a:bodyPr>
          <a:lstStyle/>
          <a:p>
            <a:r>
              <a:rPr lang="en-US" dirty="0"/>
              <a:t>Data Box devices easily move data to Azure when busy networks aren’t an option. Move large amounts of data to Azure when you're limited by time, network availability, or costs, using common copy tools such as Robocopy.</a:t>
            </a:r>
          </a:p>
          <a:p>
            <a:r>
              <a:rPr lang="en-US" dirty="0"/>
              <a:t>Data Box is a ruggedized device with 100-TB capacity uses standard NAS protocols and common copy tools. It features AES 256-bit encryption for safer transit.</a:t>
            </a:r>
          </a:p>
          <a:p>
            <a:endParaRPr lang="en-US" dirty="0"/>
          </a:p>
          <a:p>
            <a:endParaRPr lang="en-US" dirty="0"/>
          </a:p>
        </p:txBody>
      </p:sp>
      <p:pic>
        <p:nvPicPr>
          <p:cNvPr id="1026" name="Picture 2" descr="Data Box">
            <a:extLst>
              <a:ext uri="{FF2B5EF4-FFF2-40B4-BE49-F238E27FC236}">
                <a16:creationId xmlns:a16="http://schemas.microsoft.com/office/drawing/2014/main" id="{5943492F-E6F2-4ACF-A057-93532216C1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0936" y="2158166"/>
            <a:ext cx="3445714" cy="246546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3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FC-6E9C-43AE-B7E8-5B10C80793AE}"/>
              </a:ext>
            </a:extLst>
          </p:cNvPr>
          <p:cNvSpPr>
            <a:spLocks noGrp="1"/>
          </p:cNvSpPr>
          <p:nvPr>
            <p:ph type="title"/>
          </p:nvPr>
        </p:nvSpPr>
        <p:spPr>
          <a:xfrm>
            <a:off x="7865806" y="643463"/>
            <a:ext cx="3706762" cy="1608124"/>
          </a:xfrm>
        </p:spPr>
        <p:txBody>
          <a:bodyPr>
            <a:normAutofit/>
          </a:bodyPr>
          <a:lstStyle/>
          <a:p>
            <a:r>
              <a:rPr lang="en-US" b="1" dirty="0"/>
              <a:t>Data Box Disk</a:t>
            </a:r>
            <a:br>
              <a:rPr lang="en-US" b="1" dirty="0"/>
            </a:br>
            <a:endParaRPr lang="en-US" dirty="0"/>
          </a:p>
        </p:txBody>
      </p:sp>
      <p:pic>
        <p:nvPicPr>
          <p:cNvPr id="2050" name="Picture 2" descr="Data Box Disk">
            <a:extLst>
              <a:ext uri="{FF2B5EF4-FFF2-40B4-BE49-F238E27FC236}">
                <a16:creationId xmlns:a16="http://schemas.microsoft.com/office/drawing/2014/main" id="{9A24D2D5-8090-455E-B068-E9364E7505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4" y="1014754"/>
            <a:ext cx="6897878" cy="483777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3145A14-4531-4BEA-8283-01FDBFBDB0B4}"/>
              </a:ext>
            </a:extLst>
          </p:cNvPr>
          <p:cNvSpPr>
            <a:spLocks noGrp="1"/>
          </p:cNvSpPr>
          <p:nvPr>
            <p:ph idx="1"/>
          </p:nvPr>
        </p:nvSpPr>
        <p:spPr>
          <a:xfrm>
            <a:off x="7865806" y="2251587"/>
            <a:ext cx="3706762" cy="3972232"/>
          </a:xfrm>
        </p:spPr>
        <p:txBody>
          <a:bodyPr>
            <a:normAutofit/>
          </a:bodyPr>
          <a:lstStyle/>
          <a:p>
            <a:r>
              <a:rPr lang="en-US" dirty="0"/>
              <a:t>Our 8-TB SSD with a USB/SATA interface has 128-bit encryption. Customize it to your needs—it comes in packs of up to five for a total of 40 TB.</a:t>
            </a:r>
          </a:p>
        </p:txBody>
      </p:sp>
    </p:spTree>
    <p:extLst>
      <p:ext uri="{BB962C8B-B14F-4D97-AF65-F5344CB8AC3E}">
        <p14:creationId xmlns:p14="http://schemas.microsoft.com/office/powerpoint/2010/main" val="357512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8C3EACC-2F38-4AFC-B74C-CFA0E4E29BB1}"/>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b="1"/>
              <a:t>Data Box Heavy</a:t>
            </a:r>
            <a:endParaRPr lang="en-US" sz="4800"/>
          </a:p>
        </p:txBody>
      </p:sp>
      <p:sp>
        <p:nvSpPr>
          <p:cNvPr id="3" name="Content Placeholder 2">
            <a:extLst>
              <a:ext uri="{FF2B5EF4-FFF2-40B4-BE49-F238E27FC236}">
                <a16:creationId xmlns:a16="http://schemas.microsoft.com/office/drawing/2014/main" id="{D6C605B5-7D42-4987-A5CF-B871A06B60D2}"/>
              </a:ext>
            </a:extLst>
          </p:cNvPr>
          <p:cNvSpPr>
            <a:spLocks noGrp="1"/>
          </p:cNvSpPr>
          <p:nvPr>
            <p:ph idx="1"/>
          </p:nvPr>
        </p:nvSpPr>
        <p:spPr>
          <a:xfrm>
            <a:off x="486876" y="4851399"/>
            <a:ext cx="4513792" cy="914401"/>
          </a:xfrm>
        </p:spPr>
        <p:txBody>
          <a:bodyPr vert="horz" lIns="91440" tIns="45720" rIns="91440" bIns="45720" rtlCol="0" anchor="t">
            <a:normAutofit/>
          </a:bodyPr>
          <a:lstStyle/>
          <a:p>
            <a:pPr marL="0" indent="0" algn="r">
              <a:buNone/>
            </a:pPr>
            <a:r>
              <a:rPr lang="en-US" cap="all"/>
              <a:t>This ruggedized, self-contained device is designed to lift 1 PB of data to the cloud.</a:t>
            </a:r>
          </a:p>
        </p:txBody>
      </p:sp>
      <p:sp>
        <p:nvSpPr>
          <p:cNvPr id="73" name="Freeform 5">
            <a:extLst>
              <a:ext uri="{FF2B5EF4-FFF2-40B4-BE49-F238E27FC236}">
                <a16:creationId xmlns:a16="http://schemas.microsoft.com/office/drawing/2014/main" id="{66E77F98-D232-4F7C-8939-9112C4393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5" name="Freeform 14">
            <a:extLst>
              <a:ext uri="{FF2B5EF4-FFF2-40B4-BE49-F238E27FC236}">
                <a16:creationId xmlns:a16="http://schemas.microsoft.com/office/drawing/2014/main" id="{2D69692A-B119-4841-BA47-573ED383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376D2B7F-D454-43F4-9C03-617F5ECAC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78" name="Straight Connector 77">
              <a:extLst>
                <a:ext uri="{FF2B5EF4-FFF2-40B4-BE49-F238E27FC236}">
                  <a16:creationId xmlns:a16="http://schemas.microsoft.com/office/drawing/2014/main" id="{CB3E3C80-CF43-424A-8A88-AE3F3BB97B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EF46FA-D436-4C4F-A200-485E1BF33A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DB6BF16-4065-479E-BFB0-C908A02E4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BC3B5CC-2833-45E2-8945-88EC470DD9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055C724-1D63-4CF4-84B1-C9CBE0306B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C3CE87C-0A07-4D8F-BB31-90C2A90A0B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104BE2F-58A7-4BAC-86FA-FF2A8C7D85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E74752-77C3-43C2-8774-D5F9D49BE0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4DB6084-8275-4B8B-B916-A865383527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48ADBF5-265C-42C6-AE25-6A47E611F2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C2B34DD-C780-4185-8409-577D82EF5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2522DE9-2D64-436D-9CE6-1CA0B6F755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7EB3C83-9D04-4B51-B81A-92415595C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923EF68-3866-4504-A547-748B286BBB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9FFA4A6-C19A-4D63-A48E-F6DF3BF475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52A8C7B-BAD4-442E-B027-78A04D9A9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16BDBD3-5F1E-4C86-B451-F0CA3CE89C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9FEB101-5620-4A0F-95E3-CE2DBB03EB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7C7135B-3A30-4C00-B647-7297D88AE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A41718C-4C14-4541-A818-EEF0E14B9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90C7EE-1249-45BC-B477-672534C55E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EAA8AA-1C71-42EC-AFEF-6755DD081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52D9C58-B6CD-487D-8844-8E60C26B7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DC16357-5F68-4943-842C-281B0B29C1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79E2988-BDB4-4B76-BC01-0A4F70AEDF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13BD4C-FD43-41AE-9C3C-70353B538A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043F5EC-7D9B-497A-A1D5-F594BC8373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3C79359-007A-4E83-961D-B74B7F0140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5CA68B-BEB2-4A87-A7BA-9A02E19866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A1DD542-B97B-4A32-BD77-5E180CF9C9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195F679-DC61-48C0-AFA7-14EB929C1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7ED82E4-33E1-4C24-B9BC-80B88E9934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D3FF1B5-570E-411B-B032-7D3D14A9D8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9AC84EA-A2CE-4019-B84B-7A1F404BC4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E51320-5338-4343-B3F1-8CD8C201B3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CA359DA-7FFD-49D7-9DC8-90CC5929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639F649-3951-4473-8E7F-8C5A60DBEE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B685C7E-0793-4A19-A2C0-ED0AF4C95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C41D6C1-396D-4A13-9016-3740B74A6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2453185-7FF0-4468-B954-8B8032619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2E5D222-C91B-4F53-8691-2776D48B7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895179C-86D4-47C3-B3CF-0B35CF49D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2E7AF09-E0E5-48D7-B567-DC6CEF768B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B88FBC0-46E9-45F7-AE3D-4A217317CE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FFE4CED-BA63-4027-A163-AB70074D11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B9E605E-7F91-42D6-AB7B-E29DAB2FC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1C908CE-4D4A-4EC5-ACBC-0A98139D22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03599D7-040E-456C-9C79-0970F0DF90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1E6638C-2C86-4508-8353-2019400251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FDC02B3-C8E4-4A8B-BFA9-4277A6447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A08825-5607-45CA-961E-8CCB137A16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2CC3665-D1A4-4688-968F-6667A3CD0E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2931648-3329-4376-8A41-1FDF2E70C5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5F0E143-F9A0-4841-BB31-F4FC3C9D73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80BB23A-6014-403A-816C-B8AB6C98C3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93EA34A-9835-4230-9A93-6E45613D31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C63864B-F930-461F-9679-F99A4A7A09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F6D4C50-4656-46BD-BAF1-4A85D1500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EA43B2D-4AE2-4D25-9D3C-0B4DE8D9F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A0EF34-10B7-472F-8415-C632429DCD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7AB2629-C6CE-4727-8B4C-E52B2C63E5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0DB4576-3607-47C2-BFB8-15B9E3E279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3984074-5931-426F-88C9-2B1F3336CA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211FA60-C675-44B6-98A5-2B3E0BFD33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CF41A87-6CC9-46BC-AE89-4FD0B18E1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4A53913-716C-4795-812E-AB3D9EF501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A8EAB39-60C4-433D-A443-17A3D780E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4B0E329-AF06-495C-851E-02225948BB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C20E637-1437-469C-8547-F824CFEFBB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1FC0204-FD67-429A-9FC3-BE2E866595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1E82E22-F32C-4D97-8FF6-E679457F9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D0F75F5-7585-44E5-9733-F21B571D74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7DF6771-925B-4E07-8309-3E18E6DC2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43F0621-14B6-4252-88C8-87AC6A1EA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FCE7C44-327E-4EEE-BD29-C5938B681A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B120CBC-3C07-4ED4-9BCC-784A6C31C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1A8A678-7BD8-4C71-92A6-9AD3C1457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56C66A0-173A-47A0-B993-D218E02BB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074" name="Picture 2" descr="Data Box Heavy">
            <a:extLst>
              <a:ext uri="{FF2B5EF4-FFF2-40B4-BE49-F238E27FC236}">
                <a16:creationId xmlns:a16="http://schemas.microsoft.com/office/drawing/2014/main" id="{42477290-B015-42A8-92B3-AC03ED85D8E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37547" y="2433919"/>
            <a:ext cx="4578591" cy="321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9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CC7D-976E-4360-89D1-BB761E382102}"/>
              </a:ext>
            </a:extLst>
          </p:cNvPr>
          <p:cNvSpPr>
            <a:spLocks noGrp="1"/>
          </p:cNvSpPr>
          <p:nvPr>
            <p:ph type="title"/>
          </p:nvPr>
        </p:nvSpPr>
        <p:spPr>
          <a:xfrm>
            <a:off x="6400800" y="609600"/>
            <a:ext cx="5147730" cy="1641987"/>
          </a:xfrm>
        </p:spPr>
        <p:txBody>
          <a:bodyPr>
            <a:normAutofit/>
          </a:bodyPr>
          <a:lstStyle/>
          <a:p>
            <a:r>
              <a:rPr lang="en-US" dirty="0"/>
              <a:t>How its done</a:t>
            </a:r>
          </a:p>
        </p:txBody>
      </p:sp>
      <p:sp>
        <p:nvSpPr>
          <p:cNvPr id="4104" name="Content Placeholder 4103">
            <a:extLst>
              <a:ext uri="{FF2B5EF4-FFF2-40B4-BE49-F238E27FC236}">
                <a16:creationId xmlns:a16="http://schemas.microsoft.com/office/drawing/2014/main" id="{34545BC4-161F-4EA2-B5A9-7517058220D2}"/>
              </a:ext>
            </a:extLst>
          </p:cNvPr>
          <p:cNvSpPr>
            <a:spLocks noGrp="1"/>
          </p:cNvSpPr>
          <p:nvPr>
            <p:ph idx="1"/>
          </p:nvPr>
        </p:nvSpPr>
        <p:spPr>
          <a:xfrm>
            <a:off x="6400800" y="2251587"/>
            <a:ext cx="5147730" cy="3637935"/>
          </a:xfrm>
        </p:spPr>
        <p:txBody>
          <a:bodyPr>
            <a:normAutofit/>
          </a:bodyPr>
          <a:lstStyle/>
          <a:p>
            <a:endParaRPr lang="en-US"/>
          </a:p>
        </p:txBody>
      </p:sp>
      <p:pic>
        <p:nvPicPr>
          <p:cNvPr id="4100" name="Picture 4" descr="Data Box - Get your data to the cloud using Azure Stack Edge">
            <a:extLst>
              <a:ext uri="{FF2B5EF4-FFF2-40B4-BE49-F238E27FC236}">
                <a16:creationId xmlns:a16="http://schemas.microsoft.com/office/drawing/2014/main" id="{35891035-29AC-4A99-AADB-2EFD169DFA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8929" y="609600"/>
            <a:ext cx="10238145" cy="563880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71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5068-470E-460B-9E87-24E6FF8C7BC4}"/>
              </a:ext>
            </a:extLst>
          </p:cNvPr>
          <p:cNvSpPr>
            <a:spLocks noGrp="1"/>
          </p:cNvSpPr>
          <p:nvPr>
            <p:ph type="title"/>
          </p:nvPr>
        </p:nvSpPr>
        <p:spPr>
          <a:xfrm>
            <a:off x="685801" y="609600"/>
            <a:ext cx="10131425" cy="1456267"/>
          </a:xfrm>
        </p:spPr>
        <p:txBody>
          <a:bodyPr>
            <a:normAutofit/>
          </a:bodyPr>
          <a:lstStyle/>
          <a:p>
            <a:r>
              <a:rPr lang="en-US" b="1" dirty="0"/>
              <a:t>Azure File Sync</a:t>
            </a:r>
            <a:endParaRPr lang="en-US" dirty="0"/>
          </a:p>
        </p:txBody>
      </p:sp>
      <p:graphicFrame>
        <p:nvGraphicFramePr>
          <p:cNvPr id="5" name="Content Placeholder 2">
            <a:extLst>
              <a:ext uri="{FF2B5EF4-FFF2-40B4-BE49-F238E27FC236}">
                <a16:creationId xmlns:a16="http://schemas.microsoft.com/office/drawing/2014/main" id="{F3CF085F-9A61-4C12-990C-00A09EDE7D96}"/>
              </a:ext>
            </a:extLst>
          </p:cNvPr>
          <p:cNvGraphicFramePr>
            <a:graphicFrameLocks noGrp="1"/>
          </p:cNvGraphicFramePr>
          <p:nvPr>
            <p:ph idx="1"/>
            <p:extLst>
              <p:ext uri="{D42A27DB-BD31-4B8C-83A1-F6EECF244321}">
                <p14:modId xmlns:p14="http://schemas.microsoft.com/office/powerpoint/2010/main" val="192073791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19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92A7-B279-4F6B-A4F3-1E1083908027}"/>
              </a:ext>
            </a:extLst>
          </p:cNvPr>
          <p:cNvSpPr>
            <a:spLocks noGrp="1"/>
          </p:cNvSpPr>
          <p:nvPr>
            <p:ph type="title"/>
          </p:nvPr>
        </p:nvSpPr>
        <p:spPr/>
        <p:txBody>
          <a:bodyPr/>
          <a:lstStyle/>
          <a:p>
            <a:r>
              <a:rPr lang="en-US" dirty="0"/>
              <a:t>PowerShell Script</a:t>
            </a:r>
          </a:p>
        </p:txBody>
      </p:sp>
      <p:sp>
        <p:nvSpPr>
          <p:cNvPr id="3" name="Content Placeholder 2">
            <a:extLst>
              <a:ext uri="{FF2B5EF4-FFF2-40B4-BE49-F238E27FC236}">
                <a16:creationId xmlns:a16="http://schemas.microsoft.com/office/drawing/2014/main" id="{0C528B68-B8D6-43DD-8CEB-1FED02A7EAA5}"/>
              </a:ext>
            </a:extLst>
          </p:cNvPr>
          <p:cNvSpPr>
            <a:spLocks noGrp="1"/>
          </p:cNvSpPr>
          <p:nvPr>
            <p:ph idx="1"/>
          </p:nvPr>
        </p:nvSpPr>
        <p:spPr/>
        <p:txBody>
          <a:bodyPr/>
          <a:lstStyle/>
          <a:p>
            <a:r>
              <a:rPr lang="en-US" dirty="0"/>
              <a:t>$location = "</a:t>
            </a:r>
            <a:r>
              <a:rPr lang="en-US" dirty="0" err="1"/>
              <a:t>eastus</a:t>
            </a:r>
            <a:r>
              <a:rPr lang="en-US" dirty="0"/>
              <a:t>" </a:t>
            </a:r>
            <a:br>
              <a:rPr lang="en-US" dirty="0"/>
            </a:br>
            <a:r>
              <a:rPr lang="en-US" dirty="0"/>
              <a:t>$</a:t>
            </a:r>
            <a:r>
              <a:rPr lang="en-US" dirty="0" err="1"/>
              <a:t>resourceGroup</a:t>
            </a:r>
            <a:r>
              <a:rPr lang="en-US" dirty="0"/>
              <a:t> = "</a:t>
            </a:r>
            <a:r>
              <a:rPr lang="en-US" dirty="0" err="1"/>
              <a:t>teststoragerg</a:t>
            </a:r>
            <a:r>
              <a:rPr lang="en-US" dirty="0"/>
              <a:t>" New-</a:t>
            </a:r>
            <a:r>
              <a:rPr lang="en-US" dirty="0" err="1"/>
              <a:t>AzResourceGroup</a:t>
            </a:r>
            <a:r>
              <a:rPr lang="en-US" dirty="0"/>
              <a:t> -Name $</a:t>
            </a:r>
            <a:r>
              <a:rPr lang="en-US" dirty="0" err="1"/>
              <a:t>resourceGroup</a:t>
            </a:r>
            <a:r>
              <a:rPr lang="en-US" dirty="0"/>
              <a:t> -Location $location</a:t>
            </a:r>
          </a:p>
          <a:p>
            <a:r>
              <a:rPr lang="en-US" dirty="0"/>
              <a:t>$</a:t>
            </a:r>
            <a:r>
              <a:rPr lang="en-US" dirty="0" err="1"/>
              <a:t>storageAccountName</a:t>
            </a:r>
            <a:r>
              <a:rPr lang="en-US" dirty="0"/>
              <a:t> = "</a:t>
            </a:r>
            <a:r>
              <a:rPr lang="en-US" dirty="0" err="1"/>
              <a:t>testpshstorage</a:t>
            </a:r>
            <a:r>
              <a:rPr lang="en-US" dirty="0"/>
              <a:t>" $</a:t>
            </a:r>
            <a:r>
              <a:rPr lang="en-US" dirty="0" err="1"/>
              <a:t>skuName</a:t>
            </a:r>
            <a:r>
              <a:rPr lang="en-US" dirty="0"/>
              <a:t> = "</a:t>
            </a:r>
            <a:r>
              <a:rPr lang="en-US" dirty="0" err="1"/>
              <a:t>Standard_LRS</a:t>
            </a:r>
            <a:r>
              <a:rPr lang="en-US" dirty="0"/>
              <a:t>“</a:t>
            </a:r>
          </a:p>
          <a:p>
            <a:r>
              <a:rPr lang="en-US" dirty="0"/>
              <a:t>$</a:t>
            </a:r>
            <a:r>
              <a:rPr lang="en-US" dirty="0" err="1"/>
              <a:t>storageAccount</a:t>
            </a:r>
            <a:r>
              <a:rPr lang="en-US" dirty="0"/>
              <a:t> = New-</a:t>
            </a:r>
            <a:r>
              <a:rPr lang="en-US" dirty="0" err="1"/>
              <a:t>AzStorageAccount</a:t>
            </a:r>
            <a:r>
              <a:rPr lang="en-US" dirty="0"/>
              <a:t> -</a:t>
            </a:r>
            <a:r>
              <a:rPr lang="en-US" dirty="0" err="1"/>
              <a:t>ResourceGroupName</a:t>
            </a:r>
            <a:r>
              <a:rPr lang="en-US" dirty="0"/>
              <a:t> $</a:t>
            </a:r>
            <a:r>
              <a:rPr lang="en-US" dirty="0" err="1"/>
              <a:t>resourceGroup</a:t>
            </a:r>
            <a:r>
              <a:rPr lang="en-US" dirty="0"/>
              <a:t> ` -Name        $</a:t>
            </a:r>
            <a:r>
              <a:rPr lang="en-US" dirty="0" err="1"/>
              <a:t>storageAccountName</a:t>
            </a:r>
            <a:r>
              <a:rPr lang="en-US" dirty="0"/>
              <a:t> ` -Location $location ` -</a:t>
            </a:r>
            <a:r>
              <a:rPr lang="en-US" dirty="0" err="1"/>
              <a:t>SkuName</a:t>
            </a:r>
            <a:r>
              <a:rPr lang="en-US" dirty="0"/>
              <a:t> $</a:t>
            </a:r>
            <a:r>
              <a:rPr lang="en-US" dirty="0" err="1"/>
              <a:t>skuName</a:t>
            </a:r>
            <a:endParaRPr lang="en-US" dirty="0"/>
          </a:p>
          <a:p>
            <a:r>
              <a:rPr lang="en-US" dirty="0"/>
              <a:t>Remove-</a:t>
            </a:r>
            <a:r>
              <a:rPr lang="en-US" dirty="0" err="1"/>
              <a:t>AzStorageAccount</a:t>
            </a:r>
            <a:r>
              <a:rPr lang="en-US" dirty="0"/>
              <a:t> -</a:t>
            </a:r>
            <a:r>
              <a:rPr lang="en-US" dirty="0" err="1"/>
              <a:t>ResourceGroup</a:t>
            </a:r>
            <a:r>
              <a:rPr lang="en-US" dirty="0"/>
              <a:t> $</a:t>
            </a:r>
            <a:r>
              <a:rPr lang="en-US" dirty="0" err="1"/>
              <a:t>resourceGroup</a:t>
            </a:r>
            <a:r>
              <a:rPr lang="en-US" dirty="0"/>
              <a:t> -</a:t>
            </a:r>
            <a:r>
              <a:rPr lang="en-US" dirty="0" err="1"/>
              <a:t>AccountName</a:t>
            </a:r>
            <a:r>
              <a:rPr lang="en-US" dirty="0"/>
              <a:t> $</a:t>
            </a:r>
            <a:r>
              <a:rPr lang="en-US" dirty="0" err="1"/>
              <a:t>storageAccountName</a:t>
            </a:r>
            <a:endParaRPr lang="en-US" dirty="0"/>
          </a:p>
        </p:txBody>
      </p:sp>
    </p:spTree>
    <p:extLst>
      <p:ext uri="{BB962C8B-B14F-4D97-AF65-F5344CB8AC3E}">
        <p14:creationId xmlns:p14="http://schemas.microsoft.com/office/powerpoint/2010/main" val="272291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87BD-D301-43A6-986F-9B6A306F4D1D}"/>
              </a:ext>
            </a:extLst>
          </p:cNvPr>
          <p:cNvSpPr>
            <a:spLocks noGrp="1"/>
          </p:cNvSpPr>
          <p:nvPr>
            <p:ph type="title"/>
          </p:nvPr>
        </p:nvSpPr>
        <p:spPr/>
        <p:txBody>
          <a:bodyPr/>
          <a:lstStyle/>
          <a:p>
            <a:r>
              <a:rPr lang="en-US" b="1" dirty="0"/>
              <a:t>Azure Backup</a:t>
            </a:r>
            <a:endParaRPr lang="en-US" dirty="0"/>
          </a:p>
        </p:txBody>
      </p:sp>
      <p:sp>
        <p:nvSpPr>
          <p:cNvPr id="3" name="Content Placeholder 2">
            <a:extLst>
              <a:ext uri="{FF2B5EF4-FFF2-40B4-BE49-F238E27FC236}">
                <a16:creationId xmlns:a16="http://schemas.microsoft.com/office/drawing/2014/main" id="{A8B1225C-E0A3-495A-9FD4-FA4621F0AB92}"/>
              </a:ext>
            </a:extLst>
          </p:cNvPr>
          <p:cNvSpPr>
            <a:spLocks noGrp="1"/>
          </p:cNvSpPr>
          <p:nvPr>
            <p:ph idx="1"/>
          </p:nvPr>
        </p:nvSpPr>
        <p:spPr/>
        <p:txBody>
          <a:bodyPr/>
          <a:lstStyle/>
          <a:p>
            <a:r>
              <a:rPr lang="en-US" dirty="0"/>
              <a:t>Azure Backup is simple because it is built into the platform. It has one-click backup support for SQL database and virtual machines running in Azure. Azure Backup is cost-effective and less complex than other cloud backup solutions while keeping your data safe from ransomware and human errors.</a:t>
            </a:r>
          </a:p>
          <a:p>
            <a:r>
              <a:rPr lang="en-US" dirty="0"/>
              <a:t>A Recovery Services vault is a logical container that stores the backup data for each protected resource, such as Azure VMs. When the backup job for a protected resource runs, it creates a recovery point inside the Recovery Services vault.</a:t>
            </a:r>
          </a:p>
          <a:p>
            <a:r>
              <a:rPr lang="en-US" dirty="0"/>
              <a:t>You can start a backup now rather than wait for the default policy to run the job at the scheduled time. </a:t>
            </a:r>
            <a:r>
              <a:rPr lang="en-US"/>
              <a:t>This first backup job creates a full recovery point.</a:t>
            </a:r>
            <a:endParaRPr lang="en-US" dirty="0"/>
          </a:p>
        </p:txBody>
      </p:sp>
    </p:spTree>
    <p:extLst>
      <p:ext uri="{BB962C8B-B14F-4D97-AF65-F5344CB8AC3E}">
        <p14:creationId xmlns:p14="http://schemas.microsoft.com/office/powerpoint/2010/main" val="1859775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13</TotalTime>
  <Words>377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Day 4</vt:lpstr>
      <vt:lpstr>Azure File Share</vt:lpstr>
      <vt:lpstr>Azure Data Box</vt:lpstr>
      <vt:lpstr>Data Box Disk </vt:lpstr>
      <vt:lpstr>Data Box Heavy</vt:lpstr>
      <vt:lpstr>How its done</vt:lpstr>
      <vt:lpstr>Azure File Sync</vt:lpstr>
      <vt:lpstr>PowerShell Script</vt:lpstr>
      <vt:lpstr>Azure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4</dc:title>
  <dc:creator>Sridhar Shankar</dc:creator>
  <cp:lastModifiedBy>Sridhar Shankar</cp:lastModifiedBy>
  <cp:revision>4</cp:revision>
  <dcterms:created xsi:type="dcterms:W3CDTF">2020-03-13T13:43:08Z</dcterms:created>
  <dcterms:modified xsi:type="dcterms:W3CDTF">2020-03-13T13:56:38Z</dcterms:modified>
</cp:coreProperties>
</file>