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regions/#servi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B1B5-15C6-4E38-91A7-1AD26275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34537"/>
            <a:ext cx="8825658" cy="2677648"/>
          </a:xfrm>
        </p:spPr>
        <p:txBody>
          <a:bodyPr/>
          <a:lstStyle/>
          <a:p>
            <a:r>
              <a:rPr lang="en-US" dirty="0"/>
              <a:t>Blob vs Azure Data Lake Gen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596CF-BEC0-41A0-BAE6-18F525F6C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Sridhar Shankar</a:t>
            </a:r>
          </a:p>
        </p:txBody>
      </p:sp>
    </p:spTree>
    <p:extLst>
      <p:ext uri="{BB962C8B-B14F-4D97-AF65-F5344CB8AC3E}">
        <p14:creationId xmlns:p14="http://schemas.microsoft.com/office/powerpoint/2010/main" val="182654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D23D-2D81-4346-99CC-E682B0FC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197448-C416-4F86-9830-25335592C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10808"/>
              </p:ext>
            </p:extLst>
          </p:nvPr>
        </p:nvGraphicFramePr>
        <p:xfrm>
          <a:off x="1154953" y="2385301"/>
          <a:ext cx="10700715" cy="4383799"/>
        </p:xfrm>
        <a:graphic>
          <a:graphicData uri="http://schemas.openxmlformats.org/drawingml/2006/table">
            <a:tbl>
              <a:tblPr/>
              <a:tblGrid>
                <a:gridCol w="3566905">
                  <a:extLst>
                    <a:ext uri="{9D8B030D-6E8A-4147-A177-3AD203B41FA5}">
                      <a16:colId xmlns:a16="http://schemas.microsoft.com/office/drawing/2014/main" val="2658427614"/>
                    </a:ext>
                  </a:extLst>
                </a:gridCol>
                <a:gridCol w="3566905">
                  <a:extLst>
                    <a:ext uri="{9D8B030D-6E8A-4147-A177-3AD203B41FA5}">
                      <a16:colId xmlns:a16="http://schemas.microsoft.com/office/drawing/2014/main" val="619265194"/>
                    </a:ext>
                  </a:extLst>
                </a:gridCol>
                <a:gridCol w="3566905">
                  <a:extLst>
                    <a:ext uri="{9D8B030D-6E8A-4147-A177-3AD203B41FA5}">
                      <a16:colId xmlns:a16="http://schemas.microsoft.com/office/drawing/2014/main" val="1057035019"/>
                    </a:ext>
                  </a:extLst>
                </a:gridCol>
              </a:tblGrid>
              <a:tr h="1433093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Concepts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Lake Storage Gen1 account contains folders, which in turn contains data stored as files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Storage account has containers, which in turn has data in the form of blobs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03519"/>
                  </a:ext>
                </a:extLst>
              </a:tr>
              <a:tr h="63938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 API over HTTPS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 API over HTTP/HTTPS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5168"/>
                  </a:ext>
                </a:extLst>
              </a:tr>
              <a:tr h="2226806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Geo-redundancy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Locally-redundant (multiple copies of data in one Azure region)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Locally redundant (LRS), zone redundant (ZRS), globally redundant (GRS), read-access globally redundant (RA-GRS). 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2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2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1C1A-4394-4BE0-9059-1BB9B8B3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2A6B60-7FBE-4EDB-A07B-1FE2D364F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935149"/>
              </p:ext>
            </p:extLst>
          </p:nvPr>
        </p:nvGraphicFramePr>
        <p:xfrm>
          <a:off x="1022978" y="2222937"/>
          <a:ext cx="10659270" cy="3815255"/>
        </p:xfrm>
        <a:graphic>
          <a:graphicData uri="http://schemas.openxmlformats.org/drawingml/2006/table">
            <a:tbl>
              <a:tblPr/>
              <a:tblGrid>
                <a:gridCol w="3553090">
                  <a:extLst>
                    <a:ext uri="{9D8B030D-6E8A-4147-A177-3AD203B41FA5}">
                      <a16:colId xmlns:a16="http://schemas.microsoft.com/office/drawing/2014/main" val="1111494841"/>
                    </a:ext>
                  </a:extLst>
                </a:gridCol>
                <a:gridCol w="3553090">
                  <a:extLst>
                    <a:ext uri="{9D8B030D-6E8A-4147-A177-3AD203B41FA5}">
                      <a16:colId xmlns:a16="http://schemas.microsoft.com/office/drawing/2014/main" val="4076682977"/>
                    </a:ext>
                  </a:extLst>
                </a:gridCol>
                <a:gridCol w="3553090">
                  <a:extLst>
                    <a:ext uri="{9D8B030D-6E8A-4147-A177-3AD203B41FA5}">
                      <a16:colId xmlns:a16="http://schemas.microsoft.com/office/drawing/2014/main" val="2544620916"/>
                    </a:ext>
                  </a:extLst>
                </a:gridCol>
              </a:tblGrid>
              <a:tr h="499616">
                <a:tc>
                  <a:txBody>
                    <a:bodyPr/>
                    <a:lstStyle/>
                    <a:p>
                      <a:r>
                        <a:rPr lang="en-US" sz="20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Regional availability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See </a:t>
                      </a:r>
                      <a:r>
                        <a:rPr lang="en-US" sz="20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Available in all Azure regions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399482"/>
                  </a:ext>
                </a:extLst>
              </a:tr>
              <a:tr h="1226332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 SDKs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20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.NET, Java, Python, Node.js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</a:t>
                      </a:r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Java, Python, Node.js, C++, Ruby, PHP, Go, Android, iOS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2803"/>
                  </a:ext>
                </a:extLst>
              </a:tr>
              <a:tr h="1226332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Analytics Workload Performance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Optimized performance for parallel analytics workloads. High Throughput and IOPS.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Optimized performance for parallel analytics workloads.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55239"/>
                  </a:ext>
                </a:extLst>
              </a:tr>
              <a:tr h="862975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Size limits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limits on account sizes, file sizes or number of files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Specific limits documented.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29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57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BCF7-E548-4651-B13E-A89E97E5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2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E886-1244-412E-9C30-0C5827E0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766"/>
            <a:ext cx="10070094" cy="371803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Unlimited scale and performance due to significant advances made in storage account architecture.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improvements when reading and writing individual objects resulting in significantly higher throughput and concurrency.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protection capabilities including all data being encrypted at rest using either Microsoft or customer manager keys. Durability options such as Zone Redundant Storage and Geo-Redundant Storage to enable your applications to be designed for high-availability and disaster recovery.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integration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BlobFUSE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allows customers to mount Blob Storage from their Linux VMs and interact with Azure Data Lake Storage Gen2 using standard Linux shell commands.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101-F95E-44E3-B616-B7197FDA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9699-38A3-4247-9C45-4E373E38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766"/>
            <a:ext cx="8761413" cy="3718034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Blob storage is Microsoft's object storage solution for the cloud.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Blob stands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Binary Large Object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Blob storage is optimized for storing massive amounts of unstructured data. Unstructured data is data that does not adhere to a particular data model or definition, such as text or binary data.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or client applications can access objects in Blob storage via HTTP/HTTPS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 libraries are available for a variety of languages, including 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Java, Node JS, Python, Go, PHP and Ruby.</a:t>
            </a:r>
          </a:p>
        </p:txBody>
      </p:sp>
    </p:spTree>
    <p:extLst>
      <p:ext uri="{BB962C8B-B14F-4D97-AF65-F5344CB8AC3E}">
        <p14:creationId xmlns:p14="http://schemas.microsoft.com/office/powerpoint/2010/main" val="11792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D93B-7366-437D-8862-82FDFCC7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471E-71B2-4D0A-B5A2-4C996CB0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6359"/>
            <a:ext cx="8761413" cy="362344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Blob storage offers three types of resources: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account.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in the storage account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in a container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account provides a unique namespace in Azure for your data. Every object that you store in Azure Storage has an address that includes your unique account name. 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organizes a set of blobs, similar to a directory in a file system.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nothing but the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66201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2218-6590-495A-8B11-5E5D778D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0EAE-BDE8-40C7-9D63-ECAAC496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0593"/>
            <a:ext cx="8761413" cy="3639207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Storage supports three types of blobs: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blobs store text and binary data, up to about 4.7 TB. Block blobs are made up of blocks of data that can be managed individually.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blobs are made up of blocks like block blobs, but are optimized for append operations. Append blobs are ideal for scenarios such as logging data from virtual machines.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blobs store random access files up to 8 TB in size. Page blobs store the virtual hard drive (VHD) files serve as disks for Azure virtual machines. Fore more information about page blobs.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4-B3BD-4C48-B15E-B42DE8FF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Move data to Blob storage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3451-CF30-4697-A06C-95E748AD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6359"/>
            <a:ext cx="8761413" cy="362344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number of solutions exist for migrating existing data to Blob storage:</a:t>
            </a:r>
          </a:p>
          <a:p>
            <a:pPr marL="640080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AzCopy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Azure Storage Data Movement library</a:t>
            </a:r>
          </a:p>
          <a:p>
            <a:pPr marL="64008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Azure Data Factory</a:t>
            </a:r>
          </a:p>
          <a:p>
            <a:pPr marL="640080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Blobfuse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Azure Data Box Disk</a:t>
            </a:r>
          </a:p>
          <a:p>
            <a:pPr marL="64008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Azure Import/Export service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9B4-583B-4F75-8B8A-1F1E096B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8FB6-349E-4D49-8F23-8BBEABF3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2124"/>
            <a:ext cx="8761413" cy="3607676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Premium storage (preview)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provides high-performance hardware for data that is accessed frequently.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Hot storage: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optimized for storing data that is accessed frequently.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Cool storage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is optimized for storing data that is infrequently accessed and stored for at least 30 days.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Archive storage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is optimized for storing data that is rarely accessed and stored for at least 180 days with flexible latency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9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AB5B-9830-4761-A1CB-6A4EDEFA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40D2-1CAE-43D3-BD83-9078792B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4469"/>
            <a:ext cx="8761413" cy="3925614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Data Lake Storage Gen2 Preview is a set of capabilities dedicated to big data analytics, built on azure blob service.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Lake Storage Gen2 is the result of converging the capabilities of our two existing storage services, Azure Blob storage and Azure Data Lake Storage Gen1.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Designed from the start to service multiple petabytes of information while sustaining hundreds of gigabits of throughput, Data Lake Storage Gen2 allows you to easily manage massive amounts of data.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fundamental part of Data Lake Storage Gen2 is the addition of a hierarchical namespace to Blob storage.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4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0F33-92EF-4EC4-96CA-EFD761E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2C5F-627B-4E03-A33D-80EF57CB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Hadoop compatible access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superset of POSIX permissions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Cost effective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Optimized driver</a:t>
            </a:r>
          </a:p>
        </p:txBody>
      </p:sp>
    </p:spTree>
    <p:extLst>
      <p:ext uri="{BB962C8B-B14F-4D97-AF65-F5344CB8AC3E}">
        <p14:creationId xmlns:p14="http://schemas.microsoft.com/office/powerpoint/2010/main" val="247589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5E58-2B08-49F2-A7CE-74BD99A8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E3CD6-1F34-45CA-93A2-FB5A26403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402800"/>
              </p:ext>
            </p:extLst>
          </p:nvPr>
        </p:nvGraphicFramePr>
        <p:xfrm>
          <a:off x="1004093" y="2270234"/>
          <a:ext cx="10457439" cy="4545246"/>
        </p:xfrm>
        <a:graphic>
          <a:graphicData uri="http://schemas.openxmlformats.org/drawingml/2006/table">
            <a:tbl>
              <a:tblPr/>
              <a:tblGrid>
                <a:gridCol w="3485813">
                  <a:extLst>
                    <a:ext uri="{9D8B030D-6E8A-4147-A177-3AD203B41FA5}">
                      <a16:colId xmlns:a16="http://schemas.microsoft.com/office/drawing/2014/main" val="3036809825"/>
                    </a:ext>
                  </a:extLst>
                </a:gridCol>
                <a:gridCol w="3485813">
                  <a:extLst>
                    <a:ext uri="{9D8B030D-6E8A-4147-A177-3AD203B41FA5}">
                      <a16:colId xmlns:a16="http://schemas.microsoft.com/office/drawing/2014/main" val="1910581211"/>
                    </a:ext>
                  </a:extLst>
                </a:gridCol>
                <a:gridCol w="3485813">
                  <a:extLst>
                    <a:ext uri="{9D8B030D-6E8A-4147-A177-3AD203B41FA5}">
                      <a16:colId xmlns:a16="http://schemas.microsoft.com/office/drawing/2014/main" val="2947320393"/>
                    </a:ext>
                  </a:extLst>
                </a:gridCol>
              </a:tblGrid>
              <a:tr h="1089796">
                <a:tc>
                  <a:txBody>
                    <a:bodyPr/>
                    <a:lstStyle/>
                    <a:p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Azure Data Lake Storage Gen1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Azure Blob Storage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89147"/>
                  </a:ext>
                </a:extLst>
              </a:tr>
              <a:tr h="1727725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Optimized storage for big data analytics workloads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General purpose object store for a wide variety of storage scenarios, including big data analytics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59078"/>
                  </a:ext>
                </a:extLst>
              </a:tr>
              <a:tr h="1727725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Concepts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Lake Storage Gen1 account contains folders, which in turn contains data stored as files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Storage account has containers, which in turn has data in the form of blobs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76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375</TotalTime>
  <Words>597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Blob vs Azure Data Lake Gen 2</vt:lpstr>
      <vt:lpstr>About Blob</vt:lpstr>
      <vt:lpstr>Types of resources</vt:lpstr>
      <vt:lpstr>Types</vt:lpstr>
      <vt:lpstr>Move data to Blob storage </vt:lpstr>
      <vt:lpstr>Storage tiers</vt:lpstr>
      <vt:lpstr>Data Lake Gen 2</vt:lpstr>
      <vt:lpstr>Key features </vt:lpstr>
      <vt:lpstr>Comparison</vt:lpstr>
      <vt:lpstr>Continue…</vt:lpstr>
      <vt:lpstr>Continue…</vt:lpstr>
      <vt:lpstr>Gen 2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 vs Azure Data Lake Gen 2</dc:title>
  <dc:creator>Sridhar Shankar</dc:creator>
  <cp:lastModifiedBy>Sridhar Shankar</cp:lastModifiedBy>
  <cp:revision>12</cp:revision>
  <dcterms:created xsi:type="dcterms:W3CDTF">2019-01-18T10:03:04Z</dcterms:created>
  <dcterms:modified xsi:type="dcterms:W3CDTF">2019-01-21T09:59:54Z</dcterms:modified>
</cp:coreProperties>
</file>