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2/18/2019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2/18/2019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2/18/2019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2/18/2019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2/18/2019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2/18/2019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2/18/2019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2/18/2019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2/18/2019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2/18/2019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2/18/2019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2/18/2019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2/18/2019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crosoftDocs/azure-docs/blob/master/powershell/module/azurerm.sql/new-azurermsqlserverfirewallrule?view=azurermps-4.4.1" TargetMode="External"/><Relationship Id="rId2" Type="http://schemas.openxmlformats.org/officeDocument/2006/relationships/hyperlink" Target="https://github.com/MicrosoftDocs/azure-docs/blob/master/articles/sql-database/sql-database-security-tutorial.md#create-firewall-rules" TargetMode="External"/><Relationship Id="rId1" Type="http://schemas.openxmlformats.org/officeDocument/2006/relationships/slideLayout" Target="../slideLayouts/slideLayout2.xml"/><Relationship Id="rId5" Type="http://schemas.openxmlformats.org/officeDocument/2006/relationships/hyperlink" Target="https://docs.microsoft.com/azure/data-factory/create-azure-ssis-integration-runtime" TargetMode="External"/><Relationship Id="rId4" Type="http://schemas.openxmlformats.org/officeDocument/2006/relationships/hyperlink" Target="https://github.com/MicrosoftDocs/azure-docs/blob/master/articles/sql-database/sql-database-firewall-configure.m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data-factory/v1/data-factory-scheduling-and-execution" TargetMode="External"/><Relationship Id="rId2" Type="http://schemas.openxmlformats.org/officeDocument/2006/relationships/hyperlink" Target="https://azure.microsoft.com/en-in/pricing/details/data-factory/ssis/" TargetMode="External"/><Relationship Id="rId1" Type="http://schemas.openxmlformats.org/officeDocument/2006/relationships/slideLayout" Target="../slideLayouts/slideLayout2.xml"/><Relationship Id="rId4" Type="http://schemas.openxmlformats.org/officeDocument/2006/relationships/hyperlink" Target="https://www.tutorialgateway.org/how-to-learn-ssis-in-28-day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azure/data-factory/create-azure-ssis-integration-runtime" TargetMode="External"/><Relationship Id="rId2" Type="http://schemas.openxmlformats.org/officeDocument/2006/relationships/hyperlink" Target="https://azure.microsoft.com/fre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399D-2885-46A8-BBE3-3FA3BAA0B452}"/>
              </a:ext>
            </a:extLst>
          </p:cNvPr>
          <p:cNvSpPr>
            <a:spLocks noGrp="1"/>
          </p:cNvSpPr>
          <p:nvPr>
            <p:ph type="ctrTitle"/>
          </p:nvPr>
        </p:nvSpPr>
        <p:spPr>
          <a:xfrm>
            <a:off x="1154955" y="548640"/>
            <a:ext cx="8825658" cy="2709430"/>
          </a:xfrm>
        </p:spPr>
        <p:txBody>
          <a:bodyPr/>
          <a:lstStyle/>
          <a:p>
            <a:pPr algn="ctr"/>
            <a:r>
              <a:rPr lang="en-US" dirty="0"/>
              <a:t>SSIS in ADF</a:t>
            </a:r>
          </a:p>
        </p:txBody>
      </p:sp>
      <p:sp>
        <p:nvSpPr>
          <p:cNvPr id="3" name="Subtitle 2">
            <a:extLst>
              <a:ext uri="{FF2B5EF4-FFF2-40B4-BE49-F238E27FC236}">
                <a16:creationId xmlns:a16="http://schemas.microsoft.com/office/drawing/2014/main" id="{EAD2FCE9-EECF-41B9-A42C-97050AE621F3}"/>
              </a:ext>
            </a:extLst>
          </p:cNvPr>
          <p:cNvSpPr>
            <a:spLocks noGrp="1"/>
          </p:cNvSpPr>
          <p:nvPr>
            <p:ph type="subTitle" idx="1"/>
          </p:nvPr>
        </p:nvSpPr>
        <p:spPr/>
        <p:txBody>
          <a:bodyPr/>
          <a:lstStyle/>
          <a:p>
            <a:pPr algn="ctr"/>
            <a:r>
              <a:rPr lang="en-US" dirty="0"/>
              <a:t>BY</a:t>
            </a:r>
          </a:p>
          <a:p>
            <a:pPr algn="ctr"/>
            <a:r>
              <a:rPr lang="en-US" dirty="0"/>
              <a:t>Sridhar SHANKAR</a:t>
            </a:r>
          </a:p>
        </p:txBody>
      </p:sp>
    </p:spTree>
    <p:extLst>
      <p:ext uri="{BB962C8B-B14F-4D97-AF65-F5344CB8AC3E}">
        <p14:creationId xmlns:p14="http://schemas.microsoft.com/office/powerpoint/2010/main" val="337143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7D68-F923-427C-8B9A-DBF3D0FF8EE8}"/>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57E7CA8-7243-421A-91D8-5E863F6C4296}"/>
              </a:ext>
            </a:extLst>
          </p:cNvPr>
          <p:cNvSpPr>
            <a:spLocks noGrp="1"/>
          </p:cNvSpPr>
          <p:nvPr>
            <p:ph idx="1"/>
          </p:nvPr>
        </p:nvSpPr>
        <p:spPr>
          <a:xfrm>
            <a:off x="1154954" y="2363372"/>
            <a:ext cx="10183606" cy="3953022"/>
          </a:xfrm>
        </p:spPr>
        <p:txBody>
          <a:bodyPr>
            <a:normAutofit/>
          </a:bodyPr>
          <a:lstStyle/>
          <a:p>
            <a:r>
              <a:rPr lang="en-US" sz="1600" dirty="0"/>
              <a:t>Confirm that the Allow access to Azure services setting is enabled for the database server. This is not applicable when you use Azure SQL Database with virtual network service endpoints/Managed Instance to host SSISDB. For more information, see </a:t>
            </a:r>
            <a:r>
              <a:rPr lang="en-US" sz="1600" dirty="0">
                <a:hlinkClick r:id="rId2">
                  <a:extLst>
                    <a:ext uri="{A12FA001-AC4F-418D-AE19-62706E023703}">
                      <ahyp:hlinkClr xmlns:ahyp="http://schemas.microsoft.com/office/drawing/2018/hyperlinkcolor" val="tx"/>
                    </a:ext>
                  </a:extLst>
                </a:hlinkClick>
              </a:rPr>
              <a:t>Secure your Azure SQL database</a:t>
            </a:r>
            <a:r>
              <a:rPr lang="en-US" sz="1600" dirty="0"/>
              <a:t>. To enable this setting by using PowerShell, see </a:t>
            </a:r>
            <a:r>
              <a:rPr lang="en-US" sz="1600" dirty="0">
                <a:hlinkClick r:id="rId3">
                  <a:extLst>
                    <a:ext uri="{A12FA001-AC4F-418D-AE19-62706E023703}">
                      <ahyp:hlinkClr xmlns:ahyp="http://schemas.microsoft.com/office/drawing/2018/hyperlinkcolor" val="tx"/>
                    </a:ext>
                  </a:extLst>
                </a:hlinkClick>
              </a:rPr>
              <a:t>New-</a:t>
            </a:r>
            <a:r>
              <a:rPr lang="en-US" sz="1600" dirty="0" err="1">
                <a:hlinkClick r:id="rId3">
                  <a:extLst>
                    <a:ext uri="{A12FA001-AC4F-418D-AE19-62706E023703}">
                      <ahyp:hlinkClr xmlns:ahyp="http://schemas.microsoft.com/office/drawing/2018/hyperlinkcolor" val="tx"/>
                    </a:ext>
                  </a:extLst>
                </a:hlinkClick>
              </a:rPr>
              <a:t>AzureRmSqlServerFirewallRule</a:t>
            </a:r>
            <a:r>
              <a:rPr lang="en-US" sz="1600" dirty="0"/>
              <a:t>.</a:t>
            </a:r>
          </a:p>
          <a:p>
            <a:r>
              <a:rPr lang="en-US" sz="1600" dirty="0"/>
              <a:t>Add the IP address of the client machine, or a range of IP addresses that includes the IP address of client machine, to the client IP address list in the firewall settings for the database server. For more information, see </a:t>
            </a:r>
            <a:r>
              <a:rPr lang="en-US" sz="1600" dirty="0">
                <a:hlinkClick r:id="rId4">
                  <a:extLst>
                    <a:ext uri="{A12FA001-AC4F-418D-AE19-62706E023703}">
                      <ahyp:hlinkClr xmlns:ahyp="http://schemas.microsoft.com/office/drawing/2018/hyperlinkcolor" val="tx"/>
                    </a:ext>
                  </a:extLst>
                </a:hlinkClick>
              </a:rPr>
              <a:t>Azure SQL Database server-level and database-level firewall rules</a:t>
            </a:r>
            <a:r>
              <a:rPr lang="en-US" sz="1600" dirty="0"/>
              <a:t>.</a:t>
            </a:r>
          </a:p>
          <a:p>
            <a:r>
              <a:rPr lang="en-US" sz="1600" dirty="0"/>
              <a:t>You can connect to the database server using SQL authentication with your server admin credentials or Azure Active Directory (AAD) authentication with the managed identity for your Azure Data Factory (ADF). For the latter, you need to add the managed identity for your ADF into an AAD group with access permissions to the database server, see </a:t>
            </a:r>
            <a:r>
              <a:rPr lang="en-US" sz="1600" dirty="0">
                <a:hlinkClick r:id="rId5">
                  <a:extLst>
                    <a:ext uri="{A12FA001-AC4F-418D-AE19-62706E023703}">
                      <ahyp:hlinkClr xmlns:ahyp="http://schemas.microsoft.com/office/drawing/2018/hyperlinkcolor" val="tx"/>
                    </a:ext>
                  </a:extLst>
                </a:hlinkClick>
              </a:rPr>
              <a:t>Create Azure-SSIS IR with AAD authentication</a:t>
            </a:r>
            <a:r>
              <a:rPr lang="en-US" sz="1600" dirty="0"/>
              <a:t>.</a:t>
            </a:r>
          </a:p>
        </p:txBody>
      </p:sp>
    </p:spTree>
    <p:extLst>
      <p:ext uri="{BB962C8B-B14F-4D97-AF65-F5344CB8AC3E}">
        <p14:creationId xmlns:p14="http://schemas.microsoft.com/office/powerpoint/2010/main" val="127355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65DA-0E07-4ABB-8C49-363104B896B3}"/>
              </a:ext>
            </a:extLst>
          </p:cNvPr>
          <p:cNvSpPr>
            <a:spLocks noGrp="1"/>
          </p:cNvSpPr>
          <p:nvPr>
            <p:ph type="title"/>
          </p:nvPr>
        </p:nvSpPr>
        <p:spPr/>
        <p:txBody>
          <a:bodyPr/>
          <a:lstStyle/>
          <a:p>
            <a:r>
              <a:rPr lang="en-US" dirty="0"/>
              <a:t>Azure Hybrid </a:t>
            </a:r>
          </a:p>
        </p:txBody>
      </p:sp>
      <p:sp>
        <p:nvSpPr>
          <p:cNvPr id="3" name="Content Placeholder 2">
            <a:extLst>
              <a:ext uri="{FF2B5EF4-FFF2-40B4-BE49-F238E27FC236}">
                <a16:creationId xmlns:a16="http://schemas.microsoft.com/office/drawing/2014/main" id="{7760122D-DBE7-44B9-B395-69BDB1B4CB97}"/>
              </a:ext>
            </a:extLst>
          </p:cNvPr>
          <p:cNvSpPr>
            <a:spLocks noGrp="1"/>
          </p:cNvSpPr>
          <p:nvPr>
            <p:ph idx="1"/>
          </p:nvPr>
        </p:nvSpPr>
        <p:spPr>
          <a:xfrm>
            <a:off x="1154954" y="2377440"/>
            <a:ext cx="10169538" cy="3642360"/>
          </a:xfrm>
        </p:spPr>
        <p:txBody>
          <a:bodyPr>
            <a:normAutofit/>
          </a:bodyPr>
          <a:lstStyle/>
          <a:p>
            <a:r>
              <a:rPr lang="en-US" sz="1600" dirty="0"/>
              <a:t>Azure Hybrid Benefit for SQL Server is an offer designed to help you gain more value from your SQL Server </a:t>
            </a:r>
            <a:r>
              <a:rPr lang="en-US" sz="1600" dirty="0" err="1"/>
              <a:t>licences</a:t>
            </a:r>
            <a:r>
              <a:rPr lang="en-US" sz="1600" dirty="0"/>
              <a:t> on Azure SQL Server Integration Services. Customers with active Software Assurance on Enterprise and Standard edition per-core </a:t>
            </a:r>
            <a:r>
              <a:rPr lang="en-US" sz="1600" dirty="0" err="1"/>
              <a:t>licences</a:t>
            </a:r>
            <a:r>
              <a:rPr lang="en-US" sz="1600" dirty="0"/>
              <a:t> are eligible for the offer if they choose to move these </a:t>
            </a:r>
            <a:r>
              <a:rPr lang="en-US" sz="1600" dirty="0" err="1"/>
              <a:t>licences</a:t>
            </a:r>
            <a:r>
              <a:rPr lang="en-US" sz="1600" dirty="0"/>
              <a:t> to the cloud. Azure Hybrid Benefit for SQL Server is not restricted to any specific licensing </a:t>
            </a:r>
            <a:r>
              <a:rPr lang="en-US" sz="1600" dirty="0" err="1"/>
              <a:t>programme</a:t>
            </a:r>
            <a:r>
              <a:rPr lang="en-US" sz="1600" dirty="0"/>
              <a:t>, but you must have active Software Assurance coverage.</a:t>
            </a:r>
          </a:p>
          <a:p>
            <a:r>
              <a:rPr lang="en-US" sz="1600" dirty="0"/>
              <a:t>You can activate Azure Hybrid Benefit via the Azure portal by attesting you have sufficient active </a:t>
            </a:r>
            <a:r>
              <a:rPr lang="en-US" sz="1600" dirty="0" err="1"/>
              <a:t>licences</a:t>
            </a:r>
            <a:r>
              <a:rPr lang="en-US" sz="1600" dirty="0"/>
              <a:t> with Software Assurance.</a:t>
            </a:r>
          </a:p>
          <a:p>
            <a:r>
              <a:rPr lang="en-US" sz="1600" dirty="0"/>
              <a:t>To facilitate migration, Microsoft provides a 180-day grace period for using </a:t>
            </a:r>
            <a:r>
              <a:rPr lang="en-US" sz="1600" dirty="0" err="1"/>
              <a:t>licences</a:t>
            </a:r>
            <a:r>
              <a:rPr lang="en-US" sz="1600" dirty="0"/>
              <a:t> both on-premises and in the cloud. After this period, </a:t>
            </a:r>
            <a:r>
              <a:rPr lang="en-US" sz="1600" dirty="0" err="1"/>
              <a:t>licences</a:t>
            </a:r>
            <a:r>
              <a:rPr lang="en-US" sz="1600" dirty="0"/>
              <a:t> must be used either on-premises or in the cloud.</a:t>
            </a:r>
          </a:p>
          <a:p>
            <a:r>
              <a:rPr lang="en-US" sz="1600" dirty="0"/>
              <a:t>You need active Software Assurance to use Azure Hybrid Benefit for SQL Server. If your Software Assurance expires and you do not renew it, you will be moved to the </a:t>
            </a:r>
            <a:r>
              <a:rPr lang="en-US" sz="1600" dirty="0" err="1"/>
              <a:t>licence</a:t>
            </a:r>
            <a:r>
              <a:rPr lang="en-US" sz="1600" dirty="0"/>
              <a:t>-included pricing of the relevant SKU.</a:t>
            </a:r>
          </a:p>
        </p:txBody>
      </p:sp>
    </p:spTree>
    <p:extLst>
      <p:ext uri="{BB962C8B-B14F-4D97-AF65-F5344CB8AC3E}">
        <p14:creationId xmlns:p14="http://schemas.microsoft.com/office/powerpoint/2010/main" val="417127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7A82-D64D-4559-9E09-CA09CA1B52E7}"/>
              </a:ext>
            </a:extLst>
          </p:cNvPr>
          <p:cNvSpPr>
            <a:spLocks noGrp="1"/>
          </p:cNvSpPr>
          <p:nvPr>
            <p:ph type="title"/>
          </p:nvPr>
        </p:nvSpPr>
        <p:spPr/>
        <p:txBody>
          <a:bodyPr/>
          <a:lstStyle/>
          <a:p>
            <a:r>
              <a:rPr lang="en-US" b="1" dirty="0"/>
              <a:t>SSIS Standard A-series V2 VM</a:t>
            </a:r>
            <a:br>
              <a:rPr lang="en-US" b="1" dirty="0"/>
            </a:br>
            <a:endParaRPr lang="en-US" dirty="0"/>
          </a:p>
        </p:txBody>
      </p:sp>
      <p:graphicFrame>
        <p:nvGraphicFramePr>
          <p:cNvPr id="4" name="Content Placeholder 3">
            <a:extLst>
              <a:ext uri="{FF2B5EF4-FFF2-40B4-BE49-F238E27FC236}">
                <a16:creationId xmlns:a16="http://schemas.microsoft.com/office/drawing/2014/main" id="{7AB6CC92-E06B-4DE5-AB38-692F58FC6E0E}"/>
              </a:ext>
            </a:extLst>
          </p:cNvPr>
          <p:cNvGraphicFramePr>
            <a:graphicFrameLocks noGrp="1"/>
          </p:cNvGraphicFramePr>
          <p:nvPr>
            <p:ph idx="1"/>
            <p:extLst>
              <p:ext uri="{D42A27DB-BD31-4B8C-83A1-F6EECF244321}">
                <p14:modId xmlns:p14="http://schemas.microsoft.com/office/powerpoint/2010/main" val="1958421120"/>
              </p:ext>
            </p:extLst>
          </p:nvPr>
        </p:nvGraphicFramePr>
        <p:xfrm>
          <a:off x="914400" y="2576159"/>
          <a:ext cx="10648948" cy="3209148"/>
        </p:xfrm>
        <a:graphic>
          <a:graphicData uri="http://schemas.openxmlformats.org/drawingml/2006/table">
            <a:tbl>
              <a:tblPr/>
              <a:tblGrid>
                <a:gridCol w="2258868">
                  <a:extLst>
                    <a:ext uri="{9D8B030D-6E8A-4147-A177-3AD203B41FA5}">
                      <a16:colId xmlns:a16="http://schemas.microsoft.com/office/drawing/2014/main" val="3398190426"/>
                    </a:ext>
                  </a:extLst>
                </a:gridCol>
                <a:gridCol w="1678016">
                  <a:extLst>
                    <a:ext uri="{9D8B030D-6E8A-4147-A177-3AD203B41FA5}">
                      <a16:colId xmlns:a16="http://schemas.microsoft.com/office/drawing/2014/main" val="3305615681"/>
                    </a:ext>
                  </a:extLst>
                </a:gridCol>
                <a:gridCol w="1678016">
                  <a:extLst>
                    <a:ext uri="{9D8B030D-6E8A-4147-A177-3AD203B41FA5}">
                      <a16:colId xmlns:a16="http://schemas.microsoft.com/office/drawing/2014/main" val="4251547188"/>
                    </a:ext>
                  </a:extLst>
                </a:gridCol>
                <a:gridCol w="1678016">
                  <a:extLst>
                    <a:ext uri="{9D8B030D-6E8A-4147-A177-3AD203B41FA5}">
                      <a16:colId xmlns:a16="http://schemas.microsoft.com/office/drawing/2014/main" val="3732004794"/>
                    </a:ext>
                  </a:extLst>
                </a:gridCol>
                <a:gridCol w="1678016">
                  <a:extLst>
                    <a:ext uri="{9D8B030D-6E8A-4147-A177-3AD203B41FA5}">
                      <a16:colId xmlns:a16="http://schemas.microsoft.com/office/drawing/2014/main" val="1304937372"/>
                    </a:ext>
                  </a:extLst>
                </a:gridCol>
                <a:gridCol w="1678016">
                  <a:extLst>
                    <a:ext uri="{9D8B030D-6E8A-4147-A177-3AD203B41FA5}">
                      <a16:colId xmlns:a16="http://schemas.microsoft.com/office/drawing/2014/main" val="810736434"/>
                    </a:ext>
                  </a:extLst>
                </a:gridCol>
              </a:tblGrid>
              <a:tr h="1745848">
                <a:tc>
                  <a:txBody>
                    <a:bodyPr/>
                    <a:lstStyle/>
                    <a:p>
                      <a:pPr algn="l" fontAlgn="t"/>
                      <a:r>
                        <a:rPr lang="en-US" sz="1700" b="1" cap="all">
                          <a:effectLst/>
                        </a:rPr>
                        <a:t>INSTANCE</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700" b="1" cap="all">
                          <a:effectLst/>
                        </a:rPr>
                        <a:t>CORES</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700" b="1" cap="all">
                          <a:effectLst/>
                        </a:rPr>
                        <a:t>RAM</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700" b="1" cap="all">
                          <a:effectLst/>
                        </a:rPr>
                        <a:t>TEMPORARY STORAGE</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700" b="1" cap="all">
                          <a:effectLst/>
                        </a:rPr>
                        <a:t>LICENCE INCLUDED PRICE PER NODE</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700" b="1" cap="all">
                          <a:effectLst/>
                        </a:rPr>
                        <a:t>PRICE WITH AZURE HYBRID BENEFIT PER NODE (% SAVINGS)</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3145866963"/>
                  </a:ext>
                </a:extLst>
              </a:tr>
              <a:tr h="722495">
                <a:tc>
                  <a:txBody>
                    <a:bodyPr/>
                    <a:lstStyle/>
                    <a:p>
                      <a:pPr algn="l" fontAlgn="t"/>
                      <a:r>
                        <a:rPr lang="en-US" sz="1700">
                          <a:effectLst/>
                        </a:rPr>
                        <a:t>A4 V2</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a:effectLst/>
                        </a:rPr>
                        <a:t>4</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a:effectLst/>
                        </a:rPr>
                        <a:t>8.00 GiB</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a:effectLst/>
                        </a:rPr>
                        <a:t>40 GiB</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a:effectLst/>
                        </a:rPr>
                        <a:t>₹55.51/hour</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a:effectLst/>
                        </a:rPr>
                        <a:t>₹29.73/hour (~46%)</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2168722589"/>
                  </a:ext>
                </a:extLst>
              </a:tr>
              <a:tr h="722495">
                <a:tc>
                  <a:txBody>
                    <a:bodyPr/>
                    <a:lstStyle/>
                    <a:p>
                      <a:pPr algn="l" fontAlgn="t"/>
                      <a:r>
                        <a:rPr lang="en-US" sz="1700">
                          <a:effectLst/>
                        </a:rPr>
                        <a:t>A8 V2</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a:effectLst/>
                        </a:rPr>
                        <a:t>8</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a:effectLst/>
                        </a:rPr>
                        <a:t>16.00 GiB</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a:effectLst/>
                        </a:rPr>
                        <a:t>80 GiB</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a:effectLst/>
                        </a:rPr>
                        <a:t>₹114.01/hour</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700" dirty="0">
                          <a:effectLst/>
                        </a:rPr>
                        <a:t>₹62.45/hour (~45%)</a:t>
                      </a:r>
                    </a:p>
                  </a:txBody>
                  <a:tcPr marL="106745" marR="106745" marT="106745" marB="106745">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1782387351"/>
                  </a:ext>
                </a:extLst>
              </a:tr>
            </a:tbl>
          </a:graphicData>
        </a:graphic>
      </p:graphicFrame>
    </p:spTree>
    <p:extLst>
      <p:ext uri="{BB962C8B-B14F-4D97-AF65-F5344CB8AC3E}">
        <p14:creationId xmlns:p14="http://schemas.microsoft.com/office/powerpoint/2010/main" val="407527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AC8A-E4D7-4D31-8A58-A71EDBD164CE}"/>
              </a:ext>
            </a:extLst>
          </p:cNvPr>
          <p:cNvSpPr>
            <a:spLocks noGrp="1"/>
          </p:cNvSpPr>
          <p:nvPr>
            <p:ph type="title"/>
          </p:nvPr>
        </p:nvSpPr>
        <p:spPr/>
        <p:txBody>
          <a:bodyPr/>
          <a:lstStyle/>
          <a:p>
            <a:r>
              <a:rPr lang="en-US" b="1" dirty="0"/>
              <a:t>SSIS</a:t>
            </a:r>
            <a:r>
              <a:rPr lang="en-US" dirty="0"/>
              <a:t> </a:t>
            </a:r>
            <a:r>
              <a:rPr lang="en-US" b="1" dirty="0"/>
              <a:t>Enterprise A-series V2 VM</a:t>
            </a:r>
            <a:br>
              <a:rPr lang="en-US" b="1" dirty="0"/>
            </a:br>
            <a:endParaRPr lang="en-US" dirty="0"/>
          </a:p>
        </p:txBody>
      </p:sp>
      <p:graphicFrame>
        <p:nvGraphicFramePr>
          <p:cNvPr id="4" name="Content Placeholder 3">
            <a:extLst>
              <a:ext uri="{FF2B5EF4-FFF2-40B4-BE49-F238E27FC236}">
                <a16:creationId xmlns:a16="http://schemas.microsoft.com/office/drawing/2014/main" id="{A74A8788-DCB4-43D1-9704-43E20E4AD5DB}"/>
              </a:ext>
            </a:extLst>
          </p:cNvPr>
          <p:cNvGraphicFramePr>
            <a:graphicFrameLocks noGrp="1"/>
          </p:cNvGraphicFramePr>
          <p:nvPr>
            <p:ph idx="1"/>
          </p:nvPr>
        </p:nvGraphicFramePr>
        <p:xfrm>
          <a:off x="1155699" y="2661627"/>
          <a:ext cx="10126665" cy="3115896"/>
        </p:xfrm>
        <a:graphic>
          <a:graphicData uri="http://schemas.openxmlformats.org/drawingml/2006/table">
            <a:tbl>
              <a:tblPr/>
              <a:tblGrid>
                <a:gridCol w="2148080">
                  <a:extLst>
                    <a:ext uri="{9D8B030D-6E8A-4147-A177-3AD203B41FA5}">
                      <a16:colId xmlns:a16="http://schemas.microsoft.com/office/drawing/2014/main" val="2567859927"/>
                    </a:ext>
                  </a:extLst>
                </a:gridCol>
                <a:gridCol w="1595717">
                  <a:extLst>
                    <a:ext uri="{9D8B030D-6E8A-4147-A177-3AD203B41FA5}">
                      <a16:colId xmlns:a16="http://schemas.microsoft.com/office/drawing/2014/main" val="2444667188"/>
                    </a:ext>
                  </a:extLst>
                </a:gridCol>
                <a:gridCol w="1595717">
                  <a:extLst>
                    <a:ext uri="{9D8B030D-6E8A-4147-A177-3AD203B41FA5}">
                      <a16:colId xmlns:a16="http://schemas.microsoft.com/office/drawing/2014/main" val="1697829481"/>
                    </a:ext>
                  </a:extLst>
                </a:gridCol>
                <a:gridCol w="1595717">
                  <a:extLst>
                    <a:ext uri="{9D8B030D-6E8A-4147-A177-3AD203B41FA5}">
                      <a16:colId xmlns:a16="http://schemas.microsoft.com/office/drawing/2014/main" val="1297653688"/>
                    </a:ext>
                  </a:extLst>
                </a:gridCol>
                <a:gridCol w="1595717">
                  <a:extLst>
                    <a:ext uri="{9D8B030D-6E8A-4147-A177-3AD203B41FA5}">
                      <a16:colId xmlns:a16="http://schemas.microsoft.com/office/drawing/2014/main" val="2476024610"/>
                    </a:ext>
                  </a:extLst>
                </a:gridCol>
                <a:gridCol w="1595717">
                  <a:extLst>
                    <a:ext uri="{9D8B030D-6E8A-4147-A177-3AD203B41FA5}">
                      <a16:colId xmlns:a16="http://schemas.microsoft.com/office/drawing/2014/main" val="3595907838"/>
                    </a:ext>
                  </a:extLst>
                </a:gridCol>
              </a:tblGrid>
              <a:tr h="1703356">
                <a:tc>
                  <a:txBody>
                    <a:bodyPr/>
                    <a:lstStyle/>
                    <a:p>
                      <a:pPr algn="l" fontAlgn="t"/>
                      <a:r>
                        <a:rPr lang="en-US" sz="1600" b="1" cap="all">
                          <a:effectLst/>
                        </a:rPr>
                        <a:t>INSTANCE</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600" b="1" cap="all">
                          <a:effectLst/>
                        </a:rPr>
                        <a:t>CORES</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600" b="1" cap="all">
                          <a:effectLst/>
                        </a:rPr>
                        <a:t>RAM</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600" b="1" cap="all">
                          <a:effectLst/>
                        </a:rPr>
                        <a:t>TEMPORARY STORAGE</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600" b="1" cap="all">
                          <a:effectLst/>
                        </a:rPr>
                        <a:t>LICENCE INCLUDED PRICE PER NODE</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algn="l" fontAlgn="t"/>
                      <a:r>
                        <a:rPr lang="en-US" sz="1600" b="1" cap="all">
                          <a:effectLst/>
                        </a:rPr>
                        <a:t>PRICE WITH AZURE HYBRID BENEFIT PER NODE (% SAVINGS)</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3643399200"/>
                  </a:ext>
                </a:extLst>
              </a:tr>
              <a:tr h="706270">
                <a:tc>
                  <a:txBody>
                    <a:bodyPr/>
                    <a:lstStyle/>
                    <a:p>
                      <a:pPr algn="l" fontAlgn="t"/>
                      <a:r>
                        <a:rPr lang="en-US" sz="1600">
                          <a:effectLst/>
                        </a:rPr>
                        <a:t>A4 V2</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4</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8.00 GiB</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40 GiB</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₹126.40/hour</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₹29.73/hour (~76%)</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228955978"/>
                  </a:ext>
                </a:extLst>
              </a:tr>
              <a:tr h="706270">
                <a:tc>
                  <a:txBody>
                    <a:bodyPr/>
                    <a:lstStyle/>
                    <a:p>
                      <a:pPr algn="l" fontAlgn="t"/>
                      <a:r>
                        <a:rPr lang="en-US" sz="1600">
                          <a:effectLst/>
                        </a:rPr>
                        <a:t>A8 V2</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8</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16.00 GiB</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80 GiB</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₹255.78/hour</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effectLst/>
                        </a:rPr>
                        <a:t>₹62.45/hour (~76%)</a:t>
                      </a:r>
                    </a:p>
                  </a:txBody>
                  <a:tcPr marL="103863" marR="103863" marT="103863" marB="103863">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3125693261"/>
                  </a:ext>
                </a:extLst>
              </a:tr>
            </a:tbl>
          </a:graphicData>
        </a:graphic>
      </p:graphicFrame>
    </p:spTree>
    <p:extLst>
      <p:ext uri="{BB962C8B-B14F-4D97-AF65-F5344CB8AC3E}">
        <p14:creationId xmlns:p14="http://schemas.microsoft.com/office/powerpoint/2010/main" val="78104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7512-88AE-4381-9411-D935C8DA80A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B045A9-2AAA-4B27-9188-CD1E953C9102}"/>
              </a:ext>
            </a:extLst>
          </p:cNvPr>
          <p:cNvSpPr>
            <a:spLocks noGrp="1"/>
          </p:cNvSpPr>
          <p:nvPr>
            <p:ph idx="1"/>
          </p:nvPr>
        </p:nvSpPr>
        <p:spPr/>
        <p:txBody>
          <a:bodyPr/>
          <a:lstStyle/>
          <a:p>
            <a:r>
              <a:rPr lang="en-US" dirty="0"/>
              <a:t>For cost related information please check </a:t>
            </a:r>
            <a:r>
              <a:rPr lang="en-US" dirty="0">
                <a:hlinkClick r:id="rId2"/>
              </a:rPr>
              <a:t>https://azure.microsoft.com/en-in/pricing/details/data-factory/ssis/</a:t>
            </a:r>
            <a:endParaRPr lang="en-US" dirty="0"/>
          </a:p>
          <a:p>
            <a:pPr marL="0" indent="0">
              <a:buNone/>
            </a:pPr>
            <a:endParaRPr lang="en-US" dirty="0"/>
          </a:p>
          <a:p>
            <a:r>
              <a:rPr lang="en-US" dirty="0"/>
              <a:t>For ADF, please check </a:t>
            </a:r>
            <a:r>
              <a:rPr lang="en-US" dirty="0">
                <a:hlinkClick r:id="rId3"/>
              </a:rPr>
              <a:t>https://docs.microsoft.com/en-us/azure/data-factory/v1/data-factory-scheduling-and-execution</a:t>
            </a:r>
            <a:endParaRPr lang="en-US" dirty="0"/>
          </a:p>
          <a:p>
            <a:endParaRPr lang="en-US" dirty="0"/>
          </a:p>
          <a:p>
            <a:r>
              <a:rPr lang="en-US" dirty="0"/>
              <a:t>For SSIS, please check </a:t>
            </a:r>
            <a:r>
              <a:rPr lang="en-US" dirty="0">
                <a:hlinkClick r:id="rId4"/>
              </a:rPr>
              <a:t>https://www.tutorialgateway.org/how-to-learn-ssis-in-28-days/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3632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E5B0-F106-4EDB-BD59-7E7667A6C443}"/>
              </a:ext>
            </a:extLst>
          </p:cNvPr>
          <p:cNvSpPr>
            <a:spLocks noGrp="1"/>
          </p:cNvSpPr>
          <p:nvPr>
            <p:ph type="title"/>
          </p:nvPr>
        </p:nvSpPr>
        <p:spPr/>
        <p:txBody>
          <a:bodyPr/>
          <a:lstStyle/>
          <a:p>
            <a:r>
              <a:rPr lang="en-US" dirty="0"/>
              <a:t>An Quick Intro to SSIS</a:t>
            </a:r>
          </a:p>
        </p:txBody>
      </p:sp>
      <p:sp>
        <p:nvSpPr>
          <p:cNvPr id="3" name="Content Placeholder 2">
            <a:extLst>
              <a:ext uri="{FF2B5EF4-FFF2-40B4-BE49-F238E27FC236}">
                <a16:creationId xmlns:a16="http://schemas.microsoft.com/office/drawing/2014/main" id="{EA603C12-648D-4C44-B7CB-1E0C83D5C12D}"/>
              </a:ext>
            </a:extLst>
          </p:cNvPr>
          <p:cNvSpPr>
            <a:spLocks noGrp="1"/>
          </p:cNvSpPr>
          <p:nvPr>
            <p:ph idx="1"/>
          </p:nvPr>
        </p:nvSpPr>
        <p:spPr>
          <a:xfrm>
            <a:off x="1154954" y="2278966"/>
            <a:ext cx="8825659" cy="3740834"/>
          </a:xfrm>
        </p:spPr>
        <p:txBody>
          <a:bodyPr>
            <a:normAutofit/>
          </a:bodyPr>
          <a:lstStyle/>
          <a:p>
            <a:r>
              <a:rPr lang="en-US" sz="1600" dirty="0"/>
              <a:t>SSIS stands for SQL Server Integration Services </a:t>
            </a:r>
          </a:p>
          <a:p>
            <a:r>
              <a:rPr lang="en-US" sz="1600" dirty="0"/>
              <a:t>We use Integration Services to solve complex business problems by copying or downloading files, loading data warehouses, cleansing and mining data, and managing SQL Server objects and data.</a:t>
            </a:r>
          </a:p>
          <a:p>
            <a:r>
              <a:rPr lang="en-US" sz="1600" dirty="0"/>
              <a:t>Integration Services can extract and transform data from a wide variety of sources such as XML data files, flat files, and relational data sources, and then load the data into one or more destinations.</a:t>
            </a:r>
          </a:p>
          <a:p>
            <a:r>
              <a:rPr lang="en-US" sz="1600" dirty="0"/>
              <a:t>You can use the graphical Integration Services tools to create solutions without writing a single line of code. You can also program the extensive Integration Services object model to create packages programmatically and code custom tasks and other package objects</a:t>
            </a:r>
            <a:r>
              <a:rPr lang="en-US" sz="1400" dirty="0"/>
              <a:t>.</a:t>
            </a:r>
          </a:p>
        </p:txBody>
      </p:sp>
    </p:spTree>
    <p:extLst>
      <p:ext uri="{BB962C8B-B14F-4D97-AF65-F5344CB8AC3E}">
        <p14:creationId xmlns:p14="http://schemas.microsoft.com/office/powerpoint/2010/main" val="243936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1">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2" name="Rectangle 41">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E994FE-38E7-47F3-B04F-4F49D562787C}"/>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3800"/>
              <a:t>MSBI Architecture</a:t>
            </a:r>
            <a:endParaRPr lang="en-US" sz="3800" dirty="0"/>
          </a:p>
        </p:txBody>
      </p:sp>
      <p:pic>
        <p:nvPicPr>
          <p:cNvPr id="41" name="Content Placeholder 4">
            <a:extLst>
              <a:ext uri="{FF2B5EF4-FFF2-40B4-BE49-F238E27FC236}">
                <a16:creationId xmlns:a16="http://schemas.microsoft.com/office/drawing/2014/main" id="{F0E2FDF6-CA38-4418-A6E3-1624A8836977}"/>
              </a:ext>
            </a:extLst>
          </p:cNvPr>
          <p:cNvPicPr>
            <a:picLocks noGrp="1" noChangeAspect="1"/>
          </p:cNvPicPr>
          <p:nvPr>
            <p:ph idx="1"/>
          </p:nvPr>
        </p:nvPicPr>
        <p:blipFill>
          <a:blip r:embed="rId3"/>
          <a:stretch>
            <a:fillRect/>
          </a:stretch>
        </p:blipFill>
        <p:spPr>
          <a:xfrm>
            <a:off x="844063" y="984738"/>
            <a:ext cx="6736608" cy="4886217"/>
          </a:xfrm>
          <a:prstGeom prst="roundRect">
            <a:avLst>
              <a:gd name="adj" fmla="val 1329"/>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6549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DB88-09F9-4BD6-A392-54135B128CA4}"/>
              </a:ext>
            </a:extLst>
          </p:cNvPr>
          <p:cNvSpPr>
            <a:spLocks noGrp="1"/>
          </p:cNvSpPr>
          <p:nvPr>
            <p:ph type="title"/>
          </p:nvPr>
        </p:nvSpPr>
        <p:spPr/>
        <p:txBody>
          <a:bodyPr/>
          <a:lstStyle/>
          <a:p>
            <a:r>
              <a:rPr lang="en-US" dirty="0"/>
              <a:t>SSIS in Azure</a:t>
            </a:r>
          </a:p>
        </p:txBody>
      </p:sp>
      <p:sp>
        <p:nvSpPr>
          <p:cNvPr id="3" name="Content Placeholder 2">
            <a:extLst>
              <a:ext uri="{FF2B5EF4-FFF2-40B4-BE49-F238E27FC236}">
                <a16:creationId xmlns:a16="http://schemas.microsoft.com/office/drawing/2014/main" id="{0819D3F0-FFC7-436A-BABC-9942741BF650}"/>
              </a:ext>
            </a:extLst>
          </p:cNvPr>
          <p:cNvSpPr>
            <a:spLocks noGrp="1"/>
          </p:cNvSpPr>
          <p:nvPr>
            <p:ph idx="1"/>
          </p:nvPr>
        </p:nvSpPr>
        <p:spPr>
          <a:xfrm>
            <a:off x="1154954" y="2321169"/>
            <a:ext cx="8825659" cy="3698631"/>
          </a:xfrm>
        </p:spPr>
        <p:txBody>
          <a:bodyPr>
            <a:normAutofit/>
          </a:bodyPr>
          <a:lstStyle/>
          <a:p>
            <a:r>
              <a:rPr lang="en-US" sz="1600" dirty="0"/>
              <a:t>Now we can deploy, run, and manage SSIS projects and packages in the SSIS Catalog (SSISDB) on Azure SQL Database or SQL Database Managed Instance with familiar tools such as SQL Server Management Studio (SSMS).</a:t>
            </a:r>
          </a:p>
          <a:p>
            <a:r>
              <a:rPr lang="en-US" sz="1600" dirty="0"/>
              <a:t>When you provision an instance of SQL Database to host SSISDB, the Azure Feature Pack for SSIS and the Access Redistributable are also installed. These components provide connectivity to various Azure data sources and to Excel and Access files, in addition to the data sources supported by the built-in components.</a:t>
            </a:r>
          </a:p>
          <a:p>
            <a:r>
              <a:rPr lang="en-US" sz="1600" dirty="0"/>
              <a:t>Integration Services packages reside in projects. To create and work with Integration Services projects, you must install the SQL Server Data Tools (SSDT) environment.</a:t>
            </a:r>
          </a:p>
          <a:p>
            <a:r>
              <a:rPr lang="en-US" sz="1600" dirty="0"/>
              <a:t>In SQL Server Data Tools (SSDT), an Integration Services project stores and groups the files that are related to the package. For example, a project includes the files that are required to create a specific extract, transfer, and load (ETL) solution.</a:t>
            </a:r>
          </a:p>
        </p:txBody>
      </p:sp>
    </p:spTree>
    <p:extLst>
      <p:ext uri="{BB962C8B-B14F-4D97-AF65-F5344CB8AC3E}">
        <p14:creationId xmlns:p14="http://schemas.microsoft.com/office/powerpoint/2010/main" val="359606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68C3-163A-4E8B-A8C4-F10C579052BF}"/>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539FF71-ABAA-4675-A5FB-1C54C1670A51}"/>
              </a:ext>
            </a:extLst>
          </p:cNvPr>
          <p:cNvSpPr>
            <a:spLocks noGrp="1"/>
          </p:cNvSpPr>
          <p:nvPr>
            <p:ph idx="1"/>
          </p:nvPr>
        </p:nvSpPr>
        <p:spPr>
          <a:xfrm>
            <a:off x="1154954" y="2363372"/>
            <a:ext cx="9494289" cy="3656428"/>
          </a:xfrm>
        </p:spPr>
        <p:txBody>
          <a:bodyPr>
            <a:normAutofit/>
          </a:bodyPr>
          <a:lstStyle/>
          <a:p>
            <a:r>
              <a:rPr lang="en-US" sz="1600" dirty="0"/>
              <a:t>SSIS Designer has five permanent tabs: one each for building package control flow, data flows, parameters, and event handlers, and one tab for viewing the contents of a package. At run time a sixth tab appears that shows the execution progress of a package while it is running and the execution results after it finishes.</a:t>
            </a:r>
          </a:p>
          <a:p>
            <a:r>
              <a:rPr lang="en-US" sz="1600" dirty="0"/>
              <a:t>Moving your on-premises SSIS workloads to Azure has the following potential benefits:</a:t>
            </a:r>
          </a:p>
          <a:p>
            <a:pPr marL="640080" indent="-400050">
              <a:buFont typeface="+mj-lt"/>
              <a:buAutoNum type="romanUcPeriod"/>
            </a:pPr>
            <a:r>
              <a:rPr lang="en-US" sz="1600" dirty="0"/>
              <a:t>Reduce operational costs and reduce the burden of managing infrastructure that you have when you run SSIS on-premises or on Azure virtual machines.</a:t>
            </a:r>
          </a:p>
          <a:p>
            <a:pPr marL="640080" indent="-400050">
              <a:buFont typeface="+mj-lt"/>
              <a:buAutoNum type="romanUcPeriod"/>
            </a:pPr>
            <a:r>
              <a:rPr lang="en-US" sz="1600" dirty="0"/>
              <a:t>Increase high availability with the ability to specify multiple nodes per cluster, as well as the high availability features of Azure and of Azure SQL Database.</a:t>
            </a:r>
          </a:p>
          <a:p>
            <a:pPr marL="640080" indent="-400050">
              <a:buFont typeface="+mj-lt"/>
              <a:buAutoNum type="romanUcPeriod"/>
            </a:pPr>
            <a:r>
              <a:rPr lang="en-US" sz="1600" dirty="0"/>
              <a:t>Increase scalability with the ability to specify multiple cores per node (scale up) and multiple nodes per cluster (scale out).</a:t>
            </a:r>
          </a:p>
          <a:p>
            <a:endParaRPr lang="en-US" sz="1600" dirty="0"/>
          </a:p>
        </p:txBody>
      </p:sp>
    </p:spTree>
    <p:extLst>
      <p:ext uri="{BB962C8B-B14F-4D97-AF65-F5344CB8AC3E}">
        <p14:creationId xmlns:p14="http://schemas.microsoft.com/office/powerpoint/2010/main" val="16593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62F9-09E1-4CFE-844F-39CC5853C901}"/>
              </a:ext>
            </a:extLst>
          </p:cNvPr>
          <p:cNvSpPr>
            <a:spLocks noGrp="1"/>
          </p:cNvSpPr>
          <p:nvPr>
            <p:ph type="title"/>
          </p:nvPr>
        </p:nvSpPr>
        <p:spPr/>
        <p:txBody>
          <a:bodyPr/>
          <a:lstStyle/>
          <a:p>
            <a:r>
              <a:rPr lang="en-US" dirty="0"/>
              <a:t>ADF</a:t>
            </a:r>
          </a:p>
        </p:txBody>
      </p:sp>
      <p:sp>
        <p:nvSpPr>
          <p:cNvPr id="3" name="Content Placeholder 2">
            <a:extLst>
              <a:ext uri="{FF2B5EF4-FFF2-40B4-BE49-F238E27FC236}">
                <a16:creationId xmlns:a16="http://schemas.microsoft.com/office/drawing/2014/main" id="{5B7F2AF7-B320-4280-B865-86F981D0685C}"/>
              </a:ext>
            </a:extLst>
          </p:cNvPr>
          <p:cNvSpPr>
            <a:spLocks noGrp="1"/>
          </p:cNvSpPr>
          <p:nvPr>
            <p:ph idx="1"/>
          </p:nvPr>
        </p:nvSpPr>
        <p:spPr>
          <a:xfrm>
            <a:off x="1154954" y="2363372"/>
            <a:ext cx="10127335" cy="3656428"/>
          </a:xfrm>
        </p:spPr>
        <p:txBody>
          <a:bodyPr>
            <a:normAutofit/>
          </a:bodyPr>
          <a:lstStyle/>
          <a:p>
            <a:r>
              <a:rPr lang="en-US" sz="1600" dirty="0"/>
              <a:t>Azure Data Factory is the platform for these kinds of scenarios. It is a cloud-based data integration service that allows you to create data-driven workflows in the cloud that orchestrate and automate data movement and data transformation.</a:t>
            </a:r>
          </a:p>
          <a:p>
            <a:r>
              <a:rPr lang="en-US" sz="1600" dirty="0"/>
              <a:t>This is how it works.</a:t>
            </a:r>
          </a:p>
          <a:p>
            <a:endParaRPr lang="en-US" sz="1600" dirty="0"/>
          </a:p>
          <a:p>
            <a:endParaRPr lang="en-US" sz="1600" dirty="0"/>
          </a:p>
          <a:p>
            <a:endParaRPr lang="en-US" sz="1600" dirty="0"/>
          </a:p>
          <a:p>
            <a:r>
              <a:rPr lang="en-US" sz="1600" dirty="0"/>
              <a:t>Without Data Factory, enterprises must build custom data movement components or write custom services to integrate these data sources and processing. It is expensive and hard to integrate and maintain such systems. These systems also often lack the enterprise grade monitoring, alerting, and controls that a fully managed service can offer.</a:t>
            </a:r>
          </a:p>
        </p:txBody>
      </p:sp>
      <p:pic>
        <p:nvPicPr>
          <p:cNvPr id="5" name="Picture 4">
            <a:extLst>
              <a:ext uri="{FF2B5EF4-FFF2-40B4-BE49-F238E27FC236}">
                <a16:creationId xmlns:a16="http://schemas.microsoft.com/office/drawing/2014/main" id="{1136C88D-E48E-472D-87EA-4D02B3A70C08}"/>
              </a:ext>
            </a:extLst>
          </p:cNvPr>
          <p:cNvPicPr>
            <a:picLocks noChangeAspect="1"/>
          </p:cNvPicPr>
          <p:nvPr/>
        </p:nvPicPr>
        <p:blipFill>
          <a:blip r:embed="rId2"/>
          <a:stretch>
            <a:fillRect/>
          </a:stretch>
        </p:blipFill>
        <p:spPr>
          <a:xfrm>
            <a:off x="1522314" y="3662655"/>
            <a:ext cx="8753475" cy="714375"/>
          </a:xfrm>
          <a:prstGeom prst="rect">
            <a:avLst/>
          </a:prstGeom>
        </p:spPr>
      </p:pic>
    </p:spTree>
    <p:extLst>
      <p:ext uri="{BB962C8B-B14F-4D97-AF65-F5344CB8AC3E}">
        <p14:creationId xmlns:p14="http://schemas.microsoft.com/office/powerpoint/2010/main" val="64366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0E1D-76AE-4CD8-AD77-813C6418B22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41AF4C1-4567-4FEB-AF92-A7707BE2416F}"/>
              </a:ext>
            </a:extLst>
          </p:cNvPr>
          <p:cNvSpPr>
            <a:spLocks noGrp="1"/>
          </p:cNvSpPr>
          <p:nvPr>
            <p:ph idx="1"/>
          </p:nvPr>
        </p:nvSpPr>
        <p:spPr>
          <a:xfrm>
            <a:off x="1154954" y="2349305"/>
            <a:ext cx="10169538" cy="3670495"/>
          </a:xfrm>
        </p:spPr>
        <p:txBody>
          <a:bodyPr/>
          <a:lstStyle/>
          <a:p>
            <a:r>
              <a:rPr lang="en-US" sz="1600" dirty="0"/>
              <a:t>Azure Data Factory is composed of four key components. 1) Pipeline 2) Activity 3) Datasets 4) Linked services </a:t>
            </a:r>
          </a:p>
          <a:p>
            <a:r>
              <a:rPr lang="en-US" sz="1600" dirty="0"/>
              <a:t>A data factory can have one or more pipelines. A pipeline is a group of activities. Together, the activities in a pipeline perform a task. </a:t>
            </a:r>
          </a:p>
          <a:p>
            <a:r>
              <a:rPr lang="en-US" sz="1600" dirty="0"/>
              <a:t>A pipeline can have one or more activities. Activities define the actions to perform on your data. Data Factory supports two types of activities: data movement activities and data transformation activities.</a:t>
            </a:r>
          </a:p>
          <a:p>
            <a:r>
              <a:rPr lang="en-US" sz="1600" dirty="0"/>
              <a:t>An activity takes zero or more datasets as inputs and one or more datasets as outputs. Datasets represent data structures within the data stores. These structures point to or reference the data you want to use in your activities (such as inputs or outputs).</a:t>
            </a:r>
          </a:p>
          <a:p>
            <a:r>
              <a:rPr lang="en-US" sz="1600" dirty="0"/>
              <a:t>Linked services are much like connection strings, which define the connection information that's needed for Data Factory to connect to external resources.</a:t>
            </a:r>
          </a:p>
          <a:p>
            <a:endParaRPr lang="en-US" sz="1600" dirty="0"/>
          </a:p>
        </p:txBody>
      </p:sp>
    </p:spTree>
    <p:extLst>
      <p:ext uri="{BB962C8B-B14F-4D97-AF65-F5344CB8AC3E}">
        <p14:creationId xmlns:p14="http://schemas.microsoft.com/office/powerpoint/2010/main" val="81309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A2A2-0602-4663-83FD-EF8422804CE0}"/>
              </a:ext>
            </a:extLst>
          </p:cNvPr>
          <p:cNvSpPr>
            <a:spLocks noGrp="1"/>
          </p:cNvSpPr>
          <p:nvPr>
            <p:ph type="title"/>
          </p:nvPr>
        </p:nvSpPr>
        <p:spPr/>
        <p:txBody>
          <a:bodyPr/>
          <a:lstStyle/>
          <a:p>
            <a:br>
              <a:rPr lang="en-US" b="1" dirty="0"/>
            </a:br>
            <a:r>
              <a:rPr lang="en-US" dirty="0"/>
              <a:t>Relationship between Data Factory entities</a:t>
            </a:r>
            <a:br>
              <a:rPr lang="en-US" dirty="0"/>
            </a:br>
            <a:endParaRPr lang="en-US" dirty="0"/>
          </a:p>
        </p:txBody>
      </p:sp>
      <p:pic>
        <p:nvPicPr>
          <p:cNvPr id="4" name="Content Placeholder 3">
            <a:extLst>
              <a:ext uri="{FF2B5EF4-FFF2-40B4-BE49-F238E27FC236}">
                <a16:creationId xmlns:a16="http://schemas.microsoft.com/office/drawing/2014/main" id="{1D9337F9-90CE-4A18-853C-E1D543263F40}"/>
              </a:ext>
            </a:extLst>
          </p:cNvPr>
          <p:cNvPicPr>
            <a:picLocks noGrp="1" noChangeAspect="1"/>
          </p:cNvPicPr>
          <p:nvPr>
            <p:ph idx="1"/>
          </p:nvPr>
        </p:nvPicPr>
        <p:blipFill>
          <a:blip r:embed="rId2"/>
          <a:stretch>
            <a:fillRect/>
          </a:stretch>
        </p:blipFill>
        <p:spPr>
          <a:xfrm>
            <a:off x="653290" y="2757268"/>
            <a:ext cx="10136630" cy="2730719"/>
          </a:xfrm>
          <a:prstGeom prst="rect">
            <a:avLst/>
          </a:prstGeom>
        </p:spPr>
      </p:pic>
    </p:spTree>
    <p:extLst>
      <p:ext uri="{BB962C8B-B14F-4D97-AF65-F5344CB8AC3E}">
        <p14:creationId xmlns:p14="http://schemas.microsoft.com/office/powerpoint/2010/main" val="23020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4ABE-20D0-4EBD-8796-527B8D57B3AF}"/>
              </a:ext>
            </a:extLst>
          </p:cNvPr>
          <p:cNvSpPr>
            <a:spLocks noGrp="1"/>
          </p:cNvSpPr>
          <p:nvPr>
            <p:ph type="title"/>
          </p:nvPr>
        </p:nvSpPr>
        <p:spPr/>
        <p:txBody>
          <a:bodyPr/>
          <a:lstStyle/>
          <a:p>
            <a:r>
              <a:rPr lang="en-US" b="1" dirty="0"/>
              <a:t>Prerequisites</a:t>
            </a:r>
            <a:br>
              <a:rPr lang="en-US" b="1" dirty="0"/>
            </a:br>
            <a:endParaRPr lang="en-US" dirty="0"/>
          </a:p>
        </p:txBody>
      </p:sp>
      <p:sp>
        <p:nvSpPr>
          <p:cNvPr id="3" name="Content Placeholder 2">
            <a:extLst>
              <a:ext uri="{FF2B5EF4-FFF2-40B4-BE49-F238E27FC236}">
                <a16:creationId xmlns:a16="http://schemas.microsoft.com/office/drawing/2014/main" id="{E468583D-39A2-453C-A74F-7AAE90115519}"/>
              </a:ext>
            </a:extLst>
          </p:cNvPr>
          <p:cNvSpPr>
            <a:spLocks noGrp="1"/>
          </p:cNvSpPr>
          <p:nvPr>
            <p:ph idx="1"/>
          </p:nvPr>
        </p:nvSpPr>
        <p:spPr>
          <a:xfrm>
            <a:off x="1154955" y="2475914"/>
            <a:ext cx="10260564" cy="3628292"/>
          </a:xfrm>
        </p:spPr>
        <p:txBody>
          <a:bodyPr>
            <a:normAutofit/>
          </a:bodyPr>
          <a:lstStyle/>
          <a:p>
            <a:r>
              <a:rPr lang="en-US" sz="1600" dirty="0"/>
              <a:t>Azure subscription. If you don't have an Azure subscription, create a </a:t>
            </a:r>
            <a:r>
              <a:rPr lang="en-US" sz="1600" dirty="0">
                <a:hlinkClick r:id="rId2">
                  <a:extLst>
                    <a:ext uri="{A12FA001-AC4F-418D-AE19-62706E023703}">
                      <ahyp:hlinkClr xmlns:ahyp="http://schemas.microsoft.com/office/drawing/2018/hyperlinkcolor" val="tx"/>
                    </a:ext>
                  </a:extLst>
                </a:hlinkClick>
              </a:rPr>
              <a:t>free account</a:t>
            </a:r>
            <a:r>
              <a:rPr lang="en-US" sz="1600" dirty="0"/>
              <a:t> before you begin.</a:t>
            </a:r>
          </a:p>
          <a:p>
            <a:r>
              <a:rPr lang="en-US" sz="1600" dirty="0"/>
              <a:t>Azure SQL Database server. If you don't already have a database server, create one in the Azure portal before you get started. Azure Data Factory creates the SSIS Catalog (SSISDB database) on this database server. We recommend that you create the database server in the same Azure region as the integration runtime. This configuration lets the integration runtime write execution logs to the SSISDB database without crossing Azure regions.</a:t>
            </a:r>
          </a:p>
          <a:p>
            <a:r>
              <a:rPr lang="en-US" sz="1600" dirty="0"/>
              <a:t>Based on the selected database server, SSISDB can be created on your behalf as a single database, part of an elastic pool, or in a Managed Instance and accessible in public network or by joining a virtual network. If you use Azure SQL Database with virtual network service endpoints/Managed Instance to host SSISDB or require access to on-premises data, you need to join your Azure-SSIS IR to a virtual network, see </a:t>
            </a:r>
            <a:r>
              <a:rPr lang="en-US" sz="1600" dirty="0">
                <a:hlinkClick r:id="rId3">
                  <a:extLst>
                    <a:ext uri="{A12FA001-AC4F-418D-AE19-62706E023703}">
                      <ahyp:hlinkClr xmlns:ahyp="http://schemas.microsoft.com/office/drawing/2018/hyperlinkcolor" val="tx"/>
                    </a:ext>
                  </a:extLst>
                </a:hlinkClick>
              </a:rPr>
              <a:t>Create Azure-SSIS IR in a virtual network</a:t>
            </a:r>
            <a:r>
              <a:rPr lang="en-US" sz="1600" dirty="0"/>
              <a:t>.</a:t>
            </a:r>
          </a:p>
          <a:p>
            <a:endParaRPr lang="en-US" dirty="0"/>
          </a:p>
        </p:txBody>
      </p:sp>
    </p:spTree>
    <p:extLst>
      <p:ext uri="{BB962C8B-B14F-4D97-AF65-F5344CB8AC3E}">
        <p14:creationId xmlns:p14="http://schemas.microsoft.com/office/powerpoint/2010/main" val="15774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otalTime>1476</TotalTime>
  <Words>906</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SSIS in ADF</vt:lpstr>
      <vt:lpstr>An Quick Intro to SSIS</vt:lpstr>
      <vt:lpstr>MSBI Architecture</vt:lpstr>
      <vt:lpstr>SSIS in Azure</vt:lpstr>
      <vt:lpstr>Continue…</vt:lpstr>
      <vt:lpstr>ADF</vt:lpstr>
      <vt:lpstr>Continue…</vt:lpstr>
      <vt:lpstr> Relationship between Data Factory entities </vt:lpstr>
      <vt:lpstr>Prerequisites </vt:lpstr>
      <vt:lpstr>Continue…</vt:lpstr>
      <vt:lpstr>Azure Hybrid </vt:lpstr>
      <vt:lpstr>SSIS Standard A-series V2 VM </vt:lpstr>
      <vt:lpstr>SSIS Enterprise A-series V2 VM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SSIS in ADF</dc:title>
  <dc:creator>Sridhar Shankar</dc:creator>
  <cp:lastModifiedBy>Sridhar Shankar</cp:lastModifiedBy>
  <cp:revision>15</cp:revision>
  <dcterms:created xsi:type="dcterms:W3CDTF">2019-02-18T04:50:26Z</dcterms:created>
  <dcterms:modified xsi:type="dcterms:W3CDTF">2019-02-19T05:27:04Z</dcterms:modified>
</cp:coreProperties>
</file>