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6" r:id="rId7"/>
    <p:sldId id="267" r:id="rId8"/>
    <p:sldId id="268" r:id="rId9"/>
    <p:sldId id="259" r:id="rId10"/>
    <p:sldId id="260" r:id="rId11"/>
    <p:sldId id="269"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008137-252A-48D5-AAA3-905DA07C3D8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235784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008137-252A-48D5-AAA3-905DA07C3D8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367543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008137-252A-48D5-AAA3-905DA07C3D8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74D815-BF89-4897-A3CA-BD0F1CA7DF5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59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008137-252A-48D5-AAA3-905DA07C3D8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1524624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008137-252A-48D5-AAA3-905DA07C3D8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4D815-BF89-4897-A3CA-BD0F1CA7DF5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923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008137-252A-48D5-AAA3-905DA07C3D8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1625448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08137-252A-48D5-AAA3-905DA07C3D8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423224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08137-252A-48D5-AAA3-905DA07C3D8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353359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08137-252A-48D5-AAA3-905DA07C3D8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253872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008137-252A-48D5-AAA3-905DA07C3D8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77704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08137-252A-48D5-AAA3-905DA07C3D8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248104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008137-252A-48D5-AAA3-905DA07C3D85}" type="datetimeFigureOut">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156656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008137-252A-48D5-AAA3-905DA07C3D85}"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354189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08137-252A-48D5-AAA3-905DA07C3D85}" type="datetimeFigureOut">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73151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008137-252A-48D5-AAA3-905DA07C3D8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213734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008137-252A-48D5-AAA3-905DA07C3D8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74D815-BF89-4897-A3CA-BD0F1CA7DF5A}" type="slidenum">
              <a:rPr lang="en-US" smtClean="0"/>
              <a:t>‹#›</a:t>
            </a:fld>
            <a:endParaRPr lang="en-US"/>
          </a:p>
        </p:txBody>
      </p:sp>
    </p:spTree>
    <p:extLst>
      <p:ext uri="{BB962C8B-B14F-4D97-AF65-F5344CB8AC3E}">
        <p14:creationId xmlns:p14="http://schemas.microsoft.com/office/powerpoint/2010/main" val="204684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5008137-252A-48D5-AAA3-905DA07C3D85}" type="datetimeFigureOut">
              <a:rPr lang="en-US" smtClean="0"/>
              <a:t>3/11/2019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674D815-BF89-4897-A3CA-BD0F1CA7DF5A}" type="slidenum">
              <a:rPr lang="en-US" smtClean="0"/>
              <a:t>‹#›</a:t>
            </a:fld>
            <a:endParaRPr lang="en-US"/>
          </a:p>
        </p:txBody>
      </p:sp>
    </p:spTree>
    <p:extLst>
      <p:ext uri="{BB962C8B-B14F-4D97-AF65-F5344CB8AC3E}">
        <p14:creationId xmlns:p14="http://schemas.microsoft.com/office/powerpoint/2010/main" val="31998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4A02-71A3-44A6-9E8B-5463CD9C3840}"/>
              </a:ext>
            </a:extLst>
          </p:cNvPr>
          <p:cNvSpPr>
            <a:spLocks noGrp="1"/>
          </p:cNvSpPr>
          <p:nvPr>
            <p:ph type="ctrTitle"/>
          </p:nvPr>
        </p:nvSpPr>
        <p:spPr>
          <a:xfrm>
            <a:off x="1925535" y="954338"/>
            <a:ext cx="8915399" cy="2262781"/>
          </a:xfrm>
        </p:spPr>
        <p:txBody>
          <a:bodyPr/>
          <a:lstStyle/>
          <a:p>
            <a:pPr algn="ctr"/>
            <a:r>
              <a:rPr lang="en-US" b="1" dirty="0"/>
              <a:t>COSMOS DB</a:t>
            </a:r>
          </a:p>
        </p:txBody>
      </p:sp>
      <p:sp>
        <p:nvSpPr>
          <p:cNvPr id="3" name="Subtitle 2">
            <a:extLst>
              <a:ext uri="{FF2B5EF4-FFF2-40B4-BE49-F238E27FC236}">
                <a16:creationId xmlns:a16="http://schemas.microsoft.com/office/drawing/2014/main" id="{085242B6-273E-47A3-B5FD-9585D4DECF7B}"/>
              </a:ext>
            </a:extLst>
          </p:cNvPr>
          <p:cNvSpPr>
            <a:spLocks noGrp="1"/>
          </p:cNvSpPr>
          <p:nvPr>
            <p:ph type="subTitle" idx="1"/>
          </p:nvPr>
        </p:nvSpPr>
        <p:spPr>
          <a:xfrm>
            <a:off x="1638300" y="3833482"/>
            <a:ext cx="8915399" cy="1126283"/>
          </a:xfrm>
        </p:spPr>
        <p:txBody>
          <a:bodyPr/>
          <a:lstStyle/>
          <a:p>
            <a:pPr algn="ctr"/>
            <a:r>
              <a:rPr lang="en-US" b="1" dirty="0"/>
              <a:t>BY</a:t>
            </a:r>
          </a:p>
          <a:p>
            <a:pPr algn="ctr"/>
            <a:r>
              <a:rPr lang="en-US" b="1" dirty="0"/>
              <a:t>Sridhar Shankar</a:t>
            </a:r>
          </a:p>
        </p:txBody>
      </p:sp>
    </p:spTree>
    <p:extLst>
      <p:ext uri="{BB962C8B-B14F-4D97-AF65-F5344CB8AC3E}">
        <p14:creationId xmlns:p14="http://schemas.microsoft.com/office/powerpoint/2010/main" val="364892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5AF6-AE9A-4A1F-9592-EA7457DE6C13}"/>
              </a:ext>
            </a:extLst>
          </p:cNvPr>
          <p:cNvSpPr>
            <a:spLocks noGrp="1"/>
          </p:cNvSpPr>
          <p:nvPr>
            <p:ph type="title"/>
          </p:nvPr>
        </p:nvSpPr>
        <p:spPr>
          <a:xfrm>
            <a:off x="2592925" y="624110"/>
            <a:ext cx="8911687" cy="844472"/>
          </a:xfrm>
        </p:spPr>
        <p:txBody>
          <a:bodyPr/>
          <a:lstStyle/>
          <a:p>
            <a:r>
              <a:rPr lang="en-US" dirty="0"/>
              <a:t>Document DB Model</a:t>
            </a:r>
          </a:p>
        </p:txBody>
      </p:sp>
      <p:sp>
        <p:nvSpPr>
          <p:cNvPr id="3" name="Content Placeholder 2">
            <a:extLst>
              <a:ext uri="{FF2B5EF4-FFF2-40B4-BE49-F238E27FC236}">
                <a16:creationId xmlns:a16="http://schemas.microsoft.com/office/drawing/2014/main" id="{91553341-1F08-4119-A5FB-7E30A47891F1}"/>
              </a:ext>
            </a:extLst>
          </p:cNvPr>
          <p:cNvSpPr>
            <a:spLocks noGrp="1"/>
          </p:cNvSpPr>
          <p:nvPr>
            <p:ph idx="1"/>
          </p:nvPr>
        </p:nvSpPr>
        <p:spPr>
          <a:xfrm>
            <a:off x="2589212" y="1468582"/>
            <a:ext cx="8915400" cy="4442640"/>
          </a:xfrm>
        </p:spPr>
        <p:txBody>
          <a:bodyPr/>
          <a:lstStyle/>
          <a:p>
            <a:r>
              <a:rPr lang="en-US" dirty="0"/>
              <a:t>A document database is a type of nonrelational database that is designed to store semi-structured data as documents.</a:t>
            </a:r>
          </a:p>
          <a:p>
            <a:r>
              <a:rPr lang="en-US" dirty="0"/>
              <a:t>A document database is a great choice for content management applications such as blogs and video platforms. With a document database, each entity that the application tracks can be stored as a single document.</a:t>
            </a:r>
          </a:p>
          <a:p>
            <a:r>
              <a:rPr lang="en-US" dirty="0"/>
              <a:t>MongoDB is an open-source, nonrelational database that provides support for JSON-like, document-oriented storage systems.</a:t>
            </a:r>
          </a:p>
          <a:p>
            <a:r>
              <a:rPr lang="en-US" dirty="0"/>
              <a:t>Both the SQL and MongoDB APIs give you a document data model, but the two APIs themselves are radically different.</a:t>
            </a:r>
          </a:p>
          <a:p>
            <a:r>
              <a:rPr lang="en-US" dirty="0"/>
              <a:t>SQL API uses Microsoft’s innovative variant of Structured Query Language (SQL) that is tailored for searching across hierarchical JSON documents.</a:t>
            </a:r>
          </a:p>
        </p:txBody>
      </p:sp>
    </p:spTree>
    <p:extLst>
      <p:ext uri="{BB962C8B-B14F-4D97-AF65-F5344CB8AC3E}">
        <p14:creationId xmlns:p14="http://schemas.microsoft.com/office/powerpoint/2010/main" val="358529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B5FA-9514-4AE6-AFAD-099F8553B2F1}"/>
              </a:ext>
            </a:extLst>
          </p:cNvPr>
          <p:cNvSpPr>
            <a:spLocks noGrp="1"/>
          </p:cNvSpPr>
          <p:nvPr>
            <p:ph type="title"/>
          </p:nvPr>
        </p:nvSpPr>
        <p:spPr>
          <a:xfrm>
            <a:off x="2592925" y="624110"/>
            <a:ext cx="8911687" cy="775199"/>
          </a:xfrm>
        </p:spPr>
        <p:txBody>
          <a:bodyPr/>
          <a:lstStyle/>
          <a:p>
            <a:r>
              <a:rPr lang="en-US" dirty="0"/>
              <a:t>Continue…</a:t>
            </a:r>
          </a:p>
        </p:txBody>
      </p:sp>
      <p:sp>
        <p:nvSpPr>
          <p:cNvPr id="3" name="Content Placeholder 2">
            <a:extLst>
              <a:ext uri="{FF2B5EF4-FFF2-40B4-BE49-F238E27FC236}">
                <a16:creationId xmlns:a16="http://schemas.microsoft.com/office/drawing/2014/main" id="{7EC43C73-ED31-4DC3-95B2-67E15A2916E4}"/>
              </a:ext>
            </a:extLst>
          </p:cNvPr>
          <p:cNvSpPr>
            <a:spLocks noGrp="1"/>
          </p:cNvSpPr>
          <p:nvPr>
            <p:ph idx="1"/>
          </p:nvPr>
        </p:nvSpPr>
        <p:spPr>
          <a:xfrm>
            <a:off x="2589212" y="1399309"/>
            <a:ext cx="8915400" cy="4511913"/>
          </a:xfrm>
        </p:spPr>
        <p:txBody>
          <a:bodyPr/>
          <a:lstStyle/>
          <a:p>
            <a:r>
              <a:rPr lang="en-US" dirty="0"/>
              <a:t>Azure Cosmos DB's API for MongoDB is compatible with version 3.2 of the MongoDB's wire protocol.</a:t>
            </a:r>
          </a:p>
          <a:p>
            <a:r>
              <a:rPr lang="en-US" dirty="0"/>
              <a:t>We can connect to Cosmos account using Studio 3T</a:t>
            </a:r>
          </a:p>
          <a:p>
            <a:r>
              <a:rPr lang="en-US" dirty="0"/>
              <a:t>Studio 3T helps thousands of MongoDB developers and administrators with their everyday jobs by providing the finest MongoDB tools on the market. </a:t>
            </a:r>
          </a:p>
          <a:p>
            <a:r>
              <a:rPr lang="en-US" dirty="0"/>
              <a:t>We can use Robo 3T to connect with Azure Cosmos DB’s </a:t>
            </a:r>
          </a:p>
          <a:p>
            <a:r>
              <a:rPr lang="en-US" dirty="0"/>
              <a:t>3T will continue development of Robo 3T in parallel with its own MongoDB GUI </a:t>
            </a:r>
          </a:p>
          <a:p>
            <a:r>
              <a:rPr lang="en-US" dirty="0"/>
              <a:t>We can connect a Node.js application using Mongoose to Azure Cosmos DB</a:t>
            </a:r>
          </a:p>
          <a:p>
            <a:r>
              <a:rPr lang="en-US" dirty="0"/>
              <a:t>Mongoose is an object modeling framework for MongoDB in Node.js and provides a straight-forward, schema-based solution to model your application data.</a:t>
            </a:r>
          </a:p>
          <a:p>
            <a:endParaRPr lang="en-US" dirty="0"/>
          </a:p>
          <a:p>
            <a:endParaRPr lang="en-US" dirty="0"/>
          </a:p>
          <a:p>
            <a:endParaRPr lang="en-US" dirty="0"/>
          </a:p>
        </p:txBody>
      </p:sp>
    </p:spTree>
    <p:extLst>
      <p:ext uri="{BB962C8B-B14F-4D97-AF65-F5344CB8AC3E}">
        <p14:creationId xmlns:p14="http://schemas.microsoft.com/office/powerpoint/2010/main" val="296749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D7C5-C060-4576-8683-76F790602041}"/>
              </a:ext>
            </a:extLst>
          </p:cNvPr>
          <p:cNvSpPr>
            <a:spLocks noGrp="1"/>
          </p:cNvSpPr>
          <p:nvPr>
            <p:ph type="title"/>
          </p:nvPr>
        </p:nvSpPr>
        <p:spPr>
          <a:xfrm>
            <a:off x="2592925" y="624110"/>
            <a:ext cx="8911687" cy="913745"/>
          </a:xfrm>
        </p:spPr>
        <p:txBody>
          <a:bodyPr/>
          <a:lstStyle/>
          <a:p>
            <a:r>
              <a:rPr lang="en-US" b="1" dirty="0"/>
              <a:t>Key-Value Model</a:t>
            </a:r>
            <a:endParaRPr lang="en-US" dirty="0"/>
          </a:p>
        </p:txBody>
      </p:sp>
      <p:sp>
        <p:nvSpPr>
          <p:cNvPr id="3" name="Content Placeholder 2">
            <a:extLst>
              <a:ext uri="{FF2B5EF4-FFF2-40B4-BE49-F238E27FC236}">
                <a16:creationId xmlns:a16="http://schemas.microsoft.com/office/drawing/2014/main" id="{4C3C0A73-6D8B-4E79-854F-0B8C2EB2E886}"/>
              </a:ext>
            </a:extLst>
          </p:cNvPr>
          <p:cNvSpPr>
            <a:spLocks noGrp="1"/>
          </p:cNvSpPr>
          <p:nvPr>
            <p:ph idx="1"/>
          </p:nvPr>
        </p:nvSpPr>
        <p:spPr>
          <a:xfrm>
            <a:off x="2589212" y="1537855"/>
            <a:ext cx="8915400" cy="4373367"/>
          </a:xfrm>
        </p:spPr>
        <p:txBody>
          <a:bodyPr>
            <a:normAutofit lnSpcReduction="10000"/>
          </a:bodyPr>
          <a:lstStyle/>
          <a:p>
            <a:r>
              <a:rPr lang="en-US" dirty="0"/>
              <a:t>This API is actually the evolution of Azure Table Storage – one of the very first NoSQL databases available on Azure.</a:t>
            </a:r>
          </a:p>
          <a:p>
            <a:r>
              <a:rPr lang="en-US" dirty="0"/>
              <a:t>This is nothing like a table in a </a:t>
            </a:r>
            <a:r>
              <a:rPr lang="en-US" i="1" dirty="0"/>
              <a:t>relational</a:t>
            </a:r>
            <a:r>
              <a:rPr lang="en-US" dirty="0"/>
              <a:t> database, where each row has the same columns; with the Table API in Cosmo DB, each entity’s value can have a different set of key-value pairs.</a:t>
            </a:r>
          </a:p>
          <a:p>
            <a:r>
              <a:rPr lang="en-US" dirty="0"/>
              <a:t>Primary use case is to migrate an existing Azure Table Storage account over to Cosmos DB, without having to change any code in your applications. </a:t>
            </a:r>
          </a:p>
          <a:p>
            <a:r>
              <a:rPr lang="en-US" dirty="0"/>
              <a:t>You just change the connection string to point to Cosmos DB and the application continues to work seamlessly against the Cosmos DB Table API.</a:t>
            </a:r>
          </a:p>
          <a:p>
            <a:r>
              <a:rPr lang="en-US" dirty="0"/>
              <a:t>Microsoft is planning to do this for every customer over a long-term migration</a:t>
            </a:r>
          </a:p>
          <a:p>
            <a:r>
              <a:rPr lang="en-US" dirty="0"/>
              <a:t>A table is made up of one or more partitions, and as you will see, many of the design decisions you make will be around choosing a suitable </a:t>
            </a:r>
            <a:r>
              <a:rPr lang="en-US" b="1" dirty="0" err="1"/>
              <a:t>PartitionKey</a:t>
            </a:r>
            <a:r>
              <a:rPr lang="en-US" dirty="0"/>
              <a:t> and </a:t>
            </a:r>
            <a:r>
              <a:rPr lang="en-US" b="1" dirty="0" err="1"/>
              <a:t>RowKey</a:t>
            </a:r>
            <a:r>
              <a:rPr lang="en-US" dirty="0"/>
              <a:t> to optimize your solution.</a:t>
            </a:r>
          </a:p>
        </p:txBody>
      </p:sp>
    </p:spTree>
    <p:extLst>
      <p:ext uri="{BB962C8B-B14F-4D97-AF65-F5344CB8AC3E}">
        <p14:creationId xmlns:p14="http://schemas.microsoft.com/office/powerpoint/2010/main" val="1515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0463-056D-4811-AFE3-95835C55FC6B}"/>
              </a:ext>
            </a:extLst>
          </p:cNvPr>
          <p:cNvSpPr>
            <a:spLocks noGrp="1"/>
          </p:cNvSpPr>
          <p:nvPr>
            <p:ph type="title"/>
          </p:nvPr>
        </p:nvSpPr>
        <p:spPr>
          <a:xfrm>
            <a:off x="2592925" y="624110"/>
            <a:ext cx="8911687" cy="816763"/>
          </a:xfrm>
        </p:spPr>
        <p:txBody>
          <a:bodyPr/>
          <a:lstStyle/>
          <a:p>
            <a:r>
              <a:rPr lang="en-US" dirty="0"/>
              <a:t>Graph Model</a:t>
            </a:r>
          </a:p>
        </p:txBody>
      </p:sp>
      <p:sp>
        <p:nvSpPr>
          <p:cNvPr id="3" name="Content Placeholder 2">
            <a:extLst>
              <a:ext uri="{FF2B5EF4-FFF2-40B4-BE49-F238E27FC236}">
                <a16:creationId xmlns:a16="http://schemas.microsoft.com/office/drawing/2014/main" id="{744DBC65-24D6-49AE-892C-C92FA82884A5}"/>
              </a:ext>
            </a:extLst>
          </p:cNvPr>
          <p:cNvSpPr>
            <a:spLocks noGrp="1"/>
          </p:cNvSpPr>
          <p:nvPr>
            <p:ph idx="1"/>
          </p:nvPr>
        </p:nvSpPr>
        <p:spPr>
          <a:xfrm>
            <a:off x="2589212" y="1440873"/>
            <a:ext cx="8915400" cy="4470349"/>
          </a:xfrm>
        </p:spPr>
        <p:txBody>
          <a:bodyPr/>
          <a:lstStyle/>
          <a:p>
            <a:r>
              <a:rPr lang="en-US" dirty="0"/>
              <a:t>Gremlin API, which gives you a graph database derived from the Apache </a:t>
            </a:r>
            <a:r>
              <a:rPr lang="en-US" dirty="0" err="1"/>
              <a:t>Tinkerpop</a:t>
            </a:r>
            <a:r>
              <a:rPr lang="en-US" dirty="0"/>
              <a:t> open source project.</a:t>
            </a:r>
          </a:p>
          <a:p>
            <a:r>
              <a:rPr lang="en-US" dirty="0"/>
              <a:t>Graph databases implement a collection of interconnected entities and relationships, they can be used to model many scenarios in the real, interconnected world.</a:t>
            </a:r>
          </a:p>
          <a:p>
            <a:r>
              <a:rPr lang="en-US" dirty="0"/>
              <a:t>A vertex is an entity and an edge is a one-way relationship between any two vertices</a:t>
            </a:r>
          </a:p>
          <a:p>
            <a:r>
              <a:rPr lang="en-US" dirty="0" err="1"/>
              <a:t>TinkerPop</a:t>
            </a:r>
            <a:r>
              <a:rPr lang="en-US" dirty="0"/>
              <a:t> is a standard that covers a wide range of graph technologies</a:t>
            </a:r>
          </a:p>
          <a:p>
            <a:r>
              <a:rPr lang="en-US" dirty="0"/>
              <a:t>We can use Bulk execution library to perform bulk operation in gremlin graph </a:t>
            </a:r>
            <a:r>
              <a:rPr lang="en-US" dirty="0" err="1"/>
              <a:t>db</a:t>
            </a:r>
            <a:endParaRPr lang="en-US" dirty="0"/>
          </a:p>
          <a:p>
            <a:r>
              <a:rPr lang="en-US" dirty="0"/>
              <a:t>Horizontal scaling is achieved through the partitioning capabilities in azure cosmos db.</a:t>
            </a:r>
          </a:p>
        </p:txBody>
      </p:sp>
    </p:spTree>
    <p:extLst>
      <p:ext uri="{BB962C8B-B14F-4D97-AF65-F5344CB8AC3E}">
        <p14:creationId xmlns:p14="http://schemas.microsoft.com/office/powerpoint/2010/main" val="7399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62EE-83C8-4D8A-8D7C-B4F12EF8DE8F}"/>
              </a:ext>
            </a:extLst>
          </p:cNvPr>
          <p:cNvSpPr>
            <a:spLocks noGrp="1"/>
          </p:cNvSpPr>
          <p:nvPr>
            <p:ph type="title"/>
          </p:nvPr>
        </p:nvSpPr>
        <p:spPr/>
        <p:txBody>
          <a:bodyPr/>
          <a:lstStyle/>
          <a:p>
            <a:r>
              <a:rPr lang="en-US" dirty="0"/>
              <a:t>Columnar Model</a:t>
            </a:r>
          </a:p>
        </p:txBody>
      </p:sp>
      <p:sp>
        <p:nvSpPr>
          <p:cNvPr id="3" name="Content Placeholder 2">
            <a:extLst>
              <a:ext uri="{FF2B5EF4-FFF2-40B4-BE49-F238E27FC236}">
                <a16:creationId xmlns:a16="http://schemas.microsoft.com/office/drawing/2014/main" id="{D5034AE1-0BE9-4480-A54B-37073F36AC6B}"/>
              </a:ext>
            </a:extLst>
          </p:cNvPr>
          <p:cNvSpPr>
            <a:spLocks noGrp="1"/>
          </p:cNvSpPr>
          <p:nvPr>
            <p:ph idx="1"/>
          </p:nvPr>
        </p:nvSpPr>
        <p:spPr>
          <a:xfrm>
            <a:off x="2589212" y="1510145"/>
            <a:ext cx="8915400" cy="4987637"/>
          </a:xfrm>
        </p:spPr>
        <p:txBody>
          <a:bodyPr/>
          <a:lstStyle/>
          <a:p>
            <a:r>
              <a:rPr lang="en-US" dirty="0"/>
              <a:t>Columnar is yet another way of modeling your data where – in a departure from the typical way of dealing with schema-free data in the NoSQL world – you </a:t>
            </a:r>
            <a:r>
              <a:rPr lang="en-US" i="1" dirty="0"/>
              <a:t>can</a:t>
            </a:r>
            <a:r>
              <a:rPr lang="en-US" dirty="0"/>
              <a:t> define the schema of your data up-front. </a:t>
            </a:r>
          </a:p>
          <a:p>
            <a:r>
              <a:rPr lang="en-US" dirty="0"/>
              <a:t>Columnar is </a:t>
            </a:r>
            <a:r>
              <a:rPr lang="en-US" i="1" dirty="0"/>
              <a:t>somewhat</a:t>
            </a:r>
            <a:r>
              <a:rPr lang="en-US" dirty="0"/>
              <a:t> similar to the Key-Value data model with the Table API, except that items in the container adhere to the defined schema. </a:t>
            </a:r>
          </a:p>
          <a:p>
            <a:r>
              <a:rPr lang="en-US" dirty="0"/>
              <a:t>Columnar is really </a:t>
            </a:r>
            <a:r>
              <a:rPr lang="en-US" i="1" dirty="0"/>
              <a:t>most </a:t>
            </a:r>
            <a:r>
              <a:rPr lang="en-US" dirty="0"/>
              <a:t>similar to column store in SQL Server, except of course, that it is implemented using a NoSQL architecture so it’s distributed and partitioned to massively scale out big data.</a:t>
            </a:r>
          </a:p>
          <a:p>
            <a:r>
              <a:rPr lang="en-US" dirty="0"/>
              <a:t>Azure Cosmos DB Cassandra API can be used as the data store for apps written for Apache Cassandra. This means that by using existing Apache drivers compliant with CQLv4, your existing Cassandra application can now communicate with the Azure Cosmos DB Cassandra API.</a:t>
            </a:r>
          </a:p>
          <a:p>
            <a:r>
              <a:rPr lang="en-US" dirty="0"/>
              <a:t>The Azure Cosmos DB Cassandra API is compatible with CQL version v4.</a:t>
            </a:r>
          </a:p>
          <a:p>
            <a:r>
              <a:rPr lang="en-US" dirty="0"/>
              <a:t>Every entity or row equivalent does not have any limits on the number of columns however the total size of the entity should not exceed 2 MB</a:t>
            </a:r>
          </a:p>
        </p:txBody>
      </p:sp>
    </p:spTree>
    <p:extLst>
      <p:ext uri="{BB962C8B-B14F-4D97-AF65-F5344CB8AC3E}">
        <p14:creationId xmlns:p14="http://schemas.microsoft.com/office/powerpoint/2010/main" val="117855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58CB-0E2E-4DF7-8CCC-75094F335E3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1D4C27-69D4-4ABC-A4AB-E65FB1AEB259}"/>
              </a:ext>
            </a:extLst>
          </p:cNvPr>
          <p:cNvSpPr>
            <a:spLocks noGrp="1"/>
          </p:cNvSpPr>
          <p:nvPr>
            <p:ph idx="1"/>
          </p:nvPr>
        </p:nvSpPr>
        <p:spPr>
          <a:xfrm>
            <a:off x="2589212" y="1735393"/>
            <a:ext cx="8915400" cy="4635910"/>
          </a:xfrm>
        </p:spPr>
        <p:txBody>
          <a:bodyPr>
            <a:normAutofit/>
          </a:bodyPr>
          <a:lstStyle/>
          <a:p>
            <a:r>
              <a:rPr lang="en-US" dirty="0"/>
              <a:t>Today’s applications are required to be highly responsive and always online. To achieve low latency and high availability, instances of these applications need to be deployed in datacenters that are close to their users.</a:t>
            </a:r>
          </a:p>
          <a:p>
            <a:r>
              <a:rPr lang="en-US" dirty="0"/>
              <a:t>Azure Cosmos DB is Microsoft's globally distributed, multi-model database service. With the click of a button, Cosmos DB enables you to elastically and independently scale throughput and storage across any number of Azure's geographic regions.</a:t>
            </a:r>
          </a:p>
          <a:p>
            <a:r>
              <a:rPr lang="en-US" dirty="0"/>
              <a:t>Cosmos DB enables you to build highly responsive and highly available applications worldwide. Cosmos DB transparently replicates your data wherever your users are, so your users can interact with a replica of the data nearest to them.</a:t>
            </a:r>
          </a:p>
          <a:p>
            <a:r>
              <a:rPr lang="en-US" dirty="0"/>
              <a:t>By virtue of deep integration with Azure infrastructure and transparent multi-master replication, Cosmos DB provides 99.999% high availability for both reads and writes.</a:t>
            </a:r>
          </a:p>
        </p:txBody>
      </p:sp>
    </p:spTree>
    <p:extLst>
      <p:ext uri="{BB962C8B-B14F-4D97-AF65-F5344CB8AC3E}">
        <p14:creationId xmlns:p14="http://schemas.microsoft.com/office/powerpoint/2010/main" val="85409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8E63-FD36-428D-95B7-2C9825865173}"/>
              </a:ext>
            </a:extLst>
          </p:cNvPr>
          <p:cNvSpPr>
            <a:spLocks noGrp="1"/>
          </p:cNvSpPr>
          <p:nvPr>
            <p:ph type="title"/>
          </p:nvPr>
        </p:nvSpPr>
        <p:spPr>
          <a:xfrm>
            <a:off x="2592925" y="624110"/>
            <a:ext cx="8911687" cy="983464"/>
          </a:xfrm>
        </p:spPr>
        <p:txBody>
          <a:bodyPr/>
          <a:lstStyle/>
          <a:p>
            <a:r>
              <a:rPr lang="en-US" dirty="0"/>
              <a:t>Continue…</a:t>
            </a:r>
          </a:p>
        </p:txBody>
      </p:sp>
      <p:sp>
        <p:nvSpPr>
          <p:cNvPr id="3" name="Content Placeholder 2">
            <a:extLst>
              <a:ext uri="{FF2B5EF4-FFF2-40B4-BE49-F238E27FC236}">
                <a16:creationId xmlns:a16="http://schemas.microsoft.com/office/drawing/2014/main" id="{9B002A24-1D60-491C-95D6-0873437CBA87}"/>
              </a:ext>
            </a:extLst>
          </p:cNvPr>
          <p:cNvSpPr>
            <a:spLocks noGrp="1"/>
          </p:cNvSpPr>
          <p:nvPr>
            <p:ph idx="1"/>
          </p:nvPr>
        </p:nvSpPr>
        <p:spPr>
          <a:xfrm>
            <a:off x="2589212" y="1607574"/>
            <a:ext cx="8915400" cy="4626316"/>
          </a:xfrm>
        </p:spPr>
        <p:txBody>
          <a:bodyPr/>
          <a:lstStyle/>
          <a:p>
            <a:r>
              <a:rPr lang="en-US" dirty="0"/>
              <a:t>You can elastically scale up from thousands to hundreds of millions of requests/sec around the globe, with a single API call and pay only for the throughput (and storage) you need.</a:t>
            </a:r>
          </a:p>
          <a:p>
            <a:r>
              <a:rPr lang="en-US" dirty="0"/>
              <a:t>Cosmos DB automatically indexes all data and serves queries fast.</a:t>
            </a:r>
          </a:p>
          <a:p>
            <a:r>
              <a:rPr lang="en-US" dirty="0"/>
              <a:t>All data in Cosmos DB is encrypted at rest and in motion.</a:t>
            </a:r>
          </a:p>
          <a:p>
            <a:r>
              <a:rPr lang="en-US" dirty="0"/>
              <a:t>Cosmos DB also implements Cassandra, MongoDB, Gremlin and Azure Table Storage wire protocols directly on the service. </a:t>
            </a:r>
          </a:p>
          <a:p>
            <a:r>
              <a:rPr lang="en-US" dirty="0"/>
              <a:t>The Data Migration tool doesn't currently support Azure Cosmos DB's API for MongoDB either as a source or as a target.</a:t>
            </a:r>
          </a:p>
          <a:p>
            <a:r>
              <a:rPr lang="en-US" dirty="0"/>
              <a:t>The Data Migration tool isn't a supported import tool for Gremlin API accounts at this time.</a:t>
            </a:r>
          </a:p>
          <a:p>
            <a:endParaRPr lang="en-US" dirty="0"/>
          </a:p>
        </p:txBody>
      </p:sp>
    </p:spTree>
    <p:extLst>
      <p:ext uri="{BB962C8B-B14F-4D97-AF65-F5344CB8AC3E}">
        <p14:creationId xmlns:p14="http://schemas.microsoft.com/office/powerpoint/2010/main" val="334329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F964-01B7-474B-AD6E-97E30B47AEF1}"/>
              </a:ext>
            </a:extLst>
          </p:cNvPr>
          <p:cNvSpPr>
            <a:spLocks noGrp="1"/>
          </p:cNvSpPr>
          <p:nvPr>
            <p:ph type="title"/>
          </p:nvPr>
        </p:nvSpPr>
        <p:spPr>
          <a:xfrm>
            <a:off x="2592925" y="624110"/>
            <a:ext cx="8911687" cy="761345"/>
          </a:xfrm>
        </p:spPr>
        <p:txBody>
          <a:bodyPr/>
          <a:lstStyle/>
          <a:p>
            <a:r>
              <a:rPr lang="en-US" dirty="0"/>
              <a:t>Consistency</a:t>
            </a:r>
          </a:p>
        </p:txBody>
      </p:sp>
      <p:sp>
        <p:nvSpPr>
          <p:cNvPr id="3" name="Content Placeholder 2">
            <a:extLst>
              <a:ext uri="{FF2B5EF4-FFF2-40B4-BE49-F238E27FC236}">
                <a16:creationId xmlns:a16="http://schemas.microsoft.com/office/drawing/2014/main" id="{97ED4AD9-10E2-4FAB-BFBD-9799B87C24C9}"/>
              </a:ext>
            </a:extLst>
          </p:cNvPr>
          <p:cNvSpPr>
            <a:spLocks noGrp="1"/>
          </p:cNvSpPr>
          <p:nvPr>
            <p:ph idx="1"/>
          </p:nvPr>
        </p:nvSpPr>
        <p:spPr>
          <a:xfrm>
            <a:off x="2589212" y="1385455"/>
            <a:ext cx="8915400" cy="4525767"/>
          </a:xfrm>
        </p:spPr>
        <p:txBody>
          <a:bodyPr>
            <a:normAutofit lnSpcReduction="10000"/>
          </a:bodyPr>
          <a:lstStyle/>
          <a:p>
            <a:r>
              <a:rPr lang="en-US" dirty="0"/>
              <a:t>With Azure Cosmos DB, developers can choose from five well-defined consistency models on the consistency spectrum. From strongest to weakest, the models are strong, bounded staleness, session, consistent prefix, and eventual.</a:t>
            </a:r>
          </a:p>
          <a:p>
            <a:r>
              <a:rPr lang="en-US" b="1" dirty="0"/>
              <a:t>Strong</a:t>
            </a:r>
            <a:r>
              <a:rPr lang="en-US" dirty="0"/>
              <a:t> consistency offers a linearizability guarantee. The reads are guaranteed to return the most recent committed version of an item. A client never sees an uncommitted or partial write. Users are always guaranteed to read the latest committed write.</a:t>
            </a:r>
          </a:p>
          <a:p>
            <a:r>
              <a:rPr lang="en-US" dirty="0"/>
              <a:t>In </a:t>
            </a:r>
            <a:r>
              <a:rPr lang="en-US" b="1" dirty="0"/>
              <a:t>Bounded staleness, </a:t>
            </a:r>
            <a:r>
              <a:rPr lang="en-US" dirty="0"/>
              <a:t>reads are guaranteed to honor the consistent-prefix guarantee. The reads might lag behind writes by at most "K" versions (that is "updates") of an item or by "t" time interval.</a:t>
            </a:r>
          </a:p>
          <a:p>
            <a:r>
              <a:rPr lang="en-US" dirty="0"/>
              <a:t>In </a:t>
            </a:r>
            <a:r>
              <a:rPr lang="en-US" b="1" dirty="0"/>
              <a:t>Session,</a:t>
            </a:r>
            <a:r>
              <a:rPr lang="en-US" dirty="0"/>
              <a:t> reads are guaranteed to honor the consistent-prefix (assuming a single “writer” session), monotonic reads, monotonic writes, read-your-writes, and write-follows-reads guarantees. Session consistency is scoped to a client session.</a:t>
            </a:r>
          </a:p>
        </p:txBody>
      </p:sp>
    </p:spTree>
    <p:extLst>
      <p:ext uri="{BB962C8B-B14F-4D97-AF65-F5344CB8AC3E}">
        <p14:creationId xmlns:p14="http://schemas.microsoft.com/office/powerpoint/2010/main" val="300670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392-7D4C-4ABA-905C-38CEE5EF06F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3712AE8-5191-46EA-B36F-6547F67425F9}"/>
              </a:ext>
            </a:extLst>
          </p:cNvPr>
          <p:cNvSpPr>
            <a:spLocks noGrp="1"/>
          </p:cNvSpPr>
          <p:nvPr>
            <p:ph idx="1"/>
          </p:nvPr>
        </p:nvSpPr>
        <p:spPr/>
        <p:txBody>
          <a:bodyPr/>
          <a:lstStyle/>
          <a:p>
            <a:r>
              <a:rPr lang="en-US" dirty="0"/>
              <a:t>In </a:t>
            </a:r>
            <a:r>
              <a:rPr lang="en-US" b="1" dirty="0"/>
              <a:t>Consistent prefix, </a:t>
            </a:r>
            <a:r>
              <a:rPr lang="en-US" dirty="0"/>
              <a:t>updates that are returned contain some prefix of all the updates, with no gaps. Consistent prefix guarantees that reads never see out-of-order writes.</a:t>
            </a:r>
          </a:p>
          <a:p>
            <a:r>
              <a:rPr lang="en-US" dirty="0"/>
              <a:t>In </a:t>
            </a:r>
            <a:r>
              <a:rPr lang="en-US" b="1" dirty="0"/>
              <a:t>Eventual, </a:t>
            </a:r>
            <a:r>
              <a:rPr lang="en-US" dirty="0"/>
              <a:t>there's no ordering guarantee for reads. In the absence of any further writes, the replicas eventually converge.</a:t>
            </a:r>
          </a:p>
          <a:p>
            <a:r>
              <a:rPr lang="en-US" dirty="0"/>
              <a:t>Probabilistic bounded staleness shows how eventual is your eventual consistency. This metric provides an insight into how often you can get a stronger consistency than the consistency level that you have currently configured on your Cosmos DB account. </a:t>
            </a:r>
          </a:p>
        </p:txBody>
      </p:sp>
    </p:spTree>
    <p:extLst>
      <p:ext uri="{BB962C8B-B14F-4D97-AF65-F5344CB8AC3E}">
        <p14:creationId xmlns:p14="http://schemas.microsoft.com/office/powerpoint/2010/main" val="107550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EC96-2BAE-460D-9F13-9BAF5C237396}"/>
              </a:ext>
            </a:extLst>
          </p:cNvPr>
          <p:cNvSpPr>
            <a:spLocks noGrp="1"/>
          </p:cNvSpPr>
          <p:nvPr>
            <p:ph type="title"/>
          </p:nvPr>
        </p:nvSpPr>
        <p:spPr>
          <a:xfrm>
            <a:off x="2592925" y="624110"/>
            <a:ext cx="8911687" cy="789054"/>
          </a:xfrm>
        </p:spPr>
        <p:txBody>
          <a:bodyPr>
            <a:normAutofit fontScale="90000"/>
          </a:bodyPr>
          <a:lstStyle/>
          <a:p>
            <a:r>
              <a:rPr lang="en-US" dirty="0"/>
              <a:t>Partitioning</a:t>
            </a:r>
            <a:br>
              <a:rPr lang="en-US" b="1" dirty="0"/>
            </a:br>
            <a:endParaRPr lang="en-US" dirty="0"/>
          </a:p>
        </p:txBody>
      </p:sp>
      <p:sp>
        <p:nvSpPr>
          <p:cNvPr id="3" name="Content Placeholder 2">
            <a:extLst>
              <a:ext uri="{FF2B5EF4-FFF2-40B4-BE49-F238E27FC236}">
                <a16:creationId xmlns:a16="http://schemas.microsoft.com/office/drawing/2014/main" id="{603792C7-86EC-4291-BC84-AFE6D003074B}"/>
              </a:ext>
            </a:extLst>
          </p:cNvPr>
          <p:cNvSpPr>
            <a:spLocks noGrp="1"/>
          </p:cNvSpPr>
          <p:nvPr>
            <p:ph idx="1"/>
          </p:nvPr>
        </p:nvSpPr>
        <p:spPr>
          <a:xfrm>
            <a:off x="2589212" y="1565564"/>
            <a:ext cx="8915400" cy="4345658"/>
          </a:xfrm>
        </p:spPr>
        <p:txBody>
          <a:bodyPr>
            <a:normAutofit lnSpcReduction="10000"/>
          </a:bodyPr>
          <a:lstStyle/>
          <a:p>
            <a:r>
              <a:rPr lang="en-US" dirty="0"/>
              <a:t>Azure Cosmos DB uses partitioning to scale individual containers in a database to meet the performance needs of your application.</a:t>
            </a:r>
          </a:p>
          <a:p>
            <a:r>
              <a:rPr lang="en-US" dirty="0"/>
              <a:t>In partitioning, the items in a container are divided into distinct subsets called </a:t>
            </a:r>
            <a:r>
              <a:rPr lang="en-US" i="1" dirty="0"/>
              <a:t>logical partitions</a:t>
            </a:r>
            <a:r>
              <a:rPr lang="en-US" dirty="0"/>
              <a:t>.</a:t>
            </a:r>
          </a:p>
          <a:p>
            <a:r>
              <a:rPr lang="en-US" dirty="0"/>
              <a:t>Azure Cosmos DB uses hash-based partitioning to spread logical partitions across physical partitions. </a:t>
            </a:r>
          </a:p>
          <a:p>
            <a:r>
              <a:rPr lang="en-US" dirty="0"/>
              <a:t>Queries that access data within a single partition are more cost-effective than queries that access multiple partitions.</a:t>
            </a:r>
          </a:p>
          <a:p>
            <a:r>
              <a:rPr lang="en-US" dirty="0"/>
              <a:t>A single logical partition has an upper limit of 10 GB of storage.</a:t>
            </a:r>
          </a:p>
          <a:p>
            <a:r>
              <a:rPr lang="en-US" dirty="0"/>
              <a:t>Partitioned containers have a minimum throughput of 400 request units per second (RU/s). </a:t>
            </a:r>
          </a:p>
          <a:p>
            <a:r>
              <a:rPr lang="en-US" dirty="0"/>
              <a:t>Choose a partition key that has a wide range of values and access patterns that are evenly spread across logical partitions. </a:t>
            </a:r>
          </a:p>
        </p:txBody>
      </p:sp>
    </p:spTree>
    <p:extLst>
      <p:ext uri="{BB962C8B-B14F-4D97-AF65-F5344CB8AC3E}">
        <p14:creationId xmlns:p14="http://schemas.microsoft.com/office/powerpoint/2010/main" val="279572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29F-C09D-47C2-8DF4-1DE7C955B6A1}"/>
              </a:ext>
            </a:extLst>
          </p:cNvPr>
          <p:cNvSpPr>
            <a:spLocks noGrp="1"/>
          </p:cNvSpPr>
          <p:nvPr>
            <p:ph type="title"/>
          </p:nvPr>
        </p:nvSpPr>
        <p:spPr>
          <a:xfrm>
            <a:off x="2592925" y="624110"/>
            <a:ext cx="8911687" cy="927599"/>
          </a:xfrm>
        </p:spPr>
        <p:txBody>
          <a:bodyPr/>
          <a:lstStyle/>
          <a:p>
            <a:r>
              <a:rPr lang="en-US" dirty="0"/>
              <a:t>Provisioned throughput</a:t>
            </a:r>
          </a:p>
        </p:txBody>
      </p:sp>
      <p:sp>
        <p:nvSpPr>
          <p:cNvPr id="3" name="Content Placeholder 2">
            <a:extLst>
              <a:ext uri="{FF2B5EF4-FFF2-40B4-BE49-F238E27FC236}">
                <a16:creationId xmlns:a16="http://schemas.microsoft.com/office/drawing/2014/main" id="{D61010AE-CD56-4A2F-A5C3-E4A4AB2521BE}"/>
              </a:ext>
            </a:extLst>
          </p:cNvPr>
          <p:cNvSpPr>
            <a:spLocks noGrp="1"/>
          </p:cNvSpPr>
          <p:nvPr>
            <p:ph idx="1"/>
          </p:nvPr>
        </p:nvSpPr>
        <p:spPr>
          <a:xfrm>
            <a:off x="2589212" y="1440873"/>
            <a:ext cx="8915400" cy="4470349"/>
          </a:xfrm>
        </p:spPr>
        <p:txBody>
          <a:bodyPr/>
          <a:lstStyle/>
          <a:p>
            <a:r>
              <a:rPr lang="en-US" dirty="0"/>
              <a:t>With Azure Cosmos DB, you pay for the throughput you provision and the storage you consume on an hourly basis.</a:t>
            </a:r>
          </a:p>
          <a:p>
            <a:r>
              <a:rPr lang="en-US" dirty="0"/>
              <a:t>The cost of all database operations is normalized by Azure Cosmos DB and is expressed by Request Units (RUs). </a:t>
            </a:r>
          </a:p>
          <a:p>
            <a:r>
              <a:rPr lang="en-US" dirty="0"/>
              <a:t>While you estimate the number of RUs per second to provision, consider the following factors:</a:t>
            </a:r>
          </a:p>
          <a:p>
            <a:pPr marL="800100" lvl="1" indent="-400050">
              <a:buFont typeface="+mj-lt"/>
              <a:buAutoNum type="romanUcPeriod"/>
            </a:pPr>
            <a:r>
              <a:rPr lang="en-US" dirty="0"/>
              <a:t>Item size</a:t>
            </a:r>
          </a:p>
          <a:p>
            <a:pPr marL="800100" lvl="1" indent="-400050">
              <a:buFont typeface="+mj-lt"/>
              <a:buAutoNum type="romanUcPeriod"/>
            </a:pPr>
            <a:r>
              <a:rPr lang="en-US" dirty="0"/>
              <a:t>Item indexing</a:t>
            </a:r>
          </a:p>
          <a:p>
            <a:pPr marL="800100" lvl="1" indent="-400050">
              <a:buFont typeface="+mj-lt"/>
              <a:buAutoNum type="romanUcPeriod"/>
            </a:pPr>
            <a:r>
              <a:rPr lang="en-US" dirty="0"/>
              <a:t>Item property count</a:t>
            </a:r>
          </a:p>
          <a:p>
            <a:pPr marL="800100" lvl="1" indent="-400050">
              <a:buFont typeface="+mj-lt"/>
              <a:buAutoNum type="romanUcPeriod"/>
            </a:pPr>
            <a:r>
              <a:rPr lang="en-US" dirty="0"/>
              <a:t>Indexed properties</a:t>
            </a:r>
          </a:p>
          <a:p>
            <a:pPr marL="800100" lvl="1" indent="-400050">
              <a:buFont typeface="+mj-lt"/>
              <a:buAutoNum type="romanUcPeriod"/>
            </a:pPr>
            <a:r>
              <a:rPr lang="en-US" dirty="0"/>
              <a:t>Data consistency</a:t>
            </a:r>
          </a:p>
          <a:p>
            <a:pPr marL="800100" lvl="1" indent="-400050">
              <a:buFont typeface="+mj-lt"/>
              <a:buAutoNum type="romanUcPeriod"/>
            </a:pPr>
            <a:r>
              <a:rPr lang="en-US" dirty="0"/>
              <a:t>Query patterns</a:t>
            </a:r>
          </a:p>
        </p:txBody>
      </p:sp>
    </p:spTree>
    <p:extLst>
      <p:ext uri="{BB962C8B-B14F-4D97-AF65-F5344CB8AC3E}">
        <p14:creationId xmlns:p14="http://schemas.microsoft.com/office/powerpoint/2010/main" val="334175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AFBA-80D1-462D-B1C1-DABACF86FC13}"/>
              </a:ext>
            </a:extLst>
          </p:cNvPr>
          <p:cNvSpPr>
            <a:spLocks noGrp="1"/>
          </p:cNvSpPr>
          <p:nvPr>
            <p:ph type="title"/>
          </p:nvPr>
        </p:nvSpPr>
        <p:spPr>
          <a:xfrm>
            <a:off x="2592925" y="624110"/>
            <a:ext cx="8911687" cy="761345"/>
          </a:xfrm>
        </p:spPr>
        <p:txBody>
          <a:bodyPr/>
          <a:lstStyle/>
          <a:p>
            <a:r>
              <a:rPr lang="en-US" dirty="0"/>
              <a:t>Pricing Model</a:t>
            </a:r>
          </a:p>
        </p:txBody>
      </p:sp>
      <p:sp>
        <p:nvSpPr>
          <p:cNvPr id="3" name="Content Placeholder 2">
            <a:extLst>
              <a:ext uri="{FF2B5EF4-FFF2-40B4-BE49-F238E27FC236}">
                <a16:creationId xmlns:a16="http://schemas.microsoft.com/office/drawing/2014/main" id="{CBB45EF9-123F-4C9F-9355-23E7CCCFC19C}"/>
              </a:ext>
            </a:extLst>
          </p:cNvPr>
          <p:cNvSpPr>
            <a:spLocks noGrp="1"/>
          </p:cNvSpPr>
          <p:nvPr>
            <p:ph idx="1"/>
          </p:nvPr>
        </p:nvSpPr>
        <p:spPr>
          <a:xfrm>
            <a:off x="2589212" y="1385455"/>
            <a:ext cx="8915400" cy="4525767"/>
          </a:xfrm>
        </p:spPr>
        <p:txBody>
          <a:bodyPr/>
          <a:lstStyle/>
          <a:p>
            <a:r>
              <a:rPr lang="en-US" dirty="0"/>
              <a:t>Provisioned throughput (also called reserved throughput) guarantees high performance at any scale. You specify the throughput (RU/s) that you need, and Azure Cosmos DB dedicates the resources required to guarantee the configured throughput. </a:t>
            </a:r>
          </a:p>
          <a:p>
            <a:r>
              <a:rPr lang="en-US" dirty="0"/>
              <a:t>In Consumed Storage you are billed a flat rate for the total amount of storage (GBs) consumed for data and the indexes for a given hour.</a:t>
            </a:r>
          </a:p>
          <a:p>
            <a:r>
              <a:rPr lang="en-US" dirty="0"/>
              <a:t>Currently the minimum price for both database and the container-based throughput is $24/month </a:t>
            </a:r>
          </a:p>
          <a:p>
            <a:r>
              <a:rPr lang="en-US" dirty="0"/>
              <a:t>Azure offers a free tier that gives you $200 in Azure credits for the first 30 days and a limited quantity of free services for 12 months.</a:t>
            </a:r>
          </a:p>
          <a:p>
            <a:r>
              <a:rPr lang="en-US" dirty="0"/>
              <a:t>You can significantly reduce your costs with one-year or three-year upfront commitments and save between 20-65% discounts when compared to the regular pricing.</a:t>
            </a:r>
          </a:p>
        </p:txBody>
      </p:sp>
    </p:spTree>
    <p:extLst>
      <p:ext uri="{BB962C8B-B14F-4D97-AF65-F5344CB8AC3E}">
        <p14:creationId xmlns:p14="http://schemas.microsoft.com/office/powerpoint/2010/main" val="218955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8120-E985-4496-A753-7DDBE43F29CA}"/>
              </a:ext>
            </a:extLst>
          </p:cNvPr>
          <p:cNvSpPr>
            <a:spLocks noGrp="1"/>
          </p:cNvSpPr>
          <p:nvPr>
            <p:ph type="title"/>
          </p:nvPr>
        </p:nvSpPr>
        <p:spPr/>
        <p:txBody>
          <a:bodyPr/>
          <a:lstStyle/>
          <a:p>
            <a:r>
              <a:rPr lang="en-US" dirty="0"/>
              <a:t>Data Model</a:t>
            </a:r>
          </a:p>
        </p:txBody>
      </p:sp>
      <p:pic>
        <p:nvPicPr>
          <p:cNvPr id="1026" name="Picture 2">
            <a:extLst>
              <a:ext uri="{FF2B5EF4-FFF2-40B4-BE49-F238E27FC236}">
                <a16:creationId xmlns:a16="http://schemas.microsoft.com/office/drawing/2014/main" id="{5FCB2156-3F54-4EDB-B4ED-79566599E5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1438" y="1745673"/>
            <a:ext cx="7795716" cy="429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440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4025</TotalTime>
  <Words>735</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COSMOS DB</vt:lpstr>
      <vt:lpstr>Introduction</vt:lpstr>
      <vt:lpstr>Continue…</vt:lpstr>
      <vt:lpstr>Consistency</vt:lpstr>
      <vt:lpstr>Continue…</vt:lpstr>
      <vt:lpstr>Partitioning </vt:lpstr>
      <vt:lpstr>Provisioned throughput</vt:lpstr>
      <vt:lpstr>Pricing Model</vt:lpstr>
      <vt:lpstr>Data Model</vt:lpstr>
      <vt:lpstr>Document DB Model</vt:lpstr>
      <vt:lpstr>Continue…</vt:lpstr>
      <vt:lpstr>Key-Value Model</vt:lpstr>
      <vt:lpstr>Graph Model</vt:lpstr>
      <vt:lpstr>Columnar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COSMOS DB</dc:title>
  <dc:creator>Sridhar Shankar</dc:creator>
  <cp:lastModifiedBy>Sridhar Shankar</cp:lastModifiedBy>
  <cp:revision>25</cp:revision>
  <dcterms:created xsi:type="dcterms:W3CDTF">2019-03-11T11:43:25Z</dcterms:created>
  <dcterms:modified xsi:type="dcterms:W3CDTF">2019-03-14T06:49:05Z</dcterms:modified>
</cp:coreProperties>
</file>