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6AE1CE-1CA2-45F3-BF29-CFDD924A0E84}" type="datetimeFigureOut">
              <a:rPr lang="en-US" smtClean="0"/>
              <a:t>2/26/2019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9326FAB-3CA1-4845-8A58-71B768E69382}" type="slidenum">
              <a:rPr lang="en-US" smtClean="0"/>
              <a:t>‹#›</a:t>
            </a:fld>
            <a:endParaRPr lang="en-US"/>
          </a:p>
        </p:txBody>
      </p:sp>
    </p:spTree>
    <p:extLst>
      <p:ext uri="{BB962C8B-B14F-4D97-AF65-F5344CB8AC3E}">
        <p14:creationId xmlns:p14="http://schemas.microsoft.com/office/powerpoint/2010/main" val="121162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6AE1CE-1CA2-45F3-BF29-CFDD924A0E84}"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26FAB-3CA1-4845-8A58-71B768E69382}" type="slidenum">
              <a:rPr lang="en-US" smtClean="0"/>
              <a:t>‹#›</a:t>
            </a:fld>
            <a:endParaRPr lang="en-US"/>
          </a:p>
        </p:txBody>
      </p:sp>
    </p:spTree>
    <p:extLst>
      <p:ext uri="{BB962C8B-B14F-4D97-AF65-F5344CB8AC3E}">
        <p14:creationId xmlns:p14="http://schemas.microsoft.com/office/powerpoint/2010/main" val="2055819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6AE1CE-1CA2-45F3-BF29-CFDD924A0E84}"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26FAB-3CA1-4845-8A58-71B768E69382}" type="slidenum">
              <a:rPr lang="en-US" smtClean="0"/>
              <a:t>‹#›</a:t>
            </a:fld>
            <a:endParaRPr lang="en-US"/>
          </a:p>
        </p:txBody>
      </p:sp>
    </p:spTree>
    <p:extLst>
      <p:ext uri="{BB962C8B-B14F-4D97-AF65-F5344CB8AC3E}">
        <p14:creationId xmlns:p14="http://schemas.microsoft.com/office/powerpoint/2010/main" val="294247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6AE1CE-1CA2-45F3-BF29-CFDD924A0E84}"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26FAB-3CA1-4845-8A58-71B768E69382}" type="slidenum">
              <a:rPr lang="en-US" smtClean="0"/>
              <a:t>‹#›</a:t>
            </a:fld>
            <a:endParaRPr lang="en-US"/>
          </a:p>
        </p:txBody>
      </p:sp>
    </p:spTree>
    <p:extLst>
      <p:ext uri="{BB962C8B-B14F-4D97-AF65-F5344CB8AC3E}">
        <p14:creationId xmlns:p14="http://schemas.microsoft.com/office/powerpoint/2010/main" val="4108437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6AE1CE-1CA2-45F3-BF29-CFDD924A0E84}"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26FAB-3CA1-4845-8A58-71B768E69382}" type="slidenum">
              <a:rPr lang="en-US" smtClean="0"/>
              <a:t>‹#›</a:t>
            </a:fld>
            <a:endParaRPr lang="en-US"/>
          </a:p>
        </p:txBody>
      </p:sp>
    </p:spTree>
    <p:extLst>
      <p:ext uri="{BB962C8B-B14F-4D97-AF65-F5344CB8AC3E}">
        <p14:creationId xmlns:p14="http://schemas.microsoft.com/office/powerpoint/2010/main" val="14492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6AE1CE-1CA2-45F3-BF29-CFDD924A0E84}"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26FAB-3CA1-4845-8A58-71B768E69382}" type="slidenum">
              <a:rPr lang="en-US" smtClean="0"/>
              <a:t>‹#›</a:t>
            </a:fld>
            <a:endParaRPr lang="en-US"/>
          </a:p>
        </p:txBody>
      </p:sp>
    </p:spTree>
    <p:extLst>
      <p:ext uri="{BB962C8B-B14F-4D97-AF65-F5344CB8AC3E}">
        <p14:creationId xmlns:p14="http://schemas.microsoft.com/office/powerpoint/2010/main" val="1713124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6AE1CE-1CA2-45F3-BF29-CFDD924A0E84}"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26FAB-3CA1-4845-8A58-71B768E69382}" type="slidenum">
              <a:rPr lang="en-US" smtClean="0"/>
              <a:t>‹#›</a:t>
            </a:fld>
            <a:endParaRPr lang="en-US"/>
          </a:p>
        </p:txBody>
      </p:sp>
    </p:spTree>
    <p:extLst>
      <p:ext uri="{BB962C8B-B14F-4D97-AF65-F5344CB8AC3E}">
        <p14:creationId xmlns:p14="http://schemas.microsoft.com/office/powerpoint/2010/main" val="486599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6AE1CE-1CA2-45F3-BF29-CFDD924A0E84}"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26FAB-3CA1-4845-8A58-71B768E69382}" type="slidenum">
              <a:rPr lang="en-US" smtClean="0"/>
              <a:t>‹#›</a:t>
            </a:fld>
            <a:endParaRPr lang="en-US"/>
          </a:p>
        </p:txBody>
      </p:sp>
    </p:spTree>
    <p:extLst>
      <p:ext uri="{BB962C8B-B14F-4D97-AF65-F5344CB8AC3E}">
        <p14:creationId xmlns:p14="http://schemas.microsoft.com/office/powerpoint/2010/main" val="1527111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6AE1CE-1CA2-45F3-BF29-CFDD924A0E84}"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26FAB-3CA1-4845-8A58-71B768E69382}" type="slidenum">
              <a:rPr lang="en-US" smtClean="0"/>
              <a:t>‹#›</a:t>
            </a:fld>
            <a:endParaRPr lang="en-US"/>
          </a:p>
        </p:txBody>
      </p:sp>
    </p:spTree>
    <p:extLst>
      <p:ext uri="{BB962C8B-B14F-4D97-AF65-F5344CB8AC3E}">
        <p14:creationId xmlns:p14="http://schemas.microsoft.com/office/powerpoint/2010/main" val="562722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6AE1CE-1CA2-45F3-BF29-CFDD924A0E84}"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9326FAB-3CA1-4845-8A58-71B768E69382}" type="slidenum">
              <a:rPr lang="en-US" smtClean="0"/>
              <a:t>‹#›</a:t>
            </a:fld>
            <a:endParaRPr lang="en-US"/>
          </a:p>
        </p:txBody>
      </p:sp>
    </p:spTree>
    <p:extLst>
      <p:ext uri="{BB962C8B-B14F-4D97-AF65-F5344CB8AC3E}">
        <p14:creationId xmlns:p14="http://schemas.microsoft.com/office/powerpoint/2010/main" val="2245431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6AE1CE-1CA2-45F3-BF29-CFDD924A0E84}"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26FAB-3CA1-4845-8A58-71B768E69382}" type="slidenum">
              <a:rPr lang="en-US" smtClean="0"/>
              <a:t>‹#›</a:t>
            </a:fld>
            <a:endParaRPr lang="en-US"/>
          </a:p>
        </p:txBody>
      </p:sp>
    </p:spTree>
    <p:extLst>
      <p:ext uri="{BB962C8B-B14F-4D97-AF65-F5344CB8AC3E}">
        <p14:creationId xmlns:p14="http://schemas.microsoft.com/office/powerpoint/2010/main" val="322604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6AE1CE-1CA2-45F3-BF29-CFDD924A0E84}"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26FAB-3CA1-4845-8A58-71B768E69382}" type="slidenum">
              <a:rPr lang="en-US" smtClean="0"/>
              <a:t>‹#›</a:t>
            </a:fld>
            <a:endParaRPr lang="en-US"/>
          </a:p>
        </p:txBody>
      </p:sp>
    </p:spTree>
    <p:extLst>
      <p:ext uri="{BB962C8B-B14F-4D97-AF65-F5344CB8AC3E}">
        <p14:creationId xmlns:p14="http://schemas.microsoft.com/office/powerpoint/2010/main" val="1002008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6AE1CE-1CA2-45F3-BF29-CFDD924A0E84}" type="datetimeFigureOut">
              <a:rPr lang="en-US" smtClean="0"/>
              <a:t>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326FAB-3CA1-4845-8A58-71B768E69382}" type="slidenum">
              <a:rPr lang="en-US" smtClean="0"/>
              <a:t>‹#›</a:t>
            </a:fld>
            <a:endParaRPr lang="en-US"/>
          </a:p>
        </p:txBody>
      </p:sp>
    </p:spTree>
    <p:extLst>
      <p:ext uri="{BB962C8B-B14F-4D97-AF65-F5344CB8AC3E}">
        <p14:creationId xmlns:p14="http://schemas.microsoft.com/office/powerpoint/2010/main" val="395066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6AE1CE-1CA2-45F3-BF29-CFDD924A0E84}" type="datetimeFigureOut">
              <a:rPr lang="en-US" smtClean="0"/>
              <a:t>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326FAB-3CA1-4845-8A58-71B768E69382}" type="slidenum">
              <a:rPr lang="en-US" smtClean="0"/>
              <a:t>‹#›</a:t>
            </a:fld>
            <a:endParaRPr lang="en-US"/>
          </a:p>
        </p:txBody>
      </p:sp>
    </p:spTree>
    <p:extLst>
      <p:ext uri="{BB962C8B-B14F-4D97-AF65-F5344CB8AC3E}">
        <p14:creationId xmlns:p14="http://schemas.microsoft.com/office/powerpoint/2010/main" val="143893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AE1CE-1CA2-45F3-BF29-CFDD924A0E84}" type="datetimeFigureOut">
              <a:rPr lang="en-US" smtClean="0"/>
              <a:t>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326FAB-3CA1-4845-8A58-71B768E69382}" type="slidenum">
              <a:rPr lang="en-US" smtClean="0"/>
              <a:t>‹#›</a:t>
            </a:fld>
            <a:endParaRPr lang="en-US"/>
          </a:p>
        </p:txBody>
      </p:sp>
    </p:spTree>
    <p:extLst>
      <p:ext uri="{BB962C8B-B14F-4D97-AF65-F5344CB8AC3E}">
        <p14:creationId xmlns:p14="http://schemas.microsoft.com/office/powerpoint/2010/main" val="360902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6AE1CE-1CA2-45F3-BF29-CFDD924A0E84}"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26FAB-3CA1-4845-8A58-71B768E69382}" type="slidenum">
              <a:rPr lang="en-US" smtClean="0"/>
              <a:t>‹#›</a:t>
            </a:fld>
            <a:endParaRPr lang="en-US"/>
          </a:p>
        </p:txBody>
      </p:sp>
    </p:spTree>
    <p:extLst>
      <p:ext uri="{BB962C8B-B14F-4D97-AF65-F5344CB8AC3E}">
        <p14:creationId xmlns:p14="http://schemas.microsoft.com/office/powerpoint/2010/main" val="152072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6AE1CE-1CA2-45F3-BF29-CFDD924A0E84}"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26FAB-3CA1-4845-8A58-71B768E69382}" type="slidenum">
              <a:rPr lang="en-US" smtClean="0"/>
              <a:t>‹#›</a:t>
            </a:fld>
            <a:endParaRPr lang="en-US"/>
          </a:p>
        </p:txBody>
      </p:sp>
    </p:spTree>
    <p:extLst>
      <p:ext uri="{BB962C8B-B14F-4D97-AF65-F5344CB8AC3E}">
        <p14:creationId xmlns:p14="http://schemas.microsoft.com/office/powerpoint/2010/main" val="4150838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6AE1CE-1CA2-45F3-BF29-CFDD924A0E84}" type="datetimeFigureOut">
              <a:rPr lang="en-US" smtClean="0"/>
              <a:t>2/26/2019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326FAB-3CA1-4845-8A58-71B768E69382}" type="slidenum">
              <a:rPr lang="en-US" smtClean="0"/>
              <a:t>‹#›</a:t>
            </a:fld>
            <a:endParaRPr lang="en-US"/>
          </a:p>
        </p:txBody>
      </p:sp>
    </p:spTree>
    <p:extLst>
      <p:ext uri="{BB962C8B-B14F-4D97-AF65-F5344CB8AC3E}">
        <p14:creationId xmlns:p14="http://schemas.microsoft.com/office/powerpoint/2010/main" val="2909790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gateway.org/power-bi-tutorial/" TargetMode="External"/><Relationship Id="rId2" Type="http://schemas.openxmlformats.org/officeDocument/2006/relationships/hyperlink" Target="https://docs.microsoft.com/en-us/azure/analysis-services/analysis-services-overview" TargetMode="External"/><Relationship Id="rId1" Type="http://schemas.openxmlformats.org/officeDocument/2006/relationships/slideLayout" Target="../slideLayouts/slideLayout2.xml"/><Relationship Id="rId6" Type="http://schemas.openxmlformats.org/officeDocument/2006/relationships/hyperlink" Target="https://docs.microsoft.com/en-us/azure/analysis-services/analysis-services-create-model-portal" TargetMode="External"/><Relationship Id="rId5" Type="http://schemas.openxmlformats.org/officeDocument/2006/relationships/hyperlink" Target="https://docs.microsoft.com/en-us/azure/data-factory/v1/data-factory-scheduling-and-execution" TargetMode="External"/><Relationship Id="rId4" Type="http://schemas.openxmlformats.org/officeDocument/2006/relationships/hyperlink" Target="https://docs.microsoft.com/en-us/azure/analysis-service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azure/analysis-services/analysis-services-compat-leve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9E9A-926E-4B77-A47E-55490126055A}"/>
              </a:ext>
            </a:extLst>
          </p:cNvPr>
          <p:cNvSpPr>
            <a:spLocks noGrp="1"/>
          </p:cNvSpPr>
          <p:nvPr>
            <p:ph type="ctrTitle"/>
          </p:nvPr>
        </p:nvSpPr>
        <p:spPr/>
        <p:txBody>
          <a:bodyPr/>
          <a:lstStyle/>
          <a:p>
            <a:pPr algn="ctr"/>
            <a:r>
              <a:rPr lang="en-US" dirty="0"/>
              <a:t>SSAS With ADF and Power-BI</a:t>
            </a:r>
          </a:p>
        </p:txBody>
      </p:sp>
      <p:sp>
        <p:nvSpPr>
          <p:cNvPr id="3" name="Subtitle 2">
            <a:extLst>
              <a:ext uri="{FF2B5EF4-FFF2-40B4-BE49-F238E27FC236}">
                <a16:creationId xmlns:a16="http://schemas.microsoft.com/office/drawing/2014/main" id="{3BFEDB88-42DD-41D1-9742-323ECDDE0316}"/>
              </a:ext>
            </a:extLst>
          </p:cNvPr>
          <p:cNvSpPr>
            <a:spLocks noGrp="1"/>
          </p:cNvSpPr>
          <p:nvPr>
            <p:ph type="subTitle" idx="1"/>
          </p:nvPr>
        </p:nvSpPr>
        <p:spPr/>
        <p:txBody>
          <a:bodyPr/>
          <a:lstStyle/>
          <a:p>
            <a:pPr algn="ctr"/>
            <a:r>
              <a:rPr lang="en-US" dirty="0"/>
              <a:t>BY</a:t>
            </a:r>
          </a:p>
          <a:p>
            <a:pPr algn="ctr"/>
            <a:r>
              <a:rPr lang="en-US" dirty="0"/>
              <a:t>Sridhar Shankar</a:t>
            </a:r>
          </a:p>
        </p:txBody>
      </p:sp>
    </p:spTree>
    <p:extLst>
      <p:ext uri="{BB962C8B-B14F-4D97-AF65-F5344CB8AC3E}">
        <p14:creationId xmlns:p14="http://schemas.microsoft.com/office/powerpoint/2010/main" val="21189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B1E4-90E5-4AEE-ADAE-1B7CF51E8FF8}"/>
              </a:ext>
            </a:extLst>
          </p:cNvPr>
          <p:cNvSpPr>
            <a:spLocks noGrp="1"/>
          </p:cNvSpPr>
          <p:nvPr>
            <p:ph type="title"/>
          </p:nvPr>
        </p:nvSpPr>
        <p:spPr>
          <a:xfrm>
            <a:off x="1484311" y="685801"/>
            <a:ext cx="10018713" cy="509954"/>
          </a:xfrm>
        </p:spPr>
        <p:txBody>
          <a:bodyPr>
            <a:normAutofit fontScale="90000"/>
          </a:bodyPr>
          <a:lstStyle/>
          <a:p>
            <a:r>
              <a:rPr lang="en-US" dirty="0"/>
              <a:t>Create Model</a:t>
            </a:r>
          </a:p>
        </p:txBody>
      </p:sp>
      <p:sp>
        <p:nvSpPr>
          <p:cNvPr id="3" name="Content Placeholder 2">
            <a:extLst>
              <a:ext uri="{FF2B5EF4-FFF2-40B4-BE49-F238E27FC236}">
                <a16:creationId xmlns:a16="http://schemas.microsoft.com/office/drawing/2014/main" id="{D5BC308F-128C-43A8-A7E4-C34BBDFB930B}"/>
              </a:ext>
            </a:extLst>
          </p:cNvPr>
          <p:cNvSpPr>
            <a:spLocks noGrp="1"/>
          </p:cNvSpPr>
          <p:nvPr>
            <p:ph idx="1"/>
          </p:nvPr>
        </p:nvSpPr>
        <p:spPr>
          <a:xfrm>
            <a:off x="1484310" y="1730326"/>
            <a:ext cx="10018713" cy="4060874"/>
          </a:xfrm>
        </p:spPr>
        <p:txBody>
          <a:bodyPr/>
          <a:lstStyle/>
          <a:p>
            <a:r>
              <a:rPr lang="en-US" sz="1500" dirty="0">
                <a:latin typeface="Times New Roman" panose="02020603050405020304" pitchFamily="18" charset="0"/>
                <a:cs typeface="Times New Roman" panose="02020603050405020304" pitchFamily="18" charset="0"/>
              </a:rPr>
              <a:t>Your Azure Analysis Services server must be at the Standard or Developer tier. New models created by using the Web designer are </a:t>
            </a:r>
            <a:r>
              <a:rPr lang="en-US" sz="1500" dirty="0" err="1">
                <a:latin typeface="Times New Roman" panose="02020603050405020304" pitchFamily="18" charset="0"/>
                <a:cs typeface="Times New Roman" panose="02020603050405020304" pitchFamily="18" charset="0"/>
              </a:rPr>
              <a:t>DirectQuery</a:t>
            </a:r>
            <a:r>
              <a:rPr lang="en-US" sz="1500" dirty="0">
                <a:latin typeface="Times New Roman" panose="02020603050405020304" pitchFamily="18" charset="0"/>
                <a:cs typeface="Times New Roman" panose="02020603050405020304" pitchFamily="18" charset="0"/>
              </a:rPr>
              <a:t>, supported only by these tiers.</a:t>
            </a:r>
          </a:p>
          <a:p>
            <a:r>
              <a:rPr lang="en-US" sz="1500" dirty="0">
                <a:latin typeface="Times New Roman" panose="02020603050405020304" pitchFamily="18" charset="0"/>
                <a:cs typeface="Times New Roman" panose="02020603050405020304" pitchFamily="18" charset="0"/>
              </a:rPr>
              <a:t>An Azure SQL Database, Azure SQL Data Warehouse, or Power BI Desktop (.</a:t>
            </a:r>
            <a:r>
              <a:rPr lang="en-US" sz="1500" dirty="0" err="1">
                <a:latin typeface="Times New Roman" panose="02020603050405020304" pitchFamily="18" charset="0"/>
                <a:cs typeface="Times New Roman" panose="02020603050405020304" pitchFamily="18" charset="0"/>
              </a:rPr>
              <a:t>pbix</a:t>
            </a:r>
            <a:r>
              <a:rPr lang="en-US" sz="1500" dirty="0">
                <a:latin typeface="Times New Roman" panose="02020603050405020304" pitchFamily="18" charset="0"/>
                <a:cs typeface="Times New Roman" panose="02020603050405020304" pitchFamily="18" charset="0"/>
              </a:rPr>
              <a:t>) file as a </a:t>
            </a:r>
            <a:r>
              <a:rPr lang="en-US" sz="1500" dirty="0" err="1">
                <a:latin typeface="Times New Roman" panose="02020603050405020304" pitchFamily="18" charset="0"/>
                <a:cs typeface="Times New Roman" panose="02020603050405020304" pitchFamily="18" charset="0"/>
              </a:rPr>
              <a:t>datasource</a:t>
            </a:r>
            <a:r>
              <a:rPr lang="en-US" sz="1500" dirty="0">
                <a:latin typeface="Times New Roman" panose="02020603050405020304" pitchFamily="18" charset="0"/>
                <a:cs typeface="Times New Roman" panose="02020603050405020304" pitchFamily="18" charset="0"/>
              </a:rPr>
              <a:t>. New models created from Power BI Desktop files support Azure SQL Database and Azure SQL Data Warehouse.</a:t>
            </a:r>
          </a:p>
          <a:p>
            <a:r>
              <a:rPr lang="en-US" sz="1500" dirty="0">
                <a:latin typeface="Times New Roman" panose="02020603050405020304" pitchFamily="18" charset="0"/>
                <a:cs typeface="Times New Roman" panose="02020603050405020304" pitchFamily="18" charset="0"/>
              </a:rPr>
              <a:t>A SQL Server account and password for connecting to Azure SQL Database or Azure SQL Data Warehouse data sources.</a:t>
            </a:r>
          </a:p>
          <a:p>
            <a:r>
              <a:rPr lang="en-US" sz="1500" dirty="0">
                <a:latin typeface="Times New Roman" panose="02020603050405020304" pitchFamily="18" charset="0"/>
                <a:cs typeface="Times New Roman" panose="02020603050405020304" pitchFamily="18" charset="0"/>
              </a:rPr>
              <a:t>You must have server admin privileges to create a new model. Database admin privileges are required to edit and query a model by using the designer.</a:t>
            </a:r>
          </a:p>
          <a:p>
            <a:r>
              <a:rPr lang="en-US" sz="1500" dirty="0">
                <a:latin typeface="Times New Roman" panose="02020603050405020304" pitchFamily="18" charset="0"/>
                <a:cs typeface="Times New Roman" panose="02020603050405020304" pitchFamily="18" charset="0"/>
              </a:rPr>
              <a:t>In Tables and views, select the tables to include in your model, and then click Create. Relationships are created automatically between tables with a key pair</a:t>
            </a:r>
          </a:p>
          <a:p>
            <a:r>
              <a:rPr lang="en-US" sz="1500" dirty="0">
                <a:latin typeface="Times New Roman" panose="02020603050405020304" pitchFamily="18" charset="0"/>
                <a:cs typeface="Times New Roman" panose="02020603050405020304" pitchFamily="18" charset="0"/>
              </a:rPr>
              <a:t>Open the model in Visual Studio (SSDT), Power BI Desktop, or Excel.</a:t>
            </a:r>
          </a:p>
          <a:p>
            <a:endParaRPr lang="en-US" sz="15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8356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40A36E-4ED0-4780-A33D-73DEB7688DF1}"/>
              </a:ext>
            </a:extLst>
          </p:cNvPr>
          <p:cNvSpPr>
            <a:spLocks noGrp="1"/>
          </p:cNvSpPr>
          <p:nvPr>
            <p:ph type="title"/>
          </p:nvPr>
        </p:nvSpPr>
        <p:spPr>
          <a:xfrm>
            <a:off x="1484311" y="685801"/>
            <a:ext cx="10018713" cy="1128932"/>
          </a:xfrm>
        </p:spPr>
        <p:txBody>
          <a:bodyPr/>
          <a:lstStyle/>
          <a:p>
            <a:pPr algn="l"/>
            <a:r>
              <a:rPr lang="en-US" dirty="0"/>
              <a:t>References:</a:t>
            </a:r>
          </a:p>
        </p:txBody>
      </p:sp>
      <p:sp>
        <p:nvSpPr>
          <p:cNvPr id="5" name="Content Placeholder 4">
            <a:extLst>
              <a:ext uri="{FF2B5EF4-FFF2-40B4-BE49-F238E27FC236}">
                <a16:creationId xmlns:a16="http://schemas.microsoft.com/office/drawing/2014/main" id="{8F87B36F-26F7-4EA9-839F-96218110E053}"/>
              </a:ext>
            </a:extLst>
          </p:cNvPr>
          <p:cNvSpPr>
            <a:spLocks noGrp="1"/>
          </p:cNvSpPr>
          <p:nvPr>
            <p:ph idx="1"/>
          </p:nvPr>
        </p:nvSpPr>
        <p:spPr>
          <a:xfrm>
            <a:off x="1484310" y="1814733"/>
            <a:ext cx="10018713" cy="3976467"/>
          </a:xfrm>
        </p:spPr>
        <p:txBody>
          <a:bodyPr/>
          <a:lstStyle/>
          <a:p>
            <a:r>
              <a:rPr lang="en-US" sz="1600" dirty="0">
                <a:latin typeface="Times New Roman" panose="02020603050405020304" pitchFamily="18" charset="0"/>
                <a:cs typeface="Times New Roman" panose="02020603050405020304" pitchFamily="18" charset="0"/>
              </a:rPr>
              <a:t>For finding information related to pricing and availability please check </a:t>
            </a:r>
            <a:r>
              <a:rPr lang="en-US" sz="1600" dirty="0">
                <a:solidFill>
                  <a:schemeClr val="accent1">
                    <a:lumMod val="7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https://docs.microsoft.com/en-us/azure/analysis-services/analysis-services-overview</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For Power BI related information please check </a:t>
            </a:r>
            <a:r>
              <a:rPr lang="en-US" sz="1600" dirty="0">
                <a:latin typeface="Times New Roman" panose="02020603050405020304" pitchFamily="18" charset="0"/>
                <a:cs typeface="Times New Roman" panose="02020603050405020304" pitchFamily="18" charset="0"/>
                <a:hlinkClick r:id="rId3"/>
              </a:rPr>
              <a:t>https://www.tutorialgateway.org/power-bi-tutorial/</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For information related to Azure Analysis service please check </a:t>
            </a:r>
            <a:r>
              <a:rPr lang="en-US" sz="1600" dirty="0">
                <a:latin typeface="Times New Roman" panose="02020603050405020304" pitchFamily="18" charset="0"/>
                <a:cs typeface="Times New Roman" panose="02020603050405020304" pitchFamily="18" charset="0"/>
                <a:hlinkClick r:id="rId4"/>
              </a:rPr>
              <a:t>https://docs.microsoft.com/en-us/azure/analysis-services</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For information's related to Azure Data Factory please check </a:t>
            </a:r>
            <a:r>
              <a:rPr lang="en-US" sz="1600" dirty="0">
                <a:hlinkClick r:id="rId5"/>
              </a:rPr>
              <a:t>https://docs.microsoft.com/en-us/azure/data-factory/v1/data-factory-scheduling-and-execution</a:t>
            </a:r>
            <a:endParaRPr lang="en-US" sz="1600" dirty="0"/>
          </a:p>
          <a:p>
            <a:r>
              <a:rPr lang="en-US" sz="1600" dirty="0"/>
              <a:t>For creating model please refer </a:t>
            </a:r>
            <a:r>
              <a:rPr lang="en-US" sz="1600" dirty="0">
                <a:hlinkClick r:id="rId6"/>
              </a:rPr>
              <a:t>https://docs.microsoft.com/en-us/azure/analysis-services</a:t>
            </a:r>
            <a:r>
              <a:rPr lang="en-US" sz="1600">
                <a:hlinkClick r:id="rId6"/>
              </a:rPr>
              <a:t>/analysis-services-create-model-portal</a:t>
            </a:r>
            <a:r>
              <a:rPr lang="en-US" sz="1600"/>
              <a:t> </a:t>
            </a:r>
            <a:endParaRPr lang="en-US" sz="1600" dirty="0"/>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620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E961-63C7-48F9-BB54-8B36071E6AE3}"/>
              </a:ext>
            </a:extLst>
          </p:cNvPr>
          <p:cNvSpPr>
            <a:spLocks noGrp="1"/>
          </p:cNvSpPr>
          <p:nvPr>
            <p:ph type="title"/>
          </p:nvPr>
        </p:nvSpPr>
        <p:spPr>
          <a:xfrm>
            <a:off x="1484310" y="784274"/>
            <a:ext cx="10018713" cy="763172"/>
          </a:xfrm>
        </p:spPr>
        <p:txBody>
          <a:bodyPr/>
          <a:lstStyle/>
          <a:p>
            <a:r>
              <a:rPr lang="en-US" dirty="0">
                <a:latin typeface="Times New Roman" panose="02020603050405020304" pitchFamily="18" charset="0"/>
                <a:cs typeface="Times New Roman" panose="02020603050405020304" pitchFamily="18" charset="0"/>
              </a:rPr>
              <a:t>Introduction To SSAS</a:t>
            </a:r>
          </a:p>
        </p:txBody>
      </p:sp>
      <p:sp>
        <p:nvSpPr>
          <p:cNvPr id="3" name="Content Placeholder 2">
            <a:extLst>
              <a:ext uri="{FF2B5EF4-FFF2-40B4-BE49-F238E27FC236}">
                <a16:creationId xmlns:a16="http://schemas.microsoft.com/office/drawing/2014/main" id="{29415E21-29F4-4DA9-87C1-CF2965623F2E}"/>
              </a:ext>
            </a:extLst>
          </p:cNvPr>
          <p:cNvSpPr>
            <a:spLocks noGrp="1"/>
          </p:cNvSpPr>
          <p:nvPr>
            <p:ph idx="1"/>
          </p:nvPr>
        </p:nvSpPr>
        <p:spPr>
          <a:xfrm>
            <a:off x="1484309" y="1868658"/>
            <a:ext cx="10018713" cy="4243754"/>
          </a:xfrm>
        </p:spPr>
        <p:txBody>
          <a:bodyPr>
            <a:normAutofit/>
          </a:bodyPr>
          <a:lstStyle/>
          <a:p>
            <a:r>
              <a:rPr lang="en-US" sz="1600" dirty="0">
                <a:latin typeface="Times New Roman" panose="02020603050405020304" pitchFamily="18" charset="0"/>
                <a:cs typeface="Times New Roman" panose="02020603050405020304" pitchFamily="18" charset="0"/>
              </a:rPr>
              <a:t>Analysis Services is an analytical data engine used in decision support and business analytics. It provides enterprise-grade semantic data models for business reports and client applications such as Power BI, Excel, Reporting Services reports, and other data visualization tools.</a:t>
            </a:r>
          </a:p>
          <a:p>
            <a:r>
              <a:rPr lang="en-US" sz="1600" dirty="0">
                <a:latin typeface="Times New Roman" panose="02020603050405020304" pitchFamily="18" charset="0"/>
                <a:cs typeface="Times New Roman" panose="02020603050405020304" pitchFamily="18" charset="0"/>
              </a:rPr>
              <a:t>Azure Analysis Services is a fully managed platform as a service (PaaS) that provides enterprise-grade data models in the </a:t>
            </a:r>
            <a:r>
              <a:rPr lang="en-US" sz="1800" dirty="0">
                <a:latin typeface="Times New Roman" panose="02020603050405020304" pitchFamily="18" charset="0"/>
                <a:cs typeface="Times New Roman" panose="02020603050405020304" pitchFamily="18" charset="0"/>
              </a:rPr>
              <a:t>cloud</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Azure Analysis Services is available in Developer, Basic, and Standard tiers. Within each tier, plan costs vary according to processing power, QPUs, and memory size.</a:t>
            </a:r>
          </a:p>
          <a:p>
            <a:r>
              <a:rPr lang="en-US" sz="1600" dirty="0">
                <a:latin typeface="Times New Roman" panose="02020603050405020304" pitchFamily="18" charset="0"/>
                <a:cs typeface="Times New Roman" panose="02020603050405020304" pitchFamily="18" charset="0"/>
              </a:rPr>
              <a:t>Multidimensional models and PowerPivot for SharePoint are not supported in Azure Analysis Services.</a:t>
            </a:r>
          </a:p>
          <a:p>
            <a:r>
              <a:rPr lang="en-US" sz="1600" dirty="0">
                <a:latin typeface="Times New Roman" panose="02020603050405020304" pitchFamily="18" charset="0"/>
                <a:cs typeface="Times New Roman" panose="02020603050405020304" pitchFamily="18" charset="0"/>
              </a:rPr>
              <a:t>Azure Analysis Services supports tabular models at the 1200 and higher </a:t>
            </a:r>
            <a:r>
              <a:rPr lang="en-US" sz="16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compatibility levels</a:t>
            </a:r>
            <a:r>
              <a:rPr lang="en-US" sz="1600" dirty="0">
                <a:latin typeface="Times New Roman" panose="02020603050405020304" pitchFamily="18" charset="0"/>
                <a:cs typeface="Times New Roman" panose="02020603050405020304" pitchFamily="18" charset="0"/>
              </a:rPr>
              <a:t>. Tabular models are relational modeling constructs (model, tables, columns), articulated in tabular metadata object definitions in Tabular Model Scripting Language (TMSL) and Tabular Object Model (TOM) code.</a:t>
            </a:r>
          </a:p>
          <a:p>
            <a:r>
              <a:rPr lang="en-US" sz="1600" dirty="0">
                <a:latin typeface="Times New Roman" panose="02020603050405020304" pitchFamily="18" charset="0"/>
                <a:cs typeface="Times New Roman" panose="02020603050405020304" pitchFamily="18" charset="0"/>
              </a:rPr>
              <a:t>Tabular models in both in-memory and </a:t>
            </a:r>
            <a:r>
              <a:rPr lang="en-US" sz="1600" dirty="0" err="1">
                <a:latin typeface="Times New Roman" panose="02020603050405020304" pitchFamily="18" charset="0"/>
                <a:cs typeface="Times New Roman" panose="02020603050405020304" pitchFamily="18" charset="0"/>
              </a:rPr>
              <a:t>DirectQuery</a:t>
            </a:r>
            <a:r>
              <a:rPr lang="en-US" sz="1600" dirty="0">
                <a:latin typeface="Times New Roman" panose="02020603050405020304" pitchFamily="18" charset="0"/>
                <a:cs typeface="Times New Roman" panose="02020603050405020304" pitchFamily="18" charset="0"/>
              </a:rPr>
              <a:t> modes are supported.</a:t>
            </a:r>
          </a:p>
        </p:txBody>
      </p:sp>
    </p:spTree>
    <p:extLst>
      <p:ext uri="{BB962C8B-B14F-4D97-AF65-F5344CB8AC3E}">
        <p14:creationId xmlns:p14="http://schemas.microsoft.com/office/powerpoint/2010/main" val="39569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BB8A-D5BD-4229-9878-EAE8C3130886}"/>
              </a:ext>
            </a:extLst>
          </p:cNvPr>
          <p:cNvSpPr>
            <a:spLocks noGrp="1"/>
          </p:cNvSpPr>
          <p:nvPr>
            <p:ph type="title"/>
          </p:nvPr>
        </p:nvSpPr>
        <p:spPr>
          <a:xfrm>
            <a:off x="1484310" y="362243"/>
            <a:ext cx="10018713" cy="1752599"/>
          </a:xfrm>
        </p:spPr>
        <p:txBody>
          <a:bodyPr/>
          <a:lstStyle/>
          <a:p>
            <a:pPr algn="l"/>
            <a:r>
              <a:rPr lang="en-US" dirty="0"/>
              <a:t>Pricing </a:t>
            </a:r>
          </a:p>
        </p:txBody>
      </p:sp>
      <p:sp>
        <p:nvSpPr>
          <p:cNvPr id="3" name="Content Placeholder 2">
            <a:extLst>
              <a:ext uri="{FF2B5EF4-FFF2-40B4-BE49-F238E27FC236}">
                <a16:creationId xmlns:a16="http://schemas.microsoft.com/office/drawing/2014/main" id="{40AC7239-C609-47A9-B732-39E0BD46AA3C}"/>
              </a:ext>
            </a:extLst>
          </p:cNvPr>
          <p:cNvSpPr>
            <a:spLocks noGrp="1"/>
          </p:cNvSpPr>
          <p:nvPr>
            <p:ph idx="1"/>
          </p:nvPr>
        </p:nvSpPr>
        <p:spPr>
          <a:xfrm>
            <a:off x="1484309" y="1856936"/>
            <a:ext cx="10018713" cy="3779520"/>
          </a:xfrm>
        </p:spPr>
        <p:txBody>
          <a:bodyPr>
            <a:normAutofit/>
          </a:bodyPr>
          <a:lstStyle/>
          <a:p>
            <a:r>
              <a:rPr lang="en-US" sz="1600" dirty="0">
                <a:latin typeface="Times New Roman" panose="02020603050405020304" pitchFamily="18" charset="0"/>
                <a:cs typeface="Times New Roman" panose="02020603050405020304" pitchFamily="18" charset="0"/>
              </a:rPr>
              <a:t>Azure Analysis Services is available in Developer, Basic, and Standard tiers</a:t>
            </a:r>
            <a:r>
              <a:rPr lang="en-US" dirty="0"/>
              <a:t>.</a:t>
            </a:r>
          </a:p>
          <a:p>
            <a:r>
              <a:rPr lang="en-US" sz="1600" dirty="0">
                <a:latin typeface="Times New Roman" panose="02020603050405020304" pitchFamily="18" charset="0"/>
                <a:cs typeface="Times New Roman" panose="02020603050405020304" pitchFamily="18" charset="0"/>
              </a:rPr>
              <a:t>Within each tier, plan costs vary according to processing power, QPUs, and memory size.</a:t>
            </a:r>
          </a:p>
          <a:p>
            <a:r>
              <a:rPr lang="en-US" sz="1600" dirty="0">
                <a:latin typeface="Times New Roman" panose="02020603050405020304" pitchFamily="18" charset="0"/>
                <a:cs typeface="Times New Roman" panose="02020603050405020304" pitchFamily="18" charset="0"/>
              </a:rPr>
              <a:t>Development Tier:</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Basic Tier:</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9F659D2-1089-4CBE-A722-E84F7690440A}"/>
              </a:ext>
            </a:extLst>
          </p:cNvPr>
          <p:cNvGraphicFramePr>
            <a:graphicFrameLocks noGrp="1"/>
          </p:cNvGraphicFramePr>
          <p:nvPr>
            <p:extLst>
              <p:ext uri="{D42A27DB-BD31-4B8C-83A1-F6EECF244321}">
                <p14:modId xmlns:p14="http://schemas.microsoft.com/office/powerpoint/2010/main" val="2608571924"/>
              </p:ext>
            </p:extLst>
          </p:nvPr>
        </p:nvGraphicFramePr>
        <p:xfrm>
          <a:off x="2455032" y="2956560"/>
          <a:ext cx="6743700" cy="944880"/>
        </p:xfrm>
        <a:graphic>
          <a:graphicData uri="http://schemas.openxmlformats.org/drawingml/2006/table">
            <a:tbl>
              <a:tblPr/>
              <a:tblGrid>
                <a:gridCol w="2247900">
                  <a:extLst>
                    <a:ext uri="{9D8B030D-6E8A-4147-A177-3AD203B41FA5}">
                      <a16:colId xmlns:a16="http://schemas.microsoft.com/office/drawing/2014/main" val="418186870"/>
                    </a:ext>
                  </a:extLst>
                </a:gridCol>
                <a:gridCol w="2247900">
                  <a:extLst>
                    <a:ext uri="{9D8B030D-6E8A-4147-A177-3AD203B41FA5}">
                      <a16:colId xmlns:a16="http://schemas.microsoft.com/office/drawing/2014/main" val="1239189884"/>
                    </a:ext>
                  </a:extLst>
                </a:gridCol>
                <a:gridCol w="2247900">
                  <a:extLst>
                    <a:ext uri="{9D8B030D-6E8A-4147-A177-3AD203B41FA5}">
                      <a16:colId xmlns:a16="http://schemas.microsoft.com/office/drawing/2014/main" val="1195607612"/>
                    </a:ext>
                  </a:extLst>
                </a:gridCol>
              </a:tblGrid>
              <a:tr h="0">
                <a:tc>
                  <a:txBody>
                    <a:bodyPr/>
                    <a:lstStyle/>
                    <a:p>
                      <a:pPr algn="l" fontAlgn="b"/>
                      <a:r>
                        <a:rPr lang="en-US" sz="1600" b="1" kern="1200" cap="none" dirty="0">
                          <a:solidFill>
                            <a:schemeClr val="tx1"/>
                          </a:solidFill>
                          <a:effectLst/>
                          <a:latin typeface="Times New Roman" panose="02020603050405020304" pitchFamily="18" charset="0"/>
                          <a:ea typeface="+mn-ea"/>
                          <a:cs typeface="Times New Roman" panose="02020603050405020304" pitchFamily="18" charset="0"/>
                        </a:rPr>
                        <a:t>Plan</a:t>
                      </a:r>
                    </a:p>
                  </a:txBody>
                  <a:tcPr marL="152400" marR="152400" marT="114300" marB="114300" anchor="b">
                    <a:lnL w="12700" cap="flat" cmpd="sng" algn="ctr">
                      <a:solidFill>
                        <a:srgbClr val="F023FD"/>
                      </a:solidFill>
                      <a:prstDash val="solid"/>
                      <a:round/>
                      <a:headEnd type="none" w="med" len="med"/>
                      <a:tailEnd type="none" w="med" len="med"/>
                    </a:lnL>
                    <a:lnR w="12700" cap="flat" cmpd="sng" algn="ctr">
                      <a:solidFill>
                        <a:srgbClr val="A03AFD"/>
                      </a:solidFill>
                      <a:prstDash val="solid"/>
                      <a:round/>
                      <a:headEnd type="none" w="med" len="med"/>
                      <a:tailEnd type="none" w="med" len="med"/>
                    </a:lnR>
                    <a:lnT w="12700" cap="flat" cmpd="sng" algn="ctr">
                      <a:solidFill>
                        <a:srgbClr val="F023FD"/>
                      </a:solidFill>
                      <a:prstDash val="solid"/>
                      <a:round/>
                      <a:headEnd type="none" w="med" len="med"/>
                      <a:tailEnd type="none" w="med" len="med"/>
                    </a:lnT>
                    <a:lnB w="9525" cap="flat" cmpd="sng" algn="ctr">
                      <a:solidFill>
                        <a:srgbClr val="D037FD"/>
                      </a:solidFill>
                      <a:prstDash val="solid"/>
                      <a:round/>
                      <a:headEnd type="none" w="med" len="med"/>
                      <a:tailEnd type="none" w="med" len="med"/>
                    </a:lnB>
                    <a:solidFill>
                      <a:srgbClr val="FFFFFF"/>
                    </a:solidFill>
                  </a:tcPr>
                </a:tc>
                <a:tc>
                  <a:txBody>
                    <a:bodyPr/>
                    <a:lstStyle/>
                    <a:p>
                      <a:pPr algn="l" fontAlgn="b"/>
                      <a:r>
                        <a:rPr lang="en-US" sz="1600" b="1" kern="1200" cap="none">
                          <a:solidFill>
                            <a:schemeClr val="tx1"/>
                          </a:solidFill>
                          <a:effectLst/>
                          <a:latin typeface="Times New Roman" panose="02020603050405020304" pitchFamily="18" charset="0"/>
                          <a:ea typeface="+mn-ea"/>
                          <a:cs typeface="Times New Roman" panose="02020603050405020304" pitchFamily="18" charset="0"/>
                        </a:rPr>
                        <a:t>QPUs</a:t>
                      </a:r>
                    </a:p>
                  </a:txBody>
                  <a:tcPr marL="152400" marR="152400" marT="114300" marB="114300" anchor="b">
                    <a:lnL w="12700" cap="flat" cmpd="sng" algn="ctr">
                      <a:solidFill>
                        <a:srgbClr val="A03AFD"/>
                      </a:solidFill>
                      <a:prstDash val="solid"/>
                      <a:round/>
                      <a:headEnd type="none" w="med" len="med"/>
                      <a:tailEnd type="none" w="med" len="med"/>
                    </a:lnL>
                    <a:lnR w="12700" cap="flat" cmpd="sng" algn="ctr">
                      <a:solidFill>
                        <a:srgbClr val="2030FD"/>
                      </a:solidFill>
                      <a:prstDash val="solid"/>
                      <a:round/>
                      <a:headEnd type="none" w="med" len="med"/>
                      <a:tailEnd type="none" w="med" len="med"/>
                    </a:lnR>
                    <a:lnT w="12700" cap="flat" cmpd="sng" algn="ctr">
                      <a:solidFill>
                        <a:srgbClr val="A03AFD"/>
                      </a:solidFill>
                      <a:prstDash val="solid"/>
                      <a:round/>
                      <a:headEnd type="none" w="med" len="med"/>
                      <a:tailEnd type="none" w="med" len="med"/>
                    </a:lnT>
                    <a:lnB w="9525" cap="flat" cmpd="sng" algn="ctr">
                      <a:solidFill>
                        <a:srgbClr val="A037FD"/>
                      </a:solidFill>
                      <a:prstDash val="solid"/>
                      <a:round/>
                      <a:headEnd type="none" w="med" len="med"/>
                      <a:tailEnd type="none" w="med" len="med"/>
                    </a:lnB>
                    <a:solidFill>
                      <a:srgbClr val="FFFFFF"/>
                    </a:solidFill>
                  </a:tcPr>
                </a:tc>
                <a:tc>
                  <a:txBody>
                    <a:bodyPr/>
                    <a:lstStyle/>
                    <a:p>
                      <a:pPr algn="l" fontAlgn="b"/>
                      <a:r>
                        <a:rPr lang="en-US" sz="1600" b="1" kern="1200" cap="none" dirty="0">
                          <a:solidFill>
                            <a:schemeClr val="tx1"/>
                          </a:solidFill>
                          <a:effectLst/>
                          <a:latin typeface="Times New Roman" panose="02020603050405020304" pitchFamily="18" charset="0"/>
                          <a:ea typeface="+mn-ea"/>
                          <a:cs typeface="Times New Roman" panose="02020603050405020304" pitchFamily="18" charset="0"/>
                        </a:rPr>
                        <a:t>Memory (GB)</a:t>
                      </a:r>
                    </a:p>
                  </a:txBody>
                  <a:tcPr marL="152400" marR="152400" marT="114300" marB="114300" anchor="b">
                    <a:lnL w="12700" cap="flat" cmpd="sng" algn="ctr">
                      <a:solidFill>
                        <a:srgbClr val="2030FD"/>
                      </a:solidFill>
                      <a:prstDash val="solid"/>
                      <a:round/>
                      <a:headEnd type="none" w="med" len="med"/>
                      <a:tailEnd type="none" w="med" len="med"/>
                    </a:lnL>
                    <a:lnR w="12700" cap="flat" cmpd="sng" algn="ctr">
                      <a:solidFill>
                        <a:srgbClr val="2030FD"/>
                      </a:solidFill>
                      <a:prstDash val="solid"/>
                      <a:round/>
                      <a:headEnd type="none" w="med" len="med"/>
                      <a:tailEnd type="none" w="med" len="med"/>
                    </a:lnR>
                    <a:lnT w="12700" cap="flat" cmpd="sng" algn="ctr">
                      <a:solidFill>
                        <a:srgbClr val="2030FD"/>
                      </a:solidFill>
                      <a:prstDash val="solid"/>
                      <a:round/>
                      <a:headEnd type="none" w="med" len="med"/>
                      <a:tailEnd type="none" w="med" len="med"/>
                    </a:lnT>
                    <a:lnB w="9525" cap="flat" cmpd="sng" algn="ctr">
                      <a:solidFill>
                        <a:srgbClr val="E033FD"/>
                      </a:solidFill>
                      <a:prstDash val="solid"/>
                      <a:round/>
                      <a:headEnd type="none" w="med" len="med"/>
                      <a:tailEnd type="none" w="med" len="med"/>
                    </a:lnB>
                    <a:solidFill>
                      <a:srgbClr val="FFFFFF"/>
                    </a:solidFill>
                  </a:tcPr>
                </a:tc>
                <a:extLst>
                  <a:ext uri="{0D108BD9-81ED-4DB2-BD59-A6C34878D82A}">
                    <a16:rowId xmlns:a16="http://schemas.microsoft.com/office/drawing/2014/main" val="1274882423"/>
                  </a:ext>
                </a:extLst>
              </a:tr>
              <a:tr h="0">
                <a:tc>
                  <a:txBody>
                    <a:bodyPr/>
                    <a:lstStyle/>
                    <a:p>
                      <a:pPr fontAlgn="t"/>
                      <a:r>
                        <a:rPr lang="en-US" sz="1600" kern="1200" cap="none" dirty="0">
                          <a:solidFill>
                            <a:schemeClr val="tx1"/>
                          </a:solidFill>
                          <a:effectLst/>
                          <a:latin typeface="Times New Roman" panose="02020603050405020304" pitchFamily="18" charset="0"/>
                          <a:ea typeface="+mn-ea"/>
                          <a:cs typeface="Times New Roman" panose="02020603050405020304" pitchFamily="18" charset="0"/>
                        </a:rPr>
                        <a:t>D1</a:t>
                      </a:r>
                    </a:p>
                  </a:txBody>
                  <a:tcPr marL="152400" marR="152400" marT="114300" marB="114300">
                    <a:lnL w="12700" cap="flat" cmpd="sng" algn="ctr">
                      <a:solidFill>
                        <a:srgbClr val="D037FD"/>
                      </a:solidFill>
                      <a:prstDash val="solid"/>
                      <a:round/>
                      <a:headEnd type="none" w="med" len="med"/>
                      <a:tailEnd type="none" w="med" len="med"/>
                    </a:lnL>
                    <a:lnR w="12700" cap="flat" cmpd="sng" algn="ctr">
                      <a:solidFill>
                        <a:srgbClr val="A037FD"/>
                      </a:solidFill>
                      <a:prstDash val="solid"/>
                      <a:round/>
                      <a:headEnd type="none" w="med" len="med"/>
                      <a:tailEnd type="none" w="med" len="med"/>
                    </a:lnR>
                    <a:lnT w="9525" cap="flat" cmpd="sng" algn="ctr">
                      <a:solidFill>
                        <a:srgbClr val="D037FD"/>
                      </a:solidFill>
                      <a:prstDash val="solid"/>
                      <a:round/>
                      <a:headEnd type="none" w="med" len="med"/>
                      <a:tailEnd type="none" w="med" len="med"/>
                    </a:lnT>
                    <a:lnB w="12700" cap="flat" cmpd="sng" algn="ctr">
                      <a:solidFill>
                        <a:srgbClr val="D037FD"/>
                      </a:solidFill>
                      <a:prstDash val="solid"/>
                      <a:round/>
                      <a:headEnd type="none" w="med" len="med"/>
                      <a:tailEnd type="none" w="med" len="med"/>
                    </a:lnB>
                    <a:solidFill>
                      <a:srgbClr val="FFFFFF"/>
                    </a:solidFill>
                  </a:tcPr>
                </a:tc>
                <a:tc>
                  <a:txBody>
                    <a:bodyPr/>
                    <a:lstStyle/>
                    <a:p>
                      <a:pPr fontAlgn="t"/>
                      <a:r>
                        <a:rPr lang="en-US" sz="1600" kern="1200" cap="none" dirty="0">
                          <a:solidFill>
                            <a:schemeClr val="tx1"/>
                          </a:solidFill>
                          <a:effectLst/>
                          <a:latin typeface="Times New Roman" panose="02020603050405020304" pitchFamily="18" charset="0"/>
                          <a:ea typeface="+mn-ea"/>
                          <a:cs typeface="Times New Roman" panose="02020603050405020304" pitchFamily="18" charset="0"/>
                        </a:rPr>
                        <a:t>20</a:t>
                      </a:r>
                    </a:p>
                  </a:txBody>
                  <a:tcPr marL="152400" marR="152400" marT="114300" marB="114300">
                    <a:lnL w="12700" cap="flat" cmpd="sng" algn="ctr">
                      <a:solidFill>
                        <a:srgbClr val="A037FD"/>
                      </a:solidFill>
                      <a:prstDash val="solid"/>
                      <a:round/>
                      <a:headEnd type="none" w="med" len="med"/>
                      <a:tailEnd type="none" w="med" len="med"/>
                    </a:lnL>
                    <a:lnR w="12700" cap="flat" cmpd="sng" algn="ctr">
                      <a:solidFill>
                        <a:srgbClr val="E033FD"/>
                      </a:solidFill>
                      <a:prstDash val="solid"/>
                      <a:round/>
                      <a:headEnd type="none" w="med" len="med"/>
                      <a:tailEnd type="none" w="med" len="med"/>
                    </a:lnR>
                    <a:lnT w="9525" cap="flat" cmpd="sng" algn="ctr">
                      <a:solidFill>
                        <a:srgbClr val="A037FD"/>
                      </a:solidFill>
                      <a:prstDash val="solid"/>
                      <a:round/>
                      <a:headEnd type="none" w="med" len="med"/>
                      <a:tailEnd type="none" w="med" len="med"/>
                    </a:lnT>
                    <a:lnB w="12700" cap="flat" cmpd="sng" algn="ctr">
                      <a:solidFill>
                        <a:srgbClr val="A037FD"/>
                      </a:solidFill>
                      <a:prstDash val="solid"/>
                      <a:round/>
                      <a:headEnd type="none" w="med" len="med"/>
                      <a:tailEnd type="none" w="med" len="med"/>
                    </a:lnB>
                    <a:solidFill>
                      <a:srgbClr val="FFFFFF"/>
                    </a:solidFill>
                  </a:tcPr>
                </a:tc>
                <a:tc>
                  <a:txBody>
                    <a:bodyPr/>
                    <a:lstStyle/>
                    <a:p>
                      <a:pPr fontAlgn="t"/>
                      <a:r>
                        <a:rPr lang="en-US" sz="1600" kern="1200" cap="none" dirty="0">
                          <a:solidFill>
                            <a:schemeClr val="tx1"/>
                          </a:solidFill>
                          <a:effectLst/>
                          <a:latin typeface="Times New Roman" panose="02020603050405020304" pitchFamily="18" charset="0"/>
                          <a:ea typeface="+mn-ea"/>
                          <a:cs typeface="Times New Roman" panose="02020603050405020304" pitchFamily="18" charset="0"/>
                        </a:rPr>
                        <a:t>3</a:t>
                      </a:r>
                    </a:p>
                  </a:txBody>
                  <a:tcPr marL="152400" marR="152400" marT="114300" marB="114300">
                    <a:lnL w="12700" cap="flat" cmpd="sng" algn="ctr">
                      <a:solidFill>
                        <a:srgbClr val="E033FD"/>
                      </a:solidFill>
                      <a:prstDash val="solid"/>
                      <a:round/>
                      <a:headEnd type="none" w="med" len="med"/>
                      <a:tailEnd type="none" w="med" len="med"/>
                    </a:lnL>
                    <a:lnR w="12700" cap="flat" cmpd="sng" algn="ctr">
                      <a:solidFill>
                        <a:srgbClr val="E033FD"/>
                      </a:solidFill>
                      <a:prstDash val="solid"/>
                      <a:round/>
                      <a:headEnd type="none" w="med" len="med"/>
                      <a:tailEnd type="none" w="med" len="med"/>
                    </a:lnR>
                    <a:lnT w="9525" cap="flat" cmpd="sng" algn="ctr">
                      <a:solidFill>
                        <a:srgbClr val="E033FD"/>
                      </a:solidFill>
                      <a:prstDash val="solid"/>
                      <a:round/>
                      <a:headEnd type="none" w="med" len="med"/>
                      <a:tailEnd type="none" w="med" len="med"/>
                    </a:lnT>
                    <a:lnB w="12700" cap="flat" cmpd="sng" algn="ctr">
                      <a:solidFill>
                        <a:srgbClr val="E033FD"/>
                      </a:solidFill>
                      <a:prstDash val="solid"/>
                      <a:round/>
                      <a:headEnd type="none" w="med" len="med"/>
                      <a:tailEnd type="none" w="med" len="med"/>
                    </a:lnB>
                    <a:solidFill>
                      <a:srgbClr val="FFFFFF"/>
                    </a:solidFill>
                  </a:tcPr>
                </a:tc>
                <a:extLst>
                  <a:ext uri="{0D108BD9-81ED-4DB2-BD59-A6C34878D82A}">
                    <a16:rowId xmlns:a16="http://schemas.microsoft.com/office/drawing/2014/main" val="2917871226"/>
                  </a:ext>
                </a:extLst>
              </a:tr>
            </a:tbl>
          </a:graphicData>
        </a:graphic>
      </p:graphicFrame>
      <p:graphicFrame>
        <p:nvGraphicFramePr>
          <p:cNvPr id="5" name="Table 4">
            <a:extLst>
              <a:ext uri="{FF2B5EF4-FFF2-40B4-BE49-F238E27FC236}">
                <a16:creationId xmlns:a16="http://schemas.microsoft.com/office/drawing/2014/main" id="{70E07E80-F421-4B9B-98E5-01ED75839F7F}"/>
              </a:ext>
            </a:extLst>
          </p:cNvPr>
          <p:cNvGraphicFramePr>
            <a:graphicFrameLocks noGrp="1"/>
          </p:cNvGraphicFramePr>
          <p:nvPr>
            <p:extLst>
              <p:ext uri="{D42A27DB-BD31-4B8C-83A1-F6EECF244321}">
                <p14:modId xmlns:p14="http://schemas.microsoft.com/office/powerpoint/2010/main" val="2632265531"/>
              </p:ext>
            </p:extLst>
          </p:nvPr>
        </p:nvGraphicFramePr>
        <p:xfrm>
          <a:off x="2455032" y="4473526"/>
          <a:ext cx="6743700" cy="1417320"/>
        </p:xfrm>
        <a:graphic>
          <a:graphicData uri="http://schemas.openxmlformats.org/drawingml/2006/table">
            <a:tbl>
              <a:tblPr/>
              <a:tblGrid>
                <a:gridCol w="2247900">
                  <a:extLst>
                    <a:ext uri="{9D8B030D-6E8A-4147-A177-3AD203B41FA5}">
                      <a16:colId xmlns:a16="http://schemas.microsoft.com/office/drawing/2014/main" val="63227941"/>
                    </a:ext>
                  </a:extLst>
                </a:gridCol>
                <a:gridCol w="2247900">
                  <a:extLst>
                    <a:ext uri="{9D8B030D-6E8A-4147-A177-3AD203B41FA5}">
                      <a16:colId xmlns:a16="http://schemas.microsoft.com/office/drawing/2014/main" val="3032788479"/>
                    </a:ext>
                  </a:extLst>
                </a:gridCol>
                <a:gridCol w="2247900">
                  <a:extLst>
                    <a:ext uri="{9D8B030D-6E8A-4147-A177-3AD203B41FA5}">
                      <a16:colId xmlns:a16="http://schemas.microsoft.com/office/drawing/2014/main" val="1782562930"/>
                    </a:ext>
                  </a:extLst>
                </a:gridCol>
              </a:tblGrid>
              <a:tr h="0">
                <a:tc>
                  <a:txBody>
                    <a:bodyPr/>
                    <a:lstStyle/>
                    <a:p>
                      <a:pPr algn="l" fontAlgn="b"/>
                      <a:r>
                        <a:rPr lang="en-US" sz="1600" b="1" kern="1200" cap="none">
                          <a:solidFill>
                            <a:schemeClr val="tx1"/>
                          </a:solidFill>
                          <a:effectLst/>
                          <a:latin typeface="Times New Roman" panose="02020603050405020304" pitchFamily="18" charset="0"/>
                          <a:ea typeface="+mn-ea"/>
                          <a:cs typeface="Times New Roman" panose="02020603050405020304" pitchFamily="18" charset="0"/>
                        </a:rPr>
                        <a:t>Plan</a:t>
                      </a:r>
                    </a:p>
                  </a:txBody>
                  <a:tcPr marL="152400" marR="152400" marT="114300" marB="114300" anchor="b">
                    <a:lnL w="12700" cap="flat" cmpd="sng" algn="ctr">
                      <a:solidFill>
                        <a:srgbClr val="B007F8"/>
                      </a:solidFill>
                      <a:prstDash val="solid"/>
                      <a:round/>
                      <a:headEnd type="none" w="med" len="med"/>
                      <a:tailEnd type="none" w="med" len="med"/>
                    </a:lnL>
                    <a:lnR w="12700" cap="flat" cmpd="sng" algn="ctr">
                      <a:solidFill>
                        <a:srgbClr val="8016F8"/>
                      </a:solidFill>
                      <a:prstDash val="solid"/>
                      <a:round/>
                      <a:headEnd type="none" w="med" len="med"/>
                      <a:tailEnd type="none" w="med" len="med"/>
                    </a:lnR>
                    <a:lnT w="12700" cap="flat" cmpd="sng" algn="ctr">
                      <a:solidFill>
                        <a:srgbClr val="B007F8"/>
                      </a:solidFill>
                      <a:prstDash val="solid"/>
                      <a:round/>
                      <a:headEnd type="none" w="med" len="med"/>
                      <a:tailEnd type="none" w="med" len="med"/>
                    </a:lnT>
                    <a:lnB w="9525" cap="flat" cmpd="sng" algn="ctr">
                      <a:solidFill>
                        <a:srgbClr val="6012F8"/>
                      </a:solidFill>
                      <a:prstDash val="solid"/>
                      <a:round/>
                      <a:headEnd type="none" w="med" len="med"/>
                      <a:tailEnd type="none" w="med" len="med"/>
                    </a:lnB>
                    <a:solidFill>
                      <a:srgbClr val="FFFFFF"/>
                    </a:solidFill>
                  </a:tcPr>
                </a:tc>
                <a:tc>
                  <a:txBody>
                    <a:bodyPr/>
                    <a:lstStyle/>
                    <a:p>
                      <a:pPr algn="l" fontAlgn="b"/>
                      <a:r>
                        <a:rPr lang="en-US" sz="1600" b="1" kern="1200" cap="none">
                          <a:solidFill>
                            <a:schemeClr val="tx1"/>
                          </a:solidFill>
                          <a:effectLst/>
                          <a:latin typeface="Times New Roman" panose="02020603050405020304" pitchFamily="18" charset="0"/>
                          <a:ea typeface="+mn-ea"/>
                          <a:cs typeface="Times New Roman" panose="02020603050405020304" pitchFamily="18" charset="0"/>
                        </a:rPr>
                        <a:t>QPUs</a:t>
                      </a:r>
                    </a:p>
                  </a:txBody>
                  <a:tcPr marL="152400" marR="152400" marT="114300" marB="114300" anchor="b">
                    <a:lnL w="12700" cap="flat" cmpd="sng" algn="ctr">
                      <a:solidFill>
                        <a:srgbClr val="8016F8"/>
                      </a:solidFill>
                      <a:prstDash val="solid"/>
                      <a:round/>
                      <a:headEnd type="none" w="med" len="med"/>
                      <a:tailEnd type="none" w="med" len="med"/>
                    </a:lnL>
                    <a:lnR w="12700" cap="flat" cmpd="sng" algn="ctr">
                      <a:solidFill>
                        <a:srgbClr val="4011F8"/>
                      </a:solidFill>
                      <a:prstDash val="solid"/>
                      <a:round/>
                      <a:headEnd type="none" w="med" len="med"/>
                      <a:tailEnd type="none" w="med" len="med"/>
                    </a:lnR>
                    <a:lnT w="12700" cap="flat" cmpd="sng" algn="ctr">
                      <a:solidFill>
                        <a:srgbClr val="8016F8"/>
                      </a:solidFill>
                      <a:prstDash val="solid"/>
                      <a:round/>
                      <a:headEnd type="none" w="med" len="med"/>
                      <a:tailEnd type="none" w="med" len="med"/>
                    </a:lnT>
                    <a:lnB w="9525" cap="flat" cmpd="sng" algn="ctr">
                      <a:solidFill>
                        <a:srgbClr val="8013F8"/>
                      </a:solidFill>
                      <a:prstDash val="solid"/>
                      <a:round/>
                      <a:headEnd type="none" w="med" len="med"/>
                      <a:tailEnd type="none" w="med" len="med"/>
                    </a:lnB>
                    <a:solidFill>
                      <a:srgbClr val="FFFFFF"/>
                    </a:solidFill>
                  </a:tcPr>
                </a:tc>
                <a:tc>
                  <a:txBody>
                    <a:bodyPr/>
                    <a:lstStyle/>
                    <a:p>
                      <a:pPr algn="l" fontAlgn="b"/>
                      <a:r>
                        <a:rPr lang="en-US" sz="1600" b="1" kern="1200" cap="none" dirty="0">
                          <a:solidFill>
                            <a:schemeClr val="tx1"/>
                          </a:solidFill>
                          <a:effectLst/>
                          <a:latin typeface="Times New Roman" panose="02020603050405020304" pitchFamily="18" charset="0"/>
                          <a:ea typeface="+mn-ea"/>
                          <a:cs typeface="Times New Roman" panose="02020603050405020304" pitchFamily="18" charset="0"/>
                        </a:rPr>
                        <a:t>Memory (GB)</a:t>
                      </a:r>
                    </a:p>
                  </a:txBody>
                  <a:tcPr marL="152400" marR="152400" marT="114300" marB="114300" anchor="b">
                    <a:lnL w="12700" cap="flat" cmpd="sng" algn="ctr">
                      <a:solidFill>
                        <a:srgbClr val="4011F8"/>
                      </a:solidFill>
                      <a:prstDash val="solid"/>
                      <a:round/>
                      <a:headEnd type="none" w="med" len="med"/>
                      <a:tailEnd type="none" w="med" len="med"/>
                    </a:lnL>
                    <a:lnR w="12700" cap="flat" cmpd="sng" algn="ctr">
                      <a:solidFill>
                        <a:srgbClr val="4011F8"/>
                      </a:solidFill>
                      <a:prstDash val="solid"/>
                      <a:round/>
                      <a:headEnd type="none" w="med" len="med"/>
                      <a:tailEnd type="none" w="med" len="med"/>
                    </a:lnR>
                    <a:lnT w="12700" cap="flat" cmpd="sng" algn="ctr">
                      <a:solidFill>
                        <a:srgbClr val="4011F8"/>
                      </a:solidFill>
                      <a:prstDash val="solid"/>
                      <a:round/>
                      <a:headEnd type="none" w="med" len="med"/>
                      <a:tailEnd type="none" w="med" len="med"/>
                    </a:lnT>
                    <a:lnB w="9525" cap="flat" cmpd="sng" algn="ctr">
                      <a:solidFill>
                        <a:srgbClr val="F01EF8"/>
                      </a:solidFill>
                      <a:prstDash val="solid"/>
                      <a:round/>
                      <a:headEnd type="none" w="med" len="med"/>
                      <a:tailEnd type="none" w="med" len="med"/>
                    </a:lnB>
                    <a:solidFill>
                      <a:srgbClr val="FFFFFF"/>
                    </a:solidFill>
                  </a:tcPr>
                </a:tc>
                <a:extLst>
                  <a:ext uri="{0D108BD9-81ED-4DB2-BD59-A6C34878D82A}">
                    <a16:rowId xmlns:a16="http://schemas.microsoft.com/office/drawing/2014/main" val="1537269195"/>
                  </a:ext>
                </a:extLst>
              </a:tr>
              <a:tr h="0">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B1</a:t>
                      </a:r>
                    </a:p>
                  </a:txBody>
                  <a:tcPr marL="152400" marR="152400" marT="114300" marB="114300">
                    <a:lnL w="12700" cap="flat" cmpd="sng" algn="ctr">
                      <a:solidFill>
                        <a:srgbClr val="6012F8"/>
                      </a:solidFill>
                      <a:prstDash val="solid"/>
                      <a:round/>
                      <a:headEnd type="none" w="med" len="med"/>
                      <a:tailEnd type="none" w="med" len="med"/>
                    </a:lnL>
                    <a:lnR w="12700" cap="flat" cmpd="sng" algn="ctr">
                      <a:solidFill>
                        <a:srgbClr val="8013F8"/>
                      </a:solidFill>
                      <a:prstDash val="solid"/>
                      <a:round/>
                      <a:headEnd type="none" w="med" len="med"/>
                      <a:tailEnd type="none" w="med" len="med"/>
                    </a:lnR>
                    <a:lnT w="9525" cap="flat" cmpd="sng" algn="ctr">
                      <a:solidFill>
                        <a:srgbClr val="6012F8"/>
                      </a:solidFill>
                      <a:prstDash val="solid"/>
                      <a:round/>
                      <a:headEnd type="none" w="med" len="med"/>
                      <a:tailEnd type="none" w="med" len="med"/>
                    </a:lnT>
                    <a:lnB w="9525" cap="flat" cmpd="sng" algn="ctr">
                      <a:solidFill>
                        <a:srgbClr val="2019F8"/>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40</a:t>
                      </a:r>
                    </a:p>
                  </a:txBody>
                  <a:tcPr marL="152400" marR="152400" marT="114300" marB="114300">
                    <a:lnL w="12700" cap="flat" cmpd="sng" algn="ctr">
                      <a:solidFill>
                        <a:srgbClr val="8013F8"/>
                      </a:solidFill>
                      <a:prstDash val="solid"/>
                      <a:round/>
                      <a:headEnd type="none" w="med" len="med"/>
                      <a:tailEnd type="none" w="med" len="med"/>
                    </a:lnL>
                    <a:lnR w="12700" cap="flat" cmpd="sng" algn="ctr">
                      <a:solidFill>
                        <a:srgbClr val="F01EF8"/>
                      </a:solidFill>
                      <a:prstDash val="solid"/>
                      <a:round/>
                      <a:headEnd type="none" w="med" len="med"/>
                      <a:tailEnd type="none" w="med" len="med"/>
                    </a:lnR>
                    <a:lnT w="9525" cap="flat" cmpd="sng" algn="ctr">
                      <a:solidFill>
                        <a:srgbClr val="8013F8"/>
                      </a:solidFill>
                      <a:prstDash val="solid"/>
                      <a:round/>
                      <a:headEnd type="none" w="med" len="med"/>
                      <a:tailEnd type="none" w="med" len="med"/>
                    </a:lnT>
                    <a:lnB w="9525" cap="flat" cmpd="sng" algn="ctr">
                      <a:solidFill>
                        <a:srgbClr val="6024F8"/>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10</a:t>
                      </a:r>
                    </a:p>
                  </a:txBody>
                  <a:tcPr marL="152400" marR="152400" marT="114300" marB="114300">
                    <a:lnL w="12700" cap="flat" cmpd="sng" algn="ctr">
                      <a:solidFill>
                        <a:srgbClr val="F01EF8"/>
                      </a:solidFill>
                      <a:prstDash val="solid"/>
                      <a:round/>
                      <a:headEnd type="none" w="med" len="med"/>
                      <a:tailEnd type="none" w="med" len="med"/>
                    </a:lnL>
                    <a:lnR w="12700" cap="flat" cmpd="sng" algn="ctr">
                      <a:solidFill>
                        <a:srgbClr val="F01EF8"/>
                      </a:solidFill>
                      <a:prstDash val="solid"/>
                      <a:round/>
                      <a:headEnd type="none" w="med" len="med"/>
                      <a:tailEnd type="none" w="med" len="med"/>
                    </a:lnR>
                    <a:lnT w="9525" cap="flat" cmpd="sng" algn="ctr">
                      <a:solidFill>
                        <a:srgbClr val="F01EF8"/>
                      </a:solidFill>
                      <a:prstDash val="solid"/>
                      <a:round/>
                      <a:headEnd type="none" w="med" len="med"/>
                      <a:tailEnd type="none" w="med" len="med"/>
                    </a:lnT>
                    <a:lnB w="9525" cap="flat" cmpd="sng" algn="ctr">
                      <a:solidFill>
                        <a:srgbClr val="505BF8"/>
                      </a:solidFill>
                      <a:prstDash val="solid"/>
                      <a:round/>
                      <a:headEnd type="none" w="med" len="med"/>
                      <a:tailEnd type="none" w="med" len="med"/>
                    </a:lnB>
                    <a:solidFill>
                      <a:srgbClr val="FFFFFF"/>
                    </a:solidFill>
                  </a:tcPr>
                </a:tc>
                <a:extLst>
                  <a:ext uri="{0D108BD9-81ED-4DB2-BD59-A6C34878D82A}">
                    <a16:rowId xmlns:a16="http://schemas.microsoft.com/office/drawing/2014/main" val="3924681337"/>
                  </a:ext>
                </a:extLst>
              </a:tr>
              <a:tr h="0">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B2</a:t>
                      </a:r>
                    </a:p>
                  </a:txBody>
                  <a:tcPr marL="152400" marR="152400" marT="114300" marB="114300">
                    <a:lnL w="12700" cap="flat" cmpd="sng" algn="ctr">
                      <a:solidFill>
                        <a:srgbClr val="2019F8"/>
                      </a:solidFill>
                      <a:prstDash val="solid"/>
                      <a:round/>
                      <a:headEnd type="none" w="med" len="med"/>
                      <a:tailEnd type="none" w="med" len="med"/>
                    </a:lnL>
                    <a:lnR w="12700" cap="flat" cmpd="sng" algn="ctr">
                      <a:solidFill>
                        <a:srgbClr val="6024F8"/>
                      </a:solidFill>
                      <a:prstDash val="solid"/>
                      <a:round/>
                      <a:headEnd type="none" w="med" len="med"/>
                      <a:tailEnd type="none" w="med" len="med"/>
                    </a:lnR>
                    <a:lnT w="9525" cap="flat" cmpd="sng" algn="ctr">
                      <a:solidFill>
                        <a:srgbClr val="2019F8"/>
                      </a:solidFill>
                      <a:prstDash val="solid"/>
                      <a:round/>
                      <a:headEnd type="none" w="med" len="med"/>
                      <a:tailEnd type="none" w="med" len="med"/>
                    </a:lnT>
                    <a:lnB w="12700" cap="flat" cmpd="sng" algn="ctr">
                      <a:solidFill>
                        <a:srgbClr val="2019F8"/>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80</a:t>
                      </a:r>
                    </a:p>
                  </a:txBody>
                  <a:tcPr marL="152400" marR="152400" marT="114300" marB="114300">
                    <a:lnL w="12700" cap="flat" cmpd="sng" algn="ctr">
                      <a:solidFill>
                        <a:srgbClr val="6024F8"/>
                      </a:solidFill>
                      <a:prstDash val="solid"/>
                      <a:round/>
                      <a:headEnd type="none" w="med" len="med"/>
                      <a:tailEnd type="none" w="med" len="med"/>
                    </a:lnL>
                    <a:lnR w="12700" cap="flat" cmpd="sng" algn="ctr">
                      <a:solidFill>
                        <a:srgbClr val="505BF8"/>
                      </a:solidFill>
                      <a:prstDash val="solid"/>
                      <a:round/>
                      <a:headEnd type="none" w="med" len="med"/>
                      <a:tailEnd type="none" w="med" len="med"/>
                    </a:lnR>
                    <a:lnT w="9525" cap="flat" cmpd="sng" algn="ctr">
                      <a:solidFill>
                        <a:srgbClr val="6024F8"/>
                      </a:solidFill>
                      <a:prstDash val="solid"/>
                      <a:round/>
                      <a:headEnd type="none" w="med" len="med"/>
                      <a:tailEnd type="none" w="med" len="med"/>
                    </a:lnT>
                    <a:lnB w="12700" cap="flat" cmpd="sng" algn="ctr">
                      <a:solidFill>
                        <a:srgbClr val="6024F8"/>
                      </a:solidFill>
                      <a:prstDash val="solid"/>
                      <a:round/>
                      <a:headEnd type="none" w="med" len="med"/>
                      <a:tailEnd type="none" w="med" len="med"/>
                    </a:lnB>
                    <a:solidFill>
                      <a:srgbClr val="FFFFFF"/>
                    </a:solidFill>
                  </a:tcPr>
                </a:tc>
                <a:tc>
                  <a:txBody>
                    <a:bodyPr/>
                    <a:lstStyle/>
                    <a:p>
                      <a:pPr fontAlgn="t"/>
                      <a:r>
                        <a:rPr lang="en-US" sz="1600" kern="1200" cap="none" dirty="0">
                          <a:solidFill>
                            <a:schemeClr val="tx1"/>
                          </a:solidFill>
                          <a:effectLst/>
                          <a:latin typeface="Times New Roman" panose="02020603050405020304" pitchFamily="18" charset="0"/>
                          <a:ea typeface="+mn-ea"/>
                          <a:cs typeface="Times New Roman" panose="02020603050405020304" pitchFamily="18" charset="0"/>
                        </a:rPr>
                        <a:t>20</a:t>
                      </a:r>
                    </a:p>
                  </a:txBody>
                  <a:tcPr marL="152400" marR="152400" marT="114300" marB="114300">
                    <a:lnL w="12700" cap="flat" cmpd="sng" algn="ctr">
                      <a:solidFill>
                        <a:srgbClr val="505BF8"/>
                      </a:solidFill>
                      <a:prstDash val="solid"/>
                      <a:round/>
                      <a:headEnd type="none" w="med" len="med"/>
                      <a:tailEnd type="none" w="med" len="med"/>
                    </a:lnL>
                    <a:lnR w="12700" cap="flat" cmpd="sng" algn="ctr">
                      <a:solidFill>
                        <a:srgbClr val="505BF8"/>
                      </a:solidFill>
                      <a:prstDash val="solid"/>
                      <a:round/>
                      <a:headEnd type="none" w="med" len="med"/>
                      <a:tailEnd type="none" w="med" len="med"/>
                    </a:lnR>
                    <a:lnT w="9525" cap="flat" cmpd="sng" algn="ctr">
                      <a:solidFill>
                        <a:srgbClr val="505BF8"/>
                      </a:solidFill>
                      <a:prstDash val="solid"/>
                      <a:round/>
                      <a:headEnd type="none" w="med" len="med"/>
                      <a:tailEnd type="none" w="med" len="med"/>
                    </a:lnT>
                    <a:lnB w="12700" cap="flat" cmpd="sng" algn="ctr">
                      <a:solidFill>
                        <a:srgbClr val="505BF8"/>
                      </a:solidFill>
                      <a:prstDash val="solid"/>
                      <a:round/>
                      <a:headEnd type="none" w="med" len="med"/>
                      <a:tailEnd type="none" w="med" len="med"/>
                    </a:lnB>
                    <a:solidFill>
                      <a:srgbClr val="FFFFFF"/>
                    </a:solidFill>
                  </a:tcPr>
                </a:tc>
                <a:extLst>
                  <a:ext uri="{0D108BD9-81ED-4DB2-BD59-A6C34878D82A}">
                    <a16:rowId xmlns:a16="http://schemas.microsoft.com/office/drawing/2014/main" val="3350313082"/>
                  </a:ext>
                </a:extLst>
              </a:tr>
            </a:tbl>
          </a:graphicData>
        </a:graphic>
      </p:graphicFrame>
    </p:spTree>
    <p:extLst>
      <p:ext uri="{BB962C8B-B14F-4D97-AF65-F5344CB8AC3E}">
        <p14:creationId xmlns:p14="http://schemas.microsoft.com/office/powerpoint/2010/main" val="1121781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2BD9-925B-4677-9410-5BDE1F7D267D}"/>
              </a:ext>
            </a:extLst>
          </p:cNvPr>
          <p:cNvSpPr>
            <a:spLocks noGrp="1"/>
          </p:cNvSpPr>
          <p:nvPr>
            <p:ph type="title"/>
          </p:nvPr>
        </p:nvSpPr>
        <p:spPr>
          <a:xfrm>
            <a:off x="1484311" y="685801"/>
            <a:ext cx="10018713" cy="1044526"/>
          </a:xfrm>
        </p:spPr>
        <p:txBody>
          <a:bodyPr/>
          <a:lstStyle/>
          <a:p>
            <a:pPr algn="l"/>
            <a:r>
              <a:rPr lang="en-US" dirty="0"/>
              <a:t>Continue…</a:t>
            </a:r>
          </a:p>
        </p:txBody>
      </p:sp>
      <p:sp>
        <p:nvSpPr>
          <p:cNvPr id="3" name="Content Placeholder 2">
            <a:extLst>
              <a:ext uri="{FF2B5EF4-FFF2-40B4-BE49-F238E27FC236}">
                <a16:creationId xmlns:a16="http://schemas.microsoft.com/office/drawing/2014/main" id="{AE53AEAF-5765-43B0-BDAA-9E1BBABC7BF5}"/>
              </a:ext>
            </a:extLst>
          </p:cNvPr>
          <p:cNvSpPr>
            <a:spLocks noGrp="1"/>
          </p:cNvSpPr>
          <p:nvPr>
            <p:ph idx="1"/>
          </p:nvPr>
        </p:nvSpPr>
        <p:spPr>
          <a:xfrm>
            <a:off x="1484310" y="1730327"/>
            <a:ext cx="10018713" cy="4060873"/>
          </a:xfrm>
        </p:spPr>
        <p:txBody>
          <a:bodyPr/>
          <a:lstStyle/>
          <a:p>
            <a:r>
              <a:rPr lang="en-US" sz="1600" dirty="0">
                <a:latin typeface="Times New Roman" panose="02020603050405020304" pitchFamily="18" charset="0"/>
                <a:cs typeface="Times New Roman" panose="02020603050405020304" pitchFamily="18" charset="0"/>
              </a:rPr>
              <a:t>Standard</a:t>
            </a:r>
            <a:r>
              <a:rPr lang="en-US" b="1" dirty="0"/>
              <a:t> </a:t>
            </a:r>
            <a:r>
              <a:rPr lang="en-US" sz="1600" dirty="0">
                <a:latin typeface="Times New Roman" panose="02020603050405020304" pitchFamily="18" charset="0"/>
                <a:cs typeface="Times New Roman" panose="02020603050405020304" pitchFamily="18" charset="0"/>
              </a:rPr>
              <a:t>tier:</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DF191BDB-F5C8-4338-A050-50351C8AF832}"/>
              </a:ext>
            </a:extLst>
          </p:cNvPr>
          <p:cNvGraphicFramePr>
            <a:graphicFrameLocks noGrp="1"/>
          </p:cNvGraphicFramePr>
          <p:nvPr>
            <p:extLst>
              <p:ext uri="{D42A27DB-BD31-4B8C-83A1-F6EECF244321}">
                <p14:modId xmlns:p14="http://schemas.microsoft.com/office/powerpoint/2010/main" val="2584568227"/>
              </p:ext>
            </p:extLst>
          </p:nvPr>
        </p:nvGraphicFramePr>
        <p:xfrm>
          <a:off x="2952695" y="2664230"/>
          <a:ext cx="5984667" cy="3126970"/>
        </p:xfrm>
        <a:graphic>
          <a:graphicData uri="http://schemas.openxmlformats.org/drawingml/2006/table">
            <a:tbl>
              <a:tblPr/>
              <a:tblGrid>
                <a:gridCol w="1994889">
                  <a:extLst>
                    <a:ext uri="{9D8B030D-6E8A-4147-A177-3AD203B41FA5}">
                      <a16:colId xmlns:a16="http://schemas.microsoft.com/office/drawing/2014/main" val="3576938558"/>
                    </a:ext>
                  </a:extLst>
                </a:gridCol>
                <a:gridCol w="1994889">
                  <a:extLst>
                    <a:ext uri="{9D8B030D-6E8A-4147-A177-3AD203B41FA5}">
                      <a16:colId xmlns:a16="http://schemas.microsoft.com/office/drawing/2014/main" val="716776080"/>
                    </a:ext>
                  </a:extLst>
                </a:gridCol>
                <a:gridCol w="1994889">
                  <a:extLst>
                    <a:ext uri="{9D8B030D-6E8A-4147-A177-3AD203B41FA5}">
                      <a16:colId xmlns:a16="http://schemas.microsoft.com/office/drawing/2014/main" val="3115156526"/>
                    </a:ext>
                  </a:extLst>
                </a:gridCol>
              </a:tblGrid>
              <a:tr h="446314">
                <a:tc>
                  <a:txBody>
                    <a:bodyPr/>
                    <a:lstStyle/>
                    <a:p>
                      <a:pPr algn="l" fontAlgn="b"/>
                      <a:r>
                        <a:rPr lang="en-US" sz="1600" b="1" kern="1200" cap="none" dirty="0">
                          <a:solidFill>
                            <a:schemeClr val="tx1"/>
                          </a:solidFill>
                          <a:effectLst/>
                          <a:latin typeface="Times New Roman" panose="02020603050405020304" pitchFamily="18" charset="0"/>
                          <a:ea typeface="+mn-ea"/>
                          <a:cs typeface="Times New Roman" panose="02020603050405020304" pitchFamily="18" charset="0"/>
                        </a:rPr>
                        <a:t>Plan</a:t>
                      </a:r>
                    </a:p>
                  </a:txBody>
                  <a:tcPr marL="135247" marR="135247" marT="101435" marB="101435" anchor="b">
                    <a:lnL w="12700" cap="flat" cmpd="sng" algn="ctr">
                      <a:solidFill>
                        <a:srgbClr val="D09711"/>
                      </a:solidFill>
                      <a:prstDash val="solid"/>
                      <a:round/>
                      <a:headEnd type="none" w="med" len="med"/>
                      <a:tailEnd type="none" w="med" len="med"/>
                    </a:lnL>
                    <a:lnR w="12700" cap="flat" cmpd="sng" algn="ctr">
                      <a:solidFill>
                        <a:srgbClr val="309811"/>
                      </a:solidFill>
                      <a:prstDash val="solid"/>
                      <a:round/>
                      <a:headEnd type="none" w="med" len="med"/>
                      <a:tailEnd type="none" w="med" len="med"/>
                    </a:lnR>
                    <a:lnT w="12700" cap="flat" cmpd="sng" algn="ctr">
                      <a:solidFill>
                        <a:srgbClr val="D09711"/>
                      </a:solidFill>
                      <a:prstDash val="solid"/>
                      <a:round/>
                      <a:headEnd type="none" w="med" len="med"/>
                      <a:tailEnd type="none" w="med" len="med"/>
                    </a:lnT>
                    <a:lnB w="9525" cap="flat" cmpd="sng" algn="ctr">
                      <a:solidFill>
                        <a:srgbClr val="A09A11"/>
                      </a:solidFill>
                      <a:prstDash val="solid"/>
                      <a:round/>
                      <a:headEnd type="none" w="med" len="med"/>
                      <a:tailEnd type="none" w="med" len="med"/>
                    </a:lnB>
                    <a:solidFill>
                      <a:srgbClr val="FFFFFF"/>
                    </a:solidFill>
                  </a:tcPr>
                </a:tc>
                <a:tc>
                  <a:txBody>
                    <a:bodyPr/>
                    <a:lstStyle/>
                    <a:p>
                      <a:pPr algn="l" fontAlgn="b"/>
                      <a:r>
                        <a:rPr lang="en-US" sz="1600" b="1" kern="1200" cap="none">
                          <a:solidFill>
                            <a:schemeClr val="tx1"/>
                          </a:solidFill>
                          <a:effectLst/>
                          <a:latin typeface="Times New Roman" panose="02020603050405020304" pitchFamily="18" charset="0"/>
                          <a:ea typeface="+mn-ea"/>
                          <a:cs typeface="Times New Roman" panose="02020603050405020304" pitchFamily="18" charset="0"/>
                        </a:rPr>
                        <a:t>QPUs</a:t>
                      </a:r>
                    </a:p>
                  </a:txBody>
                  <a:tcPr marL="135247" marR="135247" marT="101435" marB="101435" anchor="b">
                    <a:lnL w="12700" cap="flat" cmpd="sng" algn="ctr">
                      <a:solidFill>
                        <a:srgbClr val="309811"/>
                      </a:solidFill>
                      <a:prstDash val="solid"/>
                      <a:round/>
                      <a:headEnd type="none" w="med" len="med"/>
                      <a:tailEnd type="none" w="med" len="med"/>
                    </a:lnL>
                    <a:lnR w="12700" cap="flat" cmpd="sng" algn="ctr">
                      <a:solidFill>
                        <a:srgbClr val="209C11"/>
                      </a:solidFill>
                      <a:prstDash val="solid"/>
                      <a:round/>
                      <a:headEnd type="none" w="med" len="med"/>
                      <a:tailEnd type="none" w="med" len="med"/>
                    </a:lnR>
                    <a:lnT w="12700" cap="flat" cmpd="sng" algn="ctr">
                      <a:solidFill>
                        <a:srgbClr val="309811"/>
                      </a:solidFill>
                      <a:prstDash val="solid"/>
                      <a:round/>
                      <a:headEnd type="none" w="med" len="med"/>
                      <a:tailEnd type="none" w="med" len="med"/>
                    </a:lnT>
                    <a:lnB w="9525" cap="flat" cmpd="sng" algn="ctr">
                      <a:solidFill>
                        <a:srgbClr val="40A311"/>
                      </a:solidFill>
                      <a:prstDash val="solid"/>
                      <a:round/>
                      <a:headEnd type="none" w="med" len="med"/>
                      <a:tailEnd type="none" w="med" len="med"/>
                    </a:lnB>
                    <a:solidFill>
                      <a:srgbClr val="FFFFFF"/>
                    </a:solidFill>
                  </a:tcPr>
                </a:tc>
                <a:tc>
                  <a:txBody>
                    <a:bodyPr/>
                    <a:lstStyle/>
                    <a:p>
                      <a:pPr algn="l" fontAlgn="b"/>
                      <a:r>
                        <a:rPr lang="en-US" sz="1600" b="1" kern="1200" cap="none" dirty="0">
                          <a:solidFill>
                            <a:schemeClr val="tx1"/>
                          </a:solidFill>
                          <a:effectLst/>
                          <a:latin typeface="Times New Roman" panose="02020603050405020304" pitchFamily="18" charset="0"/>
                          <a:ea typeface="+mn-ea"/>
                          <a:cs typeface="Times New Roman" panose="02020603050405020304" pitchFamily="18" charset="0"/>
                        </a:rPr>
                        <a:t>Memory (GB)</a:t>
                      </a:r>
                    </a:p>
                  </a:txBody>
                  <a:tcPr marL="135247" marR="135247" marT="101435" marB="101435" anchor="b">
                    <a:lnL w="12700" cap="flat" cmpd="sng" algn="ctr">
                      <a:solidFill>
                        <a:srgbClr val="209C11"/>
                      </a:solidFill>
                      <a:prstDash val="solid"/>
                      <a:round/>
                      <a:headEnd type="none" w="med" len="med"/>
                      <a:tailEnd type="none" w="med" len="med"/>
                    </a:lnL>
                    <a:lnR w="12700" cap="flat" cmpd="sng" algn="ctr">
                      <a:solidFill>
                        <a:srgbClr val="209C11"/>
                      </a:solidFill>
                      <a:prstDash val="solid"/>
                      <a:round/>
                      <a:headEnd type="none" w="med" len="med"/>
                      <a:tailEnd type="none" w="med" len="med"/>
                    </a:lnR>
                    <a:lnT w="12700" cap="flat" cmpd="sng" algn="ctr">
                      <a:solidFill>
                        <a:srgbClr val="209C11"/>
                      </a:solidFill>
                      <a:prstDash val="solid"/>
                      <a:round/>
                      <a:headEnd type="none" w="med" len="med"/>
                      <a:tailEnd type="none" w="med" len="med"/>
                    </a:lnT>
                    <a:lnB w="9525" cap="flat" cmpd="sng" algn="ctr">
                      <a:solidFill>
                        <a:srgbClr val="109D11"/>
                      </a:solidFill>
                      <a:prstDash val="solid"/>
                      <a:round/>
                      <a:headEnd type="none" w="med" len="med"/>
                      <a:tailEnd type="none" w="med" len="med"/>
                    </a:lnB>
                    <a:solidFill>
                      <a:srgbClr val="FFFFFF"/>
                    </a:solidFill>
                  </a:tcPr>
                </a:tc>
                <a:extLst>
                  <a:ext uri="{0D108BD9-81ED-4DB2-BD59-A6C34878D82A}">
                    <a16:rowId xmlns:a16="http://schemas.microsoft.com/office/drawing/2014/main" val="3503640591"/>
                  </a:ext>
                </a:extLst>
              </a:tr>
              <a:tr h="446314">
                <a:tc>
                  <a:txBody>
                    <a:bodyPr/>
                    <a:lstStyle/>
                    <a:p>
                      <a:pPr fontAlgn="t"/>
                      <a:r>
                        <a:rPr lang="en-US" sz="1600" b="0" kern="1200" cap="none">
                          <a:solidFill>
                            <a:schemeClr val="tx1"/>
                          </a:solidFill>
                          <a:effectLst/>
                          <a:latin typeface="Times New Roman" panose="02020603050405020304" pitchFamily="18" charset="0"/>
                          <a:ea typeface="+mn-ea"/>
                          <a:cs typeface="Times New Roman" panose="02020603050405020304" pitchFamily="18" charset="0"/>
                        </a:rPr>
                        <a:t>S0</a:t>
                      </a:r>
                    </a:p>
                  </a:txBody>
                  <a:tcPr marL="135247" marR="135247" marT="101435" marB="101435">
                    <a:lnL w="12700" cap="flat" cmpd="sng" algn="ctr">
                      <a:solidFill>
                        <a:srgbClr val="A09A11"/>
                      </a:solidFill>
                      <a:prstDash val="solid"/>
                      <a:round/>
                      <a:headEnd type="none" w="med" len="med"/>
                      <a:tailEnd type="none" w="med" len="med"/>
                    </a:lnL>
                    <a:lnR w="12700" cap="flat" cmpd="sng" algn="ctr">
                      <a:solidFill>
                        <a:srgbClr val="40A311"/>
                      </a:solidFill>
                      <a:prstDash val="solid"/>
                      <a:round/>
                      <a:headEnd type="none" w="med" len="med"/>
                      <a:tailEnd type="none" w="med" len="med"/>
                    </a:lnR>
                    <a:lnT w="9525" cap="flat" cmpd="sng" algn="ctr">
                      <a:solidFill>
                        <a:srgbClr val="A09A11"/>
                      </a:solidFill>
                      <a:prstDash val="solid"/>
                      <a:round/>
                      <a:headEnd type="none" w="med" len="med"/>
                      <a:tailEnd type="none" w="med" len="med"/>
                    </a:lnT>
                    <a:lnB w="9525" cap="flat" cmpd="sng" algn="ctr">
                      <a:solidFill>
                        <a:srgbClr val="50A811"/>
                      </a:solidFill>
                      <a:prstDash val="solid"/>
                      <a:round/>
                      <a:headEnd type="none" w="med" len="med"/>
                      <a:tailEnd type="none" w="med" len="med"/>
                    </a:lnB>
                    <a:solidFill>
                      <a:srgbClr val="FFFFFF"/>
                    </a:solidFill>
                  </a:tcPr>
                </a:tc>
                <a:tc>
                  <a:txBody>
                    <a:bodyPr/>
                    <a:lstStyle/>
                    <a:p>
                      <a:pPr fontAlgn="t"/>
                      <a:r>
                        <a:rPr lang="en-US" sz="1600" b="0" kern="1200" cap="none">
                          <a:solidFill>
                            <a:schemeClr val="tx1"/>
                          </a:solidFill>
                          <a:effectLst/>
                          <a:latin typeface="Times New Roman" panose="02020603050405020304" pitchFamily="18" charset="0"/>
                          <a:ea typeface="+mn-ea"/>
                          <a:cs typeface="Times New Roman" panose="02020603050405020304" pitchFamily="18" charset="0"/>
                        </a:rPr>
                        <a:t>40</a:t>
                      </a:r>
                    </a:p>
                  </a:txBody>
                  <a:tcPr marL="135247" marR="135247" marT="101435" marB="101435">
                    <a:lnL w="12700" cap="flat" cmpd="sng" algn="ctr">
                      <a:solidFill>
                        <a:srgbClr val="40A311"/>
                      </a:solidFill>
                      <a:prstDash val="solid"/>
                      <a:round/>
                      <a:headEnd type="none" w="med" len="med"/>
                      <a:tailEnd type="none" w="med" len="med"/>
                    </a:lnL>
                    <a:lnR w="12700" cap="flat" cmpd="sng" algn="ctr">
                      <a:solidFill>
                        <a:srgbClr val="109D11"/>
                      </a:solidFill>
                      <a:prstDash val="solid"/>
                      <a:round/>
                      <a:headEnd type="none" w="med" len="med"/>
                      <a:tailEnd type="none" w="med" len="med"/>
                    </a:lnR>
                    <a:lnT w="9525" cap="flat" cmpd="sng" algn="ctr">
                      <a:solidFill>
                        <a:srgbClr val="40A311"/>
                      </a:solidFill>
                      <a:prstDash val="solid"/>
                      <a:round/>
                      <a:headEnd type="none" w="med" len="med"/>
                      <a:tailEnd type="none" w="med" len="med"/>
                    </a:lnT>
                    <a:lnB w="9525" cap="flat" cmpd="sng" algn="ctr">
                      <a:solidFill>
                        <a:srgbClr val="40A911"/>
                      </a:solidFill>
                      <a:prstDash val="solid"/>
                      <a:round/>
                      <a:headEnd type="none" w="med" len="med"/>
                      <a:tailEnd type="none" w="med" len="med"/>
                    </a:lnB>
                    <a:solidFill>
                      <a:srgbClr val="FFFFFF"/>
                    </a:solidFill>
                  </a:tcPr>
                </a:tc>
                <a:tc>
                  <a:txBody>
                    <a:bodyPr/>
                    <a:lstStyle/>
                    <a:p>
                      <a:pPr fontAlgn="t"/>
                      <a:r>
                        <a:rPr lang="en-US" sz="1600" b="0" kern="1200" cap="none">
                          <a:solidFill>
                            <a:schemeClr val="tx1"/>
                          </a:solidFill>
                          <a:effectLst/>
                          <a:latin typeface="Times New Roman" panose="02020603050405020304" pitchFamily="18" charset="0"/>
                          <a:ea typeface="+mn-ea"/>
                          <a:cs typeface="Times New Roman" panose="02020603050405020304" pitchFamily="18" charset="0"/>
                        </a:rPr>
                        <a:t>10</a:t>
                      </a:r>
                    </a:p>
                  </a:txBody>
                  <a:tcPr marL="135247" marR="135247" marT="101435" marB="101435">
                    <a:lnL w="12700" cap="flat" cmpd="sng" algn="ctr">
                      <a:solidFill>
                        <a:srgbClr val="109D11"/>
                      </a:solidFill>
                      <a:prstDash val="solid"/>
                      <a:round/>
                      <a:headEnd type="none" w="med" len="med"/>
                      <a:tailEnd type="none" w="med" len="med"/>
                    </a:lnL>
                    <a:lnR w="12700" cap="flat" cmpd="sng" algn="ctr">
                      <a:solidFill>
                        <a:srgbClr val="109D11"/>
                      </a:solidFill>
                      <a:prstDash val="solid"/>
                      <a:round/>
                      <a:headEnd type="none" w="med" len="med"/>
                      <a:tailEnd type="none" w="med" len="med"/>
                    </a:lnR>
                    <a:lnT w="9525" cap="flat" cmpd="sng" algn="ctr">
                      <a:solidFill>
                        <a:srgbClr val="109D11"/>
                      </a:solidFill>
                      <a:prstDash val="solid"/>
                      <a:round/>
                      <a:headEnd type="none" w="med" len="med"/>
                      <a:tailEnd type="none" w="med" len="med"/>
                    </a:lnT>
                    <a:lnB w="9525" cap="flat" cmpd="sng" algn="ctr">
                      <a:solidFill>
                        <a:srgbClr val="C0B011"/>
                      </a:solidFill>
                      <a:prstDash val="solid"/>
                      <a:round/>
                      <a:headEnd type="none" w="med" len="med"/>
                      <a:tailEnd type="none" w="med" len="med"/>
                    </a:lnB>
                    <a:solidFill>
                      <a:srgbClr val="FFFFFF"/>
                    </a:solidFill>
                  </a:tcPr>
                </a:tc>
                <a:extLst>
                  <a:ext uri="{0D108BD9-81ED-4DB2-BD59-A6C34878D82A}">
                    <a16:rowId xmlns:a16="http://schemas.microsoft.com/office/drawing/2014/main" val="4047945313"/>
                  </a:ext>
                </a:extLst>
              </a:tr>
              <a:tr h="446314">
                <a:tc>
                  <a:txBody>
                    <a:bodyPr/>
                    <a:lstStyle/>
                    <a:p>
                      <a:pPr fontAlgn="t"/>
                      <a:r>
                        <a:rPr lang="en-US" sz="1600" b="0" kern="1200" cap="none">
                          <a:solidFill>
                            <a:schemeClr val="tx1"/>
                          </a:solidFill>
                          <a:effectLst/>
                          <a:latin typeface="Times New Roman" panose="02020603050405020304" pitchFamily="18" charset="0"/>
                          <a:ea typeface="+mn-ea"/>
                          <a:cs typeface="Times New Roman" panose="02020603050405020304" pitchFamily="18" charset="0"/>
                        </a:rPr>
                        <a:t>S1</a:t>
                      </a:r>
                    </a:p>
                  </a:txBody>
                  <a:tcPr marL="135247" marR="135247" marT="101435" marB="101435">
                    <a:lnL w="12700" cap="flat" cmpd="sng" algn="ctr">
                      <a:solidFill>
                        <a:srgbClr val="50A811"/>
                      </a:solidFill>
                      <a:prstDash val="solid"/>
                      <a:round/>
                      <a:headEnd type="none" w="med" len="med"/>
                      <a:tailEnd type="none" w="med" len="med"/>
                    </a:lnL>
                    <a:lnR w="12700" cap="flat" cmpd="sng" algn="ctr">
                      <a:solidFill>
                        <a:srgbClr val="40A911"/>
                      </a:solidFill>
                      <a:prstDash val="solid"/>
                      <a:round/>
                      <a:headEnd type="none" w="med" len="med"/>
                      <a:tailEnd type="none" w="med" len="med"/>
                    </a:lnR>
                    <a:lnT w="9525" cap="flat" cmpd="sng" algn="ctr">
                      <a:solidFill>
                        <a:srgbClr val="50A811"/>
                      </a:solidFill>
                      <a:prstDash val="solid"/>
                      <a:round/>
                      <a:headEnd type="none" w="med" len="med"/>
                      <a:tailEnd type="none" w="med" len="med"/>
                    </a:lnT>
                    <a:lnB w="9525" cap="flat" cmpd="sng" algn="ctr">
                      <a:solidFill>
                        <a:srgbClr val="A0A611"/>
                      </a:solidFill>
                      <a:prstDash val="solid"/>
                      <a:round/>
                      <a:headEnd type="none" w="med" len="med"/>
                      <a:tailEnd type="none" w="med" len="med"/>
                    </a:lnB>
                    <a:solidFill>
                      <a:srgbClr val="FFFFFF"/>
                    </a:solidFill>
                  </a:tcPr>
                </a:tc>
                <a:tc>
                  <a:txBody>
                    <a:bodyPr/>
                    <a:lstStyle/>
                    <a:p>
                      <a:pPr fontAlgn="t"/>
                      <a:r>
                        <a:rPr lang="en-US" sz="1600" b="0" kern="1200" cap="none">
                          <a:solidFill>
                            <a:schemeClr val="tx1"/>
                          </a:solidFill>
                          <a:effectLst/>
                          <a:latin typeface="Times New Roman" panose="02020603050405020304" pitchFamily="18" charset="0"/>
                          <a:ea typeface="+mn-ea"/>
                          <a:cs typeface="Times New Roman" panose="02020603050405020304" pitchFamily="18" charset="0"/>
                        </a:rPr>
                        <a:t>100</a:t>
                      </a:r>
                    </a:p>
                  </a:txBody>
                  <a:tcPr marL="135247" marR="135247" marT="101435" marB="101435">
                    <a:lnL w="12700" cap="flat" cmpd="sng" algn="ctr">
                      <a:solidFill>
                        <a:srgbClr val="40A911"/>
                      </a:solidFill>
                      <a:prstDash val="solid"/>
                      <a:round/>
                      <a:headEnd type="none" w="med" len="med"/>
                      <a:tailEnd type="none" w="med" len="med"/>
                    </a:lnL>
                    <a:lnR w="12700" cap="flat" cmpd="sng" algn="ctr">
                      <a:solidFill>
                        <a:srgbClr val="C0B011"/>
                      </a:solidFill>
                      <a:prstDash val="solid"/>
                      <a:round/>
                      <a:headEnd type="none" w="med" len="med"/>
                      <a:tailEnd type="none" w="med" len="med"/>
                    </a:lnR>
                    <a:lnT w="9525" cap="flat" cmpd="sng" algn="ctr">
                      <a:solidFill>
                        <a:srgbClr val="40A911"/>
                      </a:solidFill>
                      <a:prstDash val="solid"/>
                      <a:round/>
                      <a:headEnd type="none" w="med" len="med"/>
                      <a:tailEnd type="none" w="med" len="med"/>
                    </a:lnT>
                    <a:lnB w="9525" cap="flat" cmpd="sng" algn="ctr">
                      <a:solidFill>
                        <a:srgbClr val="00BC11"/>
                      </a:solidFill>
                      <a:prstDash val="solid"/>
                      <a:round/>
                      <a:headEnd type="none" w="med" len="med"/>
                      <a:tailEnd type="none" w="med" len="med"/>
                    </a:lnB>
                    <a:solidFill>
                      <a:srgbClr val="FFFFFF"/>
                    </a:solidFill>
                  </a:tcPr>
                </a:tc>
                <a:tc>
                  <a:txBody>
                    <a:bodyPr/>
                    <a:lstStyle/>
                    <a:p>
                      <a:pPr fontAlgn="t"/>
                      <a:r>
                        <a:rPr lang="en-US" sz="1600" b="0" kern="1200" cap="none">
                          <a:solidFill>
                            <a:schemeClr val="tx1"/>
                          </a:solidFill>
                          <a:effectLst/>
                          <a:latin typeface="Times New Roman" panose="02020603050405020304" pitchFamily="18" charset="0"/>
                          <a:ea typeface="+mn-ea"/>
                          <a:cs typeface="Times New Roman" panose="02020603050405020304" pitchFamily="18" charset="0"/>
                        </a:rPr>
                        <a:t>25</a:t>
                      </a:r>
                    </a:p>
                  </a:txBody>
                  <a:tcPr marL="135247" marR="135247" marT="101435" marB="101435">
                    <a:lnL w="12700" cap="flat" cmpd="sng" algn="ctr">
                      <a:solidFill>
                        <a:srgbClr val="C0B011"/>
                      </a:solidFill>
                      <a:prstDash val="solid"/>
                      <a:round/>
                      <a:headEnd type="none" w="med" len="med"/>
                      <a:tailEnd type="none" w="med" len="med"/>
                    </a:lnL>
                    <a:lnR w="12700" cap="flat" cmpd="sng" algn="ctr">
                      <a:solidFill>
                        <a:srgbClr val="C0B011"/>
                      </a:solidFill>
                      <a:prstDash val="solid"/>
                      <a:round/>
                      <a:headEnd type="none" w="med" len="med"/>
                      <a:tailEnd type="none" w="med" len="med"/>
                    </a:lnR>
                    <a:lnT w="9525" cap="flat" cmpd="sng" algn="ctr">
                      <a:solidFill>
                        <a:srgbClr val="C0B011"/>
                      </a:solidFill>
                      <a:prstDash val="solid"/>
                      <a:round/>
                      <a:headEnd type="none" w="med" len="med"/>
                      <a:tailEnd type="none" w="med" len="med"/>
                    </a:lnT>
                    <a:lnB w="9525" cap="flat" cmpd="sng" algn="ctr">
                      <a:solidFill>
                        <a:srgbClr val="40BB11"/>
                      </a:solidFill>
                      <a:prstDash val="solid"/>
                      <a:round/>
                      <a:headEnd type="none" w="med" len="med"/>
                      <a:tailEnd type="none" w="med" len="med"/>
                    </a:lnB>
                    <a:solidFill>
                      <a:srgbClr val="FFFFFF"/>
                    </a:solidFill>
                  </a:tcPr>
                </a:tc>
                <a:extLst>
                  <a:ext uri="{0D108BD9-81ED-4DB2-BD59-A6C34878D82A}">
                    <a16:rowId xmlns:a16="http://schemas.microsoft.com/office/drawing/2014/main" val="1772641518"/>
                  </a:ext>
                </a:extLst>
              </a:tr>
              <a:tr h="446314">
                <a:tc>
                  <a:txBody>
                    <a:bodyPr/>
                    <a:lstStyle/>
                    <a:p>
                      <a:pPr fontAlgn="t"/>
                      <a:r>
                        <a:rPr lang="en-US" sz="1600" b="0" kern="1200" cap="none">
                          <a:solidFill>
                            <a:schemeClr val="tx1"/>
                          </a:solidFill>
                          <a:effectLst/>
                          <a:latin typeface="Times New Roman" panose="02020603050405020304" pitchFamily="18" charset="0"/>
                          <a:ea typeface="+mn-ea"/>
                          <a:cs typeface="Times New Roman" panose="02020603050405020304" pitchFamily="18" charset="0"/>
                        </a:rPr>
                        <a:t>S2</a:t>
                      </a:r>
                    </a:p>
                  </a:txBody>
                  <a:tcPr marL="135247" marR="135247" marT="101435" marB="101435">
                    <a:lnL w="12700" cap="flat" cmpd="sng" algn="ctr">
                      <a:solidFill>
                        <a:srgbClr val="A0A611"/>
                      </a:solidFill>
                      <a:prstDash val="solid"/>
                      <a:round/>
                      <a:headEnd type="none" w="med" len="med"/>
                      <a:tailEnd type="none" w="med" len="med"/>
                    </a:lnL>
                    <a:lnR w="12700" cap="flat" cmpd="sng" algn="ctr">
                      <a:solidFill>
                        <a:srgbClr val="00BC11"/>
                      </a:solidFill>
                      <a:prstDash val="solid"/>
                      <a:round/>
                      <a:headEnd type="none" w="med" len="med"/>
                      <a:tailEnd type="none" w="med" len="med"/>
                    </a:lnR>
                    <a:lnT w="9525" cap="flat" cmpd="sng" algn="ctr">
                      <a:solidFill>
                        <a:srgbClr val="A0A611"/>
                      </a:solidFill>
                      <a:prstDash val="solid"/>
                      <a:round/>
                      <a:headEnd type="none" w="med" len="med"/>
                      <a:tailEnd type="none" w="med" len="med"/>
                    </a:lnT>
                    <a:lnB w="9525" cap="flat" cmpd="sng" algn="ctr">
                      <a:solidFill>
                        <a:srgbClr val="00B311"/>
                      </a:solidFill>
                      <a:prstDash val="solid"/>
                      <a:round/>
                      <a:headEnd type="none" w="med" len="med"/>
                      <a:tailEnd type="none" w="med" len="med"/>
                    </a:lnB>
                    <a:solidFill>
                      <a:srgbClr val="FFFFFF"/>
                    </a:solidFill>
                  </a:tcPr>
                </a:tc>
                <a:tc>
                  <a:txBody>
                    <a:bodyPr/>
                    <a:lstStyle/>
                    <a:p>
                      <a:pPr fontAlgn="t"/>
                      <a:r>
                        <a:rPr lang="en-US" sz="1600" b="0" kern="1200" cap="none">
                          <a:solidFill>
                            <a:schemeClr val="tx1"/>
                          </a:solidFill>
                          <a:effectLst/>
                          <a:latin typeface="Times New Roman" panose="02020603050405020304" pitchFamily="18" charset="0"/>
                          <a:ea typeface="+mn-ea"/>
                          <a:cs typeface="Times New Roman" panose="02020603050405020304" pitchFamily="18" charset="0"/>
                        </a:rPr>
                        <a:t>200</a:t>
                      </a:r>
                    </a:p>
                  </a:txBody>
                  <a:tcPr marL="135247" marR="135247" marT="101435" marB="101435">
                    <a:lnL w="12700" cap="flat" cmpd="sng" algn="ctr">
                      <a:solidFill>
                        <a:srgbClr val="00BC11"/>
                      </a:solidFill>
                      <a:prstDash val="solid"/>
                      <a:round/>
                      <a:headEnd type="none" w="med" len="med"/>
                      <a:tailEnd type="none" w="med" len="med"/>
                    </a:lnL>
                    <a:lnR w="12700" cap="flat" cmpd="sng" algn="ctr">
                      <a:solidFill>
                        <a:srgbClr val="40BB11"/>
                      </a:solidFill>
                      <a:prstDash val="solid"/>
                      <a:round/>
                      <a:headEnd type="none" w="med" len="med"/>
                      <a:tailEnd type="none" w="med" len="med"/>
                    </a:lnR>
                    <a:lnT w="9525" cap="flat" cmpd="sng" algn="ctr">
                      <a:solidFill>
                        <a:srgbClr val="00BC11"/>
                      </a:solidFill>
                      <a:prstDash val="solid"/>
                      <a:round/>
                      <a:headEnd type="none" w="med" len="med"/>
                      <a:tailEnd type="none" w="med" len="med"/>
                    </a:lnT>
                    <a:lnB w="9525" cap="flat" cmpd="sng" algn="ctr">
                      <a:solidFill>
                        <a:srgbClr val="C0B611"/>
                      </a:solidFill>
                      <a:prstDash val="solid"/>
                      <a:round/>
                      <a:headEnd type="none" w="med" len="med"/>
                      <a:tailEnd type="none" w="med" len="med"/>
                    </a:lnB>
                    <a:solidFill>
                      <a:srgbClr val="FFFFFF"/>
                    </a:solidFill>
                  </a:tcPr>
                </a:tc>
                <a:tc>
                  <a:txBody>
                    <a:bodyPr/>
                    <a:lstStyle/>
                    <a:p>
                      <a:pPr fontAlgn="t"/>
                      <a:r>
                        <a:rPr lang="en-US" sz="1600" b="0" kern="1200" cap="none">
                          <a:solidFill>
                            <a:schemeClr val="tx1"/>
                          </a:solidFill>
                          <a:effectLst/>
                          <a:latin typeface="Times New Roman" panose="02020603050405020304" pitchFamily="18" charset="0"/>
                          <a:ea typeface="+mn-ea"/>
                          <a:cs typeface="Times New Roman" panose="02020603050405020304" pitchFamily="18" charset="0"/>
                        </a:rPr>
                        <a:t>50</a:t>
                      </a:r>
                    </a:p>
                  </a:txBody>
                  <a:tcPr marL="135247" marR="135247" marT="101435" marB="101435">
                    <a:lnL w="12700" cap="flat" cmpd="sng" algn="ctr">
                      <a:solidFill>
                        <a:srgbClr val="40BB11"/>
                      </a:solidFill>
                      <a:prstDash val="solid"/>
                      <a:round/>
                      <a:headEnd type="none" w="med" len="med"/>
                      <a:tailEnd type="none" w="med" len="med"/>
                    </a:lnL>
                    <a:lnR w="12700" cap="flat" cmpd="sng" algn="ctr">
                      <a:solidFill>
                        <a:srgbClr val="40BB11"/>
                      </a:solidFill>
                      <a:prstDash val="solid"/>
                      <a:round/>
                      <a:headEnd type="none" w="med" len="med"/>
                      <a:tailEnd type="none" w="med" len="med"/>
                    </a:lnR>
                    <a:lnT w="9525" cap="flat" cmpd="sng" algn="ctr">
                      <a:solidFill>
                        <a:srgbClr val="40BB11"/>
                      </a:solidFill>
                      <a:prstDash val="solid"/>
                      <a:round/>
                      <a:headEnd type="none" w="med" len="med"/>
                      <a:tailEnd type="none" w="med" len="med"/>
                    </a:lnT>
                    <a:lnB w="9525" cap="flat" cmpd="sng" algn="ctr">
                      <a:solidFill>
                        <a:srgbClr val="00C211"/>
                      </a:solidFill>
                      <a:prstDash val="solid"/>
                      <a:round/>
                      <a:headEnd type="none" w="med" len="med"/>
                      <a:tailEnd type="none" w="med" len="med"/>
                    </a:lnB>
                    <a:solidFill>
                      <a:srgbClr val="FFFFFF"/>
                    </a:solidFill>
                  </a:tcPr>
                </a:tc>
                <a:extLst>
                  <a:ext uri="{0D108BD9-81ED-4DB2-BD59-A6C34878D82A}">
                    <a16:rowId xmlns:a16="http://schemas.microsoft.com/office/drawing/2014/main" val="2997102690"/>
                  </a:ext>
                </a:extLst>
              </a:tr>
              <a:tr h="446314">
                <a:tc>
                  <a:txBody>
                    <a:bodyPr/>
                    <a:lstStyle/>
                    <a:p>
                      <a:pPr fontAlgn="t"/>
                      <a:r>
                        <a:rPr lang="en-US" sz="1600" b="0" kern="1200" cap="none">
                          <a:solidFill>
                            <a:schemeClr val="tx1"/>
                          </a:solidFill>
                          <a:effectLst/>
                          <a:latin typeface="Times New Roman" panose="02020603050405020304" pitchFamily="18" charset="0"/>
                          <a:ea typeface="+mn-ea"/>
                          <a:cs typeface="Times New Roman" panose="02020603050405020304" pitchFamily="18" charset="0"/>
                        </a:rPr>
                        <a:t>S4</a:t>
                      </a:r>
                    </a:p>
                  </a:txBody>
                  <a:tcPr marL="135247" marR="135247" marT="101435" marB="101435">
                    <a:lnL w="12700" cap="flat" cmpd="sng" algn="ctr">
                      <a:solidFill>
                        <a:srgbClr val="00B311"/>
                      </a:solidFill>
                      <a:prstDash val="solid"/>
                      <a:round/>
                      <a:headEnd type="none" w="med" len="med"/>
                      <a:tailEnd type="none" w="med" len="med"/>
                    </a:lnL>
                    <a:lnR w="12700" cap="flat" cmpd="sng" algn="ctr">
                      <a:solidFill>
                        <a:srgbClr val="C0B611"/>
                      </a:solidFill>
                      <a:prstDash val="solid"/>
                      <a:round/>
                      <a:headEnd type="none" w="med" len="med"/>
                      <a:tailEnd type="none" w="med" len="med"/>
                    </a:lnR>
                    <a:lnT w="9525" cap="flat" cmpd="sng" algn="ctr">
                      <a:solidFill>
                        <a:srgbClr val="00B311"/>
                      </a:solidFill>
                      <a:prstDash val="solid"/>
                      <a:round/>
                      <a:headEnd type="none" w="med" len="med"/>
                      <a:tailEnd type="none" w="med" len="med"/>
                    </a:lnT>
                    <a:lnB w="9525" cap="flat" cmpd="sng" algn="ctr">
                      <a:solidFill>
                        <a:srgbClr val="90C511"/>
                      </a:solidFill>
                      <a:prstDash val="solid"/>
                      <a:round/>
                      <a:headEnd type="none" w="med" len="med"/>
                      <a:tailEnd type="none" w="med" len="med"/>
                    </a:lnB>
                    <a:solidFill>
                      <a:srgbClr val="FFFFFF"/>
                    </a:solidFill>
                  </a:tcPr>
                </a:tc>
                <a:tc>
                  <a:txBody>
                    <a:bodyPr/>
                    <a:lstStyle/>
                    <a:p>
                      <a:pPr fontAlgn="t"/>
                      <a:r>
                        <a:rPr lang="en-US" sz="1600" b="0" kern="1200" cap="none">
                          <a:solidFill>
                            <a:schemeClr val="tx1"/>
                          </a:solidFill>
                          <a:effectLst/>
                          <a:latin typeface="Times New Roman" panose="02020603050405020304" pitchFamily="18" charset="0"/>
                          <a:ea typeface="+mn-ea"/>
                          <a:cs typeface="Times New Roman" panose="02020603050405020304" pitchFamily="18" charset="0"/>
                        </a:rPr>
                        <a:t>400</a:t>
                      </a:r>
                    </a:p>
                  </a:txBody>
                  <a:tcPr marL="135247" marR="135247" marT="101435" marB="101435">
                    <a:lnL w="12700" cap="flat" cmpd="sng" algn="ctr">
                      <a:solidFill>
                        <a:srgbClr val="C0B611"/>
                      </a:solidFill>
                      <a:prstDash val="solid"/>
                      <a:round/>
                      <a:headEnd type="none" w="med" len="med"/>
                      <a:tailEnd type="none" w="med" len="med"/>
                    </a:lnL>
                    <a:lnR w="12700" cap="flat" cmpd="sng" algn="ctr">
                      <a:solidFill>
                        <a:srgbClr val="00C211"/>
                      </a:solidFill>
                      <a:prstDash val="solid"/>
                      <a:round/>
                      <a:headEnd type="none" w="med" len="med"/>
                      <a:tailEnd type="none" w="med" len="med"/>
                    </a:lnR>
                    <a:lnT w="9525" cap="flat" cmpd="sng" algn="ctr">
                      <a:solidFill>
                        <a:srgbClr val="C0B611"/>
                      </a:solidFill>
                      <a:prstDash val="solid"/>
                      <a:round/>
                      <a:headEnd type="none" w="med" len="med"/>
                      <a:tailEnd type="none" w="med" len="med"/>
                    </a:lnT>
                    <a:lnB w="9525" cap="flat" cmpd="sng" algn="ctr">
                      <a:solidFill>
                        <a:srgbClr val="20C611"/>
                      </a:solidFill>
                      <a:prstDash val="solid"/>
                      <a:round/>
                      <a:headEnd type="none" w="med" len="med"/>
                      <a:tailEnd type="none" w="med" len="med"/>
                    </a:lnB>
                    <a:solidFill>
                      <a:srgbClr val="FFFFFF"/>
                    </a:solidFill>
                  </a:tcPr>
                </a:tc>
                <a:tc>
                  <a:txBody>
                    <a:bodyPr/>
                    <a:lstStyle/>
                    <a:p>
                      <a:pPr fontAlgn="t"/>
                      <a:r>
                        <a:rPr lang="en-US" sz="1600" b="0" kern="1200" cap="none">
                          <a:solidFill>
                            <a:schemeClr val="tx1"/>
                          </a:solidFill>
                          <a:effectLst/>
                          <a:latin typeface="Times New Roman" panose="02020603050405020304" pitchFamily="18" charset="0"/>
                          <a:ea typeface="+mn-ea"/>
                          <a:cs typeface="Times New Roman" panose="02020603050405020304" pitchFamily="18" charset="0"/>
                        </a:rPr>
                        <a:t>100</a:t>
                      </a:r>
                    </a:p>
                  </a:txBody>
                  <a:tcPr marL="135247" marR="135247" marT="101435" marB="101435">
                    <a:lnL w="12700" cap="flat" cmpd="sng" algn="ctr">
                      <a:solidFill>
                        <a:srgbClr val="00C211"/>
                      </a:solidFill>
                      <a:prstDash val="solid"/>
                      <a:round/>
                      <a:headEnd type="none" w="med" len="med"/>
                      <a:tailEnd type="none" w="med" len="med"/>
                    </a:lnL>
                    <a:lnR w="12700" cap="flat" cmpd="sng" algn="ctr">
                      <a:solidFill>
                        <a:srgbClr val="00C211"/>
                      </a:solidFill>
                      <a:prstDash val="solid"/>
                      <a:round/>
                      <a:headEnd type="none" w="med" len="med"/>
                      <a:tailEnd type="none" w="med" len="med"/>
                    </a:lnR>
                    <a:lnT w="9525" cap="flat" cmpd="sng" algn="ctr">
                      <a:solidFill>
                        <a:srgbClr val="00C211"/>
                      </a:solidFill>
                      <a:prstDash val="solid"/>
                      <a:round/>
                      <a:headEnd type="none" w="med" len="med"/>
                      <a:tailEnd type="none" w="med" len="med"/>
                    </a:lnT>
                    <a:lnB w="9525" cap="flat" cmpd="sng" algn="ctr">
                      <a:solidFill>
                        <a:srgbClr val="00CE11"/>
                      </a:solidFill>
                      <a:prstDash val="solid"/>
                      <a:round/>
                      <a:headEnd type="none" w="med" len="med"/>
                      <a:tailEnd type="none" w="med" len="med"/>
                    </a:lnB>
                    <a:solidFill>
                      <a:srgbClr val="FFFFFF"/>
                    </a:solidFill>
                  </a:tcPr>
                </a:tc>
                <a:extLst>
                  <a:ext uri="{0D108BD9-81ED-4DB2-BD59-A6C34878D82A}">
                    <a16:rowId xmlns:a16="http://schemas.microsoft.com/office/drawing/2014/main" val="3651778220"/>
                  </a:ext>
                </a:extLst>
              </a:tr>
              <a:tr h="446314">
                <a:tc>
                  <a:txBody>
                    <a:bodyPr/>
                    <a:lstStyle/>
                    <a:p>
                      <a:pPr fontAlgn="t"/>
                      <a:r>
                        <a:rPr lang="en-US" sz="1600" b="0" kern="1200" cap="none">
                          <a:solidFill>
                            <a:schemeClr val="tx1"/>
                          </a:solidFill>
                          <a:effectLst/>
                          <a:latin typeface="Times New Roman" panose="02020603050405020304" pitchFamily="18" charset="0"/>
                          <a:ea typeface="+mn-ea"/>
                          <a:cs typeface="Times New Roman" panose="02020603050405020304" pitchFamily="18" charset="0"/>
                        </a:rPr>
                        <a:t>S8*</a:t>
                      </a:r>
                    </a:p>
                  </a:txBody>
                  <a:tcPr marL="135247" marR="135247" marT="101435" marB="101435">
                    <a:lnL w="12700" cap="flat" cmpd="sng" algn="ctr">
                      <a:solidFill>
                        <a:srgbClr val="90C511"/>
                      </a:solidFill>
                      <a:prstDash val="solid"/>
                      <a:round/>
                      <a:headEnd type="none" w="med" len="med"/>
                      <a:tailEnd type="none" w="med" len="med"/>
                    </a:lnL>
                    <a:lnR w="12700" cap="flat" cmpd="sng" algn="ctr">
                      <a:solidFill>
                        <a:srgbClr val="20C611"/>
                      </a:solidFill>
                      <a:prstDash val="solid"/>
                      <a:round/>
                      <a:headEnd type="none" w="med" len="med"/>
                      <a:tailEnd type="none" w="med" len="med"/>
                    </a:lnR>
                    <a:lnT w="9525" cap="flat" cmpd="sng" algn="ctr">
                      <a:solidFill>
                        <a:srgbClr val="90C511"/>
                      </a:solidFill>
                      <a:prstDash val="solid"/>
                      <a:round/>
                      <a:headEnd type="none" w="med" len="med"/>
                      <a:tailEnd type="none" w="med" len="med"/>
                    </a:lnT>
                    <a:lnB w="9525" cap="flat" cmpd="sng" algn="ctr">
                      <a:solidFill>
                        <a:srgbClr val="10D311"/>
                      </a:solidFill>
                      <a:prstDash val="solid"/>
                      <a:round/>
                      <a:headEnd type="none" w="med" len="med"/>
                      <a:tailEnd type="none" w="med" len="med"/>
                    </a:lnB>
                    <a:solidFill>
                      <a:srgbClr val="FFFFFF"/>
                    </a:solidFill>
                  </a:tcPr>
                </a:tc>
                <a:tc>
                  <a:txBody>
                    <a:bodyPr/>
                    <a:lstStyle/>
                    <a:p>
                      <a:pPr fontAlgn="t"/>
                      <a:r>
                        <a:rPr lang="en-US" sz="1600" b="0" kern="1200" cap="none">
                          <a:solidFill>
                            <a:schemeClr val="tx1"/>
                          </a:solidFill>
                          <a:effectLst/>
                          <a:latin typeface="Times New Roman" panose="02020603050405020304" pitchFamily="18" charset="0"/>
                          <a:ea typeface="+mn-ea"/>
                          <a:cs typeface="Times New Roman" panose="02020603050405020304" pitchFamily="18" charset="0"/>
                        </a:rPr>
                        <a:t>320</a:t>
                      </a:r>
                    </a:p>
                  </a:txBody>
                  <a:tcPr marL="135247" marR="135247" marT="101435" marB="101435">
                    <a:lnL w="12700" cap="flat" cmpd="sng" algn="ctr">
                      <a:solidFill>
                        <a:srgbClr val="20C611"/>
                      </a:solidFill>
                      <a:prstDash val="solid"/>
                      <a:round/>
                      <a:headEnd type="none" w="med" len="med"/>
                      <a:tailEnd type="none" w="med" len="med"/>
                    </a:lnL>
                    <a:lnR w="12700" cap="flat" cmpd="sng" algn="ctr">
                      <a:solidFill>
                        <a:srgbClr val="00CE11"/>
                      </a:solidFill>
                      <a:prstDash val="solid"/>
                      <a:round/>
                      <a:headEnd type="none" w="med" len="med"/>
                      <a:tailEnd type="none" w="med" len="med"/>
                    </a:lnR>
                    <a:lnT w="9525" cap="flat" cmpd="sng" algn="ctr">
                      <a:solidFill>
                        <a:srgbClr val="20C611"/>
                      </a:solidFill>
                      <a:prstDash val="solid"/>
                      <a:round/>
                      <a:headEnd type="none" w="med" len="med"/>
                      <a:tailEnd type="none" w="med" len="med"/>
                    </a:lnT>
                    <a:lnB w="9525" cap="flat" cmpd="sng" algn="ctr">
                      <a:solidFill>
                        <a:srgbClr val="F0CE11"/>
                      </a:solidFill>
                      <a:prstDash val="solid"/>
                      <a:round/>
                      <a:headEnd type="none" w="med" len="med"/>
                      <a:tailEnd type="none" w="med" len="med"/>
                    </a:lnB>
                    <a:solidFill>
                      <a:srgbClr val="FFFFFF"/>
                    </a:solidFill>
                  </a:tcPr>
                </a:tc>
                <a:tc>
                  <a:txBody>
                    <a:bodyPr/>
                    <a:lstStyle/>
                    <a:p>
                      <a:pPr fontAlgn="t"/>
                      <a:r>
                        <a:rPr lang="en-US" sz="1600" b="0" kern="1200" cap="none">
                          <a:solidFill>
                            <a:schemeClr val="tx1"/>
                          </a:solidFill>
                          <a:effectLst/>
                          <a:latin typeface="Times New Roman" panose="02020603050405020304" pitchFamily="18" charset="0"/>
                          <a:ea typeface="+mn-ea"/>
                          <a:cs typeface="Times New Roman" panose="02020603050405020304" pitchFamily="18" charset="0"/>
                        </a:rPr>
                        <a:t>200</a:t>
                      </a:r>
                    </a:p>
                  </a:txBody>
                  <a:tcPr marL="135247" marR="135247" marT="101435" marB="101435">
                    <a:lnL w="12700" cap="flat" cmpd="sng" algn="ctr">
                      <a:solidFill>
                        <a:srgbClr val="00CE11"/>
                      </a:solidFill>
                      <a:prstDash val="solid"/>
                      <a:round/>
                      <a:headEnd type="none" w="med" len="med"/>
                      <a:tailEnd type="none" w="med" len="med"/>
                    </a:lnL>
                    <a:lnR w="12700" cap="flat" cmpd="sng" algn="ctr">
                      <a:solidFill>
                        <a:srgbClr val="00CE11"/>
                      </a:solidFill>
                      <a:prstDash val="solid"/>
                      <a:round/>
                      <a:headEnd type="none" w="med" len="med"/>
                      <a:tailEnd type="none" w="med" len="med"/>
                    </a:lnR>
                    <a:lnT w="9525" cap="flat" cmpd="sng" algn="ctr">
                      <a:solidFill>
                        <a:srgbClr val="00CE11"/>
                      </a:solidFill>
                      <a:prstDash val="solid"/>
                      <a:round/>
                      <a:headEnd type="none" w="med" len="med"/>
                      <a:tailEnd type="none" w="med" len="med"/>
                    </a:lnT>
                    <a:lnB w="9525" cap="flat" cmpd="sng" algn="ctr">
                      <a:solidFill>
                        <a:srgbClr val="D0D611"/>
                      </a:solidFill>
                      <a:prstDash val="solid"/>
                      <a:round/>
                      <a:headEnd type="none" w="med" len="med"/>
                      <a:tailEnd type="none" w="med" len="med"/>
                    </a:lnB>
                    <a:solidFill>
                      <a:srgbClr val="FFFFFF"/>
                    </a:solidFill>
                  </a:tcPr>
                </a:tc>
                <a:extLst>
                  <a:ext uri="{0D108BD9-81ED-4DB2-BD59-A6C34878D82A}">
                    <a16:rowId xmlns:a16="http://schemas.microsoft.com/office/drawing/2014/main" val="1599798604"/>
                  </a:ext>
                </a:extLst>
              </a:tr>
              <a:tr h="446314">
                <a:tc>
                  <a:txBody>
                    <a:bodyPr/>
                    <a:lstStyle/>
                    <a:p>
                      <a:pPr fontAlgn="t"/>
                      <a:r>
                        <a:rPr lang="en-US" sz="1600" b="0" kern="1200" cap="none">
                          <a:solidFill>
                            <a:schemeClr val="tx1"/>
                          </a:solidFill>
                          <a:effectLst/>
                          <a:latin typeface="Times New Roman" panose="02020603050405020304" pitchFamily="18" charset="0"/>
                          <a:ea typeface="+mn-ea"/>
                          <a:cs typeface="Times New Roman" panose="02020603050405020304" pitchFamily="18" charset="0"/>
                        </a:rPr>
                        <a:t>S9*</a:t>
                      </a:r>
                    </a:p>
                  </a:txBody>
                  <a:tcPr marL="135247" marR="135247" marT="101435" marB="101435">
                    <a:lnL w="12700" cap="flat" cmpd="sng" algn="ctr">
                      <a:solidFill>
                        <a:srgbClr val="10D311"/>
                      </a:solidFill>
                      <a:prstDash val="solid"/>
                      <a:round/>
                      <a:headEnd type="none" w="med" len="med"/>
                      <a:tailEnd type="none" w="med" len="med"/>
                    </a:lnL>
                    <a:lnR w="12700" cap="flat" cmpd="sng" algn="ctr">
                      <a:solidFill>
                        <a:srgbClr val="F0CE11"/>
                      </a:solidFill>
                      <a:prstDash val="solid"/>
                      <a:round/>
                      <a:headEnd type="none" w="med" len="med"/>
                      <a:tailEnd type="none" w="med" len="med"/>
                    </a:lnR>
                    <a:lnT w="9525" cap="flat" cmpd="sng" algn="ctr">
                      <a:solidFill>
                        <a:srgbClr val="10D311"/>
                      </a:solidFill>
                      <a:prstDash val="solid"/>
                      <a:round/>
                      <a:headEnd type="none" w="med" len="med"/>
                      <a:tailEnd type="none" w="med" len="med"/>
                    </a:lnT>
                    <a:lnB w="12700" cap="flat" cmpd="sng" algn="ctr">
                      <a:solidFill>
                        <a:srgbClr val="10D311"/>
                      </a:solidFill>
                      <a:prstDash val="solid"/>
                      <a:round/>
                      <a:headEnd type="none" w="med" len="med"/>
                      <a:tailEnd type="none" w="med" len="med"/>
                    </a:lnB>
                    <a:solidFill>
                      <a:srgbClr val="FFFFFF"/>
                    </a:solidFill>
                  </a:tcPr>
                </a:tc>
                <a:tc>
                  <a:txBody>
                    <a:bodyPr/>
                    <a:lstStyle/>
                    <a:p>
                      <a:pPr fontAlgn="t"/>
                      <a:r>
                        <a:rPr lang="en-US" sz="1600" b="0" kern="1200" cap="none">
                          <a:solidFill>
                            <a:schemeClr val="tx1"/>
                          </a:solidFill>
                          <a:effectLst/>
                          <a:latin typeface="Times New Roman" panose="02020603050405020304" pitchFamily="18" charset="0"/>
                          <a:ea typeface="+mn-ea"/>
                          <a:cs typeface="Times New Roman" panose="02020603050405020304" pitchFamily="18" charset="0"/>
                        </a:rPr>
                        <a:t>640</a:t>
                      </a:r>
                    </a:p>
                  </a:txBody>
                  <a:tcPr marL="135247" marR="135247" marT="101435" marB="101435">
                    <a:lnL w="12700" cap="flat" cmpd="sng" algn="ctr">
                      <a:solidFill>
                        <a:srgbClr val="F0CE11"/>
                      </a:solidFill>
                      <a:prstDash val="solid"/>
                      <a:round/>
                      <a:headEnd type="none" w="med" len="med"/>
                      <a:tailEnd type="none" w="med" len="med"/>
                    </a:lnL>
                    <a:lnR w="12700" cap="flat" cmpd="sng" algn="ctr">
                      <a:solidFill>
                        <a:srgbClr val="D0D611"/>
                      </a:solidFill>
                      <a:prstDash val="solid"/>
                      <a:round/>
                      <a:headEnd type="none" w="med" len="med"/>
                      <a:tailEnd type="none" w="med" len="med"/>
                    </a:lnR>
                    <a:lnT w="9525" cap="flat" cmpd="sng" algn="ctr">
                      <a:solidFill>
                        <a:srgbClr val="F0CE11"/>
                      </a:solidFill>
                      <a:prstDash val="solid"/>
                      <a:round/>
                      <a:headEnd type="none" w="med" len="med"/>
                      <a:tailEnd type="none" w="med" len="med"/>
                    </a:lnT>
                    <a:lnB w="12700" cap="flat" cmpd="sng" algn="ctr">
                      <a:solidFill>
                        <a:srgbClr val="F0CE11"/>
                      </a:solidFill>
                      <a:prstDash val="solid"/>
                      <a:round/>
                      <a:headEnd type="none" w="med" len="med"/>
                      <a:tailEnd type="none" w="med" len="med"/>
                    </a:lnB>
                    <a:solidFill>
                      <a:srgbClr val="FFFFFF"/>
                    </a:solidFill>
                  </a:tcPr>
                </a:tc>
                <a:tc>
                  <a:txBody>
                    <a:bodyPr/>
                    <a:lstStyle/>
                    <a:p>
                      <a:pPr fontAlgn="t"/>
                      <a:r>
                        <a:rPr lang="en-US" sz="1600" b="0" kern="1200" cap="none" dirty="0">
                          <a:solidFill>
                            <a:schemeClr val="tx1"/>
                          </a:solidFill>
                          <a:effectLst/>
                          <a:latin typeface="Times New Roman" panose="02020603050405020304" pitchFamily="18" charset="0"/>
                          <a:ea typeface="+mn-ea"/>
                          <a:cs typeface="Times New Roman" panose="02020603050405020304" pitchFamily="18" charset="0"/>
                        </a:rPr>
                        <a:t>400</a:t>
                      </a:r>
                    </a:p>
                  </a:txBody>
                  <a:tcPr marL="135247" marR="135247" marT="101435" marB="101435">
                    <a:lnL w="12700" cap="flat" cmpd="sng" algn="ctr">
                      <a:solidFill>
                        <a:srgbClr val="D0D611"/>
                      </a:solidFill>
                      <a:prstDash val="solid"/>
                      <a:round/>
                      <a:headEnd type="none" w="med" len="med"/>
                      <a:tailEnd type="none" w="med" len="med"/>
                    </a:lnL>
                    <a:lnR w="12700" cap="flat" cmpd="sng" algn="ctr">
                      <a:solidFill>
                        <a:srgbClr val="D0D611"/>
                      </a:solidFill>
                      <a:prstDash val="solid"/>
                      <a:round/>
                      <a:headEnd type="none" w="med" len="med"/>
                      <a:tailEnd type="none" w="med" len="med"/>
                    </a:lnR>
                    <a:lnT w="9525" cap="flat" cmpd="sng" algn="ctr">
                      <a:solidFill>
                        <a:srgbClr val="D0D611"/>
                      </a:solidFill>
                      <a:prstDash val="solid"/>
                      <a:round/>
                      <a:headEnd type="none" w="med" len="med"/>
                      <a:tailEnd type="none" w="med" len="med"/>
                    </a:lnT>
                    <a:lnB w="12700" cap="flat" cmpd="sng" algn="ctr">
                      <a:solidFill>
                        <a:srgbClr val="D0D611"/>
                      </a:solidFill>
                      <a:prstDash val="solid"/>
                      <a:round/>
                      <a:headEnd type="none" w="med" len="med"/>
                      <a:tailEnd type="none" w="med" len="med"/>
                    </a:lnB>
                    <a:solidFill>
                      <a:srgbClr val="FFFFFF"/>
                    </a:solidFill>
                  </a:tcPr>
                </a:tc>
                <a:extLst>
                  <a:ext uri="{0D108BD9-81ED-4DB2-BD59-A6C34878D82A}">
                    <a16:rowId xmlns:a16="http://schemas.microsoft.com/office/drawing/2014/main" val="2409358232"/>
                  </a:ext>
                </a:extLst>
              </a:tr>
            </a:tbl>
          </a:graphicData>
        </a:graphic>
      </p:graphicFrame>
    </p:spTree>
    <p:extLst>
      <p:ext uri="{BB962C8B-B14F-4D97-AF65-F5344CB8AC3E}">
        <p14:creationId xmlns:p14="http://schemas.microsoft.com/office/powerpoint/2010/main" val="81624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41F48-2A95-4EDA-AB39-F48CF325FBDC}"/>
              </a:ext>
            </a:extLst>
          </p:cNvPr>
          <p:cNvSpPr>
            <a:spLocks noGrp="1"/>
          </p:cNvSpPr>
          <p:nvPr>
            <p:ph type="title"/>
          </p:nvPr>
        </p:nvSpPr>
        <p:spPr>
          <a:xfrm>
            <a:off x="1484311" y="685800"/>
            <a:ext cx="10018713" cy="1100797"/>
          </a:xfrm>
        </p:spPr>
        <p:txBody>
          <a:bodyPr>
            <a:normAutofit fontScale="90000"/>
          </a:bodyPr>
          <a:lstStyle/>
          <a:p>
            <a:r>
              <a:rPr lang="en-US" sz="4400" dirty="0"/>
              <a:t>Data</a:t>
            </a:r>
            <a:r>
              <a:rPr lang="en-US" b="1" dirty="0"/>
              <a:t> </a:t>
            </a:r>
            <a:r>
              <a:rPr lang="en-US" sz="4400" dirty="0"/>
              <a:t>sources supported</a:t>
            </a:r>
            <a:br>
              <a:rPr lang="en-US" b="1" dirty="0"/>
            </a:br>
            <a:endParaRPr lang="en-US" dirty="0"/>
          </a:p>
        </p:txBody>
      </p:sp>
      <p:sp>
        <p:nvSpPr>
          <p:cNvPr id="3" name="Content Placeholder 2">
            <a:extLst>
              <a:ext uri="{FF2B5EF4-FFF2-40B4-BE49-F238E27FC236}">
                <a16:creationId xmlns:a16="http://schemas.microsoft.com/office/drawing/2014/main" id="{4F7E788E-A486-4DFA-A1FD-ABBA3532B989}"/>
              </a:ext>
            </a:extLst>
          </p:cNvPr>
          <p:cNvSpPr>
            <a:spLocks noGrp="1"/>
          </p:cNvSpPr>
          <p:nvPr>
            <p:ph idx="1"/>
          </p:nvPr>
        </p:nvSpPr>
        <p:spPr>
          <a:xfrm>
            <a:off x="1559339" y="1349325"/>
            <a:ext cx="10018713" cy="4159349"/>
          </a:xfrm>
        </p:spPr>
        <p:txBody>
          <a:bodyPr/>
          <a:lstStyle/>
          <a:p>
            <a:r>
              <a:rPr lang="en-US" sz="1600" dirty="0">
                <a:latin typeface="Times New Roman" panose="02020603050405020304" pitchFamily="18" charset="0"/>
                <a:cs typeface="Times New Roman" panose="02020603050405020304" pitchFamily="18" charset="0"/>
              </a:rPr>
              <a:t>Not all data sources and connectors shown are supported in Azure Analysis Services. The types of data sources you can connect to depend on many factors such as model compatibility level, available data connectors, authentication type, providers, and On-premises data gateway support</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12B535AC-BC4C-45A5-84A2-F349BF9FA7B0}"/>
              </a:ext>
            </a:extLst>
          </p:cNvPr>
          <p:cNvGraphicFramePr>
            <a:graphicFrameLocks noGrp="1"/>
          </p:cNvGraphicFramePr>
          <p:nvPr>
            <p:extLst>
              <p:ext uri="{D42A27DB-BD31-4B8C-83A1-F6EECF244321}">
                <p14:modId xmlns:p14="http://schemas.microsoft.com/office/powerpoint/2010/main" val="224505835"/>
              </p:ext>
            </p:extLst>
          </p:nvPr>
        </p:nvGraphicFramePr>
        <p:xfrm>
          <a:off x="2264899" y="2450122"/>
          <a:ext cx="6822831" cy="3539158"/>
        </p:xfrm>
        <a:graphic>
          <a:graphicData uri="http://schemas.openxmlformats.org/drawingml/2006/table">
            <a:tbl>
              <a:tblPr/>
              <a:tblGrid>
                <a:gridCol w="2274277">
                  <a:extLst>
                    <a:ext uri="{9D8B030D-6E8A-4147-A177-3AD203B41FA5}">
                      <a16:colId xmlns:a16="http://schemas.microsoft.com/office/drawing/2014/main" val="1389818656"/>
                    </a:ext>
                  </a:extLst>
                </a:gridCol>
                <a:gridCol w="2274277">
                  <a:extLst>
                    <a:ext uri="{9D8B030D-6E8A-4147-A177-3AD203B41FA5}">
                      <a16:colId xmlns:a16="http://schemas.microsoft.com/office/drawing/2014/main" val="1770162533"/>
                    </a:ext>
                  </a:extLst>
                </a:gridCol>
                <a:gridCol w="2274277">
                  <a:extLst>
                    <a:ext uri="{9D8B030D-6E8A-4147-A177-3AD203B41FA5}">
                      <a16:colId xmlns:a16="http://schemas.microsoft.com/office/drawing/2014/main" val="314808529"/>
                    </a:ext>
                  </a:extLst>
                </a:gridCol>
              </a:tblGrid>
              <a:tr h="240331">
                <a:tc>
                  <a:txBody>
                    <a:bodyPr/>
                    <a:lstStyle/>
                    <a:p>
                      <a:pPr algn="l" fontAlgn="b"/>
                      <a:r>
                        <a:rPr lang="en-US" sz="1600" b="1" kern="1200" cap="none" dirty="0" err="1">
                          <a:solidFill>
                            <a:schemeClr val="tx1"/>
                          </a:solidFill>
                          <a:effectLst/>
                          <a:latin typeface="Times New Roman" panose="02020603050405020304" pitchFamily="18" charset="0"/>
                          <a:ea typeface="+mn-ea"/>
                          <a:cs typeface="Times New Roman" panose="02020603050405020304" pitchFamily="18" charset="0"/>
                        </a:rPr>
                        <a:t>Datasource</a:t>
                      </a:r>
                      <a:endParaRPr lang="en-US" sz="1600" b="1" kern="1200" cap="none" dirty="0">
                        <a:solidFill>
                          <a:schemeClr val="tx1"/>
                        </a:solidFill>
                        <a:effectLst/>
                        <a:latin typeface="Times New Roman" panose="02020603050405020304" pitchFamily="18" charset="0"/>
                        <a:ea typeface="+mn-ea"/>
                        <a:cs typeface="Times New Roman" panose="02020603050405020304" pitchFamily="18" charset="0"/>
                      </a:endParaRPr>
                    </a:p>
                  </a:txBody>
                  <a:tcPr marL="77141" marR="77141" marT="57856" marB="57856" anchor="b">
                    <a:lnL w="12700" cap="flat" cmpd="sng" algn="ctr">
                      <a:solidFill>
                        <a:srgbClr val="B0F3F2"/>
                      </a:solidFill>
                      <a:prstDash val="solid"/>
                      <a:round/>
                      <a:headEnd type="none" w="med" len="med"/>
                      <a:tailEnd type="none" w="med" len="med"/>
                    </a:lnL>
                    <a:lnR w="12700" cap="flat" cmpd="sng" algn="ctr">
                      <a:solidFill>
                        <a:srgbClr val="A000F3"/>
                      </a:solidFill>
                      <a:prstDash val="solid"/>
                      <a:round/>
                      <a:headEnd type="none" w="med" len="med"/>
                      <a:tailEnd type="none" w="med" len="med"/>
                    </a:lnR>
                    <a:lnT w="12700" cap="flat" cmpd="sng" algn="ctr">
                      <a:solidFill>
                        <a:srgbClr val="B0F3F2"/>
                      </a:solidFill>
                      <a:prstDash val="solid"/>
                      <a:round/>
                      <a:headEnd type="none" w="med" len="med"/>
                      <a:tailEnd type="none" w="med" len="med"/>
                    </a:lnT>
                    <a:lnB w="9525" cap="flat" cmpd="sng" algn="ctr">
                      <a:solidFill>
                        <a:srgbClr val="70FDF2"/>
                      </a:solidFill>
                      <a:prstDash val="solid"/>
                      <a:round/>
                      <a:headEnd type="none" w="med" len="med"/>
                      <a:tailEnd type="none" w="med" len="med"/>
                    </a:lnB>
                    <a:solidFill>
                      <a:srgbClr val="FFFFFF"/>
                    </a:solidFill>
                  </a:tcPr>
                </a:tc>
                <a:tc>
                  <a:txBody>
                    <a:bodyPr/>
                    <a:lstStyle/>
                    <a:p>
                      <a:pPr algn="l" fontAlgn="b"/>
                      <a:r>
                        <a:rPr lang="en-US" sz="1600" b="1" kern="1200" cap="none" dirty="0">
                          <a:solidFill>
                            <a:schemeClr val="tx1"/>
                          </a:solidFill>
                          <a:effectLst/>
                          <a:latin typeface="Times New Roman" panose="02020603050405020304" pitchFamily="18" charset="0"/>
                          <a:ea typeface="+mn-ea"/>
                          <a:cs typeface="Times New Roman" panose="02020603050405020304" pitchFamily="18" charset="0"/>
                        </a:rPr>
                        <a:t>In-memory</a:t>
                      </a:r>
                    </a:p>
                  </a:txBody>
                  <a:tcPr marL="77141" marR="77141" marT="57856" marB="57856" anchor="b">
                    <a:lnL w="12700" cap="flat" cmpd="sng" algn="ctr">
                      <a:solidFill>
                        <a:srgbClr val="A000F3"/>
                      </a:solidFill>
                      <a:prstDash val="solid"/>
                      <a:round/>
                      <a:headEnd type="none" w="med" len="med"/>
                      <a:tailEnd type="none" w="med" len="med"/>
                    </a:lnL>
                    <a:lnR w="12700" cap="flat" cmpd="sng" algn="ctr">
                      <a:solidFill>
                        <a:srgbClr val="A000F3"/>
                      </a:solidFill>
                      <a:prstDash val="solid"/>
                      <a:round/>
                      <a:headEnd type="none" w="med" len="med"/>
                      <a:tailEnd type="none" w="med" len="med"/>
                    </a:lnR>
                    <a:lnT w="12700" cap="flat" cmpd="sng" algn="ctr">
                      <a:solidFill>
                        <a:srgbClr val="A000F3"/>
                      </a:solidFill>
                      <a:prstDash val="solid"/>
                      <a:round/>
                      <a:headEnd type="none" w="med" len="med"/>
                      <a:tailEnd type="none" w="med" len="med"/>
                    </a:lnT>
                    <a:lnB w="9525" cap="flat" cmpd="sng" algn="ctr">
                      <a:solidFill>
                        <a:srgbClr val="B00BF3"/>
                      </a:solidFill>
                      <a:prstDash val="solid"/>
                      <a:round/>
                      <a:headEnd type="none" w="med" len="med"/>
                      <a:tailEnd type="none" w="med" len="med"/>
                    </a:lnB>
                    <a:solidFill>
                      <a:srgbClr val="FFFFFF"/>
                    </a:solidFill>
                  </a:tcPr>
                </a:tc>
                <a:tc>
                  <a:txBody>
                    <a:bodyPr/>
                    <a:lstStyle/>
                    <a:p>
                      <a:pPr algn="l" fontAlgn="b"/>
                      <a:r>
                        <a:rPr lang="en-US" sz="1600" b="1" kern="1200" cap="none" dirty="0" err="1">
                          <a:solidFill>
                            <a:schemeClr val="tx1"/>
                          </a:solidFill>
                          <a:effectLst/>
                          <a:latin typeface="Times New Roman" panose="02020603050405020304" pitchFamily="18" charset="0"/>
                          <a:ea typeface="+mn-ea"/>
                          <a:cs typeface="Times New Roman" panose="02020603050405020304" pitchFamily="18" charset="0"/>
                        </a:rPr>
                        <a:t>DirectQuery</a:t>
                      </a:r>
                      <a:endParaRPr lang="en-US" sz="1600" b="1" kern="1200" cap="none" dirty="0">
                        <a:solidFill>
                          <a:schemeClr val="tx1"/>
                        </a:solidFill>
                        <a:effectLst/>
                        <a:latin typeface="Times New Roman" panose="02020603050405020304" pitchFamily="18" charset="0"/>
                        <a:ea typeface="+mn-ea"/>
                        <a:cs typeface="Times New Roman" panose="02020603050405020304" pitchFamily="18" charset="0"/>
                      </a:endParaRPr>
                    </a:p>
                  </a:txBody>
                  <a:tcPr marL="77141" marR="77141" marT="57856" marB="57856" anchor="b">
                    <a:lnL w="12700" cap="flat" cmpd="sng" algn="ctr">
                      <a:solidFill>
                        <a:srgbClr val="A000F3"/>
                      </a:solidFill>
                      <a:prstDash val="solid"/>
                      <a:round/>
                      <a:headEnd type="none" w="med" len="med"/>
                      <a:tailEnd type="none" w="med" len="med"/>
                    </a:lnL>
                    <a:lnR w="12700" cap="flat" cmpd="sng" algn="ctr">
                      <a:solidFill>
                        <a:srgbClr val="A000F3"/>
                      </a:solidFill>
                      <a:prstDash val="solid"/>
                      <a:round/>
                      <a:headEnd type="none" w="med" len="med"/>
                      <a:tailEnd type="none" w="med" len="med"/>
                    </a:lnR>
                    <a:lnT w="12700" cap="flat" cmpd="sng" algn="ctr">
                      <a:solidFill>
                        <a:srgbClr val="A000F3"/>
                      </a:solidFill>
                      <a:prstDash val="solid"/>
                      <a:round/>
                      <a:headEnd type="none" w="med" len="med"/>
                      <a:tailEnd type="none" w="med" len="med"/>
                    </a:lnT>
                    <a:lnB w="9525" cap="flat" cmpd="sng" algn="ctr">
                      <a:solidFill>
                        <a:srgbClr val="0064F3"/>
                      </a:solidFill>
                      <a:prstDash val="solid"/>
                      <a:round/>
                      <a:headEnd type="none" w="med" len="med"/>
                      <a:tailEnd type="none" w="med" len="med"/>
                    </a:lnB>
                    <a:solidFill>
                      <a:srgbClr val="FFFFFF"/>
                    </a:solidFill>
                  </a:tcPr>
                </a:tc>
                <a:extLst>
                  <a:ext uri="{0D108BD9-81ED-4DB2-BD59-A6C34878D82A}">
                    <a16:rowId xmlns:a16="http://schemas.microsoft.com/office/drawing/2014/main" val="1317900247"/>
                  </a:ext>
                </a:extLst>
              </a:tr>
              <a:tr h="371422">
                <a:tc>
                  <a:txBody>
                    <a:bodyPr/>
                    <a:lstStyle/>
                    <a:p>
                      <a:pPr fontAlgn="t"/>
                      <a:r>
                        <a:rPr lang="en-US" sz="1600" kern="1200" cap="none" dirty="0">
                          <a:solidFill>
                            <a:schemeClr val="tx1"/>
                          </a:solidFill>
                          <a:effectLst/>
                          <a:latin typeface="Times New Roman" panose="02020603050405020304" pitchFamily="18" charset="0"/>
                          <a:ea typeface="+mn-ea"/>
                          <a:cs typeface="Times New Roman" panose="02020603050405020304" pitchFamily="18" charset="0"/>
                        </a:rPr>
                        <a:t>Azure SQL Database</a:t>
                      </a:r>
                    </a:p>
                  </a:txBody>
                  <a:tcPr marL="77141" marR="77141" marT="57856" marB="57856">
                    <a:lnL w="12700" cap="flat" cmpd="sng" algn="ctr">
                      <a:solidFill>
                        <a:srgbClr val="70FDF2"/>
                      </a:solidFill>
                      <a:prstDash val="solid"/>
                      <a:round/>
                      <a:headEnd type="none" w="med" len="med"/>
                      <a:tailEnd type="none" w="med" len="med"/>
                    </a:lnL>
                    <a:lnR w="12700" cap="flat" cmpd="sng" algn="ctr">
                      <a:solidFill>
                        <a:srgbClr val="B00BF3"/>
                      </a:solidFill>
                      <a:prstDash val="solid"/>
                      <a:round/>
                      <a:headEnd type="none" w="med" len="med"/>
                      <a:tailEnd type="none" w="med" len="med"/>
                    </a:lnR>
                    <a:lnT w="9525" cap="flat" cmpd="sng" algn="ctr">
                      <a:solidFill>
                        <a:srgbClr val="70FDF2"/>
                      </a:solidFill>
                      <a:prstDash val="solid"/>
                      <a:round/>
                      <a:headEnd type="none" w="med" len="med"/>
                      <a:tailEnd type="none" w="med" len="med"/>
                    </a:lnT>
                    <a:lnB w="9525" cap="flat" cmpd="sng" algn="ctr">
                      <a:solidFill>
                        <a:srgbClr val="0064F3"/>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Yes</a:t>
                      </a:r>
                    </a:p>
                  </a:txBody>
                  <a:tcPr marL="77141" marR="77141" marT="57856" marB="57856">
                    <a:lnL w="12700" cap="flat" cmpd="sng" algn="ctr">
                      <a:solidFill>
                        <a:srgbClr val="B00BF3"/>
                      </a:solidFill>
                      <a:prstDash val="solid"/>
                      <a:round/>
                      <a:headEnd type="none" w="med" len="med"/>
                      <a:tailEnd type="none" w="med" len="med"/>
                    </a:lnL>
                    <a:lnR w="12700" cap="flat" cmpd="sng" algn="ctr">
                      <a:solidFill>
                        <a:srgbClr val="0064F3"/>
                      </a:solidFill>
                      <a:prstDash val="solid"/>
                      <a:round/>
                      <a:headEnd type="none" w="med" len="med"/>
                      <a:tailEnd type="none" w="med" len="med"/>
                    </a:lnR>
                    <a:lnT w="9525" cap="flat" cmpd="sng" algn="ctr">
                      <a:solidFill>
                        <a:srgbClr val="B00BF3"/>
                      </a:solidFill>
                      <a:prstDash val="solid"/>
                      <a:round/>
                      <a:headEnd type="none" w="med" len="med"/>
                      <a:tailEnd type="none" w="med" len="med"/>
                    </a:lnT>
                    <a:lnB w="9525" cap="flat" cmpd="sng" algn="ctr">
                      <a:solidFill>
                        <a:srgbClr val="708AF3"/>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Yes</a:t>
                      </a:r>
                    </a:p>
                  </a:txBody>
                  <a:tcPr marL="77141" marR="77141" marT="57856" marB="57856">
                    <a:lnL w="12700" cap="flat" cmpd="sng" algn="ctr">
                      <a:solidFill>
                        <a:srgbClr val="0064F3"/>
                      </a:solidFill>
                      <a:prstDash val="solid"/>
                      <a:round/>
                      <a:headEnd type="none" w="med" len="med"/>
                      <a:tailEnd type="none" w="med" len="med"/>
                    </a:lnL>
                    <a:lnR w="12700" cap="flat" cmpd="sng" algn="ctr">
                      <a:solidFill>
                        <a:srgbClr val="0064F3"/>
                      </a:solidFill>
                      <a:prstDash val="solid"/>
                      <a:round/>
                      <a:headEnd type="none" w="med" len="med"/>
                      <a:tailEnd type="none" w="med" len="med"/>
                    </a:lnR>
                    <a:lnT w="9525" cap="flat" cmpd="sng" algn="ctr">
                      <a:solidFill>
                        <a:srgbClr val="0064F3"/>
                      </a:solidFill>
                      <a:prstDash val="solid"/>
                      <a:round/>
                      <a:headEnd type="none" w="med" len="med"/>
                      <a:tailEnd type="none" w="med" len="med"/>
                    </a:lnT>
                    <a:lnB w="9525" cap="flat" cmpd="sng" algn="ctr">
                      <a:solidFill>
                        <a:srgbClr val="309AF3"/>
                      </a:solidFill>
                      <a:prstDash val="solid"/>
                      <a:round/>
                      <a:headEnd type="none" w="med" len="med"/>
                      <a:tailEnd type="none" w="med" len="med"/>
                    </a:lnB>
                    <a:solidFill>
                      <a:srgbClr val="FFFFFF"/>
                    </a:solidFill>
                  </a:tcPr>
                </a:tc>
                <a:extLst>
                  <a:ext uri="{0D108BD9-81ED-4DB2-BD59-A6C34878D82A}">
                    <a16:rowId xmlns:a16="http://schemas.microsoft.com/office/drawing/2014/main" val="3051261300"/>
                  </a:ext>
                </a:extLst>
              </a:tr>
              <a:tr h="371422">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Azure SQL Data Warehouse</a:t>
                      </a:r>
                    </a:p>
                  </a:txBody>
                  <a:tcPr marL="77141" marR="77141" marT="57856" marB="57856">
                    <a:lnL w="12700" cap="flat" cmpd="sng" algn="ctr">
                      <a:solidFill>
                        <a:srgbClr val="0064F3"/>
                      </a:solidFill>
                      <a:prstDash val="solid"/>
                      <a:round/>
                      <a:headEnd type="none" w="med" len="med"/>
                      <a:tailEnd type="none" w="med" len="med"/>
                    </a:lnL>
                    <a:lnR w="12700" cap="flat" cmpd="sng" algn="ctr">
                      <a:solidFill>
                        <a:srgbClr val="708AF3"/>
                      </a:solidFill>
                      <a:prstDash val="solid"/>
                      <a:round/>
                      <a:headEnd type="none" w="med" len="med"/>
                      <a:tailEnd type="none" w="med" len="med"/>
                    </a:lnR>
                    <a:lnT w="9525" cap="flat" cmpd="sng" algn="ctr">
                      <a:solidFill>
                        <a:srgbClr val="0064F3"/>
                      </a:solidFill>
                      <a:prstDash val="solid"/>
                      <a:round/>
                      <a:headEnd type="none" w="med" len="med"/>
                      <a:tailEnd type="none" w="med" len="med"/>
                    </a:lnT>
                    <a:lnB w="9525" cap="flat" cmpd="sng" algn="ctr">
                      <a:solidFill>
                        <a:srgbClr val="E0A7F3"/>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Yes</a:t>
                      </a:r>
                    </a:p>
                  </a:txBody>
                  <a:tcPr marL="77141" marR="77141" marT="57856" marB="57856">
                    <a:lnL w="12700" cap="flat" cmpd="sng" algn="ctr">
                      <a:solidFill>
                        <a:srgbClr val="708AF3"/>
                      </a:solidFill>
                      <a:prstDash val="solid"/>
                      <a:round/>
                      <a:headEnd type="none" w="med" len="med"/>
                      <a:tailEnd type="none" w="med" len="med"/>
                    </a:lnL>
                    <a:lnR w="12700" cap="flat" cmpd="sng" algn="ctr">
                      <a:solidFill>
                        <a:srgbClr val="309AF3"/>
                      </a:solidFill>
                      <a:prstDash val="solid"/>
                      <a:round/>
                      <a:headEnd type="none" w="med" len="med"/>
                      <a:tailEnd type="none" w="med" len="med"/>
                    </a:lnR>
                    <a:lnT w="9525" cap="flat" cmpd="sng" algn="ctr">
                      <a:solidFill>
                        <a:srgbClr val="708AF3"/>
                      </a:solidFill>
                      <a:prstDash val="solid"/>
                      <a:round/>
                      <a:headEnd type="none" w="med" len="med"/>
                      <a:tailEnd type="none" w="med" len="med"/>
                    </a:lnT>
                    <a:lnB w="9525" cap="flat" cmpd="sng" algn="ctr">
                      <a:solidFill>
                        <a:srgbClr val="80ABF2"/>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Yes</a:t>
                      </a:r>
                    </a:p>
                  </a:txBody>
                  <a:tcPr marL="77141" marR="77141" marT="57856" marB="57856">
                    <a:lnL w="12700" cap="flat" cmpd="sng" algn="ctr">
                      <a:solidFill>
                        <a:srgbClr val="309AF3"/>
                      </a:solidFill>
                      <a:prstDash val="solid"/>
                      <a:round/>
                      <a:headEnd type="none" w="med" len="med"/>
                      <a:tailEnd type="none" w="med" len="med"/>
                    </a:lnL>
                    <a:lnR w="12700" cap="flat" cmpd="sng" algn="ctr">
                      <a:solidFill>
                        <a:srgbClr val="309AF3"/>
                      </a:solidFill>
                      <a:prstDash val="solid"/>
                      <a:round/>
                      <a:headEnd type="none" w="med" len="med"/>
                      <a:tailEnd type="none" w="med" len="med"/>
                    </a:lnR>
                    <a:lnT w="9525" cap="flat" cmpd="sng" algn="ctr">
                      <a:solidFill>
                        <a:srgbClr val="309AF3"/>
                      </a:solidFill>
                      <a:prstDash val="solid"/>
                      <a:round/>
                      <a:headEnd type="none" w="med" len="med"/>
                      <a:tailEnd type="none" w="med" len="med"/>
                    </a:lnT>
                    <a:lnB w="9525" cap="flat" cmpd="sng" algn="ctr">
                      <a:solidFill>
                        <a:srgbClr val="40C1F2"/>
                      </a:solidFill>
                      <a:prstDash val="solid"/>
                      <a:round/>
                      <a:headEnd type="none" w="med" len="med"/>
                      <a:tailEnd type="none" w="med" len="med"/>
                    </a:lnB>
                    <a:solidFill>
                      <a:srgbClr val="FFFFFF"/>
                    </a:solidFill>
                  </a:tcPr>
                </a:tc>
                <a:extLst>
                  <a:ext uri="{0D108BD9-81ED-4DB2-BD59-A6C34878D82A}">
                    <a16:rowId xmlns:a16="http://schemas.microsoft.com/office/drawing/2014/main" val="3651273240"/>
                  </a:ext>
                </a:extLst>
              </a:tr>
              <a:tr h="240331">
                <a:tc>
                  <a:txBody>
                    <a:bodyPr/>
                    <a:lstStyle/>
                    <a:p>
                      <a:pPr fontAlgn="t"/>
                      <a:r>
                        <a:rPr lang="en-US" sz="1600" kern="1200" cap="none" dirty="0">
                          <a:solidFill>
                            <a:schemeClr val="tx1"/>
                          </a:solidFill>
                          <a:effectLst/>
                          <a:latin typeface="Times New Roman" panose="02020603050405020304" pitchFamily="18" charset="0"/>
                          <a:ea typeface="+mn-ea"/>
                          <a:cs typeface="Times New Roman" panose="02020603050405020304" pitchFamily="18" charset="0"/>
                        </a:rPr>
                        <a:t>Azure Blob Storage</a:t>
                      </a:r>
                    </a:p>
                  </a:txBody>
                  <a:tcPr marL="77141" marR="77141" marT="57856" marB="57856">
                    <a:lnL w="12700" cap="flat" cmpd="sng" algn="ctr">
                      <a:solidFill>
                        <a:srgbClr val="E0A7F3"/>
                      </a:solidFill>
                      <a:prstDash val="solid"/>
                      <a:round/>
                      <a:headEnd type="none" w="med" len="med"/>
                      <a:tailEnd type="none" w="med" len="med"/>
                    </a:lnL>
                    <a:lnR w="12700" cap="flat" cmpd="sng" algn="ctr">
                      <a:solidFill>
                        <a:srgbClr val="80ABF2"/>
                      </a:solidFill>
                      <a:prstDash val="solid"/>
                      <a:round/>
                      <a:headEnd type="none" w="med" len="med"/>
                      <a:tailEnd type="none" w="med" len="med"/>
                    </a:lnR>
                    <a:lnT w="9525" cap="flat" cmpd="sng" algn="ctr">
                      <a:solidFill>
                        <a:srgbClr val="E0A7F3"/>
                      </a:solidFill>
                      <a:prstDash val="solid"/>
                      <a:round/>
                      <a:headEnd type="none" w="med" len="med"/>
                      <a:tailEnd type="none" w="med" len="med"/>
                    </a:lnT>
                    <a:lnB w="9525" cap="flat" cmpd="sng" algn="ctr">
                      <a:solidFill>
                        <a:srgbClr val="00BFF2"/>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Yes</a:t>
                      </a:r>
                    </a:p>
                  </a:txBody>
                  <a:tcPr marL="77141" marR="77141" marT="57856" marB="57856">
                    <a:lnL w="12700" cap="flat" cmpd="sng" algn="ctr">
                      <a:solidFill>
                        <a:srgbClr val="80ABF2"/>
                      </a:solidFill>
                      <a:prstDash val="solid"/>
                      <a:round/>
                      <a:headEnd type="none" w="med" len="med"/>
                      <a:tailEnd type="none" w="med" len="med"/>
                    </a:lnL>
                    <a:lnR w="12700" cap="flat" cmpd="sng" algn="ctr">
                      <a:solidFill>
                        <a:srgbClr val="40C1F2"/>
                      </a:solidFill>
                      <a:prstDash val="solid"/>
                      <a:round/>
                      <a:headEnd type="none" w="med" len="med"/>
                      <a:tailEnd type="none" w="med" len="med"/>
                    </a:lnR>
                    <a:lnT w="9525" cap="flat" cmpd="sng" algn="ctr">
                      <a:solidFill>
                        <a:srgbClr val="80ABF2"/>
                      </a:solidFill>
                      <a:prstDash val="solid"/>
                      <a:round/>
                      <a:headEnd type="none" w="med" len="med"/>
                      <a:tailEnd type="none" w="med" len="med"/>
                    </a:lnT>
                    <a:lnB w="9525" cap="flat" cmpd="sng" algn="ctr">
                      <a:solidFill>
                        <a:srgbClr val="50F630"/>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No</a:t>
                      </a:r>
                    </a:p>
                  </a:txBody>
                  <a:tcPr marL="77141" marR="77141" marT="57856" marB="57856">
                    <a:lnL w="12700" cap="flat" cmpd="sng" algn="ctr">
                      <a:solidFill>
                        <a:srgbClr val="40C1F2"/>
                      </a:solidFill>
                      <a:prstDash val="solid"/>
                      <a:round/>
                      <a:headEnd type="none" w="med" len="med"/>
                      <a:tailEnd type="none" w="med" len="med"/>
                    </a:lnL>
                    <a:lnR w="12700" cap="flat" cmpd="sng" algn="ctr">
                      <a:solidFill>
                        <a:srgbClr val="40C1F2"/>
                      </a:solidFill>
                      <a:prstDash val="solid"/>
                      <a:round/>
                      <a:headEnd type="none" w="med" len="med"/>
                      <a:tailEnd type="none" w="med" len="med"/>
                    </a:lnR>
                    <a:lnT w="9525" cap="flat" cmpd="sng" algn="ctr">
                      <a:solidFill>
                        <a:srgbClr val="40C1F2"/>
                      </a:solidFill>
                      <a:prstDash val="solid"/>
                      <a:round/>
                      <a:headEnd type="none" w="med" len="med"/>
                      <a:tailEnd type="none" w="med" len="med"/>
                    </a:lnT>
                    <a:lnB w="9525" cap="flat" cmpd="sng" algn="ctr">
                      <a:solidFill>
                        <a:srgbClr val="70FA30"/>
                      </a:solidFill>
                      <a:prstDash val="solid"/>
                      <a:round/>
                      <a:headEnd type="none" w="med" len="med"/>
                      <a:tailEnd type="none" w="med" len="med"/>
                    </a:lnB>
                    <a:solidFill>
                      <a:srgbClr val="FFFFFF"/>
                    </a:solidFill>
                  </a:tcPr>
                </a:tc>
                <a:extLst>
                  <a:ext uri="{0D108BD9-81ED-4DB2-BD59-A6C34878D82A}">
                    <a16:rowId xmlns:a16="http://schemas.microsoft.com/office/drawing/2014/main" val="1654783703"/>
                  </a:ext>
                </a:extLst>
              </a:tr>
              <a:tr h="371422">
                <a:tc>
                  <a:txBody>
                    <a:bodyPr/>
                    <a:lstStyle/>
                    <a:p>
                      <a:pPr fontAlgn="t"/>
                      <a:r>
                        <a:rPr lang="en-US" sz="1600" kern="1200" cap="none" dirty="0">
                          <a:solidFill>
                            <a:schemeClr val="tx1"/>
                          </a:solidFill>
                          <a:effectLst/>
                          <a:latin typeface="Times New Roman" panose="02020603050405020304" pitchFamily="18" charset="0"/>
                          <a:ea typeface="+mn-ea"/>
                          <a:cs typeface="Times New Roman" panose="02020603050405020304" pitchFamily="18" charset="0"/>
                        </a:rPr>
                        <a:t>Azure Table Storage</a:t>
                      </a:r>
                    </a:p>
                  </a:txBody>
                  <a:tcPr marL="77141" marR="77141" marT="57856" marB="57856">
                    <a:lnL w="12700" cap="flat" cmpd="sng" algn="ctr">
                      <a:solidFill>
                        <a:srgbClr val="00BFF2"/>
                      </a:solidFill>
                      <a:prstDash val="solid"/>
                      <a:round/>
                      <a:headEnd type="none" w="med" len="med"/>
                      <a:tailEnd type="none" w="med" len="med"/>
                    </a:lnL>
                    <a:lnR w="12700" cap="flat" cmpd="sng" algn="ctr">
                      <a:solidFill>
                        <a:srgbClr val="50F630"/>
                      </a:solidFill>
                      <a:prstDash val="solid"/>
                      <a:round/>
                      <a:headEnd type="none" w="med" len="med"/>
                      <a:tailEnd type="none" w="med" len="med"/>
                    </a:lnR>
                    <a:lnT w="9525" cap="flat" cmpd="sng" algn="ctr">
                      <a:solidFill>
                        <a:srgbClr val="00BFF2"/>
                      </a:solidFill>
                      <a:prstDash val="solid"/>
                      <a:round/>
                      <a:headEnd type="none" w="med" len="med"/>
                      <a:tailEnd type="none" w="med" len="med"/>
                    </a:lnT>
                    <a:lnB w="9525" cap="flat" cmpd="sng" algn="ctr">
                      <a:solidFill>
                        <a:srgbClr val="70F730"/>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Yes</a:t>
                      </a:r>
                    </a:p>
                  </a:txBody>
                  <a:tcPr marL="77141" marR="77141" marT="57856" marB="57856">
                    <a:lnL w="12700" cap="flat" cmpd="sng" algn="ctr">
                      <a:solidFill>
                        <a:srgbClr val="50F630"/>
                      </a:solidFill>
                      <a:prstDash val="solid"/>
                      <a:round/>
                      <a:headEnd type="none" w="med" len="med"/>
                      <a:tailEnd type="none" w="med" len="med"/>
                    </a:lnL>
                    <a:lnR w="12700" cap="flat" cmpd="sng" algn="ctr">
                      <a:solidFill>
                        <a:srgbClr val="70FA30"/>
                      </a:solidFill>
                      <a:prstDash val="solid"/>
                      <a:round/>
                      <a:headEnd type="none" w="med" len="med"/>
                      <a:tailEnd type="none" w="med" len="med"/>
                    </a:lnR>
                    <a:lnT w="9525" cap="flat" cmpd="sng" algn="ctr">
                      <a:solidFill>
                        <a:srgbClr val="50F630"/>
                      </a:solidFill>
                      <a:prstDash val="solid"/>
                      <a:round/>
                      <a:headEnd type="none" w="med" len="med"/>
                      <a:tailEnd type="none" w="med" len="med"/>
                    </a:lnT>
                    <a:lnB w="9525" cap="flat" cmpd="sng" algn="ctr">
                      <a:solidFill>
                        <a:srgbClr val="500831"/>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No</a:t>
                      </a:r>
                    </a:p>
                  </a:txBody>
                  <a:tcPr marL="77141" marR="77141" marT="57856" marB="57856">
                    <a:lnL w="12700" cap="flat" cmpd="sng" algn="ctr">
                      <a:solidFill>
                        <a:srgbClr val="70FA30"/>
                      </a:solidFill>
                      <a:prstDash val="solid"/>
                      <a:round/>
                      <a:headEnd type="none" w="med" len="med"/>
                      <a:tailEnd type="none" w="med" len="med"/>
                    </a:lnL>
                    <a:lnR w="12700" cap="flat" cmpd="sng" algn="ctr">
                      <a:solidFill>
                        <a:srgbClr val="70FA30"/>
                      </a:solidFill>
                      <a:prstDash val="solid"/>
                      <a:round/>
                      <a:headEnd type="none" w="med" len="med"/>
                      <a:tailEnd type="none" w="med" len="med"/>
                    </a:lnR>
                    <a:lnT w="9525" cap="flat" cmpd="sng" algn="ctr">
                      <a:solidFill>
                        <a:srgbClr val="70FA30"/>
                      </a:solidFill>
                      <a:prstDash val="solid"/>
                      <a:round/>
                      <a:headEnd type="none" w="med" len="med"/>
                      <a:tailEnd type="none" w="med" len="med"/>
                    </a:lnT>
                    <a:lnB w="9525" cap="flat" cmpd="sng" algn="ctr">
                      <a:solidFill>
                        <a:srgbClr val="600131"/>
                      </a:solidFill>
                      <a:prstDash val="solid"/>
                      <a:round/>
                      <a:headEnd type="none" w="med" len="med"/>
                      <a:tailEnd type="none" w="med" len="med"/>
                    </a:lnB>
                    <a:solidFill>
                      <a:srgbClr val="FFFFFF"/>
                    </a:solidFill>
                  </a:tcPr>
                </a:tc>
                <a:extLst>
                  <a:ext uri="{0D108BD9-81ED-4DB2-BD59-A6C34878D82A}">
                    <a16:rowId xmlns:a16="http://schemas.microsoft.com/office/drawing/2014/main" val="2088074650"/>
                  </a:ext>
                </a:extLst>
              </a:tr>
              <a:tr h="240331">
                <a:tc>
                  <a:txBody>
                    <a:bodyPr/>
                    <a:lstStyle/>
                    <a:p>
                      <a:pPr fontAlgn="t"/>
                      <a:r>
                        <a:rPr lang="en-US" sz="1600" kern="1200" cap="none" dirty="0">
                          <a:solidFill>
                            <a:schemeClr val="tx1"/>
                          </a:solidFill>
                          <a:effectLst/>
                          <a:latin typeface="Times New Roman" panose="02020603050405020304" pitchFamily="18" charset="0"/>
                          <a:ea typeface="+mn-ea"/>
                          <a:cs typeface="Times New Roman" panose="02020603050405020304" pitchFamily="18" charset="0"/>
                        </a:rPr>
                        <a:t>Azure Cosmos DB</a:t>
                      </a:r>
                    </a:p>
                  </a:txBody>
                  <a:tcPr marL="77141" marR="77141" marT="57856" marB="57856">
                    <a:lnL w="12700" cap="flat" cmpd="sng" algn="ctr">
                      <a:solidFill>
                        <a:srgbClr val="70F730"/>
                      </a:solidFill>
                      <a:prstDash val="solid"/>
                      <a:round/>
                      <a:headEnd type="none" w="med" len="med"/>
                      <a:tailEnd type="none" w="med" len="med"/>
                    </a:lnL>
                    <a:lnR w="12700" cap="flat" cmpd="sng" algn="ctr">
                      <a:solidFill>
                        <a:srgbClr val="500831"/>
                      </a:solidFill>
                      <a:prstDash val="solid"/>
                      <a:round/>
                      <a:headEnd type="none" w="med" len="med"/>
                      <a:tailEnd type="none" w="med" len="med"/>
                    </a:lnR>
                    <a:lnT w="9525" cap="flat" cmpd="sng" algn="ctr">
                      <a:solidFill>
                        <a:srgbClr val="70F730"/>
                      </a:solidFill>
                      <a:prstDash val="solid"/>
                      <a:round/>
                      <a:headEnd type="none" w="med" len="med"/>
                      <a:tailEnd type="none" w="med" len="med"/>
                    </a:lnT>
                    <a:lnB w="9525" cap="flat" cmpd="sng" algn="ctr">
                      <a:solidFill>
                        <a:srgbClr val="10FD30"/>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Yes</a:t>
                      </a:r>
                    </a:p>
                  </a:txBody>
                  <a:tcPr marL="77141" marR="77141" marT="57856" marB="57856">
                    <a:lnL w="12700" cap="flat" cmpd="sng" algn="ctr">
                      <a:solidFill>
                        <a:srgbClr val="500831"/>
                      </a:solidFill>
                      <a:prstDash val="solid"/>
                      <a:round/>
                      <a:headEnd type="none" w="med" len="med"/>
                      <a:tailEnd type="none" w="med" len="med"/>
                    </a:lnL>
                    <a:lnR w="12700" cap="flat" cmpd="sng" algn="ctr">
                      <a:solidFill>
                        <a:srgbClr val="600131"/>
                      </a:solidFill>
                      <a:prstDash val="solid"/>
                      <a:round/>
                      <a:headEnd type="none" w="med" len="med"/>
                      <a:tailEnd type="none" w="med" len="med"/>
                    </a:lnR>
                    <a:lnT w="9525" cap="flat" cmpd="sng" algn="ctr">
                      <a:solidFill>
                        <a:srgbClr val="500831"/>
                      </a:solidFill>
                      <a:prstDash val="solid"/>
                      <a:round/>
                      <a:headEnd type="none" w="med" len="med"/>
                      <a:tailEnd type="none" w="med" len="med"/>
                    </a:lnT>
                    <a:lnB w="9525" cap="flat" cmpd="sng" algn="ctr">
                      <a:solidFill>
                        <a:srgbClr val="F00A31"/>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No</a:t>
                      </a:r>
                    </a:p>
                  </a:txBody>
                  <a:tcPr marL="77141" marR="77141" marT="57856" marB="57856">
                    <a:lnL w="12700" cap="flat" cmpd="sng" algn="ctr">
                      <a:solidFill>
                        <a:srgbClr val="600131"/>
                      </a:solidFill>
                      <a:prstDash val="solid"/>
                      <a:round/>
                      <a:headEnd type="none" w="med" len="med"/>
                      <a:tailEnd type="none" w="med" len="med"/>
                    </a:lnL>
                    <a:lnR w="12700" cap="flat" cmpd="sng" algn="ctr">
                      <a:solidFill>
                        <a:srgbClr val="600131"/>
                      </a:solidFill>
                      <a:prstDash val="solid"/>
                      <a:round/>
                      <a:headEnd type="none" w="med" len="med"/>
                      <a:tailEnd type="none" w="med" len="med"/>
                    </a:lnR>
                    <a:lnT w="9525" cap="flat" cmpd="sng" algn="ctr">
                      <a:solidFill>
                        <a:srgbClr val="600131"/>
                      </a:solidFill>
                      <a:prstDash val="solid"/>
                      <a:round/>
                      <a:headEnd type="none" w="med" len="med"/>
                      <a:tailEnd type="none" w="med" len="med"/>
                    </a:lnT>
                    <a:lnB w="9525" cap="flat" cmpd="sng" algn="ctr">
                      <a:solidFill>
                        <a:srgbClr val="B0D230"/>
                      </a:solidFill>
                      <a:prstDash val="solid"/>
                      <a:round/>
                      <a:headEnd type="none" w="med" len="med"/>
                      <a:tailEnd type="none" w="med" len="med"/>
                    </a:lnB>
                    <a:solidFill>
                      <a:srgbClr val="FFFFFF"/>
                    </a:solidFill>
                  </a:tcPr>
                </a:tc>
                <a:extLst>
                  <a:ext uri="{0D108BD9-81ED-4DB2-BD59-A6C34878D82A}">
                    <a16:rowId xmlns:a16="http://schemas.microsoft.com/office/drawing/2014/main" val="3022362820"/>
                  </a:ext>
                </a:extLst>
              </a:tr>
              <a:tr h="371422">
                <a:tc>
                  <a:txBody>
                    <a:bodyPr/>
                    <a:lstStyle/>
                    <a:p>
                      <a:pPr fontAlgn="t"/>
                      <a:r>
                        <a:rPr lang="en-US" sz="1600" kern="1200" cap="none" dirty="0">
                          <a:solidFill>
                            <a:schemeClr val="tx1"/>
                          </a:solidFill>
                          <a:effectLst/>
                          <a:latin typeface="Times New Roman" panose="02020603050405020304" pitchFamily="18" charset="0"/>
                          <a:ea typeface="+mn-ea"/>
                          <a:cs typeface="Times New Roman" panose="02020603050405020304" pitchFamily="18" charset="0"/>
                        </a:rPr>
                        <a:t>Azure Data Lake Store </a:t>
                      </a:r>
                    </a:p>
                  </a:txBody>
                  <a:tcPr marL="77141" marR="77141" marT="57856" marB="57856">
                    <a:lnL w="12700" cap="flat" cmpd="sng" algn="ctr">
                      <a:solidFill>
                        <a:srgbClr val="10FD30"/>
                      </a:solidFill>
                      <a:prstDash val="solid"/>
                      <a:round/>
                      <a:headEnd type="none" w="med" len="med"/>
                      <a:tailEnd type="none" w="med" len="med"/>
                    </a:lnL>
                    <a:lnR w="12700" cap="flat" cmpd="sng" algn="ctr">
                      <a:solidFill>
                        <a:srgbClr val="F00A31"/>
                      </a:solidFill>
                      <a:prstDash val="solid"/>
                      <a:round/>
                      <a:headEnd type="none" w="med" len="med"/>
                      <a:tailEnd type="none" w="med" len="med"/>
                    </a:lnR>
                    <a:lnT w="9525" cap="flat" cmpd="sng" algn="ctr">
                      <a:solidFill>
                        <a:srgbClr val="10FD30"/>
                      </a:solidFill>
                      <a:prstDash val="solid"/>
                      <a:round/>
                      <a:headEnd type="none" w="med" len="med"/>
                      <a:tailEnd type="none" w="med" len="med"/>
                    </a:lnT>
                    <a:lnB w="9525" cap="flat" cmpd="sng" algn="ctr">
                      <a:solidFill>
                        <a:srgbClr val="30D130"/>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Yes</a:t>
                      </a:r>
                    </a:p>
                  </a:txBody>
                  <a:tcPr marL="77141" marR="77141" marT="57856" marB="57856">
                    <a:lnL w="12700" cap="flat" cmpd="sng" algn="ctr">
                      <a:solidFill>
                        <a:srgbClr val="F00A31"/>
                      </a:solidFill>
                      <a:prstDash val="solid"/>
                      <a:round/>
                      <a:headEnd type="none" w="med" len="med"/>
                      <a:tailEnd type="none" w="med" len="med"/>
                    </a:lnL>
                    <a:lnR w="12700" cap="flat" cmpd="sng" algn="ctr">
                      <a:solidFill>
                        <a:srgbClr val="B0D230"/>
                      </a:solidFill>
                      <a:prstDash val="solid"/>
                      <a:round/>
                      <a:headEnd type="none" w="med" len="med"/>
                      <a:tailEnd type="none" w="med" len="med"/>
                    </a:lnR>
                    <a:lnT w="9525" cap="flat" cmpd="sng" algn="ctr">
                      <a:solidFill>
                        <a:srgbClr val="F00A31"/>
                      </a:solidFill>
                      <a:prstDash val="solid"/>
                      <a:round/>
                      <a:headEnd type="none" w="med" len="med"/>
                      <a:tailEnd type="none" w="med" len="med"/>
                    </a:lnT>
                    <a:lnB w="9525" cap="flat" cmpd="sng" algn="ctr">
                      <a:solidFill>
                        <a:srgbClr val="F0D730"/>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No</a:t>
                      </a:r>
                    </a:p>
                  </a:txBody>
                  <a:tcPr marL="77141" marR="77141" marT="57856" marB="57856">
                    <a:lnL w="12700" cap="flat" cmpd="sng" algn="ctr">
                      <a:solidFill>
                        <a:srgbClr val="B0D230"/>
                      </a:solidFill>
                      <a:prstDash val="solid"/>
                      <a:round/>
                      <a:headEnd type="none" w="med" len="med"/>
                      <a:tailEnd type="none" w="med" len="med"/>
                    </a:lnL>
                    <a:lnR w="12700" cap="flat" cmpd="sng" algn="ctr">
                      <a:solidFill>
                        <a:srgbClr val="B0D230"/>
                      </a:solidFill>
                      <a:prstDash val="solid"/>
                      <a:round/>
                      <a:headEnd type="none" w="med" len="med"/>
                      <a:tailEnd type="none" w="med" len="med"/>
                    </a:lnR>
                    <a:lnT w="9525" cap="flat" cmpd="sng" algn="ctr">
                      <a:solidFill>
                        <a:srgbClr val="B0D230"/>
                      </a:solidFill>
                      <a:prstDash val="solid"/>
                      <a:round/>
                      <a:headEnd type="none" w="med" len="med"/>
                      <a:tailEnd type="none" w="med" len="med"/>
                    </a:lnT>
                    <a:lnB w="9525" cap="flat" cmpd="sng" algn="ctr">
                      <a:solidFill>
                        <a:srgbClr val="30DD30"/>
                      </a:solidFill>
                      <a:prstDash val="solid"/>
                      <a:round/>
                      <a:headEnd type="none" w="med" len="med"/>
                      <a:tailEnd type="none" w="med" len="med"/>
                    </a:lnB>
                    <a:solidFill>
                      <a:srgbClr val="FFFFFF"/>
                    </a:solidFill>
                  </a:tcPr>
                </a:tc>
                <a:extLst>
                  <a:ext uri="{0D108BD9-81ED-4DB2-BD59-A6C34878D82A}">
                    <a16:rowId xmlns:a16="http://schemas.microsoft.com/office/drawing/2014/main" val="2678136679"/>
                  </a:ext>
                </a:extLst>
              </a:tr>
              <a:tr h="371422">
                <a:tc>
                  <a:txBody>
                    <a:bodyPr/>
                    <a:lstStyle/>
                    <a:p>
                      <a:pPr fontAlgn="t"/>
                      <a:r>
                        <a:rPr lang="en-US" sz="1600" kern="1200" cap="none" dirty="0">
                          <a:solidFill>
                            <a:schemeClr val="tx1"/>
                          </a:solidFill>
                          <a:effectLst/>
                          <a:latin typeface="Times New Roman" panose="02020603050405020304" pitchFamily="18" charset="0"/>
                          <a:ea typeface="+mn-ea"/>
                          <a:cs typeface="Times New Roman" panose="02020603050405020304" pitchFamily="18" charset="0"/>
                        </a:rPr>
                        <a:t>Azure HDInsight HDFS</a:t>
                      </a:r>
                    </a:p>
                  </a:txBody>
                  <a:tcPr marL="77141" marR="77141" marT="57856" marB="57856">
                    <a:lnL w="12700" cap="flat" cmpd="sng" algn="ctr">
                      <a:solidFill>
                        <a:srgbClr val="30D130"/>
                      </a:solidFill>
                      <a:prstDash val="solid"/>
                      <a:round/>
                      <a:headEnd type="none" w="med" len="med"/>
                      <a:tailEnd type="none" w="med" len="med"/>
                    </a:lnL>
                    <a:lnR w="12700" cap="flat" cmpd="sng" algn="ctr">
                      <a:solidFill>
                        <a:srgbClr val="F0D730"/>
                      </a:solidFill>
                      <a:prstDash val="solid"/>
                      <a:round/>
                      <a:headEnd type="none" w="med" len="med"/>
                      <a:tailEnd type="none" w="med" len="med"/>
                    </a:lnR>
                    <a:lnT w="9525" cap="flat" cmpd="sng" algn="ctr">
                      <a:solidFill>
                        <a:srgbClr val="30D130"/>
                      </a:solidFill>
                      <a:prstDash val="solid"/>
                      <a:round/>
                      <a:headEnd type="none" w="med" len="med"/>
                      <a:tailEnd type="none" w="med" len="med"/>
                    </a:lnT>
                    <a:lnB w="9525" cap="flat" cmpd="sng" algn="ctr">
                      <a:solidFill>
                        <a:srgbClr val="40E230"/>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Yes</a:t>
                      </a:r>
                    </a:p>
                  </a:txBody>
                  <a:tcPr marL="77141" marR="77141" marT="57856" marB="57856">
                    <a:lnL w="12700" cap="flat" cmpd="sng" algn="ctr">
                      <a:solidFill>
                        <a:srgbClr val="F0D730"/>
                      </a:solidFill>
                      <a:prstDash val="solid"/>
                      <a:round/>
                      <a:headEnd type="none" w="med" len="med"/>
                      <a:tailEnd type="none" w="med" len="med"/>
                    </a:lnL>
                    <a:lnR w="12700" cap="flat" cmpd="sng" algn="ctr">
                      <a:solidFill>
                        <a:srgbClr val="30DD30"/>
                      </a:solidFill>
                      <a:prstDash val="solid"/>
                      <a:round/>
                      <a:headEnd type="none" w="med" len="med"/>
                      <a:tailEnd type="none" w="med" len="med"/>
                    </a:lnR>
                    <a:lnT w="9525" cap="flat" cmpd="sng" algn="ctr">
                      <a:solidFill>
                        <a:srgbClr val="F0D730"/>
                      </a:solidFill>
                      <a:prstDash val="solid"/>
                      <a:round/>
                      <a:headEnd type="none" w="med" len="med"/>
                      <a:tailEnd type="none" w="med" len="med"/>
                    </a:lnT>
                    <a:lnB w="9525" cap="flat" cmpd="sng" algn="ctr">
                      <a:solidFill>
                        <a:srgbClr val="703884"/>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No</a:t>
                      </a:r>
                    </a:p>
                  </a:txBody>
                  <a:tcPr marL="77141" marR="77141" marT="57856" marB="57856">
                    <a:lnL w="12700" cap="flat" cmpd="sng" algn="ctr">
                      <a:solidFill>
                        <a:srgbClr val="30DD30"/>
                      </a:solidFill>
                      <a:prstDash val="solid"/>
                      <a:round/>
                      <a:headEnd type="none" w="med" len="med"/>
                      <a:tailEnd type="none" w="med" len="med"/>
                    </a:lnL>
                    <a:lnR w="12700" cap="flat" cmpd="sng" algn="ctr">
                      <a:solidFill>
                        <a:srgbClr val="30DD30"/>
                      </a:solidFill>
                      <a:prstDash val="solid"/>
                      <a:round/>
                      <a:headEnd type="none" w="med" len="med"/>
                      <a:tailEnd type="none" w="med" len="med"/>
                    </a:lnR>
                    <a:lnT w="9525" cap="flat" cmpd="sng" algn="ctr">
                      <a:solidFill>
                        <a:srgbClr val="30DD30"/>
                      </a:solidFill>
                      <a:prstDash val="solid"/>
                      <a:round/>
                      <a:headEnd type="none" w="med" len="med"/>
                      <a:tailEnd type="none" w="med" len="med"/>
                    </a:lnT>
                    <a:lnB w="9525" cap="flat" cmpd="sng" algn="ctr">
                      <a:solidFill>
                        <a:srgbClr val="104484"/>
                      </a:solidFill>
                      <a:prstDash val="solid"/>
                      <a:round/>
                      <a:headEnd type="none" w="med" len="med"/>
                      <a:tailEnd type="none" w="med" len="med"/>
                    </a:lnB>
                    <a:solidFill>
                      <a:srgbClr val="FFFFFF"/>
                    </a:solidFill>
                  </a:tcPr>
                </a:tc>
                <a:extLst>
                  <a:ext uri="{0D108BD9-81ED-4DB2-BD59-A6C34878D82A}">
                    <a16:rowId xmlns:a16="http://schemas.microsoft.com/office/drawing/2014/main" val="4277053241"/>
                  </a:ext>
                </a:extLst>
              </a:tr>
              <a:tr h="371422">
                <a:tc>
                  <a:txBody>
                    <a:bodyPr/>
                    <a:lstStyle/>
                    <a:p>
                      <a:pPr fontAlgn="t"/>
                      <a:r>
                        <a:rPr lang="en-US" sz="1600" kern="1200" cap="none" dirty="0">
                          <a:solidFill>
                            <a:schemeClr val="tx1"/>
                          </a:solidFill>
                          <a:effectLst/>
                          <a:latin typeface="Times New Roman" panose="02020603050405020304" pitchFamily="18" charset="0"/>
                          <a:ea typeface="+mn-ea"/>
                          <a:cs typeface="Times New Roman" panose="02020603050405020304" pitchFamily="18" charset="0"/>
                        </a:rPr>
                        <a:t>Azure HDInsight Spark</a:t>
                      </a:r>
                    </a:p>
                  </a:txBody>
                  <a:tcPr marL="77141" marR="77141" marT="57856" marB="57856">
                    <a:lnL w="12700" cap="flat" cmpd="sng" algn="ctr">
                      <a:solidFill>
                        <a:srgbClr val="40E230"/>
                      </a:solidFill>
                      <a:prstDash val="solid"/>
                      <a:round/>
                      <a:headEnd type="none" w="med" len="med"/>
                      <a:tailEnd type="none" w="med" len="med"/>
                    </a:lnL>
                    <a:lnR w="12700" cap="flat" cmpd="sng" algn="ctr">
                      <a:solidFill>
                        <a:srgbClr val="703884"/>
                      </a:solidFill>
                      <a:prstDash val="solid"/>
                      <a:round/>
                      <a:headEnd type="none" w="med" len="med"/>
                      <a:tailEnd type="none" w="med" len="med"/>
                    </a:lnR>
                    <a:lnT w="9525" cap="flat" cmpd="sng" algn="ctr">
                      <a:solidFill>
                        <a:srgbClr val="40E230"/>
                      </a:solidFill>
                      <a:prstDash val="solid"/>
                      <a:round/>
                      <a:headEnd type="none" w="med" len="med"/>
                      <a:tailEnd type="none" w="med" len="med"/>
                    </a:lnT>
                    <a:lnB w="12700" cap="flat" cmpd="sng" algn="ctr">
                      <a:solidFill>
                        <a:srgbClr val="40E230"/>
                      </a:solidFill>
                      <a:prstDash val="solid"/>
                      <a:round/>
                      <a:headEnd type="none" w="med" len="med"/>
                      <a:tailEnd type="none" w="med" len="med"/>
                    </a:lnB>
                    <a:solidFill>
                      <a:srgbClr val="FFFFFF"/>
                    </a:solidFill>
                  </a:tcPr>
                </a:tc>
                <a:tc>
                  <a:txBody>
                    <a:bodyPr/>
                    <a:lstStyle/>
                    <a:p>
                      <a:pPr fontAlgn="t"/>
                      <a:r>
                        <a:rPr lang="en-US" sz="1600" kern="1200" cap="none">
                          <a:solidFill>
                            <a:schemeClr val="tx1"/>
                          </a:solidFill>
                          <a:effectLst/>
                          <a:latin typeface="Times New Roman" panose="02020603050405020304" pitchFamily="18" charset="0"/>
                          <a:ea typeface="+mn-ea"/>
                          <a:cs typeface="Times New Roman" panose="02020603050405020304" pitchFamily="18" charset="0"/>
                        </a:rPr>
                        <a:t>Yes</a:t>
                      </a:r>
                    </a:p>
                  </a:txBody>
                  <a:tcPr marL="77141" marR="77141" marT="57856" marB="57856">
                    <a:lnL w="12700" cap="flat" cmpd="sng" algn="ctr">
                      <a:solidFill>
                        <a:srgbClr val="703884"/>
                      </a:solidFill>
                      <a:prstDash val="solid"/>
                      <a:round/>
                      <a:headEnd type="none" w="med" len="med"/>
                      <a:tailEnd type="none" w="med" len="med"/>
                    </a:lnL>
                    <a:lnR w="12700" cap="flat" cmpd="sng" algn="ctr">
                      <a:solidFill>
                        <a:srgbClr val="104484"/>
                      </a:solidFill>
                      <a:prstDash val="solid"/>
                      <a:round/>
                      <a:headEnd type="none" w="med" len="med"/>
                      <a:tailEnd type="none" w="med" len="med"/>
                    </a:lnR>
                    <a:lnT w="9525" cap="flat" cmpd="sng" algn="ctr">
                      <a:solidFill>
                        <a:srgbClr val="703884"/>
                      </a:solidFill>
                      <a:prstDash val="solid"/>
                      <a:round/>
                      <a:headEnd type="none" w="med" len="med"/>
                      <a:tailEnd type="none" w="med" len="med"/>
                    </a:lnT>
                    <a:lnB w="12700" cap="flat" cmpd="sng" algn="ctr">
                      <a:solidFill>
                        <a:srgbClr val="703884"/>
                      </a:solidFill>
                      <a:prstDash val="solid"/>
                      <a:round/>
                      <a:headEnd type="none" w="med" len="med"/>
                      <a:tailEnd type="none" w="med" len="med"/>
                    </a:lnB>
                    <a:solidFill>
                      <a:srgbClr val="FFFFFF"/>
                    </a:solidFill>
                  </a:tcPr>
                </a:tc>
                <a:tc>
                  <a:txBody>
                    <a:bodyPr/>
                    <a:lstStyle/>
                    <a:p>
                      <a:pPr fontAlgn="t"/>
                      <a:r>
                        <a:rPr lang="en-US" sz="1600" kern="1200" cap="none" dirty="0">
                          <a:solidFill>
                            <a:schemeClr val="tx1"/>
                          </a:solidFill>
                          <a:effectLst/>
                          <a:latin typeface="Times New Roman" panose="02020603050405020304" pitchFamily="18" charset="0"/>
                          <a:ea typeface="+mn-ea"/>
                          <a:cs typeface="Times New Roman" panose="02020603050405020304" pitchFamily="18" charset="0"/>
                        </a:rPr>
                        <a:t>No</a:t>
                      </a:r>
                    </a:p>
                  </a:txBody>
                  <a:tcPr marL="77141" marR="77141" marT="57856" marB="57856">
                    <a:lnL w="12700" cap="flat" cmpd="sng" algn="ctr">
                      <a:solidFill>
                        <a:srgbClr val="104484"/>
                      </a:solidFill>
                      <a:prstDash val="solid"/>
                      <a:round/>
                      <a:headEnd type="none" w="med" len="med"/>
                      <a:tailEnd type="none" w="med" len="med"/>
                    </a:lnL>
                    <a:lnR w="12700" cap="flat" cmpd="sng" algn="ctr">
                      <a:solidFill>
                        <a:srgbClr val="104484"/>
                      </a:solidFill>
                      <a:prstDash val="solid"/>
                      <a:round/>
                      <a:headEnd type="none" w="med" len="med"/>
                      <a:tailEnd type="none" w="med" len="med"/>
                    </a:lnR>
                    <a:lnT w="9525" cap="flat" cmpd="sng" algn="ctr">
                      <a:solidFill>
                        <a:srgbClr val="104484"/>
                      </a:solidFill>
                      <a:prstDash val="solid"/>
                      <a:round/>
                      <a:headEnd type="none" w="med" len="med"/>
                      <a:tailEnd type="none" w="med" len="med"/>
                    </a:lnT>
                    <a:lnB w="12700" cap="flat" cmpd="sng" algn="ctr">
                      <a:solidFill>
                        <a:srgbClr val="104484"/>
                      </a:solidFill>
                      <a:prstDash val="solid"/>
                      <a:round/>
                      <a:headEnd type="none" w="med" len="med"/>
                      <a:tailEnd type="none" w="med" len="med"/>
                    </a:lnB>
                    <a:solidFill>
                      <a:srgbClr val="FFFFFF"/>
                    </a:solidFill>
                  </a:tcPr>
                </a:tc>
                <a:extLst>
                  <a:ext uri="{0D108BD9-81ED-4DB2-BD59-A6C34878D82A}">
                    <a16:rowId xmlns:a16="http://schemas.microsoft.com/office/drawing/2014/main" val="591370351"/>
                  </a:ext>
                </a:extLst>
              </a:tr>
            </a:tbl>
          </a:graphicData>
        </a:graphic>
      </p:graphicFrame>
    </p:spTree>
    <p:extLst>
      <p:ext uri="{BB962C8B-B14F-4D97-AF65-F5344CB8AC3E}">
        <p14:creationId xmlns:p14="http://schemas.microsoft.com/office/powerpoint/2010/main" val="74940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88BF-E601-426B-99B8-2C96DF550430}"/>
              </a:ext>
            </a:extLst>
          </p:cNvPr>
          <p:cNvSpPr>
            <a:spLocks noGrp="1"/>
          </p:cNvSpPr>
          <p:nvPr>
            <p:ph type="title"/>
          </p:nvPr>
        </p:nvSpPr>
        <p:spPr>
          <a:xfrm>
            <a:off x="1484312" y="685800"/>
            <a:ext cx="2812386" cy="1752599"/>
          </a:xfrm>
        </p:spPr>
        <p:txBody>
          <a:bodyPr>
            <a:normAutofit/>
          </a:bodyPr>
          <a:lstStyle/>
          <a:p>
            <a:r>
              <a:rPr lang="en-US" sz="3200"/>
              <a:t>Microsoft BI Architecture</a:t>
            </a:r>
          </a:p>
        </p:txBody>
      </p:sp>
      <p:sp>
        <p:nvSpPr>
          <p:cNvPr id="20" name="Content Placeholder 9">
            <a:extLst>
              <a:ext uri="{FF2B5EF4-FFF2-40B4-BE49-F238E27FC236}">
                <a16:creationId xmlns:a16="http://schemas.microsoft.com/office/drawing/2014/main" id="{CBBB72B0-6435-486D-A3EC-4BB85FD1F67B}"/>
              </a:ext>
            </a:extLst>
          </p:cNvPr>
          <p:cNvSpPr>
            <a:spLocks noGrp="1"/>
          </p:cNvSpPr>
          <p:nvPr>
            <p:ph idx="1"/>
          </p:nvPr>
        </p:nvSpPr>
        <p:spPr>
          <a:xfrm>
            <a:off x="1484311" y="2666999"/>
            <a:ext cx="2812386" cy="3124201"/>
          </a:xfrm>
        </p:spPr>
        <p:txBody>
          <a:bodyPr>
            <a:normAutofit/>
          </a:bodyPr>
          <a:lstStyle/>
          <a:p>
            <a:r>
              <a:rPr lang="en-US" sz="1800" dirty="0"/>
              <a:t>SSIS-</a:t>
            </a:r>
            <a:r>
              <a:rPr lang="en-US" sz="1800" dirty="0" err="1"/>
              <a:t>Sql</a:t>
            </a:r>
            <a:r>
              <a:rPr lang="en-US" sz="1800" dirty="0"/>
              <a:t> Server Integration Services</a:t>
            </a:r>
          </a:p>
          <a:p>
            <a:r>
              <a:rPr lang="en-US" sz="1800" dirty="0"/>
              <a:t>SSAS-</a:t>
            </a:r>
            <a:r>
              <a:rPr lang="en-US" sz="1800" dirty="0" err="1"/>
              <a:t>Sql</a:t>
            </a:r>
            <a:r>
              <a:rPr lang="en-US" sz="1800" dirty="0"/>
              <a:t> Server Analysis Services</a:t>
            </a:r>
          </a:p>
          <a:p>
            <a:r>
              <a:rPr lang="en-US" sz="1800" dirty="0"/>
              <a:t>SSRS-</a:t>
            </a:r>
            <a:r>
              <a:rPr lang="en-US" sz="1800" dirty="0" err="1"/>
              <a:t>Sql</a:t>
            </a:r>
            <a:r>
              <a:rPr lang="en-US" sz="1800" dirty="0"/>
              <a:t> Server Reporting Services</a:t>
            </a:r>
          </a:p>
        </p:txBody>
      </p:sp>
      <p:sp>
        <p:nvSpPr>
          <p:cNvPr id="13" name="Rounded Rectangle 6">
            <a:extLst>
              <a:ext uri="{FF2B5EF4-FFF2-40B4-BE49-F238E27FC236}">
                <a16:creationId xmlns:a16="http://schemas.microsoft.com/office/drawing/2014/main" id="{E9300062-3750-4DBC-AFC8-E9DC8EFA9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7552" y="648931"/>
            <a:ext cx="6917478"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4">
            <a:extLst>
              <a:ext uri="{FF2B5EF4-FFF2-40B4-BE49-F238E27FC236}">
                <a16:creationId xmlns:a16="http://schemas.microsoft.com/office/drawing/2014/main" id="{0BC1207F-ED59-421D-B5A2-C86BFBF44AFA}"/>
              </a:ext>
            </a:extLst>
          </p:cNvPr>
          <p:cNvPicPr>
            <a:picLocks noChangeAspect="1"/>
          </p:cNvPicPr>
          <p:nvPr/>
        </p:nvPicPr>
        <p:blipFill>
          <a:blip r:embed="rId3"/>
          <a:stretch>
            <a:fillRect/>
          </a:stretch>
        </p:blipFill>
        <p:spPr>
          <a:xfrm>
            <a:off x="4937999" y="977105"/>
            <a:ext cx="6245815" cy="4565566"/>
          </a:xfrm>
          <a:prstGeom prst="rect">
            <a:avLst/>
          </a:prstGeom>
        </p:spPr>
      </p:pic>
    </p:spTree>
    <p:extLst>
      <p:ext uri="{BB962C8B-B14F-4D97-AF65-F5344CB8AC3E}">
        <p14:creationId xmlns:p14="http://schemas.microsoft.com/office/powerpoint/2010/main" val="427177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CABB-D539-4984-9F86-8001D8804F6F}"/>
              </a:ext>
            </a:extLst>
          </p:cNvPr>
          <p:cNvSpPr>
            <a:spLocks noGrp="1"/>
          </p:cNvSpPr>
          <p:nvPr>
            <p:ph type="title"/>
          </p:nvPr>
        </p:nvSpPr>
        <p:spPr>
          <a:xfrm>
            <a:off x="1484311" y="685801"/>
            <a:ext cx="10018713" cy="1044526"/>
          </a:xfrm>
        </p:spPr>
        <p:txBody>
          <a:bodyPr/>
          <a:lstStyle/>
          <a:p>
            <a:r>
              <a:rPr lang="en-US" dirty="0"/>
              <a:t>Power BI</a:t>
            </a:r>
          </a:p>
        </p:txBody>
      </p:sp>
      <p:sp>
        <p:nvSpPr>
          <p:cNvPr id="3" name="Content Placeholder 2">
            <a:extLst>
              <a:ext uri="{FF2B5EF4-FFF2-40B4-BE49-F238E27FC236}">
                <a16:creationId xmlns:a16="http://schemas.microsoft.com/office/drawing/2014/main" id="{08BB0635-F6FD-4BD0-92DB-D34DED34EA45}"/>
              </a:ext>
            </a:extLst>
          </p:cNvPr>
          <p:cNvSpPr>
            <a:spLocks noGrp="1"/>
          </p:cNvSpPr>
          <p:nvPr>
            <p:ph idx="1"/>
          </p:nvPr>
        </p:nvSpPr>
        <p:spPr>
          <a:xfrm>
            <a:off x="1484310" y="1730327"/>
            <a:ext cx="10018713" cy="4060873"/>
          </a:xfrm>
        </p:spPr>
        <p:txBody>
          <a:bodyPr/>
          <a:lstStyle/>
          <a:p>
            <a:r>
              <a:rPr lang="en-US" sz="1600" dirty="0">
                <a:latin typeface="Times New Roman" panose="02020603050405020304" pitchFamily="18" charset="0"/>
                <a:cs typeface="Times New Roman" panose="02020603050405020304" pitchFamily="18" charset="0"/>
              </a:rPr>
              <a:t>Power BI is one of the most popular Data Visualization tool, and a Business Intelligence Tool.</a:t>
            </a:r>
          </a:p>
          <a:p>
            <a:r>
              <a:rPr lang="en-US" sz="1600" dirty="0">
                <a:latin typeface="Times New Roman" panose="02020603050405020304" pitchFamily="18" charset="0"/>
                <a:cs typeface="Times New Roman" panose="02020603050405020304" pitchFamily="18" charset="0"/>
              </a:rPr>
              <a:t>Power BI tool is a collection of data connectors, apps, and software services, which are used to get data from a different source, transforms data, and produce beautiful reports.</a:t>
            </a:r>
          </a:p>
          <a:p>
            <a:r>
              <a:rPr lang="en-US" sz="1600" dirty="0">
                <a:latin typeface="Times New Roman" panose="02020603050405020304" pitchFamily="18" charset="0"/>
                <a:cs typeface="Times New Roman" panose="02020603050405020304" pitchFamily="18" charset="0"/>
              </a:rPr>
              <a:t>Access data from hundreds of supported on-premises and cloud-based sources, such as Dynamics 365, Salesforce, Azure SQL DB, Excel, and SharePoint.</a:t>
            </a:r>
          </a:p>
          <a:p>
            <a:r>
              <a:rPr lang="en-US" sz="1600" dirty="0">
                <a:latin typeface="Times New Roman" panose="02020603050405020304" pitchFamily="18" charset="0"/>
                <a:cs typeface="Times New Roman" panose="02020603050405020304" pitchFamily="18" charset="0"/>
              </a:rPr>
              <a:t>Enable business users to dig deeper into data and find patterns they may have otherwise missed, with Power BI features like quick measures, grouping, forecasting, and clustering. Advanced users have full control over their model using powerful DAX formula language.</a:t>
            </a:r>
          </a:p>
          <a:p>
            <a:r>
              <a:rPr lang="en-US" sz="1600" dirty="0">
                <a:latin typeface="Times New Roman" panose="02020603050405020304" pitchFamily="18" charset="0"/>
                <a:cs typeface="Times New Roman" panose="02020603050405020304" pitchFamily="18" charset="0"/>
              </a:rPr>
              <a:t>Power BI Premium supports power bi server hosted on cloud.</a:t>
            </a:r>
          </a:p>
        </p:txBody>
      </p:sp>
    </p:spTree>
    <p:extLst>
      <p:ext uri="{BB962C8B-B14F-4D97-AF65-F5344CB8AC3E}">
        <p14:creationId xmlns:p14="http://schemas.microsoft.com/office/powerpoint/2010/main" val="236393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7B34-3741-4ACB-8E41-1C13F7C96535}"/>
              </a:ext>
            </a:extLst>
          </p:cNvPr>
          <p:cNvSpPr>
            <a:spLocks noGrp="1"/>
          </p:cNvSpPr>
          <p:nvPr>
            <p:ph type="title"/>
          </p:nvPr>
        </p:nvSpPr>
        <p:spPr>
          <a:xfrm>
            <a:off x="1624988" y="770206"/>
            <a:ext cx="10018713" cy="847579"/>
          </a:xfrm>
        </p:spPr>
        <p:txBody>
          <a:bodyPr/>
          <a:lstStyle/>
          <a:p>
            <a:r>
              <a:rPr lang="en-US" dirty="0"/>
              <a:t>ADF</a:t>
            </a:r>
          </a:p>
        </p:txBody>
      </p:sp>
      <p:sp>
        <p:nvSpPr>
          <p:cNvPr id="3" name="Content Placeholder 2">
            <a:extLst>
              <a:ext uri="{FF2B5EF4-FFF2-40B4-BE49-F238E27FC236}">
                <a16:creationId xmlns:a16="http://schemas.microsoft.com/office/drawing/2014/main" id="{5464A809-A76E-47D5-8CC9-6D74280625DD}"/>
              </a:ext>
            </a:extLst>
          </p:cNvPr>
          <p:cNvSpPr>
            <a:spLocks noGrp="1"/>
          </p:cNvSpPr>
          <p:nvPr>
            <p:ph idx="1"/>
          </p:nvPr>
        </p:nvSpPr>
        <p:spPr>
          <a:xfrm>
            <a:off x="1484310" y="2011681"/>
            <a:ext cx="10018713" cy="3779520"/>
          </a:xfrm>
        </p:spPr>
        <p:txBody>
          <a:bodyPr>
            <a:normAutofit fontScale="92500"/>
          </a:bodyPr>
          <a:lstStyle/>
          <a:p>
            <a:r>
              <a:rPr lang="en-US" sz="1600" dirty="0">
                <a:latin typeface="Times New Roman" panose="02020603050405020304" pitchFamily="18" charset="0"/>
                <a:cs typeface="Times New Roman" panose="02020603050405020304" pitchFamily="18" charset="0"/>
              </a:rPr>
              <a:t>Azure Data Factory is the platform for these kinds of scenarios. It is a cloud-based data integration service that allows you to create data-driven workflows in the cloud that orchestrate and automate data movement and data transformation.</a:t>
            </a:r>
          </a:p>
          <a:p>
            <a:r>
              <a:rPr lang="en-US" sz="1600" dirty="0">
                <a:latin typeface="Times New Roman" panose="02020603050405020304" pitchFamily="18" charset="0"/>
                <a:cs typeface="Times New Roman" panose="02020603050405020304" pitchFamily="18" charset="0"/>
              </a:rPr>
              <a:t>This is how it works.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Without Data Factory, enterprises must build custom data movement components or write custom services to integrate these data sources and processing. It is expensive and hard to integrate and maintain such systems. These systems also often lack the enterprise grade monitoring, alerting, and controls that a fully managed service can offer.</a:t>
            </a:r>
          </a:p>
          <a:p>
            <a:r>
              <a:rPr lang="en-US" sz="1600" dirty="0">
                <a:latin typeface="Times New Roman" panose="02020603050405020304" pitchFamily="18" charset="0"/>
                <a:cs typeface="Times New Roman" panose="02020603050405020304" pitchFamily="18" charset="0"/>
              </a:rPr>
              <a:t>Azure Data Factory is composed of four key components. 1) Pipeline 2) Activity 3) Datasets 4) Linked services </a:t>
            </a:r>
          </a:p>
          <a:p>
            <a:r>
              <a:rPr lang="en-US" sz="1600" dirty="0">
                <a:latin typeface="Times New Roman" panose="02020603050405020304" pitchFamily="18" charset="0"/>
                <a:cs typeface="Times New Roman" panose="02020603050405020304" pitchFamily="18" charset="0"/>
              </a:rPr>
              <a:t>A data factory can have one or more pipelines. A pipeline is a group of activities. Together, the activities in a pipeline perform a task. </a:t>
            </a:r>
            <a:endParaRPr lang="en-US" dirty="0"/>
          </a:p>
        </p:txBody>
      </p:sp>
      <p:pic>
        <p:nvPicPr>
          <p:cNvPr id="4" name="Picture 3">
            <a:extLst>
              <a:ext uri="{FF2B5EF4-FFF2-40B4-BE49-F238E27FC236}">
                <a16:creationId xmlns:a16="http://schemas.microsoft.com/office/drawing/2014/main" id="{74969EA0-4222-4742-939F-4871B25156BC}"/>
              </a:ext>
            </a:extLst>
          </p:cNvPr>
          <p:cNvPicPr>
            <a:picLocks noChangeAspect="1"/>
          </p:cNvPicPr>
          <p:nvPr/>
        </p:nvPicPr>
        <p:blipFill>
          <a:blip r:embed="rId2"/>
          <a:stretch>
            <a:fillRect/>
          </a:stretch>
        </p:blipFill>
        <p:spPr>
          <a:xfrm>
            <a:off x="1827606" y="3071812"/>
            <a:ext cx="8753475" cy="714375"/>
          </a:xfrm>
          <a:prstGeom prst="rect">
            <a:avLst/>
          </a:prstGeom>
        </p:spPr>
      </p:pic>
    </p:spTree>
    <p:extLst>
      <p:ext uri="{BB962C8B-B14F-4D97-AF65-F5344CB8AC3E}">
        <p14:creationId xmlns:p14="http://schemas.microsoft.com/office/powerpoint/2010/main" val="367631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6F84-9C37-4272-953C-B139ABFC410D}"/>
              </a:ext>
            </a:extLst>
          </p:cNvPr>
          <p:cNvSpPr>
            <a:spLocks noGrp="1"/>
          </p:cNvSpPr>
          <p:nvPr>
            <p:ph type="title"/>
          </p:nvPr>
        </p:nvSpPr>
        <p:spPr>
          <a:xfrm>
            <a:off x="1484310" y="348177"/>
            <a:ext cx="10018713" cy="960120"/>
          </a:xfrm>
        </p:spPr>
        <p:txBody>
          <a:bodyPr/>
          <a:lstStyle/>
          <a:p>
            <a:pPr algn="l"/>
            <a:r>
              <a:rPr lang="en-US" dirty="0"/>
              <a:t>Continue…</a:t>
            </a:r>
          </a:p>
        </p:txBody>
      </p:sp>
      <p:sp>
        <p:nvSpPr>
          <p:cNvPr id="3" name="Content Placeholder 2">
            <a:extLst>
              <a:ext uri="{FF2B5EF4-FFF2-40B4-BE49-F238E27FC236}">
                <a16:creationId xmlns:a16="http://schemas.microsoft.com/office/drawing/2014/main" id="{41624AE0-E500-4A46-8661-4069CCE4F449}"/>
              </a:ext>
            </a:extLst>
          </p:cNvPr>
          <p:cNvSpPr>
            <a:spLocks noGrp="1"/>
          </p:cNvSpPr>
          <p:nvPr>
            <p:ph idx="1"/>
          </p:nvPr>
        </p:nvSpPr>
        <p:spPr>
          <a:xfrm>
            <a:off x="1484310" y="1308297"/>
            <a:ext cx="10018713" cy="4482904"/>
          </a:xfrm>
        </p:spPr>
        <p:txBody>
          <a:bodyPr>
            <a:normAutofit/>
          </a:bodyPr>
          <a:lstStyle/>
          <a:p>
            <a:r>
              <a:rPr lang="en-US" sz="1500" dirty="0">
                <a:latin typeface="Times New Roman" panose="02020603050405020304" pitchFamily="18" charset="0"/>
                <a:cs typeface="Times New Roman" panose="02020603050405020304" pitchFamily="18" charset="0"/>
              </a:rPr>
              <a:t>A pipeline can have one or more activities. Activities define the actions to perform on your data. Data Factory supports two types of activities: data movement activities and data transformation activities.</a:t>
            </a:r>
          </a:p>
          <a:p>
            <a:r>
              <a:rPr lang="en-US" sz="1500" dirty="0">
                <a:latin typeface="Times New Roman" panose="02020603050405020304" pitchFamily="18" charset="0"/>
                <a:cs typeface="Times New Roman" panose="02020603050405020304" pitchFamily="18" charset="0"/>
              </a:rPr>
              <a:t>An activity takes zero or more datasets as inputs and one or more datasets as outputs. Datasets represent data structures within the data stores. These structures point to or reference the data you want to use in your activities (such as inputs or outputs).</a:t>
            </a:r>
          </a:p>
          <a:p>
            <a:r>
              <a:rPr lang="en-US" sz="1500" dirty="0">
                <a:latin typeface="Times New Roman" panose="02020603050405020304" pitchFamily="18" charset="0"/>
                <a:cs typeface="Times New Roman" panose="02020603050405020304" pitchFamily="18" charset="0"/>
              </a:rPr>
              <a:t>Linked services are much like connection strings, which define the connection information that's needed for Data Factory to connect to external resources.</a:t>
            </a: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dirty="0"/>
          </a:p>
        </p:txBody>
      </p:sp>
      <p:pic>
        <p:nvPicPr>
          <p:cNvPr id="4" name="Content Placeholder 3">
            <a:extLst>
              <a:ext uri="{FF2B5EF4-FFF2-40B4-BE49-F238E27FC236}">
                <a16:creationId xmlns:a16="http://schemas.microsoft.com/office/drawing/2014/main" id="{F0FE890F-6A15-46AF-A7A8-57B95EB22BFA}"/>
              </a:ext>
            </a:extLst>
          </p:cNvPr>
          <p:cNvPicPr>
            <a:picLocks noChangeAspect="1"/>
          </p:cNvPicPr>
          <p:nvPr/>
        </p:nvPicPr>
        <p:blipFill>
          <a:blip r:embed="rId2"/>
          <a:stretch>
            <a:fillRect/>
          </a:stretch>
        </p:blipFill>
        <p:spPr>
          <a:xfrm>
            <a:off x="1792773" y="3429000"/>
            <a:ext cx="10136630" cy="2362201"/>
          </a:xfrm>
          <a:prstGeom prst="rect">
            <a:avLst/>
          </a:prstGeom>
        </p:spPr>
      </p:pic>
    </p:spTree>
    <p:extLst>
      <p:ext uri="{BB962C8B-B14F-4D97-AF65-F5344CB8AC3E}">
        <p14:creationId xmlns:p14="http://schemas.microsoft.com/office/powerpoint/2010/main" val="3807874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197</TotalTime>
  <Words>753</Words>
  <Application>Microsoft Office PowerPoint</Application>
  <PresentationFormat>Widescreen</PresentationFormat>
  <Paragraphs>139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Times New Roman</vt:lpstr>
      <vt:lpstr>Parallax</vt:lpstr>
      <vt:lpstr>SSAS With ADF and Power-BI</vt:lpstr>
      <vt:lpstr>Introduction To SSAS</vt:lpstr>
      <vt:lpstr>Pricing </vt:lpstr>
      <vt:lpstr>Continue…</vt:lpstr>
      <vt:lpstr>Data sources supported </vt:lpstr>
      <vt:lpstr>Microsoft BI Architecture</vt:lpstr>
      <vt:lpstr>Power BI</vt:lpstr>
      <vt:lpstr>ADF</vt:lpstr>
      <vt:lpstr>Continue…</vt:lpstr>
      <vt:lpstr>Create Model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SSAS With ADF and Power-BI</dc:title>
  <dc:creator>Sridhar Shankar</dc:creator>
  <cp:lastModifiedBy>Sridhar Shankar</cp:lastModifiedBy>
  <cp:revision>11</cp:revision>
  <dcterms:created xsi:type="dcterms:W3CDTF">2019-02-26T05:59:45Z</dcterms:created>
  <dcterms:modified xsi:type="dcterms:W3CDTF">2019-02-26T09:20:29Z</dcterms:modified>
</cp:coreProperties>
</file>