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0" r:id="rId6"/>
    <p:sldId id="261" r:id="rId7"/>
    <p:sldId id="273" r:id="rId8"/>
    <p:sldId id="262" r:id="rId9"/>
    <p:sldId id="263" r:id="rId10"/>
    <p:sldId id="264" r:id="rId11"/>
    <p:sldId id="269" r:id="rId12"/>
    <p:sldId id="265" r:id="rId13"/>
    <p:sldId id="266" r:id="rId14"/>
    <p:sldId id="267" r:id="rId15"/>
    <p:sldId id="268" r:id="rId16"/>
    <p:sldId id="284" r:id="rId17"/>
    <p:sldId id="283" r:id="rId18"/>
    <p:sldId id="285" r:id="rId19"/>
    <p:sldId id="270" r:id="rId20"/>
    <p:sldId id="271" r:id="rId21"/>
    <p:sldId id="272" r:id="rId22"/>
    <p:sldId id="258" r:id="rId23"/>
    <p:sldId id="274" r:id="rId24"/>
    <p:sldId id="275" r:id="rId25"/>
    <p:sldId id="276" r:id="rId26"/>
    <p:sldId id="277" r:id="rId27"/>
    <p:sldId id="278" r:id="rId28"/>
    <p:sldId id="279" r:id="rId29"/>
    <p:sldId id="280" r:id="rId30"/>
    <p:sldId id="281" r:id="rId31"/>
    <p:sldId id="282" r:id="rId3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DE1992-D4D9-49CB-88E3-8B74AA54C222}" v="1" dt="2023-10-06T22:35:11.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DER SILVA TRINDADE" userId="S::wender.strindade@senacsp.edu.br::c1c2b543-33fd-4388-9c7a-5f65ca814370" providerId="AD" clId="Web-{94DE1992-D4D9-49CB-88E3-8B74AA54C222}"/>
    <pc:docChg chg="sldOrd">
      <pc:chgData name="WENDER SILVA TRINDADE" userId="S::wender.strindade@senacsp.edu.br::c1c2b543-33fd-4388-9c7a-5f65ca814370" providerId="AD" clId="Web-{94DE1992-D4D9-49CB-88E3-8B74AA54C222}" dt="2023-10-06T22:35:11.192" v="0"/>
      <pc:docMkLst>
        <pc:docMk/>
      </pc:docMkLst>
      <pc:sldChg chg="ord">
        <pc:chgData name="WENDER SILVA TRINDADE" userId="S::wender.strindade@senacsp.edu.br::c1c2b543-33fd-4388-9c7a-5f65ca814370" providerId="AD" clId="Web-{94DE1992-D4D9-49CB-88E3-8B74AA54C222}" dt="2023-10-06T22:35:11.192" v="0"/>
        <pc:sldMkLst>
          <pc:docMk/>
          <pc:sldMk cId="3473538691" sldId="26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809C087E-8D73-4FEA-A2F2-CDF2AD72A6C8}" type="datetimeFigureOut">
              <a:rPr lang="pt-BR" smtClean="0"/>
              <a:t>06/10/2023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29D0D25-7E80-47F8-BC67-9E241A4E7334}" type="slidenum">
              <a:rPr lang="pt-BR" smtClean="0"/>
              <a:t>‹#›</a:t>
            </a:fld>
            <a:endParaRPr lang="pt-BR"/>
          </a:p>
        </p:txBody>
      </p:sp>
    </p:spTree>
    <p:extLst>
      <p:ext uri="{BB962C8B-B14F-4D97-AF65-F5344CB8AC3E}">
        <p14:creationId xmlns:p14="http://schemas.microsoft.com/office/powerpoint/2010/main" val="247318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09C087E-8D73-4FEA-A2F2-CDF2AD72A6C8}" type="datetimeFigureOut">
              <a:rPr lang="pt-BR" smtClean="0"/>
              <a:t>06/10/2023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29D0D25-7E80-47F8-BC67-9E241A4E7334}" type="slidenum">
              <a:rPr lang="pt-BR" smtClean="0"/>
              <a:t>‹#›</a:t>
            </a:fld>
            <a:endParaRPr lang="pt-BR"/>
          </a:p>
        </p:txBody>
      </p:sp>
    </p:spTree>
    <p:extLst>
      <p:ext uri="{BB962C8B-B14F-4D97-AF65-F5344CB8AC3E}">
        <p14:creationId xmlns:p14="http://schemas.microsoft.com/office/powerpoint/2010/main" val="251791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09C087E-8D73-4FEA-A2F2-CDF2AD72A6C8}" type="datetimeFigureOut">
              <a:rPr lang="pt-BR" smtClean="0"/>
              <a:t>06/10/2023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29D0D25-7E80-47F8-BC67-9E241A4E7334}" type="slidenum">
              <a:rPr lang="pt-BR" smtClean="0"/>
              <a:t>‹#›</a:t>
            </a:fld>
            <a:endParaRPr lang="pt-BR"/>
          </a:p>
        </p:txBody>
      </p:sp>
    </p:spTree>
    <p:extLst>
      <p:ext uri="{BB962C8B-B14F-4D97-AF65-F5344CB8AC3E}">
        <p14:creationId xmlns:p14="http://schemas.microsoft.com/office/powerpoint/2010/main" val="142676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09C087E-8D73-4FEA-A2F2-CDF2AD72A6C8}" type="datetimeFigureOut">
              <a:rPr lang="pt-BR" smtClean="0"/>
              <a:t>06/10/2023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29D0D25-7E80-47F8-BC67-9E241A4E7334}" type="slidenum">
              <a:rPr lang="pt-BR" smtClean="0"/>
              <a:t>‹#›</a:t>
            </a:fld>
            <a:endParaRPr lang="pt-BR"/>
          </a:p>
        </p:txBody>
      </p:sp>
    </p:spTree>
    <p:extLst>
      <p:ext uri="{BB962C8B-B14F-4D97-AF65-F5344CB8AC3E}">
        <p14:creationId xmlns:p14="http://schemas.microsoft.com/office/powerpoint/2010/main" val="2612399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p:cNvSpPr>
            <a:spLocks noGrp="1"/>
          </p:cNvSpPr>
          <p:nvPr>
            <p:ph type="dt" sz="half" idx="10"/>
          </p:nvPr>
        </p:nvSpPr>
        <p:spPr/>
        <p:txBody>
          <a:bodyPr/>
          <a:lstStyle/>
          <a:p>
            <a:fld id="{809C087E-8D73-4FEA-A2F2-CDF2AD72A6C8}" type="datetimeFigureOut">
              <a:rPr lang="pt-BR" smtClean="0"/>
              <a:t>06/10/2023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29D0D25-7E80-47F8-BC67-9E241A4E7334}" type="slidenum">
              <a:rPr lang="pt-BR" smtClean="0"/>
              <a:t>‹#›</a:t>
            </a:fld>
            <a:endParaRPr lang="pt-BR"/>
          </a:p>
        </p:txBody>
      </p:sp>
    </p:spTree>
    <p:extLst>
      <p:ext uri="{BB962C8B-B14F-4D97-AF65-F5344CB8AC3E}">
        <p14:creationId xmlns:p14="http://schemas.microsoft.com/office/powerpoint/2010/main" val="205468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809C087E-8D73-4FEA-A2F2-CDF2AD72A6C8}" type="datetimeFigureOut">
              <a:rPr lang="pt-BR" smtClean="0"/>
              <a:t>06/10/2023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29D0D25-7E80-47F8-BC67-9E241A4E7334}" type="slidenum">
              <a:rPr lang="pt-BR" smtClean="0"/>
              <a:t>‹#›</a:t>
            </a:fld>
            <a:endParaRPr lang="pt-BR"/>
          </a:p>
        </p:txBody>
      </p:sp>
    </p:spTree>
    <p:extLst>
      <p:ext uri="{BB962C8B-B14F-4D97-AF65-F5344CB8AC3E}">
        <p14:creationId xmlns:p14="http://schemas.microsoft.com/office/powerpoint/2010/main" val="72414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809C087E-8D73-4FEA-A2F2-CDF2AD72A6C8}" type="datetimeFigureOut">
              <a:rPr lang="pt-BR" smtClean="0"/>
              <a:t>06/10/2023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29D0D25-7E80-47F8-BC67-9E241A4E7334}" type="slidenum">
              <a:rPr lang="pt-BR" smtClean="0"/>
              <a:t>‹#›</a:t>
            </a:fld>
            <a:endParaRPr lang="pt-BR"/>
          </a:p>
        </p:txBody>
      </p:sp>
    </p:spTree>
    <p:extLst>
      <p:ext uri="{BB962C8B-B14F-4D97-AF65-F5344CB8AC3E}">
        <p14:creationId xmlns:p14="http://schemas.microsoft.com/office/powerpoint/2010/main" val="202609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809C087E-8D73-4FEA-A2F2-CDF2AD72A6C8}" type="datetimeFigureOut">
              <a:rPr lang="pt-BR" smtClean="0"/>
              <a:t>06/10/2023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29D0D25-7E80-47F8-BC67-9E241A4E7334}" type="slidenum">
              <a:rPr lang="pt-BR" smtClean="0"/>
              <a:t>‹#›</a:t>
            </a:fld>
            <a:endParaRPr lang="pt-BR"/>
          </a:p>
        </p:txBody>
      </p:sp>
    </p:spTree>
    <p:extLst>
      <p:ext uri="{BB962C8B-B14F-4D97-AF65-F5344CB8AC3E}">
        <p14:creationId xmlns:p14="http://schemas.microsoft.com/office/powerpoint/2010/main" val="75478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09C087E-8D73-4FEA-A2F2-CDF2AD72A6C8}" type="datetimeFigureOut">
              <a:rPr lang="pt-BR" smtClean="0"/>
              <a:t>06/10/2023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29D0D25-7E80-47F8-BC67-9E241A4E7334}" type="slidenum">
              <a:rPr lang="pt-BR" smtClean="0"/>
              <a:t>‹#›</a:t>
            </a:fld>
            <a:endParaRPr lang="pt-BR"/>
          </a:p>
        </p:txBody>
      </p:sp>
    </p:spTree>
    <p:extLst>
      <p:ext uri="{BB962C8B-B14F-4D97-AF65-F5344CB8AC3E}">
        <p14:creationId xmlns:p14="http://schemas.microsoft.com/office/powerpoint/2010/main" val="213618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p:cNvSpPr>
            <a:spLocks noGrp="1"/>
          </p:cNvSpPr>
          <p:nvPr>
            <p:ph type="dt" sz="half" idx="10"/>
          </p:nvPr>
        </p:nvSpPr>
        <p:spPr/>
        <p:txBody>
          <a:bodyPr/>
          <a:lstStyle/>
          <a:p>
            <a:fld id="{809C087E-8D73-4FEA-A2F2-CDF2AD72A6C8}" type="datetimeFigureOut">
              <a:rPr lang="pt-BR" smtClean="0"/>
              <a:t>06/10/2023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29D0D25-7E80-47F8-BC67-9E241A4E7334}" type="slidenum">
              <a:rPr lang="pt-BR" smtClean="0"/>
              <a:t>‹#›</a:t>
            </a:fld>
            <a:endParaRPr lang="pt-BR"/>
          </a:p>
        </p:txBody>
      </p:sp>
    </p:spTree>
    <p:extLst>
      <p:ext uri="{BB962C8B-B14F-4D97-AF65-F5344CB8AC3E}">
        <p14:creationId xmlns:p14="http://schemas.microsoft.com/office/powerpoint/2010/main" val="369470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p:cNvSpPr>
            <a:spLocks noGrp="1"/>
          </p:cNvSpPr>
          <p:nvPr>
            <p:ph type="dt" sz="half" idx="10"/>
          </p:nvPr>
        </p:nvSpPr>
        <p:spPr/>
        <p:txBody>
          <a:bodyPr/>
          <a:lstStyle/>
          <a:p>
            <a:fld id="{809C087E-8D73-4FEA-A2F2-CDF2AD72A6C8}" type="datetimeFigureOut">
              <a:rPr lang="pt-BR" smtClean="0"/>
              <a:t>06/10/2023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29D0D25-7E80-47F8-BC67-9E241A4E7334}" type="slidenum">
              <a:rPr lang="pt-BR" smtClean="0"/>
              <a:t>‹#›</a:t>
            </a:fld>
            <a:endParaRPr lang="pt-BR"/>
          </a:p>
        </p:txBody>
      </p:sp>
    </p:spTree>
    <p:extLst>
      <p:ext uri="{BB962C8B-B14F-4D97-AF65-F5344CB8AC3E}">
        <p14:creationId xmlns:p14="http://schemas.microsoft.com/office/powerpoint/2010/main" val="338602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C087E-8D73-4FEA-A2F2-CDF2AD72A6C8}" type="datetimeFigureOut">
              <a:rPr lang="pt-BR" smtClean="0"/>
              <a:t>06/10/2023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D0D25-7E80-47F8-BC67-9E241A4E7334}" type="slidenum">
              <a:rPr lang="pt-BR" smtClean="0"/>
              <a:t>‹#›</a:t>
            </a:fld>
            <a:endParaRPr lang="pt-BR"/>
          </a:p>
        </p:txBody>
      </p:sp>
    </p:spTree>
    <p:extLst>
      <p:ext uri="{BB962C8B-B14F-4D97-AF65-F5344CB8AC3E}">
        <p14:creationId xmlns:p14="http://schemas.microsoft.com/office/powerpoint/2010/main" val="1620623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9FFB5F-7833-0EB8-7FF3-E6F8B455ECBE}"/>
              </a:ext>
            </a:extLst>
          </p:cNvPr>
          <p:cNvSpPr>
            <a:spLocks noGrp="1"/>
          </p:cNvSpPr>
          <p:nvPr>
            <p:ph type="ctrTitle"/>
          </p:nvPr>
        </p:nvSpPr>
        <p:spPr/>
        <p:txBody>
          <a:bodyPr/>
          <a:lstStyle/>
          <a:p>
            <a:r>
              <a:rPr lang="pt-BR"/>
              <a:t>PLANEJAMENTO DE MANUTENÇÃO</a:t>
            </a:r>
          </a:p>
        </p:txBody>
      </p:sp>
      <p:sp>
        <p:nvSpPr>
          <p:cNvPr id="3" name="Subtítulo 2">
            <a:extLst>
              <a:ext uri="{FF2B5EF4-FFF2-40B4-BE49-F238E27FC236}">
                <a16:creationId xmlns:a16="http://schemas.microsoft.com/office/drawing/2014/main" id="{96524992-C4A2-98EF-3129-3D2DA75875DF}"/>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200022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4AB098-D9E0-169C-A0D9-F943106DBDF1}"/>
              </a:ext>
            </a:extLst>
          </p:cNvPr>
          <p:cNvSpPr>
            <a:spLocks noGrp="1"/>
          </p:cNvSpPr>
          <p:nvPr>
            <p:ph type="title"/>
          </p:nvPr>
        </p:nvSpPr>
        <p:spPr/>
        <p:txBody>
          <a:bodyPr/>
          <a:lstStyle/>
          <a:p>
            <a:r>
              <a:rPr lang="pt-BR"/>
              <a:t>Passo 3: Realize um cronograma</a:t>
            </a:r>
          </a:p>
        </p:txBody>
      </p:sp>
      <p:sp>
        <p:nvSpPr>
          <p:cNvPr id="3" name="Espaço Reservado para Conteúdo 2">
            <a:extLst>
              <a:ext uri="{FF2B5EF4-FFF2-40B4-BE49-F238E27FC236}">
                <a16:creationId xmlns:a16="http://schemas.microsoft.com/office/drawing/2014/main" id="{31437B26-F4A8-B68F-1A0D-4D9AA70549EE}"/>
              </a:ext>
            </a:extLst>
          </p:cNvPr>
          <p:cNvSpPr>
            <a:spLocks noGrp="1"/>
          </p:cNvSpPr>
          <p:nvPr>
            <p:ph idx="1"/>
          </p:nvPr>
        </p:nvSpPr>
        <p:spPr/>
        <p:txBody>
          <a:bodyPr>
            <a:normAutofit fontScale="77500" lnSpcReduction="20000"/>
          </a:bodyPr>
          <a:lstStyle/>
          <a:p>
            <a:r>
              <a:rPr lang="pt-BR"/>
              <a:t>Uma das etapas mais importantes para a elaboração do plano de manutenção é a criação de um cronograma. Com a aprovação do planejamento e do orçamento em mãos, defina com que frequência serão feitas as revisões e manutenção dos equipamentos.</a:t>
            </a:r>
          </a:p>
          <a:p>
            <a:r>
              <a:rPr lang="pt-BR"/>
              <a:t>Faça o levantamento de quantas pessoas serão alocados para cada tarefa e a quantidade de pessoas disponíveis na operação.</a:t>
            </a:r>
          </a:p>
          <a:p>
            <a:r>
              <a:rPr lang="pt-BR"/>
              <a:t>Porém, deve-se tomar o cuidado para garantir a rotatividade dos técnicos responsáveis por cada ação corretiva ou preventiva, a fim de evitar imprevistos como nos casos em que um colaborador fique indisponível.</a:t>
            </a:r>
          </a:p>
          <a:p>
            <a:r>
              <a:rPr lang="pt-BR"/>
              <a:t>Outro ponto importante: priorize os equipamentos vitais da sua operação. Tendo isso em mente, é possível aumentar a frequência, o tempo dedicado e os colaboradores responsáveis pela revisão desses equipamentos com maior tempo de uso.</a:t>
            </a:r>
          </a:p>
          <a:p>
            <a:r>
              <a:rPr lang="pt-BR"/>
              <a:t>Esse cuidado torna o gerenciamento e a execução do seu plano muito mais eficiente.</a:t>
            </a:r>
          </a:p>
        </p:txBody>
      </p:sp>
    </p:spTree>
    <p:extLst>
      <p:ext uri="{BB962C8B-B14F-4D97-AF65-F5344CB8AC3E}">
        <p14:creationId xmlns:p14="http://schemas.microsoft.com/office/powerpoint/2010/main" val="385172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5408D-8C58-C3CC-8718-5736E1DA1CC6}"/>
              </a:ext>
            </a:extLst>
          </p:cNvPr>
          <p:cNvSpPr>
            <a:spLocks noGrp="1"/>
          </p:cNvSpPr>
          <p:nvPr>
            <p:ph type="title"/>
          </p:nvPr>
        </p:nvSpPr>
        <p:spPr/>
        <p:txBody>
          <a:bodyPr/>
          <a:lstStyle/>
          <a:p>
            <a:r>
              <a:rPr lang="pt-BR"/>
              <a:t>Passo 4: Controle a execução das atividades</a:t>
            </a:r>
          </a:p>
        </p:txBody>
      </p:sp>
      <p:sp>
        <p:nvSpPr>
          <p:cNvPr id="3" name="Espaço Reservado para Conteúdo 2">
            <a:extLst>
              <a:ext uri="{FF2B5EF4-FFF2-40B4-BE49-F238E27FC236}">
                <a16:creationId xmlns:a16="http://schemas.microsoft.com/office/drawing/2014/main" id="{E28E3E1F-FEEB-B696-67B8-603BFCA650CD}"/>
              </a:ext>
            </a:extLst>
          </p:cNvPr>
          <p:cNvSpPr>
            <a:spLocks noGrp="1"/>
          </p:cNvSpPr>
          <p:nvPr>
            <p:ph idx="1"/>
          </p:nvPr>
        </p:nvSpPr>
        <p:spPr/>
        <p:txBody>
          <a:bodyPr>
            <a:normAutofit fontScale="92500" lnSpcReduction="20000"/>
          </a:bodyPr>
          <a:lstStyle/>
          <a:p>
            <a:r>
              <a:rPr lang="pt-BR"/>
              <a:t>Após o levantamento dos checklists e do cronograma envolvido no plano de manutenção que se deseja elaborar, é chegada a hora de controlar a execução das atividades.</a:t>
            </a:r>
          </a:p>
          <a:p>
            <a:r>
              <a:rPr lang="pt-BR"/>
              <a:t>Esse passo é necessário para manejar os recursos, o tempo e os custos disponíveis para garantir o funcionamento e o alto desempenho dos equipamentos e da equipe de operação.</a:t>
            </a:r>
          </a:p>
          <a:p>
            <a:r>
              <a:rPr lang="pt-BR"/>
              <a:t>Ao obter controle das tarefas executadas é possível gerir o uso dos equipamentos e prolongar a sua vida útil, de forma a minimizar a necessidade de ações corretivas não planejadas, que por sua vez podem levar a perdas na produtividade e o desperdício.</a:t>
            </a:r>
          </a:p>
          <a:p>
            <a:r>
              <a:rPr lang="pt-BR"/>
              <a:t>Além disso, por meio desse controle também é possível avaliar o progresso das atividades e a oportunidade de melhorias na prática das atividades de manutenção avaliando essas ações por meio de indicadores-chave.</a:t>
            </a:r>
          </a:p>
        </p:txBody>
      </p:sp>
    </p:spTree>
    <p:extLst>
      <p:ext uri="{BB962C8B-B14F-4D97-AF65-F5344CB8AC3E}">
        <p14:creationId xmlns:p14="http://schemas.microsoft.com/office/powerpoint/2010/main" val="65507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22E78-9414-F6E7-2EEC-328C63C9419A}"/>
              </a:ext>
            </a:extLst>
          </p:cNvPr>
          <p:cNvSpPr>
            <a:spLocks noGrp="1"/>
          </p:cNvSpPr>
          <p:nvPr>
            <p:ph type="title"/>
          </p:nvPr>
        </p:nvSpPr>
        <p:spPr/>
        <p:txBody>
          <a:bodyPr/>
          <a:lstStyle/>
          <a:p>
            <a:r>
              <a:rPr lang="pt-BR"/>
              <a:t>Passo 5: Estruture os </a:t>
            </a:r>
            <a:r>
              <a:rPr lang="pt-BR" err="1"/>
              <a:t>KPI’s</a:t>
            </a:r>
            <a:endParaRPr lang="pt-BR"/>
          </a:p>
        </p:txBody>
      </p:sp>
      <p:sp>
        <p:nvSpPr>
          <p:cNvPr id="3" name="Espaço Reservado para Conteúdo 2">
            <a:extLst>
              <a:ext uri="{FF2B5EF4-FFF2-40B4-BE49-F238E27FC236}">
                <a16:creationId xmlns:a16="http://schemas.microsoft.com/office/drawing/2014/main" id="{8011BEFF-964D-22E1-7EAE-CE86075EAAD8}"/>
              </a:ext>
            </a:extLst>
          </p:cNvPr>
          <p:cNvSpPr>
            <a:spLocks noGrp="1"/>
          </p:cNvSpPr>
          <p:nvPr>
            <p:ph idx="1"/>
          </p:nvPr>
        </p:nvSpPr>
        <p:spPr/>
        <p:txBody>
          <a:bodyPr>
            <a:normAutofit fontScale="92500" lnSpcReduction="20000"/>
          </a:bodyPr>
          <a:lstStyle/>
          <a:p>
            <a:r>
              <a:rPr lang="pt-BR"/>
              <a:t>Ao acompanhar os indicadores-chaves do seu processo com consistência, você garante a oportunidade de visualizar o desenvolvimento do seu plano e os resultados obtidos.</a:t>
            </a:r>
          </a:p>
          <a:p>
            <a:r>
              <a:rPr lang="pt-BR"/>
              <a:t>Mesmo que não exista uma fórmula ou lista mágica de todos os indicadores-chave aplicáveis para todos os projetos, existem </a:t>
            </a:r>
            <a:r>
              <a:rPr lang="pt-BR" err="1"/>
              <a:t>KPI’s</a:t>
            </a:r>
            <a:r>
              <a:rPr lang="pt-BR"/>
              <a:t> que podem ser avaliados durante a implementação do seu plano de manutenção, como:</a:t>
            </a:r>
          </a:p>
          <a:p>
            <a:pPr lvl="1"/>
            <a:r>
              <a:rPr lang="pt-BR"/>
              <a:t>Tempo médio de atendimento;</a:t>
            </a:r>
          </a:p>
          <a:p>
            <a:pPr lvl="1"/>
            <a:r>
              <a:rPr lang="pt-BR"/>
              <a:t>Rentabilidade por máquina;</a:t>
            </a:r>
          </a:p>
          <a:p>
            <a:pPr lvl="1"/>
            <a:r>
              <a:rPr lang="pt-BR"/>
              <a:t>Cumprimento do cronograma;</a:t>
            </a:r>
          </a:p>
          <a:p>
            <a:pPr lvl="1"/>
            <a:r>
              <a:rPr lang="pt-BR"/>
              <a:t>Produtividade média dos colaboradores;</a:t>
            </a:r>
          </a:p>
          <a:p>
            <a:pPr lvl="1"/>
            <a:r>
              <a:rPr lang="pt-BR"/>
              <a:t>Tempo de reparo;</a:t>
            </a:r>
          </a:p>
          <a:p>
            <a:pPr lvl="1"/>
            <a:r>
              <a:rPr lang="pt-BR"/>
              <a:t>Incidência de acidentes.</a:t>
            </a:r>
          </a:p>
        </p:txBody>
      </p:sp>
    </p:spTree>
    <p:extLst>
      <p:ext uri="{BB962C8B-B14F-4D97-AF65-F5344CB8AC3E}">
        <p14:creationId xmlns:p14="http://schemas.microsoft.com/office/powerpoint/2010/main" val="20419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693CB1-5985-29B9-FB45-D29A97A37732}"/>
              </a:ext>
            </a:extLst>
          </p:cNvPr>
          <p:cNvSpPr>
            <a:spLocks noGrp="1"/>
          </p:cNvSpPr>
          <p:nvPr>
            <p:ph type="ctrTitle"/>
          </p:nvPr>
        </p:nvSpPr>
        <p:spPr/>
        <p:txBody>
          <a:bodyPr/>
          <a:lstStyle/>
          <a:p>
            <a:r>
              <a:rPr lang="pt-BR"/>
              <a:t>Metodologia </a:t>
            </a:r>
            <a:r>
              <a:rPr lang="pt-BR" err="1"/>
              <a:t>Kanban</a:t>
            </a:r>
            <a:endParaRPr lang="pt-BR"/>
          </a:p>
        </p:txBody>
      </p:sp>
      <p:sp>
        <p:nvSpPr>
          <p:cNvPr id="4" name="Subtítulo 3">
            <a:extLst>
              <a:ext uri="{FF2B5EF4-FFF2-40B4-BE49-F238E27FC236}">
                <a16:creationId xmlns:a16="http://schemas.microsoft.com/office/drawing/2014/main" id="{5F2BCFDD-3BAE-B543-FA94-2169E9226AE7}"/>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1624810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95888-C9C4-05E3-BC61-352EC62590D9}"/>
              </a:ext>
            </a:extLst>
          </p:cNvPr>
          <p:cNvSpPr>
            <a:spLocks noGrp="1"/>
          </p:cNvSpPr>
          <p:nvPr>
            <p:ph type="title"/>
          </p:nvPr>
        </p:nvSpPr>
        <p:spPr/>
        <p:txBody>
          <a:bodyPr/>
          <a:lstStyle/>
          <a:p>
            <a:r>
              <a:rPr lang="pt-BR"/>
              <a:t>Sobre</a:t>
            </a:r>
          </a:p>
        </p:txBody>
      </p:sp>
      <p:sp>
        <p:nvSpPr>
          <p:cNvPr id="3" name="Espaço Reservado para Conteúdo 2">
            <a:extLst>
              <a:ext uri="{FF2B5EF4-FFF2-40B4-BE49-F238E27FC236}">
                <a16:creationId xmlns:a16="http://schemas.microsoft.com/office/drawing/2014/main" id="{E4C1658A-5006-E987-B38F-730B992DE5D2}"/>
              </a:ext>
            </a:extLst>
          </p:cNvPr>
          <p:cNvSpPr>
            <a:spLocks noGrp="1"/>
          </p:cNvSpPr>
          <p:nvPr>
            <p:ph idx="1"/>
          </p:nvPr>
        </p:nvSpPr>
        <p:spPr/>
        <p:txBody>
          <a:bodyPr>
            <a:normAutofit fontScale="92500" lnSpcReduction="10000"/>
          </a:bodyPr>
          <a:lstStyle/>
          <a:p>
            <a:r>
              <a:rPr lang="pt-BR"/>
              <a:t>O </a:t>
            </a:r>
            <a:r>
              <a:rPr lang="pt-BR" err="1"/>
              <a:t>Kanban</a:t>
            </a:r>
            <a:r>
              <a:rPr lang="pt-BR"/>
              <a:t> é uma forma de ajudar as equipes a encontrar um equilíbrio entre o trabalho que precisam fazer e a capacidade de cada membro da equipe. A estrutura </a:t>
            </a:r>
            <a:r>
              <a:rPr lang="pt-BR" err="1"/>
              <a:t>Kanban</a:t>
            </a:r>
            <a:r>
              <a:rPr lang="pt-BR"/>
              <a:t> baseia-se em uma filosofia de aprimoramento contínuo, segundo a qual os itens de trabalho são “puxados” de um backlog e colocados em um fluxo de trabalho estável.</a:t>
            </a:r>
          </a:p>
          <a:p>
            <a:r>
              <a:rPr lang="pt-BR"/>
              <a:t>A estrutura </a:t>
            </a:r>
            <a:r>
              <a:rPr lang="pt-BR" err="1"/>
              <a:t>Kanban</a:t>
            </a:r>
            <a:r>
              <a:rPr lang="pt-BR"/>
              <a:t> é aplicada por meio de quadros </a:t>
            </a:r>
            <a:r>
              <a:rPr lang="pt-BR" err="1"/>
              <a:t>Kanban</a:t>
            </a:r>
            <a:r>
              <a:rPr lang="pt-BR"/>
              <a:t>, uma forma de gestão visual de projetos que permite às equipes visualizar melhor a sua carga e fluxo de trabalho. Em um quadro </a:t>
            </a:r>
            <a:r>
              <a:rPr lang="pt-BR" err="1"/>
              <a:t>Kanban</a:t>
            </a:r>
            <a:r>
              <a:rPr lang="pt-BR"/>
              <a:t>, o trabalho é exibido como um quadro de projetos organizado por colunas. Tradicionalmente, cada coluna representa um estágio do trabalho. Um quadro </a:t>
            </a:r>
            <a:r>
              <a:rPr lang="pt-BR" err="1"/>
              <a:t>Kanban</a:t>
            </a:r>
            <a:r>
              <a:rPr lang="pt-BR"/>
              <a:t> mais básico pode conter colunas como A fazer, Em andamento e Concluído. As tarefas individuais, representadas como cartões visuais no quadro, percorrem as colunas até que sejam concluídas.</a:t>
            </a:r>
          </a:p>
        </p:txBody>
      </p:sp>
    </p:spTree>
    <p:extLst>
      <p:ext uri="{BB962C8B-B14F-4D97-AF65-F5344CB8AC3E}">
        <p14:creationId xmlns:p14="http://schemas.microsoft.com/office/powerpoint/2010/main" val="1832513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E9CEB0-D1A5-D501-6A87-54D764A22A12}"/>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6C055456-1F15-13F3-C7C2-8DCEC3C498D5}"/>
              </a:ext>
            </a:extLst>
          </p:cNvPr>
          <p:cNvSpPr>
            <a:spLocks noGrp="1"/>
          </p:cNvSpPr>
          <p:nvPr>
            <p:ph idx="1"/>
          </p:nvPr>
        </p:nvSpPr>
        <p:spPr/>
        <p:txBody>
          <a:bodyPr/>
          <a:lstStyle/>
          <a:p>
            <a:endParaRPr lang="pt-BR"/>
          </a:p>
        </p:txBody>
      </p:sp>
      <p:pic>
        <p:nvPicPr>
          <p:cNvPr id="1026" name="Picture 2" descr="Quais são os tipos de Kanban e como utilizar? - Delogic Blog">
            <a:extLst>
              <a:ext uri="{FF2B5EF4-FFF2-40B4-BE49-F238E27FC236}">
                <a16:creationId xmlns:a16="http://schemas.microsoft.com/office/drawing/2014/main" id="{3FA344DE-CC64-BA57-B057-96BB4CC50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835"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44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D7953-1A65-2EA5-A031-77AFEB2C68F4}"/>
              </a:ext>
            </a:extLst>
          </p:cNvPr>
          <p:cNvSpPr>
            <a:spLocks noGrp="1"/>
          </p:cNvSpPr>
          <p:nvPr>
            <p:ph type="ctrTitle"/>
          </p:nvPr>
        </p:nvSpPr>
        <p:spPr/>
        <p:txBody>
          <a:bodyPr/>
          <a:lstStyle/>
          <a:p>
            <a:r>
              <a:rPr lang="pt-BR"/>
              <a:t>Documentos de apoio</a:t>
            </a:r>
          </a:p>
        </p:txBody>
      </p:sp>
      <p:sp>
        <p:nvSpPr>
          <p:cNvPr id="4" name="Subtítulo 3">
            <a:extLst>
              <a:ext uri="{FF2B5EF4-FFF2-40B4-BE49-F238E27FC236}">
                <a16:creationId xmlns:a16="http://schemas.microsoft.com/office/drawing/2014/main" id="{94BA0A29-F4C5-3C8E-D4FC-BF085A5C7B45}"/>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294112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50BB6-9EE5-1523-F173-657D70E6C042}"/>
              </a:ext>
            </a:extLst>
          </p:cNvPr>
          <p:cNvSpPr>
            <a:spLocks noGrp="1"/>
          </p:cNvSpPr>
          <p:nvPr>
            <p:ph type="title"/>
          </p:nvPr>
        </p:nvSpPr>
        <p:spPr/>
        <p:txBody>
          <a:bodyPr/>
          <a:lstStyle/>
          <a:p>
            <a:r>
              <a:rPr lang="pt-BR"/>
              <a:t>Documentos de apoio</a:t>
            </a:r>
          </a:p>
        </p:txBody>
      </p:sp>
      <p:sp>
        <p:nvSpPr>
          <p:cNvPr id="3" name="Espaço Reservado para Conteúdo 2">
            <a:extLst>
              <a:ext uri="{FF2B5EF4-FFF2-40B4-BE49-F238E27FC236}">
                <a16:creationId xmlns:a16="http://schemas.microsoft.com/office/drawing/2014/main" id="{B8EC4FDA-8B56-1F78-F1D9-F945061C6376}"/>
              </a:ext>
            </a:extLst>
          </p:cNvPr>
          <p:cNvSpPr>
            <a:spLocks noGrp="1"/>
          </p:cNvSpPr>
          <p:nvPr>
            <p:ph idx="1"/>
          </p:nvPr>
        </p:nvSpPr>
        <p:spPr/>
        <p:txBody>
          <a:bodyPr>
            <a:normAutofit fontScale="85000" lnSpcReduction="10000"/>
          </a:bodyPr>
          <a:lstStyle/>
          <a:p>
            <a:pPr algn="just"/>
            <a:r>
              <a:rPr lang="pt-BR" b="0" i="0">
                <a:solidFill>
                  <a:srgbClr val="000000"/>
                </a:solidFill>
                <a:effectLst/>
                <a:latin typeface="helvetica" panose="020B0604020202020204" pitchFamily="34" charset="0"/>
              </a:rPr>
              <a:t>Os principais instrumentos para coletas de dados são os documentos.</a:t>
            </a:r>
            <a:endParaRPr lang="pt-BR" b="0" i="0">
              <a:solidFill>
                <a:srgbClr val="4C4D4D"/>
              </a:solidFill>
              <a:effectLst/>
              <a:latin typeface="Montserrat" panose="00000500000000000000" pitchFamily="2" charset="0"/>
            </a:endParaRPr>
          </a:p>
          <a:p>
            <a:pPr algn="just"/>
            <a:r>
              <a:rPr lang="pt-BR" b="0" i="0">
                <a:solidFill>
                  <a:srgbClr val="000000"/>
                </a:solidFill>
                <a:effectLst/>
                <a:latin typeface="helvetica" panose="020B0604020202020204" pitchFamily="34" charset="0"/>
              </a:rPr>
              <a:t>Esses documentos precisam ser elaborados de acordo com a rotina do setor de manutenção, mas seguindo padrões pré-estabelecidos para tais fins. </a:t>
            </a:r>
          </a:p>
          <a:p>
            <a:pPr algn="just"/>
            <a:r>
              <a:rPr lang="pt-BR" b="0" i="0">
                <a:solidFill>
                  <a:srgbClr val="000000"/>
                </a:solidFill>
                <a:effectLst/>
                <a:latin typeface="helvetica" panose="020B0604020202020204" pitchFamily="34" charset="0"/>
              </a:rPr>
              <a:t>Deve-se tomar cuidado para que não se crie uma quantidade exagerada de documentos e as pessoas passem a enxergar os documentos como fim e não como meio de atingir um determinado objetivo.</a:t>
            </a:r>
          </a:p>
          <a:p>
            <a:pPr algn="just"/>
            <a:r>
              <a:rPr lang="pt-BR" b="0" i="0">
                <a:solidFill>
                  <a:srgbClr val="000000"/>
                </a:solidFill>
                <a:effectLst/>
                <a:latin typeface="helvetica" panose="020B0604020202020204" pitchFamily="34" charset="0"/>
              </a:rPr>
              <a:t>Os documentos devem ser criados e implantados pouco a pouco, de acordo com a adequação da equipe a essa nova metodologia de trabalho.</a:t>
            </a:r>
          </a:p>
          <a:p>
            <a:pPr algn="just"/>
            <a:r>
              <a:rPr lang="pt-BR" b="0" i="0">
                <a:solidFill>
                  <a:srgbClr val="000000"/>
                </a:solidFill>
                <a:effectLst/>
                <a:latin typeface="helvetica" panose="020B0604020202020204" pitchFamily="34" charset="0"/>
              </a:rPr>
              <a:t>Esses documentos também devem passar por revisões periódicas, com a finalidade de coletar uma aumentar a quantidade e a qualidade dos dados colhidos.</a:t>
            </a:r>
            <a:endParaRPr lang="pt-BR" b="0" i="0">
              <a:solidFill>
                <a:srgbClr val="4C4D4D"/>
              </a:solidFill>
              <a:effectLst/>
              <a:latin typeface="Montserrat" panose="00000500000000000000" pitchFamily="2" charset="0"/>
            </a:endParaRPr>
          </a:p>
        </p:txBody>
      </p:sp>
    </p:spTree>
    <p:extLst>
      <p:ext uri="{BB962C8B-B14F-4D97-AF65-F5344CB8AC3E}">
        <p14:creationId xmlns:p14="http://schemas.microsoft.com/office/powerpoint/2010/main" val="369110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319D22-BCDB-B75C-35AD-839AFE0A67DB}"/>
              </a:ext>
            </a:extLst>
          </p:cNvPr>
          <p:cNvSpPr>
            <a:spLocks noGrp="1"/>
          </p:cNvSpPr>
          <p:nvPr>
            <p:ph type="title"/>
          </p:nvPr>
        </p:nvSpPr>
        <p:spPr/>
        <p:txBody>
          <a:bodyPr/>
          <a:lstStyle/>
          <a:p>
            <a:r>
              <a:rPr lang="pt-BR"/>
              <a:t>Exemplos</a:t>
            </a:r>
          </a:p>
        </p:txBody>
      </p:sp>
      <p:sp>
        <p:nvSpPr>
          <p:cNvPr id="3" name="Espaço Reservado para Conteúdo 2">
            <a:extLst>
              <a:ext uri="{FF2B5EF4-FFF2-40B4-BE49-F238E27FC236}">
                <a16:creationId xmlns:a16="http://schemas.microsoft.com/office/drawing/2014/main" id="{C49EAAE9-9B02-9EA8-AFD6-ACEA0A99F764}"/>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pt-BR" b="1" i="0">
                <a:solidFill>
                  <a:srgbClr val="000000"/>
                </a:solidFill>
                <a:effectLst/>
                <a:latin typeface="helvetica" panose="020B0604020202020204" pitchFamily="34" charset="0"/>
              </a:rPr>
              <a:t>Ordens de Serviço:</a:t>
            </a:r>
            <a:r>
              <a:rPr lang="pt-BR" b="0" i="0">
                <a:solidFill>
                  <a:srgbClr val="000000"/>
                </a:solidFill>
                <a:effectLst/>
                <a:latin typeface="helvetica" panose="020B0604020202020204" pitchFamily="34" charset="0"/>
              </a:rPr>
              <a:t> Fornecem os principais dados para a boa gestão da manutenção, como: Tempo demandado a atividade, anomalias encontradas, ações tomadas, causas dos problemas, funcionários envolvidos e materiais utilizados;</a:t>
            </a:r>
            <a:endParaRPr lang="pt-BR" b="0" i="0">
              <a:solidFill>
                <a:srgbClr val="4C4D4D"/>
              </a:solidFill>
              <a:effectLst/>
              <a:latin typeface="Montserrat" panose="00000500000000000000" pitchFamily="2" charset="0"/>
            </a:endParaRPr>
          </a:p>
          <a:p>
            <a:pPr algn="l">
              <a:buFont typeface="Arial" panose="020B0604020202020204" pitchFamily="34" charset="0"/>
              <a:buChar char="•"/>
            </a:pPr>
            <a:r>
              <a:rPr lang="pt-BR" b="1" i="0">
                <a:solidFill>
                  <a:srgbClr val="000000"/>
                </a:solidFill>
                <a:effectLst/>
                <a:latin typeface="helvetica" panose="020B0604020202020204" pitchFamily="34" charset="0"/>
              </a:rPr>
              <a:t>Relatórios de Inspeção:</a:t>
            </a:r>
            <a:r>
              <a:rPr lang="pt-BR" b="0" i="0">
                <a:solidFill>
                  <a:srgbClr val="000000"/>
                </a:solidFill>
                <a:effectLst/>
                <a:latin typeface="helvetica" panose="020B0604020202020204" pitchFamily="34" charset="0"/>
              </a:rPr>
              <a:t> Os Relatórios de Inspeção realizados pela manutenção são primordiais para se definir o real estado de conservação dos equipamentos e instalações. Pois até então, antes da implantação do PCM, não se tem qualquer histórico. Esses relatórios também são muito úteis para início das manutenções preventivas;</a:t>
            </a:r>
            <a:endParaRPr lang="pt-BR" b="0" i="0">
              <a:solidFill>
                <a:srgbClr val="4C4D4D"/>
              </a:solidFill>
              <a:effectLst/>
              <a:latin typeface="Montserrat" panose="00000500000000000000" pitchFamily="2" charset="0"/>
            </a:endParaRPr>
          </a:p>
          <a:p>
            <a:pPr algn="l">
              <a:buFont typeface="Arial" panose="020B0604020202020204" pitchFamily="34" charset="0"/>
              <a:buChar char="•"/>
            </a:pPr>
            <a:r>
              <a:rPr lang="pt-BR" b="1" i="0">
                <a:solidFill>
                  <a:srgbClr val="000000"/>
                </a:solidFill>
                <a:effectLst/>
                <a:latin typeface="helvetica" panose="020B0604020202020204" pitchFamily="34" charset="0"/>
              </a:rPr>
              <a:t>Fichas Técnicas:</a:t>
            </a:r>
            <a:r>
              <a:rPr lang="pt-BR" b="0" i="0">
                <a:solidFill>
                  <a:srgbClr val="000000"/>
                </a:solidFill>
                <a:effectLst/>
                <a:latin typeface="helvetica" panose="020B0604020202020204" pitchFamily="34" charset="0"/>
              </a:rPr>
              <a:t> As Fichas Técnicas servem para sabermos o que temos em campo, em nível de peças e componentes. Com base nas informações levantadas, deve-se começar o trabalho de gestão de compras e estoque das peças de reposição para suprimento das manutenções preventivas e corretivas;</a:t>
            </a:r>
            <a:endParaRPr lang="pt-BR" b="0" i="0">
              <a:solidFill>
                <a:srgbClr val="4C4D4D"/>
              </a:solidFill>
              <a:effectLst/>
              <a:latin typeface="Montserrat" panose="00000500000000000000" pitchFamily="2" charset="0"/>
            </a:endParaRPr>
          </a:p>
          <a:p>
            <a:pPr algn="l">
              <a:buFont typeface="Arial" panose="020B0604020202020204" pitchFamily="34" charset="0"/>
              <a:buChar char="•"/>
            </a:pPr>
            <a:r>
              <a:rPr lang="pt-BR" b="1" i="0">
                <a:solidFill>
                  <a:srgbClr val="000000"/>
                </a:solidFill>
                <a:effectLst/>
                <a:latin typeface="helvetica" panose="020B0604020202020204" pitchFamily="34" charset="0"/>
              </a:rPr>
              <a:t>Fluxogramas:</a:t>
            </a:r>
            <a:r>
              <a:rPr lang="pt-BR" b="0" i="0">
                <a:solidFill>
                  <a:srgbClr val="000000"/>
                </a:solidFill>
                <a:effectLst/>
                <a:latin typeface="helvetica" panose="020B0604020202020204" pitchFamily="34" charset="0"/>
              </a:rPr>
              <a:t> Devem ser claros quanto aos novos métodos de trabalho, processos e posição hierárquica de toda a equipe;</a:t>
            </a:r>
            <a:endParaRPr lang="pt-BR" b="0" i="0">
              <a:solidFill>
                <a:srgbClr val="4C4D4D"/>
              </a:solidFill>
              <a:effectLst/>
              <a:latin typeface="Montserrat" panose="00000500000000000000" pitchFamily="2" charset="0"/>
            </a:endParaRPr>
          </a:p>
          <a:p>
            <a:pPr algn="l">
              <a:buFont typeface="Arial" panose="020B0604020202020204" pitchFamily="34" charset="0"/>
              <a:buChar char="•"/>
            </a:pPr>
            <a:r>
              <a:rPr lang="pt-BR" b="1" i="0">
                <a:solidFill>
                  <a:srgbClr val="000000"/>
                </a:solidFill>
                <a:effectLst/>
                <a:latin typeface="helvetica" panose="020B0604020202020204" pitchFamily="34" charset="0"/>
              </a:rPr>
              <a:t>Requisições e Solicitações:</a:t>
            </a:r>
            <a:r>
              <a:rPr lang="pt-BR" b="0" i="0">
                <a:solidFill>
                  <a:srgbClr val="000000"/>
                </a:solidFill>
                <a:effectLst/>
                <a:latin typeface="helvetica" panose="020B0604020202020204" pitchFamily="34" charset="0"/>
              </a:rPr>
              <a:t> Tudo que é pedido ao setor de manutenção, deve ser feito por meio de um documento, para que dessa forma seja </a:t>
            </a:r>
            <a:r>
              <a:rPr lang="pt-BR" b="0" i="0" err="1">
                <a:solidFill>
                  <a:srgbClr val="000000"/>
                </a:solidFill>
                <a:effectLst/>
                <a:latin typeface="helvetica" panose="020B0604020202020204" pitchFamily="34" charset="0"/>
              </a:rPr>
              <a:t>possivel</a:t>
            </a:r>
            <a:r>
              <a:rPr lang="pt-BR" b="0" i="0">
                <a:solidFill>
                  <a:srgbClr val="000000"/>
                </a:solidFill>
                <a:effectLst/>
                <a:latin typeface="helvetica" panose="020B0604020202020204" pitchFamily="34" charset="0"/>
              </a:rPr>
              <a:t> controlar a demanda gerada através dessas solicitações.</a:t>
            </a:r>
            <a:endParaRPr lang="pt-BR" b="0" i="0">
              <a:solidFill>
                <a:srgbClr val="4C4D4D"/>
              </a:solidFill>
              <a:effectLst/>
              <a:latin typeface="Montserrat" panose="00000500000000000000" pitchFamily="2" charset="0"/>
            </a:endParaRPr>
          </a:p>
        </p:txBody>
      </p:sp>
    </p:spTree>
    <p:extLst>
      <p:ext uri="{BB962C8B-B14F-4D97-AF65-F5344CB8AC3E}">
        <p14:creationId xmlns:p14="http://schemas.microsoft.com/office/powerpoint/2010/main" val="1593212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5928A1-C531-679C-63EC-74A758018BC2}"/>
              </a:ext>
            </a:extLst>
          </p:cNvPr>
          <p:cNvSpPr>
            <a:spLocks noGrp="1"/>
          </p:cNvSpPr>
          <p:nvPr>
            <p:ph type="ctrTitle"/>
          </p:nvPr>
        </p:nvSpPr>
        <p:spPr/>
        <p:txBody>
          <a:bodyPr/>
          <a:lstStyle/>
          <a:p>
            <a:r>
              <a:rPr lang="pt-BR"/>
              <a:t>Ferramentas para ajudar no planejamento</a:t>
            </a:r>
          </a:p>
        </p:txBody>
      </p:sp>
      <p:sp>
        <p:nvSpPr>
          <p:cNvPr id="3" name="Subtítulo 2">
            <a:extLst>
              <a:ext uri="{FF2B5EF4-FFF2-40B4-BE49-F238E27FC236}">
                <a16:creationId xmlns:a16="http://schemas.microsoft.com/office/drawing/2014/main" id="{06AC2528-FC39-34F8-F607-F59445977FA4}"/>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6886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D1D1C-218A-68A5-1699-8381CA38A129}"/>
              </a:ext>
            </a:extLst>
          </p:cNvPr>
          <p:cNvSpPr>
            <a:spLocks noGrp="1"/>
          </p:cNvSpPr>
          <p:nvPr>
            <p:ph type="title"/>
          </p:nvPr>
        </p:nvSpPr>
        <p:spPr/>
        <p:txBody>
          <a:bodyPr/>
          <a:lstStyle/>
          <a:p>
            <a:r>
              <a:rPr lang="pt-BR"/>
              <a:t>Sobre</a:t>
            </a:r>
          </a:p>
        </p:txBody>
      </p:sp>
      <p:sp>
        <p:nvSpPr>
          <p:cNvPr id="3" name="Espaço Reservado para Conteúdo 2">
            <a:extLst>
              <a:ext uri="{FF2B5EF4-FFF2-40B4-BE49-F238E27FC236}">
                <a16:creationId xmlns:a16="http://schemas.microsoft.com/office/drawing/2014/main" id="{788A1578-B530-26BA-612A-C0EABF0AEA3C}"/>
              </a:ext>
            </a:extLst>
          </p:cNvPr>
          <p:cNvSpPr>
            <a:spLocks noGrp="1"/>
          </p:cNvSpPr>
          <p:nvPr>
            <p:ph idx="1"/>
          </p:nvPr>
        </p:nvSpPr>
        <p:spPr/>
        <p:txBody>
          <a:bodyPr>
            <a:normAutofit/>
          </a:bodyPr>
          <a:lstStyle/>
          <a:p>
            <a:r>
              <a:rPr lang="pt-BR"/>
              <a:t>O plano de manutenção nada mais é do que um registro completo de todos os dados relativos às atividades que se deseja monitorar.</a:t>
            </a:r>
          </a:p>
          <a:p>
            <a:r>
              <a:rPr lang="pt-BR"/>
              <a:t>Isso inclui anotar a descrição de todas as atividades, a frequência e período em que são realizadas, assim como os materiais necessários e os responsáveis pela execução de cada tarefa.</a:t>
            </a:r>
          </a:p>
          <a:p>
            <a:r>
              <a:rPr lang="pt-BR"/>
              <a:t>Por fim, esse conjunto de dados permite que os gestores de processos tenham uma visão muito mais ampla da cadeia logística, das oportunidades de melhoria e, em especial, de qual plano de manutenção se faz necessário aplicar de acordo com o cenário da operação.</a:t>
            </a:r>
          </a:p>
        </p:txBody>
      </p:sp>
    </p:spTree>
    <p:extLst>
      <p:ext uri="{BB962C8B-B14F-4D97-AF65-F5344CB8AC3E}">
        <p14:creationId xmlns:p14="http://schemas.microsoft.com/office/powerpoint/2010/main" val="2314423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E6283D-C2BF-B22B-8895-F6E8FB439D8C}"/>
              </a:ext>
            </a:extLst>
          </p:cNvPr>
          <p:cNvSpPr>
            <a:spLocks noGrp="1"/>
          </p:cNvSpPr>
          <p:nvPr>
            <p:ph type="title"/>
          </p:nvPr>
        </p:nvSpPr>
        <p:spPr/>
        <p:txBody>
          <a:bodyPr/>
          <a:lstStyle/>
          <a:p>
            <a:r>
              <a:rPr lang="pt-BR"/>
              <a:t>Método 1: Porquês </a:t>
            </a:r>
          </a:p>
        </p:txBody>
      </p:sp>
      <p:sp>
        <p:nvSpPr>
          <p:cNvPr id="3" name="Espaço Reservado para Conteúdo 2">
            <a:extLst>
              <a:ext uri="{FF2B5EF4-FFF2-40B4-BE49-F238E27FC236}">
                <a16:creationId xmlns:a16="http://schemas.microsoft.com/office/drawing/2014/main" id="{5F47E2F8-079A-7822-8204-6CEC7558135E}"/>
              </a:ext>
            </a:extLst>
          </p:cNvPr>
          <p:cNvSpPr>
            <a:spLocks noGrp="1"/>
          </p:cNvSpPr>
          <p:nvPr>
            <p:ph idx="1"/>
          </p:nvPr>
        </p:nvSpPr>
        <p:spPr/>
        <p:txBody>
          <a:bodyPr/>
          <a:lstStyle/>
          <a:p>
            <a:r>
              <a:rPr lang="pt-BR"/>
              <a:t>Falhas inesperadas acontecem por diversas causas — raramente um mesmo motivo gera diferentes erros. No entanto, quando acontece uma falha sempre nos perguntamos: “Por que isso aconteceu?”</a:t>
            </a:r>
          </a:p>
          <a:p>
            <a:r>
              <a:rPr lang="pt-BR"/>
              <a:t>A metodologia dos Porquês consiste em uma série de perguntas que contribuem com um entendimento da causa raiz do problema. A resposta da primeira pergunta gera uma segunda pergunta, que terá uma resposta e gerará a terceira pergunta. Esse é o sistema principal da metodologia.</a:t>
            </a:r>
          </a:p>
        </p:txBody>
      </p:sp>
    </p:spTree>
    <p:extLst>
      <p:ext uri="{BB962C8B-B14F-4D97-AF65-F5344CB8AC3E}">
        <p14:creationId xmlns:p14="http://schemas.microsoft.com/office/powerpoint/2010/main" val="2438811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DBB1C-D771-8CCA-B96E-20D1E6E9F0C1}"/>
              </a:ext>
            </a:extLst>
          </p:cNvPr>
          <p:cNvSpPr>
            <a:spLocks noGrp="1"/>
          </p:cNvSpPr>
          <p:nvPr>
            <p:ph type="title"/>
          </p:nvPr>
        </p:nvSpPr>
        <p:spPr/>
        <p:txBody>
          <a:bodyPr/>
          <a:lstStyle/>
          <a:p>
            <a:r>
              <a:rPr lang="pt-BR"/>
              <a:t>Método 2: </a:t>
            </a:r>
            <a:r>
              <a:rPr lang="pt-BR" err="1"/>
              <a:t>Grafico</a:t>
            </a:r>
            <a:r>
              <a:rPr lang="pt-BR"/>
              <a:t> de Causa e Efeito</a:t>
            </a:r>
          </a:p>
        </p:txBody>
      </p:sp>
      <p:sp>
        <p:nvSpPr>
          <p:cNvPr id="3" name="Espaço Reservado para Conteúdo 2">
            <a:extLst>
              <a:ext uri="{FF2B5EF4-FFF2-40B4-BE49-F238E27FC236}">
                <a16:creationId xmlns:a16="http://schemas.microsoft.com/office/drawing/2014/main" id="{09BAD790-501B-0D0F-5EF1-BEF7A6971443}"/>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pt-BR" b="0" i="0" u="none" strike="noStrike">
                <a:solidFill>
                  <a:srgbClr val="000000"/>
                </a:solidFill>
                <a:effectLst/>
              </a:rPr>
              <a:t>Conhecido também como Diagrama de Ishikawa, pois foi </a:t>
            </a:r>
            <a:r>
              <a:rPr lang="pt-BR" b="0" i="0" u="none" strike="noStrike" err="1">
                <a:solidFill>
                  <a:srgbClr val="000000"/>
                </a:solidFill>
                <a:effectLst/>
              </a:rPr>
              <a:t>cirado</a:t>
            </a:r>
            <a:r>
              <a:rPr lang="pt-BR" b="0" i="0" u="none" strike="noStrike">
                <a:solidFill>
                  <a:srgbClr val="000000"/>
                </a:solidFill>
                <a:effectLst/>
              </a:rPr>
              <a:t> por </a:t>
            </a:r>
            <a:r>
              <a:rPr lang="pt-BR" b="0" i="0" u="none" strike="noStrike" err="1">
                <a:solidFill>
                  <a:srgbClr val="000000"/>
                </a:solidFill>
                <a:effectLst/>
              </a:rPr>
              <a:t>Kaoru</a:t>
            </a:r>
            <a:r>
              <a:rPr lang="pt-BR" b="0" i="0" u="none" strike="noStrike">
                <a:solidFill>
                  <a:srgbClr val="000000"/>
                </a:solidFill>
                <a:effectLst/>
              </a:rPr>
              <a:t> Ishikawa.</a:t>
            </a:r>
          </a:p>
          <a:p>
            <a:pPr rtl="0" fontAlgn="base">
              <a:spcBef>
                <a:spcPts val="1000"/>
              </a:spcBef>
              <a:spcAft>
                <a:spcPts val="0"/>
              </a:spcAft>
              <a:buFont typeface="Arial" panose="020B0604020202020204" pitchFamily="34" charset="0"/>
              <a:buChar char="•"/>
            </a:pPr>
            <a:r>
              <a:rPr lang="pt-BR" b="0" i="0" u="none" strike="noStrike">
                <a:solidFill>
                  <a:srgbClr val="000000"/>
                </a:solidFill>
                <a:effectLst/>
              </a:rPr>
              <a:t>Diagrama não apenas para testes é muito utilizado para </a:t>
            </a:r>
            <a:r>
              <a:rPr lang="pt-BR" b="0" i="0" u="none" strike="noStrike" err="1">
                <a:solidFill>
                  <a:srgbClr val="000000"/>
                </a:solidFill>
                <a:effectLst/>
              </a:rPr>
              <a:t>BrainStorms</a:t>
            </a:r>
            <a:endParaRPr lang="pt-BR" b="0" i="0" u="none" strike="noStrike">
              <a:solidFill>
                <a:srgbClr val="000000"/>
              </a:solidFill>
              <a:effectLst/>
            </a:endParaRPr>
          </a:p>
          <a:p>
            <a:pPr rtl="0" fontAlgn="base">
              <a:spcBef>
                <a:spcPts val="1000"/>
              </a:spcBef>
              <a:spcAft>
                <a:spcPts val="0"/>
              </a:spcAft>
              <a:buFont typeface="Arial" panose="020B0604020202020204" pitchFamily="34" charset="0"/>
              <a:buChar char="•"/>
            </a:pPr>
            <a:r>
              <a:rPr lang="pt-BR" b="0" i="0" u="none" strike="noStrike">
                <a:solidFill>
                  <a:srgbClr val="000000"/>
                </a:solidFill>
                <a:effectLst/>
              </a:rPr>
              <a:t>Tem a função de representar a relação do efeito em todas as possíveis causas que podem estar contribuindo para tal efeito.</a:t>
            </a:r>
          </a:p>
          <a:p>
            <a:pPr rtl="0" fontAlgn="base">
              <a:spcBef>
                <a:spcPts val="1000"/>
              </a:spcBef>
              <a:spcAft>
                <a:spcPts val="0"/>
              </a:spcAft>
              <a:buFont typeface="Arial" panose="020B0604020202020204" pitchFamily="34" charset="0"/>
              <a:buChar char="•"/>
            </a:pPr>
            <a:r>
              <a:rPr lang="pt-BR" b="0" i="0" u="none" strike="noStrike">
                <a:solidFill>
                  <a:srgbClr val="000000"/>
                </a:solidFill>
                <a:effectLst/>
              </a:rPr>
              <a:t>Por causa do formato que é apresentado, também é conhecido como Espinha de Peixe.</a:t>
            </a:r>
          </a:p>
          <a:p>
            <a:endParaRPr lang="pt-BR"/>
          </a:p>
        </p:txBody>
      </p:sp>
    </p:spTree>
    <p:extLst>
      <p:ext uri="{BB962C8B-B14F-4D97-AF65-F5344CB8AC3E}">
        <p14:creationId xmlns:p14="http://schemas.microsoft.com/office/powerpoint/2010/main" val="3834146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B9137-172C-3D51-2E9F-5F78E701071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0BBE2410-EB8B-B753-FF82-96C0B5834D84}"/>
              </a:ext>
            </a:extLst>
          </p:cNvPr>
          <p:cNvSpPr>
            <a:spLocks noGrp="1"/>
          </p:cNvSpPr>
          <p:nvPr>
            <p:ph idx="1"/>
          </p:nvPr>
        </p:nvSpPr>
        <p:spPr/>
        <p:txBody>
          <a:bodyPr/>
          <a:lstStyle/>
          <a:p>
            <a:endParaRPr lang="pt-BR"/>
          </a:p>
        </p:txBody>
      </p:sp>
      <p:pic>
        <p:nvPicPr>
          <p:cNvPr id="2050" name="Picture 2" descr="Diagrama de Ishikawa: o que é e como desenvolver">
            <a:extLst>
              <a:ext uri="{FF2B5EF4-FFF2-40B4-BE49-F238E27FC236}">
                <a16:creationId xmlns:a16="http://schemas.microsoft.com/office/drawing/2014/main" id="{CD473C20-4997-E541-7E26-97F02DFF7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52" y="0"/>
            <a:ext cx="12071262" cy="6294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275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912D9A-AE39-1B91-671B-7C3F80049339}"/>
              </a:ext>
            </a:extLst>
          </p:cNvPr>
          <p:cNvSpPr>
            <a:spLocks noGrp="1"/>
          </p:cNvSpPr>
          <p:nvPr>
            <p:ph type="title"/>
          </p:nvPr>
        </p:nvSpPr>
        <p:spPr/>
        <p:txBody>
          <a:bodyPr/>
          <a:lstStyle/>
          <a:p>
            <a:r>
              <a:rPr lang="pt-BR"/>
              <a:t>Método 3: Árvore Lógica das falhas</a:t>
            </a:r>
          </a:p>
        </p:txBody>
      </p:sp>
      <p:sp>
        <p:nvSpPr>
          <p:cNvPr id="3" name="Espaço Reservado para Conteúdo 2">
            <a:extLst>
              <a:ext uri="{FF2B5EF4-FFF2-40B4-BE49-F238E27FC236}">
                <a16:creationId xmlns:a16="http://schemas.microsoft.com/office/drawing/2014/main" id="{72F7A0BD-24B8-44AD-38E1-F1759493893F}"/>
              </a:ext>
            </a:extLst>
          </p:cNvPr>
          <p:cNvSpPr>
            <a:spLocks noGrp="1"/>
          </p:cNvSpPr>
          <p:nvPr>
            <p:ph idx="1"/>
          </p:nvPr>
        </p:nvSpPr>
        <p:spPr/>
        <p:txBody>
          <a:bodyPr/>
          <a:lstStyle/>
          <a:p>
            <a:r>
              <a:rPr lang="pt-BR"/>
              <a:t>A Árvore Lógica nada mais é do que uma maneira organizada de correlacionar falhas e causas. Essa metodologia permite descobrir as raízes físicas, humanas e latentes de uma falha.</a:t>
            </a:r>
          </a:p>
          <a:p>
            <a:endParaRPr lang="pt-BR"/>
          </a:p>
          <a:p>
            <a:r>
              <a:rPr lang="pt-BR"/>
              <a:t>Para usar a ferramenta, devemos começar com uma declaração de problema descrevendo o incidente — as falhas funcionais. Após a caracterização e detalhamento das falhas funcionais, deve-se desenhar uma árvore lógica de acordo com os acontecimentos correlatos às falhas.</a:t>
            </a:r>
          </a:p>
        </p:txBody>
      </p:sp>
    </p:spTree>
    <p:extLst>
      <p:ext uri="{BB962C8B-B14F-4D97-AF65-F5344CB8AC3E}">
        <p14:creationId xmlns:p14="http://schemas.microsoft.com/office/powerpoint/2010/main" val="2655484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B7777-F6D0-29C7-5168-49C9DA6EF7E3}"/>
              </a:ext>
            </a:extLst>
          </p:cNvPr>
          <p:cNvSpPr>
            <a:spLocks noGrp="1"/>
          </p:cNvSpPr>
          <p:nvPr>
            <p:ph type="title"/>
          </p:nvPr>
        </p:nvSpPr>
        <p:spPr/>
        <p:txBody>
          <a:bodyPr/>
          <a:lstStyle/>
          <a:p>
            <a:endParaRPr lang="pt-BR"/>
          </a:p>
        </p:txBody>
      </p:sp>
      <p:pic>
        <p:nvPicPr>
          <p:cNvPr id="3074" name="Picture 2" descr="Análise de causa raiz: Análise da Árvores de Falhas - Vida de Produto">
            <a:extLst>
              <a:ext uri="{FF2B5EF4-FFF2-40B4-BE49-F238E27FC236}">
                <a16:creationId xmlns:a16="http://schemas.microsoft.com/office/drawing/2014/main" id="{C1712E09-4F35-A817-28F7-6DB54B0C61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9863052" cy="6115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14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75A22-D7A6-4B16-CC42-95D350CF2853}"/>
              </a:ext>
            </a:extLst>
          </p:cNvPr>
          <p:cNvSpPr>
            <a:spLocks noGrp="1"/>
          </p:cNvSpPr>
          <p:nvPr>
            <p:ph type="title"/>
          </p:nvPr>
        </p:nvSpPr>
        <p:spPr/>
        <p:txBody>
          <a:bodyPr/>
          <a:lstStyle/>
          <a:p>
            <a:r>
              <a:rPr lang="pt-BR"/>
              <a:t>Método 4: Diagrama de Pareto</a:t>
            </a:r>
          </a:p>
        </p:txBody>
      </p:sp>
      <p:sp>
        <p:nvSpPr>
          <p:cNvPr id="3" name="Espaço Reservado para Conteúdo 2">
            <a:extLst>
              <a:ext uri="{FF2B5EF4-FFF2-40B4-BE49-F238E27FC236}">
                <a16:creationId xmlns:a16="http://schemas.microsoft.com/office/drawing/2014/main" id="{B72923A8-B5FB-2DA9-1773-66D96216A801}"/>
              </a:ext>
            </a:extLst>
          </p:cNvPr>
          <p:cNvSpPr>
            <a:spLocks noGrp="1"/>
          </p:cNvSpPr>
          <p:nvPr>
            <p:ph idx="1"/>
          </p:nvPr>
        </p:nvSpPr>
        <p:spPr/>
        <p:txBody>
          <a:bodyPr/>
          <a:lstStyle/>
          <a:p>
            <a:r>
              <a:rPr lang="pt-BR"/>
              <a:t>O diagrama de Pareto é uma representação gráfica dos problemas do processo na ordem de classificação do mais ao menos frequente. Ilustra a frequência dos tipos de falha ou defeito. Usando essa análise, é possível decidir qual evento necessita prioridade para ser solucionado.</a:t>
            </a:r>
          </a:p>
        </p:txBody>
      </p:sp>
    </p:spTree>
    <p:extLst>
      <p:ext uri="{BB962C8B-B14F-4D97-AF65-F5344CB8AC3E}">
        <p14:creationId xmlns:p14="http://schemas.microsoft.com/office/powerpoint/2010/main" val="3655191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F7687-C499-EC25-FB60-753B30D7C50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B89C8220-D4F9-31F7-12AB-064EED8103B6}"/>
              </a:ext>
            </a:extLst>
          </p:cNvPr>
          <p:cNvSpPr>
            <a:spLocks noGrp="1"/>
          </p:cNvSpPr>
          <p:nvPr>
            <p:ph idx="1"/>
          </p:nvPr>
        </p:nvSpPr>
        <p:spPr/>
        <p:txBody>
          <a:bodyPr/>
          <a:lstStyle/>
          <a:p>
            <a:endParaRPr lang="pt-BR"/>
          </a:p>
        </p:txBody>
      </p:sp>
      <p:pic>
        <p:nvPicPr>
          <p:cNvPr id="4098" name="Picture 2" descr="Diagrama de Pareto como ferramenta de análise de falhas - Blog Manutenção  em Foco">
            <a:extLst>
              <a:ext uri="{FF2B5EF4-FFF2-40B4-BE49-F238E27FC236}">
                <a16:creationId xmlns:a16="http://schemas.microsoft.com/office/drawing/2014/main" id="{5AC0AACC-9922-2FD5-E81D-DD6A807EC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534" y="681037"/>
            <a:ext cx="11458786" cy="562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822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1630A-AE12-A553-E08F-3E2978360128}"/>
              </a:ext>
            </a:extLst>
          </p:cNvPr>
          <p:cNvSpPr>
            <a:spLocks noGrp="1"/>
          </p:cNvSpPr>
          <p:nvPr>
            <p:ph type="title"/>
          </p:nvPr>
        </p:nvSpPr>
        <p:spPr/>
        <p:txBody>
          <a:bodyPr/>
          <a:lstStyle/>
          <a:p>
            <a:r>
              <a:rPr lang="pt-BR"/>
              <a:t>Método 5: Diagnóstico IA</a:t>
            </a:r>
          </a:p>
        </p:txBody>
      </p:sp>
      <p:sp>
        <p:nvSpPr>
          <p:cNvPr id="3" name="Espaço Reservado para Conteúdo 2">
            <a:extLst>
              <a:ext uri="{FF2B5EF4-FFF2-40B4-BE49-F238E27FC236}">
                <a16:creationId xmlns:a16="http://schemas.microsoft.com/office/drawing/2014/main" id="{73901A4A-F7FE-C1AA-C7DC-ECB2553BBFD4}"/>
              </a:ext>
            </a:extLst>
          </p:cNvPr>
          <p:cNvSpPr>
            <a:spLocks noGrp="1"/>
          </p:cNvSpPr>
          <p:nvPr>
            <p:ph idx="1"/>
          </p:nvPr>
        </p:nvSpPr>
        <p:spPr/>
        <p:txBody>
          <a:bodyPr>
            <a:normAutofit lnSpcReduction="10000"/>
          </a:bodyPr>
          <a:lstStyle/>
          <a:p>
            <a:r>
              <a:rPr lang="pt-BR"/>
              <a:t>Uma das formas mais modernas de analisar falhas em equipamentos é através do monitoramentos constante de equipamentos e processamento de dados. Com um modelo baseado na internet das coisas e inteligência artificial, torna-se possível monitorar aspectos básicos e complexos dos ativos em plataformas, podendo ter um controle e diagnóstico muito mais preciso de causas e efeitos das falhas.</a:t>
            </a:r>
          </a:p>
          <a:p>
            <a:r>
              <a:rPr lang="pt-BR"/>
              <a:t>Além de criar um histórico consistente de informações sobre manutenções e condição dos equipamentos, a boa análise de dados detecta falhas quando estão no estágio inicial, permitindo que equipes de manutenção ajam antes que a quebra ocorra.</a:t>
            </a:r>
          </a:p>
        </p:txBody>
      </p:sp>
    </p:spTree>
    <p:extLst>
      <p:ext uri="{BB962C8B-B14F-4D97-AF65-F5344CB8AC3E}">
        <p14:creationId xmlns:p14="http://schemas.microsoft.com/office/powerpoint/2010/main" val="1250366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4E0C8-C855-5AA8-3B6D-CBD8C7DA9F9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E4037C5E-EAF5-DF4E-BE76-40AFEFA2A7F6}"/>
              </a:ext>
            </a:extLst>
          </p:cNvPr>
          <p:cNvSpPr>
            <a:spLocks noGrp="1"/>
          </p:cNvSpPr>
          <p:nvPr>
            <p:ph idx="1"/>
          </p:nvPr>
        </p:nvSpPr>
        <p:spPr/>
        <p:txBody>
          <a:bodyPr/>
          <a:lstStyle/>
          <a:p>
            <a:endParaRPr lang="pt-BR"/>
          </a:p>
        </p:txBody>
      </p:sp>
      <p:pic>
        <p:nvPicPr>
          <p:cNvPr id="5122" name="Picture 2" descr="Temperatura de um ativo elevada">
            <a:extLst>
              <a:ext uri="{FF2B5EF4-FFF2-40B4-BE49-F238E27FC236}">
                <a16:creationId xmlns:a16="http://schemas.microsoft.com/office/drawing/2014/main" id="{5571B7C3-9AB2-8A43-FF24-F4D3929D6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971550"/>
            <a:ext cx="9777705" cy="557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62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47538-C85F-2F08-16AD-04E258F604C6}"/>
              </a:ext>
            </a:extLst>
          </p:cNvPr>
          <p:cNvSpPr>
            <a:spLocks noGrp="1"/>
          </p:cNvSpPr>
          <p:nvPr>
            <p:ph type="title"/>
          </p:nvPr>
        </p:nvSpPr>
        <p:spPr/>
        <p:txBody>
          <a:bodyPr/>
          <a:lstStyle/>
          <a:p>
            <a:r>
              <a:rPr lang="pt-BR"/>
              <a:t>Elaborando um plano de manutenção</a:t>
            </a:r>
          </a:p>
        </p:txBody>
      </p:sp>
      <p:sp>
        <p:nvSpPr>
          <p:cNvPr id="3" name="Espaço Reservado para Conteúdo 2">
            <a:extLst>
              <a:ext uri="{FF2B5EF4-FFF2-40B4-BE49-F238E27FC236}">
                <a16:creationId xmlns:a16="http://schemas.microsoft.com/office/drawing/2014/main" id="{287D55E2-730A-709A-3732-D8167EA0DCBE}"/>
              </a:ext>
            </a:extLst>
          </p:cNvPr>
          <p:cNvSpPr>
            <a:spLocks noGrp="1"/>
          </p:cNvSpPr>
          <p:nvPr>
            <p:ph idx="1"/>
          </p:nvPr>
        </p:nvSpPr>
        <p:spPr/>
        <p:txBody>
          <a:bodyPr/>
          <a:lstStyle/>
          <a:p>
            <a:r>
              <a:rPr lang="pt-BR"/>
              <a:t>É necessário ter atenção em alguns pontos fundamentais desde os primeiros passos, para garantir que os gestores do plano de manutenção e os executores de cada etapa do processo tenham clareza da importância de cada uma das atividades.</a:t>
            </a:r>
          </a:p>
          <a:p>
            <a:r>
              <a:rPr lang="pt-BR"/>
              <a:t>Além de que existe um plano para cada tipo principal de manutenção:</a:t>
            </a:r>
          </a:p>
          <a:p>
            <a:pPr lvl="1"/>
            <a:r>
              <a:rPr lang="pt-BR"/>
              <a:t>Preditiva</a:t>
            </a:r>
          </a:p>
          <a:p>
            <a:pPr lvl="1"/>
            <a:r>
              <a:rPr lang="pt-BR"/>
              <a:t>Preventiva</a:t>
            </a:r>
          </a:p>
          <a:p>
            <a:pPr lvl="1"/>
            <a:r>
              <a:rPr lang="pt-BR"/>
              <a:t>Corretiva</a:t>
            </a:r>
          </a:p>
        </p:txBody>
      </p:sp>
    </p:spTree>
    <p:extLst>
      <p:ext uri="{BB962C8B-B14F-4D97-AF65-F5344CB8AC3E}">
        <p14:creationId xmlns:p14="http://schemas.microsoft.com/office/powerpoint/2010/main" val="295066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556BC-8CC9-3782-8C02-EBE1FF8B2FBE}"/>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B33825AB-1CAC-AF9E-2D21-10987E56AB5B}"/>
              </a:ext>
            </a:extLst>
          </p:cNvPr>
          <p:cNvSpPr>
            <a:spLocks noGrp="1"/>
          </p:cNvSpPr>
          <p:nvPr>
            <p:ph idx="1"/>
          </p:nvPr>
        </p:nvSpPr>
        <p:spPr/>
        <p:txBody>
          <a:bodyPr/>
          <a:lstStyle/>
          <a:p>
            <a:endParaRPr lang="pt-BR"/>
          </a:p>
        </p:txBody>
      </p:sp>
      <p:pic>
        <p:nvPicPr>
          <p:cNvPr id="1026" name="Picture 2" descr="plano de manutenção preventiva">
            <a:extLst>
              <a:ext uri="{FF2B5EF4-FFF2-40B4-BE49-F238E27FC236}">
                <a16:creationId xmlns:a16="http://schemas.microsoft.com/office/drawing/2014/main" id="{D07F41F1-AFBC-C7C2-0F28-8EA48124B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221" y="199158"/>
            <a:ext cx="11301083" cy="665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59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09048-7F05-4AA3-1B1A-05CD11EA43BB}"/>
              </a:ext>
            </a:extLst>
          </p:cNvPr>
          <p:cNvSpPr>
            <a:spLocks noGrp="1"/>
          </p:cNvSpPr>
          <p:nvPr>
            <p:ph type="title"/>
          </p:nvPr>
        </p:nvSpPr>
        <p:spPr/>
        <p:txBody>
          <a:bodyPr/>
          <a:lstStyle/>
          <a:p>
            <a:r>
              <a:rPr lang="pt-BR"/>
              <a:t>Índices iniciais</a:t>
            </a:r>
          </a:p>
        </p:txBody>
      </p:sp>
      <p:sp>
        <p:nvSpPr>
          <p:cNvPr id="3" name="Espaço Reservado para Conteúdo 2">
            <a:extLst>
              <a:ext uri="{FF2B5EF4-FFF2-40B4-BE49-F238E27FC236}">
                <a16:creationId xmlns:a16="http://schemas.microsoft.com/office/drawing/2014/main" id="{577B82E8-AA28-3EB0-2E83-4EAA7C829EFF}"/>
              </a:ext>
            </a:extLst>
          </p:cNvPr>
          <p:cNvSpPr>
            <a:spLocks noGrp="1"/>
          </p:cNvSpPr>
          <p:nvPr>
            <p:ph idx="1"/>
          </p:nvPr>
        </p:nvSpPr>
        <p:spPr/>
        <p:txBody>
          <a:bodyPr>
            <a:normAutofit lnSpcReduction="10000"/>
          </a:bodyPr>
          <a:lstStyle/>
          <a:p>
            <a:r>
              <a:rPr lang="pt-BR"/>
              <a:t>Para facilitar todos os processos que interagem na manutenção, é fundamental a coleta das seguintes informações:</a:t>
            </a:r>
          </a:p>
          <a:p>
            <a:pPr lvl="1"/>
            <a:r>
              <a:rPr lang="pt-BR"/>
              <a:t>Que serviços serão realizados;</a:t>
            </a:r>
          </a:p>
          <a:p>
            <a:pPr lvl="1"/>
            <a:r>
              <a:rPr lang="pt-BR"/>
              <a:t>Quando os serviços serão realizados; (na preventiva e preditiva)</a:t>
            </a:r>
          </a:p>
          <a:p>
            <a:pPr lvl="1"/>
            <a:r>
              <a:rPr lang="pt-BR"/>
              <a:t>Quem são os responsáveis pela execução dos serviços (Nome, Cargo ou Função);</a:t>
            </a:r>
          </a:p>
          <a:p>
            <a:pPr lvl="1"/>
            <a:r>
              <a:rPr lang="pt-BR"/>
              <a:t>Que recursos serão necessários para a execução dos serviços (Peças, Ferramentas, Materiais, Consumíveis, etc.);</a:t>
            </a:r>
          </a:p>
          <a:p>
            <a:pPr lvl="1"/>
            <a:r>
              <a:rPr lang="pt-BR"/>
              <a:t>Quanto tempo será gasto em cada serviço;</a:t>
            </a:r>
          </a:p>
          <a:p>
            <a:pPr lvl="1"/>
            <a:r>
              <a:rPr lang="pt-BR"/>
              <a:t>Qual será o custo de cada serviço, custo por unidade e o custo total;</a:t>
            </a:r>
          </a:p>
          <a:p>
            <a:pPr lvl="1"/>
            <a:r>
              <a:rPr lang="pt-BR"/>
              <a:t>Que materiais serão aplicados;</a:t>
            </a:r>
          </a:p>
          <a:p>
            <a:pPr lvl="1"/>
            <a:r>
              <a:rPr lang="pt-BR"/>
              <a:t>Que máquinas, dispositivos e ferramentas serão necessárias.</a:t>
            </a:r>
          </a:p>
        </p:txBody>
      </p:sp>
    </p:spTree>
    <p:extLst>
      <p:ext uri="{BB962C8B-B14F-4D97-AF65-F5344CB8AC3E}">
        <p14:creationId xmlns:p14="http://schemas.microsoft.com/office/powerpoint/2010/main" val="54901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74073-0605-1A3F-A1BD-9F17BF7334C3}"/>
              </a:ext>
            </a:extLst>
          </p:cNvPr>
          <p:cNvSpPr>
            <a:spLocks noGrp="1"/>
          </p:cNvSpPr>
          <p:nvPr>
            <p:ph type="title"/>
          </p:nvPr>
        </p:nvSpPr>
        <p:spPr/>
        <p:txBody>
          <a:bodyPr/>
          <a:lstStyle/>
          <a:p>
            <a:r>
              <a:rPr lang="pt-BR"/>
              <a:t>Passo 1: Levantamento de dados</a:t>
            </a:r>
          </a:p>
        </p:txBody>
      </p:sp>
      <p:sp>
        <p:nvSpPr>
          <p:cNvPr id="3" name="Espaço Reservado para Conteúdo 2">
            <a:extLst>
              <a:ext uri="{FF2B5EF4-FFF2-40B4-BE49-F238E27FC236}">
                <a16:creationId xmlns:a16="http://schemas.microsoft.com/office/drawing/2014/main" id="{4289B9DC-DC14-4DD7-8DB3-7039085205D9}"/>
              </a:ext>
            </a:extLst>
          </p:cNvPr>
          <p:cNvSpPr>
            <a:spLocks noGrp="1"/>
          </p:cNvSpPr>
          <p:nvPr>
            <p:ph idx="1"/>
          </p:nvPr>
        </p:nvSpPr>
        <p:spPr/>
        <p:txBody>
          <a:bodyPr>
            <a:normAutofit fontScale="70000" lnSpcReduction="20000"/>
          </a:bodyPr>
          <a:lstStyle/>
          <a:p>
            <a:r>
              <a:rPr lang="pt-BR"/>
              <a:t>O primeiro passo para criar um plano de manutenção preventiva em um processo logístico é fazer um levantamento de dados de todos os equipamentos envolvidos no plano de manutenção.</a:t>
            </a:r>
          </a:p>
          <a:p>
            <a:r>
              <a:rPr lang="pt-BR"/>
              <a:t>Nesse mapeamento, deve-se identificar uma série de informações relevantes para garantir que a logística do processo ocorra de forma a reduzir ao máximo os custos e os recursos de manutenção dos equipamentos necessários para se obter um planejamento de logística adequado.</a:t>
            </a:r>
          </a:p>
          <a:p>
            <a:r>
              <a:rPr lang="pt-BR"/>
              <a:t>Dentre os dados que devem constar no seu plano de manutenção preventiva estão todas as informações relativas às máquinas disponíveis na cadeia logística.</a:t>
            </a:r>
          </a:p>
          <a:p>
            <a:r>
              <a:rPr lang="pt-BR"/>
              <a:t>Exemplos dessas informações são o modelo, especificações técnicas e o local de cada equipamento, principalmente dos equipamentos essenciais para o seu processo e que não podem ficar parados.</a:t>
            </a:r>
          </a:p>
          <a:p>
            <a:r>
              <a:rPr lang="pt-BR"/>
              <a:t>Além disso, é necessário identificar o histórico de troca de peças e reparo de cada equipamento listado.</a:t>
            </a:r>
          </a:p>
          <a:p>
            <a:r>
              <a:rPr lang="pt-BR"/>
              <a:t>Essas informações permitirão gerar inteligência por meio de estatísticas para a gestão do seu plano de manutenção preventiva e facilitar a tomada de decisões.</a:t>
            </a:r>
          </a:p>
        </p:txBody>
      </p:sp>
    </p:spTree>
    <p:extLst>
      <p:ext uri="{BB962C8B-B14F-4D97-AF65-F5344CB8AC3E}">
        <p14:creationId xmlns:p14="http://schemas.microsoft.com/office/powerpoint/2010/main" val="344256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FABB2-503E-896B-B6A0-FC9DE6B98BFC}"/>
              </a:ext>
            </a:extLst>
          </p:cNvPr>
          <p:cNvSpPr>
            <a:spLocks noGrp="1"/>
          </p:cNvSpPr>
          <p:nvPr>
            <p:ph type="title"/>
          </p:nvPr>
        </p:nvSpPr>
        <p:spPr/>
        <p:txBody>
          <a:bodyPr/>
          <a:lstStyle/>
          <a:p>
            <a:r>
              <a:rPr lang="pt-BR"/>
              <a:t>Passo</a:t>
            </a:r>
            <a:r>
              <a:rPr lang="pt-BR">
                <a:solidFill>
                  <a:srgbClr val="000000"/>
                </a:solidFill>
                <a:latin typeface="var(--fonts)"/>
              </a:rPr>
              <a:t> </a:t>
            </a:r>
            <a:r>
              <a:rPr lang="pt-BR"/>
              <a:t>2:</a:t>
            </a:r>
            <a:r>
              <a:rPr lang="pt-BR">
                <a:solidFill>
                  <a:srgbClr val="000000"/>
                </a:solidFill>
                <a:latin typeface="var(--fonts)"/>
              </a:rPr>
              <a:t> </a:t>
            </a:r>
            <a:r>
              <a:rPr lang="pt-BR"/>
              <a:t>Criar um checklist de manutenção</a:t>
            </a:r>
          </a:p>
        </p:txBody>
      </p:sp>
      <p:sp>
        <p:nvSpPr>
          <p:cNvPr id="3" name="Espaço Reservado para Conteúdo 2">
            <a:extLst>
              <a:ext uri="{FF2B5EF4-FFF2-40B4-BE49-F238E27FC236}">
                <a16:creationId xmlns:a16="http://schemas.microsoft.com/office/drawing/2014/main" id="{39301034-EEDD-584D-3507-F9CF2D6401D1}"/>
              </a:ext>
            </a:extLst>
          </p:cNvPr>
          <p:cNvSpPr>
            <a:spLocks noGrp="1"/>
          </p:cNvSpPr>
          <p:nvPr>
            <p:ph idx="1"/>
          </p:nvPr>
        </p:nvSpPr>
        <p:spPr/>
        <p:txBody>
          <a:bodyPr/>
          <a:lstStyle/>
          <a:p>
            <a:r>
              <a:rPr lang="pt-BR"/>
              <a:t>Ao criar um checklist de manutenção, é possível verificar o tipo de plano adequado de manutenção preventiva ou corretiva, a partir do estado de cada equipamento.</a:t>
            </a:r>
          </a:p>
          <a:p>
            <a:endParaRPr lang="pt-BR"/>
          </a:p>
          <a:p>
            <a:r>
              <a:rPr lang="pt-BR"/>
              <a:t>A partir do checklist de manutenção, é possível não só acompanhar o status de cada equipamento monitorado e sua utilização com excelência, como também garantir que o plano de manutenção e todas as ações necessárias estão sendo seguidas com excelência, a fim melhorar a otimização dos processos.</a:t>
            </a:r>
          </a:p>
        </p:txBody>
      </p:sp>
    </p:spTree>
    <p:extLst>
      <p:ext uri="{BB962C8B-B14F-4D97-AF65-F5344CB8AC3E}">
        <p14:creationId xmlns:p14="http://schemas.microsoft.com/office/powerpoint/2010/main" val="28342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A0E5F-32A7-704A-E308-4DF1C30DA331}"/>
              </a:ext>
            </a:extLst>
          </p:cNvPr>
          <p:cNvSpPr>
            <a:spLocks noGrp="1"/>
          </p:cNvSpPr>
          <p:nvPr>
            <p:ph type="title"/>
          </p:nvPr>
        </p:nvSpPr>
        <p:spPr/>
        <p:txBody>
          <a:bodyPr/>
          <a:lstStyle/>
          <a:p>
            <a:r>
              <a:rPr lang="pt-BR"/>
              <a:t>O que avaliar inicialmente</a:t>
            </a:r>
          </a:p>
        </p:txBody>
      </p:sp>
      <p:sp>
        <p:nvSpPr>
          <p:cNvPr id="3" name="Espaço Reservado para Conteúdo 2">
            <a:extLst>
              <a:ext uri="{FF2B5EF4-FFF2-40B4-BE49-F238E27FC236}">
                <a16:creationId xmlns:a16="http://schemas.microsoft.com/office/drawing/2014/main" id="{1595C049-17F2-85A5-21B8-0B0C34055BE5}"/>
              </a:ext>
            </a:extLst>
          </p:cNvPr>
          <p:cNvSpPr>
            <a:spLocks noGrp="1"/>
          </p:cNvSpPr>
          <p:nvPr>
            <p:ph idx="1"/>
          </p:nvPr>
        </p:nvSpPr>
        <p:spPr/>
        <p:txBody>
          <a:bodyPr/>
          <a:lstStyle/>
          <a:p>
            <a:pPr marL="514350" indent="-514350">
              <a:buFont typeface="+mj-lt"/>
              <a:buAutoNum type="arabicPeriod"/>
            </a:pPr>
            <a:r>
              <a:rPr lang="pt-BR"/>
              <a:t>Preparar ou atualizar o registro dos equipamentos </a:t>
            </a:r>
          </a:p>
          <a:p>
            <a:pPr marL="514350" indent="-514350">
              <a:buFont typeface="+mj-lt"/>
              <a:buAutoNum type="arabicPeriod"/>
            </a:pPr>
            <a:r>
              <a:rPr lang="pt-BR"/>
              <a:t>Avaliar os equipamentos: estabelecer critérios de avaliação, priorizar os equipamentos e selecionar equipamentos e componentes para manutenção preventiva; </a:t>
            </a:r>
          </a:p>
          <a:p>
            <a:pPr marL="514350" indent="-514350">
              <a:buFont typeface="+mj-lt"/>
              <a:buAutoNum type="arabicPeriod"/>
            </a:pPr>
            <a:r>
              <a:rPr lang="pt-BR"/>
              <a:t>Definir níveis de quebras; </a:t>
            </a:r>
          </a:p>
          <a:p>
            <a:pPr marL="514350" indent="-514350">
              <a:buFont typeface="+mj-lt"/>
              <a:buAutoNum type="arabicPeriod"/>
            </a:pPr>
            <a:r>
              <a:rPr lang="pt-BR"/>
              <a:t>Compreender a situação: MTBF (período médio entre falhas), custo de manutenção, taxas de manutenção de quebras, </a:t>
            </a:r>
            <a:r>
              <a:rPr lang="pt-BR" err="1"/>
              <a:t>etc</a:t>
            </a:r>
            <a:r>
              <a:rPr lang="pt-BR"/>
              <a:t>; </a:t>
            </a:r>
          </a:p>
          <a:p>
            <a:pPr marL="514350" indent="-514350">
              <a:buFont typeface="+mj-lt"/>
              <a:buAutoNum type="arabicPeriod"/>
            </a:pPr>
            <a:r>
              <a:rPr lang="pt-BR"/>
              <a:t>Estabelecer objetivos da manutenção (indicadores, métodos de para medir resultados).</a:t>
            </a:r>
          </a:p>
        </p:txBody>
      </p:sp>
    </p:spTree>
    <p:extLst>
      <p:ext uri="{BB962C8B-B14F-4D97-AF65-F5344CB8AC3E}">
        <p14:creationId xmlns:p14="http://schemas.microsoft.com/office/powerpoint/2010/main" val="347353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30800-8D21-7925-19CF-F9DA00744992}"/>
              </a:ext>
            </a:extLst>
          </p:cNvPr>
          <p:cNvSpPr>
            <a:spLocks noGrp="1"/>
          </p:cNvSpPr>
          <p:nvPr>
            <p:ph type="title"/>
          </p:nvPr>
        </p:nvSpPr>
        <p:spPr/>
        <p:txBody>
          <a:bodyPr/>
          <a:lstStyle/>
          <a:p>
            <a:r>
              <a:rPr lang="pt-BR"/>
              <a:t>Exemplo de Checklist Preventivo – (A fazer)</a:t>
            </a:r>
          </a:p>
        </p:txBody>
      </p:sp>
      <p:sp>
        <p:nvSpPr>
          <p:cNvPr id="3" name="Espaço Reservado para Conteúdo 2">
            <a:extLst>
              <a:ext uri="{FF2B5EF4-FFF2-40B4-BE49-F238E27FC236}">
                <a16:creationId xmlns:a16="http://schemas.microsoft.com/office/drawing/2014/main" id="{13EAD58C-397E-78BA-FAF0-14DAEF07A98B}"/>
              </a:ext>
            </a:extLst>
          </p:cNvPr>
          <p:cNvSpPr>
            <a:spLocks noGrp="1"/>
          </p:cNvSpPr>
          <p:nvPr>
            <p:ph idx="1"/>
          </p:nvPr>
        </p:nvSpPr>
        <p:spPr/>
        <p:txBody>
          <a:bodyPr>
            <a:normAutofit lnSpcReduction="10000"/>
          </a:bodyPr>
          <a:lstStyle/>
          <a:p>
            <a:pPr>
              <a:buFont typeface="Wingdings" panose="05000000000000000000" pitchFamily="2" charset="2"/>
              <a:buChar char="q"/>
            </a:pPr>
            <a:r>
              <a:rPr lang="pt-BR"/>
              <a:t>Remoção do excesso de poeira.</a:t>
            </a:r>
          </a:p>
          <a:p>
            <a:pPr>
              <a:buFont typeface="Wingdings" panose="05000000000000000000" pitchFamily="2" charset="2"/>
              <a:buChar char="q"/>
            </a:pPr>
            <a:r>
              <a:rPr lang="pt-BR"/>
              <a:t>Limpeza de coolers e verificação de sua eficiência de rotação.</a:t>
            </a:r>
          </a:p>
          <a:p>
            <a:pPr>
              <a:buFont typeface="Wingdings" panose="05000000000000000000" pitchFamily="2" charset="2"/>
              <a:buChar char="q"/>
            </a:pPr>
            <a:r>
              <a:rPr lang="pt-BR"/>
              <a:t>Troca de pasta térmica.</a:t>
            </a:r>
          </a:p>
          <a:p>
            <a:pPr>
              <a:buFont typeface="Wingdings" panose="05000000000000000000" pitchFamily="2" charset="2"/>
              <a:buChar char="q"/>
            </a:pPr>
            <a:r>
              <a:rPr lang="pt-BR"/>
              <a:t>Verificar a disposição dos cabos dentro do gabinete.</a:t>
            </a:r>
          </a:p>
          <a:p>
            <a:pPr>
              <a:buFont typeface="Wingdings" panose="05000000000000000000" pitchFamily="2" charset="2"/>
              <a:buChar char="q"/>
            </a:pPr>
            <a:r>
              <a:rPr lang="pt-BR"/>
              <a:t>Desfragmentação de disco.</a:t>
            </a:r>
          </a:p>
          <a:p>
            <a:pPr>
              <a:buFont typeface="Wingdings" panose="05000000000000000000" pitchFamily="2" charset="2"/>
              <a:buChar char="q"/>
            </a:pPr>
            <a:r>
              <a:rPr lang="pt-BR"/>
              <a:t>Verificação e remoção de vírus.</a:t>
            </a:r>
          </a:p>
          <a:p>
            <a:pPr>
              <a:buFont typeface="Wingdings" panose="05000000000000000000" pitchFamily="2" charset="2"/>
              <a:buChar char="q"/>
            </a:pPr>
            <a:r>
              <a:rPr lang="pt-BR"/>
              <a:t>Verificação e remoção de </a:t>
            </a:r>
            <a:r>
              <a:rPr lang="pt-BR" err="1"/>
              <a:t>spywares</a:t>
            </a:r>
            <a:r>
              <a:rPr lang="pt-BR"/>
              <a:t>.</a:t>
            </a:r>
          </a:p>
          <a:p>
            <a:pPr>
              <a:buFont typeface="Wingdings" panose="05000000000000000000" pitchFamily="2" charset="2"/>
              <a:buChar char="q"/>
            </a:pPr>
            <a:r>
              <a:rPr lang="pt-BR"/>
              <a:t>Atualização de drivers de dispositivos.</a:t>
            </a:r>
          </a:p>
          <a:p>
            <a:pPr>
              <a:buFont typeface="Wingdings" panose="05000000000000000000" pitchFamily="2" charset="2"/>
              <a:buChar char="q"/>
            </a:pPr>
            <a:r>
              <a:rPr lang="pt-BR"/>
              <a:t>Limpeza de arquivos temporários.</a:t>
            </a:r>
          </a:p>
        </p:txBody>
      </p:sp>
    </p:spTree>
    <p:extLst>
      <p:ext uri="{BB962C8B-B14F-4D97-AF65-F5344CB8AC3E}">
        <p14:creationId xmlns:p14="http://schemas.microsoft.com/office/powerpoint/2010/main" val="3978090728"/>
      </p:ext>
    </p:extLst>
  </p:cSld>
  <p:clrMapOvr>
    <a:masterClrMapping/>
  </p:clrMapOvr>
</p:sld>
</file>

<file path=ppt/theme/theme1.xml><?xml version="1.0" encoding="utf-8"?>
<a:theme xmlns:a="http://schemas.openxmlformats.org/drawingml/2006/main" name="senac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nactema" id="{3A8E1440-A497-400C-867B-2C34016BE005}" vid="{38FEC716-E99F-4397-A317-86086EECE9B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2D22EB5E4B2F5428B59719EBDF87E35" ma:contentTypeVersion="6" ma:contentTypeDescription="Crie um novo documento." ma:contentTypeScope="" ma:versionID="1cd63534d3ad254517e4c94ec42c2942">
  <xsd:schema xmlns:xsd="http://www.w3.org/2001/XMLSchema" xmlns:xs="http://www.w3.org/2001/XMLSchema" xmlns:p="http://schemas.microsoft.com/office/2006/metadata/properties" xmlns:ns2="bde67945-a659-4777-aa68-17e41bfc59b5" targetNamespace="http://schemas.microsoft.com/office/2006/metadata/properties" ma:root="true" ma:fieldsID="0b237a5a348ad676acda5f76d4548136" ns2:_="">
    <xsd:import namespace="bde67945-a659-4777-aa68-17e41bfc59b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67945-a659-4777-aa68-17e41bfc59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CD920C-8B7C-498B-859C-46E4BE5938ED}">
  <ds:schemaRefs>
    <ds:schemaRef ds:uri="http://schemas.microsoft.com/sharepoint/v3/contenttype/forms"/>
  </ds:schemaRefs>
</ds:datastoreItem>
</file>

<file path=customXml/itemProps2.xml><?xml version="1.0" encoding="utf-8"?>
<ds:datastoreItem xmlns:ds="http://schemas.openxmlformats.org/officeDocument/2006/customXml" ds:itemID="{EE29E4C3-6120-4F29-8D92-82BE121361DD}"/>
</file>

<file path=customXml/itemProps3.xml><?xml version="1.0" encoding="utf-8"?>
<ds:datastoreItem xmlns:ds="http://schemas.openxmlformats.org/officeDocument/2006/customXml" ds:itemID="{B3FF21B2-C795-47F6-81EC-DAD1919545A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senactema</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senactema</vt:lpstr>
      <vt:lpstr>PLANEJAMENTO DE MANUTENÇÃO</vt:lpstr>
      <vt:lpstr>Sobre</vt:lpstr>
      <vt:lpstr>Elaborando um plano de manutenção</vt:lpstr>
      <vt:lpstr>PowerPoint Presentation</vt:lpstr>
      <vt:lpstr>Índices iniciais</vt:lpstr>
      <vt:lpstr>Passo 1: Levantamento de dados</vt:lpstr>
      <vt:lpstr>Passo 2: Criar um checklist de manutenção</vt:lpstr>
      <vt:lpstr>O que avaliar inicialmente</vt:lpstr>
      <vt:lpstr>Exemplo de Checklist Preventivo – (A fazer)</vt:lpstr>
      <vt:lpstr>Passo 3: Realize um cronograma</vt:lpstr>
      <vt:lpstr>Passo 4: Controle a execução das atividades</vt:lpstr>
      <vt:lpstr>Passo 5: Estruture os KPI’s</vt:lpstr>
      <vt:lpstr>Metodologia Kanban</vt:lpstr>
      <vt:lpstr>Sobre</vt:lpstr>
      <vt:lpstr>PowerPoint Presentation</vt:lpstr>
      <vt:lpstr>Documentos de apoio</vt:lpstr>
      <vt:lpstr>Documentos de apoio</vt:lpstr>
      <vt:lpstr>Exemplos</vt:lpstr>
      <vt:lpstr>Ferramentas para ajudar no planejamento</vt:lpstr>
      <vt:lpstr>Método 1: Porquês </vt:lpstr>
      <vt:lpstr>Método 2: Grafico de Causa e Efeito</vt:lpstr>
      <vt:lpstr>PowerPoint Presentation</vt:lpstr>
      <vt:lpstr>Método 3: Árvore Lógica das falhas</vt:lpstr>
      <vt:lpstr>PowerPoint Presentation</vt:lpstr>
      <vt:lpstr>Método 4: Diagrama de Pareto</vt:lpstr>
      <vt:lpstr>PowerPoint Presentation</vt:lpstr>
      <vt:lpstr>Método 5: Diagnóstico IA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PLANEJAMENTO DE MANUTENÇÃO</dc:title>
  <dc:creator>Hugo Santos Magalhães</dc:creator>
  <cp:revision>1</cp:revision>
  <dcterms:created xsi:type="dcterms:W3CDTF">2022-08-08T19:45:56Z</dcterms:created>
  <dcterms:modified xsi:type="dcterms:W3CDTF">2023-10-06T22:35:47Z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0x010100A2D22EB5E4B2F5428B59719EBDF87E35</vt:lpwstr>
  </property>
</Properties>
</file>