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0046F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3"/>
    <p:restoredTop sz="94685"/>
  </p:normalViewPr>
  <p:slideViewPr>
    <p:cSldViewPr snapToGrid="0" showGuides="1">
      <p:cViewPr>
        <p:scale>
          <a:sx n="98" d="100"/>
          <a:sy n="98" d="100"/>
        </p:scale>
        <p:origin x="14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1349-B62A-F48E-2869-1C681ABD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0C84-C6C1-91FD-84BD-5887265E5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86AC-C4FC-E3CE-9A4D-C5FE26F4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DC4D-B4EB-0082-C496-E2E1DA6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94D-4354-1668-13ED-ED6E0161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475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BAF-7D99-5F45-847F-7F525F8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D527-EC84-BFE6-ADFE-8D1072D7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652D-BFB7-6093-7010-15D8F66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9BDD-1589-394B-6902-11F2757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4DE9-E17A-BAC4-CC74-7A9D97A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03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DFF7-941D-B6E7-BC2A-5EEC3AA1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A6CE-E25D-63F4-9BCC-2947D640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38E9-5E56-D348-047E-53DAFA31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6C66-6B52-602C-DC72-7E64261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F940-5991-065A-0BF5-939EA85F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2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00B7-1386-C4F9-7D7D-4BC679D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DF45-E5AE-4E04-A93A-A0798DEC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6E2D-EE09-24D4-F84A-E7B8283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EA61-88C4-F204-4A3C-E0708DEB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6033-C72B-843F-98C6-EA92555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26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DEE0-B939-C8F7-69FC-E4E8277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EF6E-1F24-31BC-EC0C-82E842EB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AF0C-2E33-9FA8-7FC4-5FE7DAA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0DCB-4A7F-76F0-587C-13AFED4B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C440-DC2E-DA2D-6BAD-2C0A5F7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82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6AD-3DBE-ADD7-293C-90B4343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E3D4-6F13-2A12-0187-935F9E8B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B17B-DBE5-D7E7-BCFC-C0DD0EB2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A597-DBDD-7E68-9630-BD73D1F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D606-1136-F3BC-A2AB-45EDFD9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CE32-7AE8-07DC-7ECF-C4274EE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769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9A5-92A4-4D14-51BB-0C6E5432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7E9A-9C88-01B3-79F5-2CD77F31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5DBA-2C36-67F7-CB5F-ED0448278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7428-72FD-1B3E-0F82-BC881305C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8A91-FB2C-FFF4-6386-AFBC7DA5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B4839-D387-D624-1A77-66BA1F9C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F5E77-E29A-A3AE-8939-CDE6922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CBA46-C773-9058-4AD1-265D331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0949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B58-2F59-6342-7671-81C512AD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1E202-45A3-43DB-C2EA-EE01E456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B071-C7EF-745B-6912-5193E2E6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507BA-69D0-607E-E28B-398AA05C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31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00B2-967F-DB3B-76F1-E317194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5DA02-B990-C97A-948A-79388948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689B-7B3F-2416-A93A-58E3703D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57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801-6851-100F-822A-32CF7AE0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E8E8-A313-1A1F-D4D8-31494183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0183-8ECE-3074-3E15-B13F815C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16E0-6DC3-4A8C-C56A-71E8AE4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F222-6E31-EC25-FD15-8A61B0E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8E86-EA65-8611-1C39-1546E8E3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372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7396-DBF7-690E-5D3B-7D6617B1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FAC05-343B-EEE5-806E-3C86EC324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75D6E-8EC2-3BFF-2ADC-3365F2AF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5530-A277-8401-7F60-3C6085CA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17/4/24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6F18-D3FF-9BB9-F2FF-88470F2C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9EF3-F0BC-9E90-E263-47C293A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76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007A7-41B6-4217-F09A-BF36F69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53B-4FB1-0282-B93E-0728290F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87CF-95EB-B7DF-92AD-00CB473F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4DF3F-473C-4241-BBDF-B1A5FFCE87AC}" type="datetimeFigureOut">
              <a:rPr lang="en-ES" smtClean="0"/>
              <a:t>17/4/24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CFDB-EFEC-8FBB-1F46-95D7F17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0A2D-9D22-3EAE-6F9B-71A459CF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BE338-1DE7-A14D-B1DD-05E1E97A2445}" type="slidenum">
              <a:rPr lang="en-E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8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owser Company - YouTube">
            <a:extLst>
              <a:ext uri="{FF2B5EF4-FFF2-40B4-BE49-F238E27FC236}">
                <a16:creationId xmlns:a16="http://schemas.microsoft.com/office/drawing/2014/main" id="{14CADE79-871A-75FE-FD63-422B1B19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7818C-94A1-2FC9-3B1D-D575DE5FBF6C}"/>
              </a:ext>
            </a:extLst>
          </p:cNvPr>
          <p:cNvSpPr txBox="1"/>
          <p:nvPr/>
        </p:nvSpPr>
        <p:spPr>
          <a:xfrm>
            <a:off x="6858000" y="2151727"/>
            <a:ext cx="4615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Análisis del </a:t>
            </a:r>
            <a:r>
              <a:rPr lang="es-ES" sz="3200" dirty="0" err="1">
                <a:solidFill>
                  <a:schemeClr val="bg1"/>
                </a:solidFill>
              </a:rPr>
              <a:t>customer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journey</a:t>
            </a:r>
            <a:r>
              <a:rPr lang="es-ES" sz="3200" dirty="0">
                <a:solidFill>
                  <a:schemeClr val="bg1"/>
                </a:solidFill>
              </a:rPr>
              <a:t> mediante cadenas de </a:t>
            </a:r>
            <a:r>
              <a:rPr lang="es-ES" sz="3200" dirty="0" err="1">
                <a:solidFill>
                  <a:schemeClr val="bg1"/>
                </a:solidFill>
              </a:rPr>
              <a:t>Markov</a:t>
            </a:r>
            <a:r>
              <a:rPr lang="es-ES" sz="3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s-ES" sz="3200" dirty="0">
              <a:solidFill>
                <a:schemeClr val="bg1"/>
              </a:solidFill>
            </a:endParaRPr>
          </a:p>
          <a:p>
            <a:pPr algn="ctr"/>
            <a:r>
              <a:rPr lang="es-ES" sz="3200" b="1" dirty="0">
                <a:solidFill>
                  <a:schemeClr val="bg1"/>
                </a:solidFill>
              </a:rPr>
              <a:t>Yago Tobio 5º GITT + BA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CDD90-685A-003C-C08A-04EA8FA76F0C}"/>
              </a:ext>
            </a:extLst>
          </p:cNvPr>
          <p:cNvSpPr txBox="1"/>
          <p:nvPr/>
        </p:nvSpPr>
        <p:spPr>
          <a:xfrm>
            <a:off x="3788229" y="340974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Objetivos</a:t>
            </a:r>
            <a:endParaRPr sz="3200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91389-78B7-DAE7-2E7F-E34CE88A1B52}"/>
              </a:ext>
            </a:extLst>
          </p:cNvPr>
          <p:cNvGrpSpPr/>
          <p:nvPr/>
        </p:nvGrpSpPr>
        <p:grpSpPr>
          <a:xfrm>
            <a:off x="290010" y="1178414"/>
            <a:ext cx="11611979" cy="4933630"/>
            <a:chOff x="240632" y="937782"/>
            <a:chExt cx="11611979" cy="493363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F99955-067F-4331-7298-A73F31F4A5D1}"/>
                </a:ext>
              </a:extLst>
            </p:cNvPr>
            <p:cNvSpPr/>
            <p:nvPr/>
          </p:nvSpPr>
          <p:spPr>
            <a:xfrm>
              <a:off x="240632" y="937782"/>
              <a:ext cx="11611979" cy="4933630"/>
            </a:xfrm>
            <a:prstGeom prst="roundRect">
              <a:avLst>
                <a:gd name="adj" fmla="val 11503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32DC1-B300-FEB8-F2AC-53320CFE9876}"/>
                </a:ext>
              </a:extLst>
            </p:cNvPr>
            <p:cNvSpPr txBox="1"/>
            <p:nvPr/>
          </p:nvSpPr>
          <p:spPr>
            <a:xfrm>
              <a:off x="1317958" y="1387730"/>
              <a:ext cx="10202779" cy="39703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Definir una cadena de </a:t>
              </a:r>
              <a:r>
                <a:rPr lang="es-ES" sz="2800" dirty="0" err="1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Markov</a:t>
              </a:r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 con 4+ estados que  describa el proceso de Lead </a:t>
              </a:r>
              <a:r>
                <a:rPr lang="es-ES" sz="2800" dirty="0" err="1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Nurturing</a:t>
              </a:r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. </a:t>
              </a:r>
              <a:b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</a:br>
              <a:endParaRPr lang="es-ES" sz="28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Diseñar un modelo probabilístico que dependa de la asignación presupuestaria de la empresa. </a:t>
              </a:r>
              <a:b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</a:br>
              <a:endParaRPr lang="es-ES" sz="28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Escribir el código de Python correspondiente que nos permita hallar la distribución estacionaria y la mejor asignación de presupuesto por fase. </a:t>
              </a:r>
            </a:p>
          </p:txBody>
        </p:sp>
        <p:pic>
          <p:nvPicPr>
            <p:cNvPr id="5" name="Picture 2" descr="Arc Browser: An ambitious plan to challenge Google with ad-free search -  Design Compass">
              <a:extLst>
                <a:ext uri="{FF2B5EF4-FFF2-40B4-BE49-F238E27FC236}">
                  <a16:creationId xmlns:a16="http://schemas.microsoft.com/office/drawing/2014/main" id="{8DEAD0C4-BBF4-297D-74BB-C41272CC4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283" b="73449" l="30195" r="69156">
                          <a14:foregroundMark x1="32035" y1="47619" x2="32035" y2="47619"/>
                          <a14:foregroundMark x1="49892" y1="28427" x2="49892" y2="28427"/>
                          <a14:foregroundMark x1="30195" y1="47330" x2="30195" y2="47330"/>
                          <a14:foregroundMark x1="66883" y1="43146" x2="66883" y2="43146"/>
                          <a14:foregroundMark x1="68182" y1="43579" x2="68182" y2="43579"/>
                          <a14:foregroundMark x1="69156" y1="44012" x2="69156" y2="44012"/>
                          <a14:foregroundMark x1="59632" y1="73449" x2="59632" y2="734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9" t="23809" r="29410" b="22222"/>
            <a:stretch/>
          </p:blipFill>
          <p:spPr bwMode="auto">
            <a:xfrm>
              <a:off x="665495" y="1387730"/>
              <a:ext cx="510842" cy="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rc Browser: An ambitious plan to challenge Google with ad-free search -  Design Compass">
              <a:extLst>
                <a:ext uri="{FF2B5EF4-FFF2-40B4-BE49-F238E27FC236}">
                  <a16:creationId xmlns:a16="http://schemas.microsoft.com/office/drawing/2014/main" id="{B91397DB-035C-8BC9-4D58-FE2DA26B8E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283" b="73449" l="30195" r="69156">
                          <a14:foregroundMark x1="32035" y1="47619" x2="32035" y2="47619"/>
                          <a14:foregroundMark x1="49892" y1="28427" x2="49892" y2="28427"/>
                          <a14:foregroundMark x1="30195" y1="47330" x2="30195" y2="47330"/>
                          <a14:foregroundMark x1="66883" y1="43146" x2="66883" y2="43146"/>
                          <a14:foregroundMark x1="68182" y1="43579" x2="68182" y2="43579"/>
                          <a14:foregroundMark x1="69156" y1="44012" x2="69156" y2="44012"/>
                          <a14:foregroundMark x1="59632" y1="73449" x2="59632" y2="734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9" t="23809" r="29410" b="22222"/>
            <a:stretch/>
          </p:blipFill>
          <p:spPr bwMode="auto">
            <a:xfrm>
              <a:off x="665495" y="2680476"/>
              <a:ext cx="510842" cy="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rc Browser: An ambitious plan to challenge Google with ad-free search -  Design Compass">
              <a:extLst>
                <a:ext uri="{FF2B5EF4-FFF2-40B4-BE49-F238E27FC236}">
                  <a16:creationId xmlns:a16="http://schemas.microsoft.com/office/drawing/2014/main" id="{C7EED527-2FE4-D1B5-0368-2194C277F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283" b="73449" l="30195" r="69156">
                          <a14:foregroundMark x1="32035" y1="47619" x2="32035" y2="47619"/>
                          <a14:foregroundMark x1="49892" y1="28427" x2="49892" y2="28427"/>
                          <a14:foregroundMark x1="30195" y1="47330" x2="30195" y2="47330"/>
                          <a14:foregroundMark x1="66883" y1="43146" x2="66883" y2="43146"/>
                          <a14:foregroundMark x1="68182" y1="43579" x2="68182" y2="43579"/>
                          <a14:foregroundMark x1="69156" y1="44012" x2="69156" y2="44012"/>
                          <a14:foregroundMark x1="59632" y1="73449" x2="59632" y2="734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9" t="23809" r="29410" b="22222"/>
            <a:stretch/>
          </p:blipFill>
          <p:spPr bwMode="auto">
            <a:xfrm>
              <a:off x="665495" y="3973222"/>
              <a:ext cx="510842" cy="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22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CDD90-685A-003C-C08A-04EA8FA76F0C}"/>
              </a:ext>
            </a:extLst>
          </p:cNvPr>
          <p:cNvSpPr txBox="1"/>
          <p:nvPr/>
        </p:nvSpPr>
        <p:spPr>
          <a:xfrm>
            <a:off x="3788229" y="340974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Cadena de </a:t>
            </a:r>
            <a:r>
              <a:rPr lang="es-ES" sz="3200" b="1" dirty="0" err="1">
                <a:solidFill>
                  <a:schemeClr val="bg1"/>
                </a:solidFill>
              </a:rPr>
              <a:t>Markov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F99955-067F-4331-7298-A73F31F4A5D1}"/>
              </a:ext>
            </a:extLst>
          </p:cNvPr>
          <p:cNvSpPr/>
          <p:nvPr/>
        </p:nvSpPr>
        <p:spPr>
          <a:xfrm>
            <a:off x="2877553" y="1130287"/>
            <a:ext cx="6436894" cy="2631256"/>
          </a:xfrm>
          <a:prstGeom prst="roundRect">
            <a:avLst>
              <a:gd name="adj" fmla="val 11503"/>
            </a:avLst>
          </a:prstGeom>
          <a:solidFill>
            <a:srgbClr val="F3F3F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813B8706-52E0-5192-E846-8A551982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41" y="1172738"/>
            <a:ext cx="5396933" cy="25463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534880-94EE-A29D-1BA7-57B0CD9377CA}"/>
              </a:ext>
            </a:extLst>
          </p:cNvPr>
          <p:cNvGrpSpPr/>
          <p:nvPr/>
        </p:nvGrpSpPr>
        <p:grpSpPr>
          <a:xfrm>
            <a:off x="290010" y="3976348"/>
            <a:ext cx="11611979" cy="2540678"/>
            <a:chOff x="240632" y="937782"/>
            <a:chExt cx="11611979" cy="254067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7D47A98-B61E-169E-6C30-238C13389FBE}"/>
                </a:ext>
              </a:extLst>
            </p:cNvPr>
            <p:cNvSpPr/>
            <p:nvPr/>
          </p:nvSpPr>
          <p:spPr>
            <a:xfrm>
              <a:off x="240632" y="937782"/>
              <a:ext cx="11611979" cy="2540678"/>
            </a:xfrm>
            <a:prstGeom prst="roundRect">
              <a:avLst>
                <a:gd name="adj" fmla="val 11503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FD3DEC-F244-42B8-0587-572A977DFB80}"/>
                </a:ext>
              </a:extLst>
            </p:cNvPr>
            <p:cNvSpPr txBox="1"/>
            <p:nvPr/>
          </p:nvSpPr>
          <p:spPr>
            <a:xfrm>
              <a:off x="1413084" y="1374373"/>
              <a:ext cx="10202779" cy="1815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Los estados reflejan la trayectoria natural que tiene un usuario desde que descubre Arc, hasta el punto cuando se convierte en su navegador de uso diario (Mínimo 5 días a la semana)</a:t>
              </a:r>
            </a:p>
          </p:txBody>
        </p:sp>
        <p:pic>
          <p:nvPicPr>
            <p:cNvPr id="14" name="Picture 2" descr="Arc Browser: An ambitious plan to challenge Google with ad-free search -  Design Compass">
              <a:extLst>
                <a:ext uri="{FF2B5EF4-FFF2-40B4-BE49-F238E27FC236}">
                  <a16:creationId xmlns:a16="http://schemas.microsoft.com/office/drawing/2014/main" id="{ED72B922-753D-0CB8-4786-32D43E9A3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83" b="73449" l="30195" r="69156">
                          <a14:foregroundMark x1="32035" y1="47619" x2="32035" y2="47619"/>
                          <a14:foregroundMark x1="49892" y1="28427" x2="49892" y2="28427"/>
                          <a14:foregroundMark x1="30195" y1="47330" x2="30195" y2="47330"/>
                          <a14:foregroundMark x1="66883" y1="43146" x2="66883" y2="43146"/>
                          <a14:foregroundMark x1="68182" y1="43579" x2="68182" y2="43579"/>
                          <a14:foregroundMark x1="69156" y1="44012" x2="69156" y2="44012"/>
                          <a14:foregroundMark x1="59632" y1="73449" x2="59632" y2="734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9" t="23809" r="29410" b="22222"/>
            <a:stretch/>
          </p:blipFill>
          <p:spPr bwMode="auto">
            <a:xfrm>
              <a:off x="665495" y="1387730"/>
              <a:ext cx="510842" cy="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911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60D9C-2A8C-D51C-FA18-1A9A1084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7" y="1157937"/>
            <a:ext cx="11143726" cy="454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79156D-726F-BB3F-4F48-952E01CB74E1}"/>
              </a:ext>
            </a:extLst>
          </p:cNvPr>
          <p:cNvSpPr txBox="1"/>
          <p:nvPr/>
        </p:nvSpPr>
        <p:spPr>
          <a:xfrm>
            <a:off x="3788229" y="340974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Cadena de </a:t>
            </a:r>
            <a:r>
              <a:rPr lang="es-ES" sz="3200" b="1" dirty="0" err="1">
                <a:solidFill>
                  <a:schemeClr val="bg1"/>
                </a:solidFill>
              </a:rPr>
              <a:t>Markov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8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CDD90-685A-003C-C08A-04EA8FA76F0C}"/>
              </a:ext>
            </a:extLst>
          </p:cNvPr>
          <p:cNvSpPr txBox="1"/>
          <p:nvPr/>
        </p:nvSpPr>
        <p:spPr>
          <a:xfrm>
            <a:off x="3788229" y="174768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Modelo probabilístico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F99955-067F-4331-7298-A73F31F4A5D1}"/>
              </a:ext>
            </a:extLst>
          </p:cNvPr>
          <p:cNvSpPr/>
          <p:nvPr/>
        </p:nvSpPr>
        <p:spPr>
          <a:xfrm>
            <a:off x="569782" y="975081"/>
            <a:ext cx="5526218" cy="5541945"/>
          </a:xfrm>
          <a:prstGeom prst="roundRect">
            <a:avLst>
              <a:gd name="adj" fmla="val 5207"/>
            </a:avLst>
          </a:prstGeom>
          <a:solidFill>
            <a:srgbClr val="F3F3F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D47A98-B61E-169E-6C30-238C13389FBE}"/>
              </a:ext>
            </a:extLst>
          </p:cNvPr>
          <p:cNvSpPr/>
          <p:nvPr/>
        </p:nvSpPr>
        <p:spPr>
          <a:xfrm>
            <a:off x="6378701" y="951279"/>
            <a:ext cx="5526218" cy="5541945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D3DEC-F244-42B8-0587-572A977DFB80}"/>
              </a:ext>
            </a:extLst>
          </p:cNvPr>
          <p:cNvSpPr txBox="1"/>
          <p:nvPr/>
        </p:nvSpPr>
        <p:spPr>
          <a:xfrm>
            <a:off x="6545203" y="1429956"/>
            <a:ext cx="521169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rPr>
              <a:t>El modelo se ha implementado en una función de Python generando la matriz de transición a través de un presupuesto con porcentajes dedicados a secciones del </a:t>
            </a:r>
            <a:r>
              <a:rPr lang="es-ES" sz="2400" dirty="0" err="1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rPr>
              <a:t>funnel</a:t>
            </a:r>
            <a:r>
              <a:rPr lang="es-ES" sz="24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Arial Rounded MT Bold" panose="020F0704030504030204" pitchFamily="34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rPr>
              <a:t>Tras aplicar esta transición la función se asegura de mitigar los valores negativos y de normalizar cada columna. </a:t>
            </a:r>
          </a:p>
        </p:txBody>
      </p:sp>
      <p:pic>
        <p:nvPicPr>
          <p:cNvPr id="14" name="Picture 2" descr="Arc Browser: An ambitious plan to challenge Google with ad-free search -  Design Compass">
            <a:extLst>
              <a:ext uri="{FF2B5EF4-FFF2-40B4-BE49-F238E27FC236}">
                <a16:creationId xmlns:a16="http://schemas.microsoft.com/office/drawing/2014/main" id="{ED72B922-753D-0CB8-4786-32D43E9A3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83" b="73449" l="30195" r="69156">
                        <a14:foregroundMark x1="32035" y1="47619" x2="32035" y2="47619"/>
                        <a14:foregroundMark x1="49892" y1="28427" x2="49892" y2="28427"/>
                        <a14:foregroundMark x1="30195" y1="47330" x2="30195" y2="47330"/>
                        <a14:foregroundMark x1="66883" y1="43146" x2="66883" y2="43146"/>
                        <a14:foregroundMark x1="68182" y1="43579" x2="68182" y2="43579"/>
                        <a14:foregroundMark x1="69156" y1="44012" x2="69156" y2="44012"/>
                        <a14:foregroundMark x1="59632" y1="73449" x2="59632" y2="73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23809" r="29410" b="22222"/>
          <a:stretch/>
        </p:blipFill>
        <p:spPr bwMode="auto">
          <a:xfrm>
            <a:off x="6545203" y="1429956"/>
            <a:ext cx="411029" cy="4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A8B5A8-9196-FBC2-CDE3-A9E0C1CAC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8"/>
          <a:stretch/>
        </p:blipFill>
        <p:spPr>
          <a:xfrm>
            <a:off x="852483" y="998882"/>
            <a:ext cx="4879394" cy="5494342"/>
          </a:xfrm>
          <a:prstGeom prst="rect">
            <a:avLst/>
          </a:prstGeom>
        </p:spPr>
      </p:pic>
      <p:pic>
        <p:nvPicPr>
          <p:cNvPr id="5" name="Picture 2" descr="Arc Browser: An ambitious plan to challenge Google with ad-free search -  Design Compass">
            <a:extLst>
              <a:ext uri="{FF2B5EF4-FFF2-40B4-BE49-F238E27FC236}">
                <a16:creationId xmlns:a16="http://schemas.microsoft.com/office/drawing/2014/main" id="{9B960C55-799A-F023-6D01-C4776A755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83" b="73449" l="30195" r="69156">
                        <a14:foregroundMark x1="32035" y1="47619" x2="32035" y2="47619"/>
                        <a14:foregroundMark x1="49892" y1="28427" x2="49892" y2="28427"/>
                        <a14:foregroundMark x1="30195" y1="47330" x2="30195" y2="47330"/>
                        <a14:foregroundMark x1="66883" y1="43146" x2="66883" y2="43146"/>
                        <a14:foregroundMark x1="68182" y1="43579" x2="68182" y2="43579"/>
                        <a14:foregroundMark x1="69156" y1="44012" x2="69156" y2="44012"/>
                        <a14:foregroundMark x1="59632" y1="73449" x2="59632" y2="73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23809" r="29410" b="22222"/>
          <a:stretch/>
        </p:blipFill>
        <p:spPr bwMode="auto">
          <a:xfrm>
            <a:off x="6542422" y="4421351"/>
            <a:ext cx="411029" cy="4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CDD90-685A-003C-C08A-04EA8FA76F0C}"/>
              </a:ext>
            </a:extLst>
          </p:cNvPr>
          <p:cNvSpPr txBox="1"/>
          <p:nvPr/>
        </p:nvSpPr>
        <p:spPr>
          <a:xfrm>
            <a:off x="3788229" y="340974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Resultados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F99955-067F-4331-7298-A73F31F4A5D1}"/>
              </a:ext>
            </a:extLst>
          </p:cNvPr>
          <p:cNvSpPr/>
          <p:nvPr/>
        </p:nvSpPr>
        <p:spPr>
          <a:xfrm>
            <a:off x="2877553" y="1130287"/>
            <a:ext cx="6436894" cy="2631256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813B8706-52E0-5192-E846-8A551982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41" y="1172738"/>
            <a:ext cx="5396933" cy="25463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534880-94EE-A29D-1BA7-57B0CD9377CA}"/>
              </a:ext>
            </a:extLst>
          </p:cNvPr>
          <p:cNvGrpSpPr/>
          <p:nvPr/>
        </p:nvGrpSpPr>
        <p:grpSpPr>
          <a:xfrm>
            <a:off x="290010" y="3976348"/>
            <a:ext cx="11611979" cy="2540678"/>
            <a:chOff x="240632" y="937782"/>
            <a:chExt cx="11611979" cy="254067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7D47A98-B61E-169E-6C30-238C13389FBE}"/>
                </a:ext>
              </a:extLst>
            </p:cNvPr>
            <p:cNvSpPr/>
            <p:nvPr/>
          </p:nvSpPr>
          <p:spPr>
            <a:xfrm>
              <a:off x="240632" y="937782"/>
              <a:ext cx="11611979" cy="2540678"/>
            </a:xfrm>
            <a:prstGeom prst="roundRect">
              <a:avLst>
                <a:gd name="adj" fmla="val 11503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FD3DEC-F244-42B8-0587-572A977DFB80}"/>
                </a:ext>
              </a:extLst>
            </p:cNvPr>
            <p:cNvSpPr txBox="1"/>
            <p:nvPr/>
          </p:nvSpPr>
          <p:spPr>
            <a:xfrm>
              <a:off x="1224970" y="1238625"/>
              <a:ext cx="10202779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Nuestro objetivo era encontrar la matriz estacionaria con el mejor valor en su elemento [5,5] – El estado D5/D7 donde el usuario usa Arc de manera fidelizada. </a:t>
              </a:r>
            </a:p>
            <a:p>
              <a:endParaRPr lang="es-ES" sz="2000" dirty="0">
                <a:latin typeface="Arial Rounded MT Bold" panose="020F0704030504030204" pitchFamily="34" charset="77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r>
                <a:rPr lang="es-ES" sz="2000" dirty="0">
                  <a:latin typeface="Arial Rounded MT Bold" panose="020F0704030504030204" pitchFamily="34" charset="77"/>
                  <a:ea typeface="Roboto" panose="02000000000000000000" pitchFamily="2" charset="0"/>
                  <a:cs typeface="Roboto" panose="02000000000000000000" pitchFamily="2" charset="0"/>
                </a:rPr>
                <a:t>Se observa en la matriz superior los valores óptimos para la distribución del presupuesto. Indicando que una campaña de Marketing de usuarios mostrando como usan Arc en su día a día sería la más exitosa opción. </a:t>
              </a:r>
            </a:p>
          </p:txBody>
        </p:sp>
        <p:pic>
          <p:nvPicPr>
            <p:cNvPr id="14" name="Picture 2" descr="Arc Browser: An ambitious plan to challenge Google with ad-free search -  Design Compass">
              <a:extLst>
                <a:ext uri="{FF2B5EF4-FFF2-40B4-BE49-F238E27FC236}">
                  <a16:creationId xmlns:a16="http://schemas.microsoft.com/office/drawing/2014/main" id="{ED72B922-753D-0CB8-4786-32D43E9A3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83" b="73449" l="30195" r="69156">
                          <a14:foregroundMark x1="32035" y1="47619" x2="32035" y2="47619"/>
                          <a14:foregroundMark x1="49892" y1="28427" x2="49892" y2="28427"/>
                          <a14:foregroundMark x1="30195" y1="47330" x2="30195" y2="47330"/>
                          <a14:foregroundMark x1="66883" y1="43146" x2="66883" y2="43146"/>
                          <a14:foregroundMark x1="68182" y1="43579" x2="68182" y2="43579"/>
                          <a14:foregroundMark x1="69156" y1="44012" x2="69156" y2="44012"/>
                          <a14:foregroundMark x1="59632" y1="73449" x2="59632" y2="734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9" t="23809" r="29410" b="22222"/>
            <a:stretch/>
          </p:blipFill>
          <p:spPr bwMode="auto">
            <a:xfrm>
              <a:off x="665495" y="1126473"/>
              <a:ext cx="510842" cy="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1FD5A10C-834A-DD22-EAD1-2D37C6689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479" y="1210126"/>
            <a:ext cx="5517295" cy="24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Yago Tobio Souto</dc:creator>
  <cp:lastModifiedBy>Yago Tobio Souto</cp:lastModifiedBy>
  <cp:revision>7</cp:revision>
  <dcterms:created xsi:type="dcterms:W3CDTF">2024-04-14T16:50:50Z</dcterms:created>
  <dcterms:modified xsi:type="dcterms:W3CDTF">2024-04-17T18:45:59Z</dcterms:modified>
</cp:coreProperties>
</file>