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258" r:id="rId4"/>
    <p:sldId id="305" r:id="rId5"/>
    <p:sldId id="310" r:id="rId6"/>
    <p:sldId id="312" r:id="rId7"/>
    <p:sldId id="313" r:id="rId8"/>
    <p:sldId id="281" r:id="rId9"/>
    <p:sldId id="259" r:id="rId10"/>
    <p:sldId id="314" r:id="rId11"/>
    <p:sldId id="315" r:id="rId12"/>
    <p:sldId id="316" r:id="rId13"/>
    <p:sldId id="317" r:id="rId14"/>
    <p:sldId id="306" r:id="rId15"/>
    <p:sldId id="308" r:id="rId16"/>
    <p:sldId id="309" r:id="rId17"/>
    <p:sldId id="319" r:id="rId18"/>
    <p:sldId id="320" r:id="rId19"/>
  </p:sldIdLst>
  <p:sldSz cx="9144000" cy="5143500" type="screen16x9"/>
  <p:notesSz cx="6858000" cy="9144000"/>
  <p:defaultTextStyle>
    <a:defPPr>
      <a:defRPr lang="en-US"/>
    </a:defPPr>
    <a:lvl1pPr marL="0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789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577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366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154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3943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0731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7520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4308" algn="l" defTabSz="456789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008" y="72"/>
      </p:cViewPr>
      <p:guideLst>
        <p:guide pos="2880"/>
        <p:guide orient="horz" pos="419"/>
        <p:guide orient="horz"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86E2403-7186-45D0-B4D1-E49B3041C4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E01E75-6AF8-4CDB-A0DC-C3FA8FD08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A618-6154-4D1D-9990-D55B0312279A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62FEF5-9454-4CE5-B04B-9B62BEDDD8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97262F-DF8F-4521-82DB-C860029652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C85C1-9FFF-4EB6-8701-46449ED11C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80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789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577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366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154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3943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0731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7520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4308" algn="l" defTabSz="456789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24D6-67AA-4763-1E62-A89E5D614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3D54AA-C624-05DC-E998-ED409FBB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036467-BDD8-0767-38EE-3BCAFD330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C3E675-D509-12A6-C447-06F406AFA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85B9D-3E59-E0A8-EF22-EE40E14D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AD9B2D9-52E6-DF2F-6ED2-0A5D01C9A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7BD15B-7BB4-8381-0447-65A45AF17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767978-1B04-D630-FBC3-A3B0843C9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3CB38-C8F6-9B47-9ABB-E4AB6552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CD5E5C-82FF-C527-38A9-63FA1C5E9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219D550-4C65-CE3F-C59E-B38E7B46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1572F5-488E-880B-E203-26515B952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5E93-6507-2B10-1880-DC7FA50F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6C9DC0-2DCC-8AF0-1D44-EBC2456DC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FED479-B26D-21EF-C7CF-AC4DF16F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16A555-4CCF-9F43-E912-EE0909083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8C79D-0662-052A-18B1-37F4030D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7A77153-CEAF-D051-418C-E191CF9C8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DA60B6-8B69-5CD5-332C-AC08BA59D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EBA9F-3705-4DDC-5909-FC293ED81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90EF-8EC7-E440-430F-759FFC08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D15D6A-3EA0-5B83-1074-08B3F4D64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942D0B-FE58-2BC1-BC64-04D304D28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14E8BB-C1E9-0845-B0C0-9E7101B06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4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5DCC5-BF83-8FE1-2274-585072DB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5800E5-C2C6-D0E4-8E95-9EAC9B113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F1C318-8155-1976-E91C-3EC9BC31F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672B56-A97B-B0F1-FA13-60F8AD8F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8C9F-6B02-9323-D22C-27396442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A2FD62-0BDD-6FBA-6C16-FDEADE06F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15BC4B-5AF2-E827-4A22-B7E06AD15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E50CA6-47D5-E9FF-C48A-C168801B2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03FCC-830B-59B9-5BA8-70EEA7F4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3ABACD-EB98-666D-8544-9AEE51477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7D7775-8800-7876-9BAE-B6D306EDD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CC99B-C7A1-7DEE-6D37-518B317C0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143D-D626-DC2D-CD85-DA6A4CF4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8F7936-0F75-2606-A9CB-6B14D70D2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E58F2B-E1FC-460A-9499-EAFF59613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1A9F79-65C8-D6DB-41D6-525A9635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0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8470-96CE-2598-3303-D177A379B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1A615-9666-94D6-5B03-DECA6FBBA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2D1040D-6F3C-4166-1EA3-7B7C9ED73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AF2D16-1184-6A45-0ECE-739AA7778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0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0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9375F-C556-4295-8BCA-B57D29B84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BA034-B08D-4E05-A8F5-B3E68408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C0144-4358-4174-A667-963202B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4267B-8191-4B21-A37C-FB3565D8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614C1-5245-40D3-B178-EDC7B61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4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6E68A-BE25-433A-AC59-1243258D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4E8F2-4DD2-49B8-A687-9D35BABA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3BB4C-B11D-43F0-80FB-36748D4C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4116F9-B88E-47CE-BF55-42AD360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119BD-5948-42A9-A383-B75152DF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40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C95D-2519-4732-9267-B56A237E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A81B6-7FB1-4298-B2F5-86B02378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BC9DAB-95AA-4A31-8F19-96D3DBD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7A19E-4914-48EA-99BA-E415B4E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9049B-B47E-44E2-8FD8-E99CB962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50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21040-BD84-4374-8975-49EC8D0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5E12F8-6CFC-43C0-BC1A-6304EAB7E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05B03-57F7-4095-A701-AFD023B4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38733-4B04-44B0-993C-9FA4FD70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65096-308E-40D7-8007-CDBC03DE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107333-FE2A-401D-9FE6-133F57EC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5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2E965-6C61-492D-A4E9-263759E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CD8C0-53D8-4634-90B1-C179289A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2A111-DC43-4F86-84EF-9777CBEB1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1E8373-016C-4F1F-A16C-AE0A10257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142DA0-3B67-4957-B48C-8DB012ECC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DAB750-2FF0-4B26-9D02-2E499AD8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6630F8-8309-49AB-AA81-817A1E1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C78728-2284-4524-BF8F-DAAC50E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43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7759-9A41-4F80-BA89-7059F046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1FE18E-86CA-4C59-BA71-A59881AE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42AE52-CCA7-4AC9-BBC7-07D9D19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B53B6E-DDA7-45DE-B527-C5E41928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11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AC66D4-D865-41F2-AEAB-DCFDF347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5E4DB6-55A5-4EA8-9BE3-0FE68D06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9CBFFB-D5C6-475B-8B55-1986D76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1EBCE-9A23-47E8-9694-90ED098A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A43DC-A638-497F-B4E3-4D518BA6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76CF2E-7F14-4550-92D4-F56A4646C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B1F6F8-5C65-4151-BF92-D1C5ED26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11A76D-4D95-4992-BF13-EEAE9EF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DA942-6612-48FE-A427-CD8B843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187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76A05-0E82-4B15-9305-795E7EC6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867B46-1950-4A00-B867-C88CF9505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63F92-3674-4873-9DB4-5C6BACBF8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187547-46F7-44B6-B104-574AE69B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05F2D-6E40-4D48-B9FC-4CD2A78C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E67428-34BA-4200-8666-821B1039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37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E383E-B00D-49C1-956A-B5F5FCC9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7F29B0-A844-4022-8CB7-3D7CD815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D4C4A-020D-4202-BBA8-0D59EDD6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23560F-F695-4DD8-9EE5-29C4D349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EF367-857B-484B-A77A-4F1E864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821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24BE66-8B7F-464C-B833-BD64A558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F84607-08ED-47E3-AD12-9EE03D94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D9210-E3AF-4C64-B09D-3A58ACDD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37BB0AD-1ECB-4573-93F0-FB8642771658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C3519-E27E-4C57-97C8-20B679F1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A22F6-6F08-47E7-B4F9-2DF256FC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8FD829-958E-4180-A243-0B0845055A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501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B0F3D-EB60-4124-A4E9-724C6E50E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A343D-8949-4D84-BACF-9CD05CF0D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C1B298-E06C-4A57-86DF-BCB7E4A9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A19BE-8F40-4C0F-A457-ECA9C709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3B215-F521-40C0-A1DE-337F46F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20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65C4E-43AA-442D-B1BE-FC07018A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73EF5-BAF4-4463-87DC-FD269B92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68861-E7D8-46CD-BA64-2EE501E4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C41971-D5CA-479A-88D0-8603ECE1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4CDCB-8EB5-4128-978F-CDB09041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159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B20B-924D-43E2-A423-57C4F2F3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FC51E-2C3B-490F-A6C7-27999EAE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2DE60-F8D7-4A92-94E8-4A17F649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611C0-CDCA-4320-B9A5-17FDD41F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D8D30-2B84-4844-8155-A60FA76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584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CC2B8-936B-49F0-99AF-40FE7C94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68A6E-70A1-4600-A489-9FFCBED2D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16E706-28E0-4BD3-A179-61C5D55F0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665C04-A41B-4AB2-9625-B7F5EDB1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4631A-D8E3-4B05-8941-CCC90EA7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1FC86C-4D3D-4151-8F1E-75D9697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59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F777-8C40-4D08-B88F-3A83C28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4E56BC-B642-4037-9F3A-22ABDB4D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5CECB-F79D-4CE4-B878-6B651C84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43DB52-85F3-4D91-BECD-53F245E89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ACF083-A654-419A-97EC-0C143C31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446215-C44A-4D31-8C65-08D815EA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34343-EC6E-4145-8190-F7DDC7F8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F4804D-44BE-4D68-B140-4DACA8E7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646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76C1F-C9C8-46D4-84C2-7B0675BF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B4B8D6-3043-4623-81B7-6281FEFC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722C3-E957-4E14-B049-1B0A779D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2D5B64-2F90-4AB8-9DE6-CE47547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8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1pPr>
            <a:lvl2pPr marL="457611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522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28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304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8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56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32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6089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FAB060-EEF7-4A8C-9217-BDE26B0B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606A7D6-4B98-4093-BBDC-A34356D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F51168-80F8-4E64-98D8-36A11207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16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FB334-ED66-4B95-84AB-DAEB10BF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75938-B6DB-4DDC-BB5E-55536879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382426-6B16-4D2D-912A-A35CDC93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6C91-69CB-4835-8AAC-66A00F12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6AA15-5462-4FB7-970E-C84DD238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8FA66E-8FA5-43E2-80E3-943FDAA1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49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A0F1-0A55-4622-9856-BABA7D54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14C697-EC3D-47D9-9257-CBAD1B497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B2E6BA-AF70-4806-A1DB-18F0450B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20C16C-C0AB-4C46-8117-9BDD3B4A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6CD3D9-09A7-4BBC-BACE-F2389530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13F7C-8E1F-4362-9382-DA8AE192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67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1D3C0-5EA5-4B13-9E5D-CF1B2DFA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2C0D4B-32DE-4613-97B2-AA89D0C7B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E8F1A-DBEA-47D7-8250-4650690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9D97F-4CA1-4987-A58A-9AF9581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6556E-1058-4449-A912-8A12C9E9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254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D4BAEF-AC34-48D9-A8C0-6B52A6F0D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86822E-D489-4976-A234-5A6EEA795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080C2-F8A2-431B-996B-9F671A22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121FDC-706C-4D65-868E-41B3163B5AB0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97D62-FC43-4A53-855B-A80A8461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F3059-9641-4D04-A7CC-B5870B35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08E24825-15C9-4395-9930-E5C9A59AC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25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6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3"/>
            </a:lvl1pPr>
            <a:lvl2pPr>
              <a:defRPr sz="2402"/>
            </a:lvl2pPr>
            <a:lvl3pPr>
              <a:defRPr sz="2002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6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3"/>
            </a:lvl1pPr>
            <a:lvl2pPr>
              <a:defRPr sz="2402"/>
            </a:lvl2pPr>
            <a:lvl3pPr>
              <a:defRPr sz="2002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2" b="1"/>
            </a:lvl1pPr>
            <a:lvl2pPr marL="457611" indent="0">
              <a:buNone/>
              <a:defRPr sz="2002" b="1"/>
            </a:lvl2pPr>
            <a:lvl3pPr marL="915223" indent="0">
              <a:buNone/>
              <a:defRPr sz="1802" b="1"/>
            </a:lvl3pPr>
            <a:lvl4pPr marL="1372834" indent="0">
              <a:buNone/>
              <a:defRPr sz="1601" b="1"/>
            </a:lvl4pPr>
            <a:lvl5pPr marL="1830446" indent="0">
              <a:buNone/>
              <a:defRPr sz="1601" b="1"/>
            </a:lvl5pPr>
            <a:lvl6pPr marL="2288057" indent="0">
              <a:buNone/>
              <a:defRPr sz="1601" b="1"/>
            </a:lvl6pPr>
            <a:lvl7pPr marL="2745669" indent="0">
              <a:buNone/>
              <a:defRPr sz="1601" b="1"/>
            </a:lvl7pPr>
            <a:lvl8pPr marL="3203280" indent="0">
              <a:buNone/>
              <a:defRPr sz="1601" b="1"/>
            </a:lvl8pPr>
            <a:lvl9pPr marL="3660892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2"/>
            </a:lvl1pPr>
            <a:lvl2pPr>
              <a:defRPr sz="2002"/>
            </a:lvl2pPr>
            <a:lvl3pPr>
              <a:defRPr sz="1802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2" b="1"/>
            </a:lvl1pPr>
            <a:lvl2pPr marL="457611" indent="0">
              <a:buNone/>
              <a:defRPr sz="2002" b="1"/>
            </a:lvl2pPr>
            <a:lvl3pPr marL="915223" indent="0">
              <a:buNone/>
              <a:defRPr sz="1802" b="1"/>
            </a:lvl3pPr>
            <a:lvl4pPr marL="1372834" indent="0">
              <a:buNone/>
              <a:defRPr sz="1601" b="1"/>
            </a:lvl4pPr>
            <a:lvl5pPr marL="1830446" indent="0">
              <a:buNone/>
              <a:defRPr sz="1601" b="1"/>
            </a:lvl5pPr>
            <a:lvl6pPr marL="2288057" indent="0">
              <a:buNone/>
              <a:defRPr sz="1601" b="1"/>
            </a:lvl6pPr>
            <a:lvl7pPr marL="2745669" indent="0">
              <a:buNone/>
              <a:defRPr sz="1601" b="1"/>
            </a:lvl7pPr>
            <a:lvl8pPr marL="3203280" indent="0">
              <a:buNone/>
              <a:defRPr sz="1601" b="1"/>
            </a:lvl8pPr>
            <a:lvl9pPr marL="3660892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2"/>
            </a:lvl1pPr>
            <a:lvl2pPr>
              <a:defRPr sz="2002"/>
            </a:lvl2pPr>
            <a:lvl3pPr>
              <a:defRPr sz="1802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3"/>
            </a:lvl1pPr>
            <a:lvl2pPr>
              <a:defRPr sz="2803"/>
            </a:lvl2pPr>
            <a:lvl3pPr>
              <a:defRPr sz="2402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611" indent="0">
              <a:buNone/>
              <a:defRPr sz="1201"/>
            </a:lvl2pPr>
            <a:lvl3pPr marL="915223" indent="0">
              <a:buNone/>
              <a:defRPr sz="1001"/>
            </a:lvl3pPr>
            <a:lvl4pPr marL="1372834" indent="0">
              <a:buNone/>
              <a:defRPr sz="901"/>
            </a:lvl4pPr>
            <a:lvl5pPr marL="1830446" indent="0">
              <a:buNone/>
              <a:defRPr sz="901"/>
            </a:lvl5pPr>
            <a:lvl6pPr marL="2288057" indent="0">
              <a:buNone/>
              <a:defRPr sz="901"/>
            </a:lvl6pPr>
            <a:lvl7pPr marL="2745669" indent="0">
              <a:buNone/>
              <a:defRPr sz="901"/>
            </a:lvl7pPr>
            <a:lvl8pPr marL="3203280" indent="0">
              <a:buNone/>
              <a:defRPr sz="901"/>
            </a:lvl8pPr>
            <a:lvl9pPr marL="3660892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3"/>
            </a:lvl1pPr>
            <a:lvl2pPr marL="457611" indent="0">
              <a:buNone/>
              <a:defRPr sz="2803"/>
            </a:lvl2pPr>
            <a:lvl3pPr marL="915223" indent="0">
              <a:buNone/>
              <a:defRPr sz="2402"/>
            </a:lvl3pPr>
            <a:lvl4pPr marL="1372834" indent="0">
              <a:buNone/>
              <a:defRPr sz="2002"/>
            </a:lvl4pPr>
            <a:lvl5pPr marL="1830446" indent="0">
              <a:buNone/>
              <a:defRPr sz="2002"/>
            </a:lvl5pPr>
            <a:lvl6pPr marL="2288057" indent="0">
              <a:buNone/>
              <a:defRPr sz="2002"/>
            </a:lvl6pPr>
            <a:lvl7pPr marL="2745669" indent="0">
              <a:buNone/>
              <a:defRPr sz="2002"/>
            </a:lvl7pPr>
            <a:lvl8pPr marL="3203280" indent="0">
              <a:buNone/>
              <a:defRPr sz="2002"/>
            </a:lvl8pPr>
            <a:lvl9pPr marL="3660892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611" indent="0">
              <a:buNone/>
              <a:defRPr sz="1201"/>
            </a:lvl2pPr>
            <a:lvl3pPr marL="915223" indent="0">
              <a:buNone/>
              <a:defRPr sz="1001"/>
            </a:lvl3pPr>
            <a:lvl4pPr marL="1372834" indent="0">
              <a:buNone/>
              <a:defRPr sz="901"/>
            </a:lvl4pPr>
            <a:lvl5pPr marL="1830446" indent="0">
              <a:buNone/>
              <a:defRPr sz="901"/>
            </a:lvl5pPr>
            <a:lvl6pPr marL="2288057" indent="0">
              <a:buNone/>
              <a:defRPr sz="901"/>
            </a:lvl6pPr>
            <a:lvl7pPr marL="2745669" indent="0">
              <a:buNone/>
              <a:defRPr sz="901"/>
            </a:lvl7pPr>
            <a:lvl8pPr marL="3203280" indent="0">
              <a:buNone/>
              <a:defRPr sz="901"/>
            </a:lvl8pPr>
            <a:lvl9pPr marL="3660892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"/>
            <a:ext cx="9144000" cy="5143500"/>
          </a:xfrm>
          <a:prstGeom prst="rect">
            <a:avLst/>
          </a:prstGeom>
        </p:spPr>
      </p:pic>
      <p:grpSp>
        <p:nvGrpSpPr>
          <p:cNvPr id="3" name="Group 11">
            <a:extLst>
              <a:ext uri="{FF2B5EF4-FFF2-40B4-BE49-F238E27FC236}">
                <a16:creationId xmlns:a16="http://schemas.microsoft.com/office/drawing/2014/main" id="{E4E33793-F111-421E-B38E-CCE6CD0B9FB8}"/>
              </a:ext>
            </a:extLst>
          </p:cNvPr>
          <p:cNvGrpSpPr/>
          <p:nvPr userDrawn="1"/>
        </p:nvGrpSpPr>
        <p:grpSpPr>
          <a:xfrm>
            <a:off x="202298" y="233239"/>
            <a:ext cx="8750049" cy="4701118"/>
            <a:chOff x="206087" y="237647"/>
            <a:chExt cx="8742460" cy="4697041"/>
          </a:xfrm>
        </p:grpSpPr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9D1FEC27-2353-41B6-8ECD-AA32CB97F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5" name="Picture 13">
              <a:extLst>
                <a:ext uri="{FF2B5EF4-FFF2-40B4-BE49-F238E27FC236}">
                  <a16:creationId xmlns:a16="http://schemas.microsoft.com/office/drawing/2014/main" id="{4A8112B5-11E5-4338-99B4-86BCBE239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611" rtl="0" eaLnBrk="1" latinLnBrk="0" hangingPunct="1">
        <a:spcBef>
          <a:spcPct val="0"/>
        </a:spcBef>
        <a:buNone/>
        <a:defRPr sz="44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209" indent="-343209" algn="l" defTabSz="457611" rtl="0" eaLnBrk="1" latinLnBrk="0" hangingPunct="1">
        <a:spcBef>
          <a:spcPct val="20000"/>
        </a:spcBef>
        <a:buFont typeface="Arial"/>
        <a:buChar char="•"/>
        <a:defRPr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743619" indent="-286007" algn="l" defTabSz="457611" rtl="0" eaLnBrk="1" latinLnBrk="0" hangingPunct="1">
        <a:spcBef>
          <a:spcPct val="20000"/>
        </a:spcBef>
        <a:buFont typeface="Arial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144029" indent="-228806" algn="l" defTabSz="457611" rtl="0" eaLnBrk="1" latinLnBrk="0" hangingPunct="1">
        <a:spcBef>
          <a:spcPct val="20000"/>
        </a:spcBef>
        <a:buFont typeface="Arial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640" indent="-228806" algn="l" defTabSz="457611" rtl="0" eaLnBrk="1" latinLnBrk="0" hangingPunct="1">
        <a:spcBef>
          <a:spcPct val="20000"/>
        </a:spcBef>
        <a:buFont typeface="Arial"/>
        <a:buChar char="–"/>
        <a:defRPr sz="2002" kern="1200">
          <a:solidFill>
            <a:schemeClr val="tx1"/>
          </a:solidFill>
          <a:latin typeface="+mn-lt"/>
          <a:ea typeface="+mn-ea"/>
          <a:cs typeface="+mn-cs"/>
        </a:defRPr>
      </a:lvl4pPr>
      <a:lvl5pPr marL="2059252" indent="-228806" algn="l" defTabSz="457611" rtl="0" eaLnBrk="1" latinLnBrk="0" hangingPunct="1">
        <a:spcBef>
          <a:spcPct val="20000"/>
        </a:spcBef>
        <a:buFont typeface="Arial"/>
        <a:buChar char="»"/>
        <a:defRPr sz="2002" kern="1200">
          <a:solidFill>
            <a:schemeClr val="tx1"/>
          </a:solidFill>
          <a:latin typeface="+mn-lt"/>
          <a:ea typeface="+mn-ea"/>
          <a:cs typeface="+mn-cs"/>
        </a:defRPr>
      </a:lvl5pPr>
      <a:lvl6pPr marL="2516863" indent="-228806" algn="l" defTabSz="457611" rtl="0" eaLnBrk="1" latinLnBrk="0" hangingPunct="1">
        <a:spcBef>
          <a:spcPct val="20000"/>
        </a:spcBef>
        <a:buFont typeface="Arial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6pPr>
      <a:lvl7pPr marL="2974475" indent="-228806" algn="l" defTabSz="457611" rtl="0" eaLnBrk="1" latinLnBrk="0" hangingPunct="1">
        <a:spcBef>
          <a:spcPct val="20000"/>
        </a:spcBef>
        <a:buFont typeface="Arial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7pPr>
      <a:lvl8pPr marL="3432086" indent="-228806" algn="l" defTabSz="457611" rtl="0" eaLnBrk="1" latinLnBrk="0" hangingPunct="1">
        <a:spcBef>
          <a:spcPct val="20000"/>
        </a:spcBef>
        <a:buFont typeface="Arial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8pPr>
      <a:lvl9pPr marL="3889698" indent="-228806" algn="l" defTabSz="457611" rtl="0" eaLnBrk="1" latinLnBrk="0" hangingPunct="1">
        <a:spcBef>
          <a:spcPct val="20000"/>
        </a:spcBef>
        <a:buFont typeface="Arial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611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5223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2834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446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8057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5669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3280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60892" algn="l" defTabSz="457611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3345D4B6-5C8A-46F1-BD92-07CC193248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"/>
            <a:ext cx="9144000" cy="51435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CEF144A-C01E-42E4-AD88-A4ADE33ED78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1275" y="735720"/>
            <a:ext cx="2048562" cy="240156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4947A72-07CF-48AB-A9E1-B1A7C1748D0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794167" y="2190067"/>
            <a:ext cx="2022369" cy="24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9C1D268-9D15-4D61-B40C-607B8253BA1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"/>
            <a:ext cx="9144000" cy="51435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507E7BF8-8585-452D-9A02-B2574342BEF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18476" y="204764"/>
            <a:ext cx="8707050" cy="47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P0MwsnxWdASF5aGr4IM5aSSylfTw0wK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0689" y="2190066"/>
            <a:ext cx="5962627" cy="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3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PROJETO INTEGRADO</a:t>
            </a:r>
            <a:endParaRPr lang="en-US" sz="3503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160" y="2767630"/>
            <a:ext cx="3673680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2" dirty="0">
                <a:solidFill>
                  <a:srgbClr val="91A3AD"/>
                </a:solidFill>
                <a:latin typeface="Gotham HTF Book"/>
                <a:cs typeface="Gotham HTF Book"/>
              </a:rPr>
              <a:t>Feature </a:t>
            </a:r>
            <a:r>
              <a:rPr lang="pt-BR" sz="1802" dirty="0" err="1">
                <a:solidFill>
                  <a:srgbClr val="91A3AD"/>
                </a:solidFill>
                <a:latin typeface="Gotham HTF Book"/>
                <a:cs typeface="Gotham HTF Book"/>
              </a:rPr>
              <a:t>Engineering</a:t>
            </a:r>
            <a:endParaRPr lang="pt-BR" sz="1802" dirty="0">
              <a:solidFill>
                <a:srgbClr val="91A3AD"/>
              </a:solidFill>
              <a:latin typeface="Gotham HTF Book"/>
              <a:cs typeface="Gotham HTF Book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321F3A3-2728-8F87-CE90-09BB3738A0C7}"/>
              </a:ext>
            </a:extLst>
          </p:cNvPr>
          <p:cNvSpPr txBox="1"/>
          <p:nvPr/>
        </p:nvSpPr>
        <p:spPr>
          <a:xfrm>
            <a:off x="5564320" y="3969756"/>
            <a:ext cx="2981286" cy="688564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ts val="2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Nome: Felipe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Fabossi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 | RM: 353427</a:t>
            </a:r>
          </a:p>
          <a:p>
            <a:pPr marL="228806" indent="-228806">
              <a:lnSpc>
                <a:spcPts val="2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Nome: Henrique Gomes | RM: 354428</a:t>
            </a:r>
          </a:p>
          <a:p>
            <a:pPr marL="228806" indent="-228806">
              <a:lnSpc>
                <a:spcPts val="2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Nome: Paola Lemes | RM: 336523</a:t>
            </a:r>
          </a:p>
          <a:p>
            <a:pPr marL="228806" indent="-228806">
              <a:lnSpc>
                <a:spcPts val="2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Nome: Yago Angelini | RM: 354173</a:t>
            </a:r>
          </a:p>
        </p:txBody>
      </p:sp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3F705-8AD8-2988-2D19-8EBF448B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490EE-99E5-2CB0-4FB5-59B17229D6B2}"/>
              </a:ext>
            </a:extLst>
          </p:cNvPr>
          <p:cNvSpPr txBox="1"/>
          <p:nvPr/>
        </p:nvSpPr>
        <p:spPr>
          <a:xfrm>
            <a:off x="932898" y="1057277"/>
            <a:ext cx="7426295" cy="3631869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CIDADE_RESIDENCIAL e BAIRRO_RESIDENCIAL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Fizemos o tratamento nas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strings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colocando tudo para letras minúsculas, tirando caracteres especiais, substituindo valores “ “ e com menos de 3 caracteres por NA e depois substituindo por “não informado”. Depois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Count Frequency.  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TIPO_RESIDENCIA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Preenchemos os valores nulos como “não informado”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MESES_RESIDENCIA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Preenchemos os valores nulos com a média para suavizar o impacto dos valores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NaN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depois aplicamos o agrupamento em faixas para diminuir o numero de categorias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RENDA_PESSOAL_MENSAL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Removemos os outliers utilizando o método Z-score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QUANT_CONTAS_BANCARIAS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TIPO_OCUPACAO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 Como a correlação é fraca porém maior que a correlação entre a variável alvo e a coluna  CODIGO_PROFISSAO, optamos por preencher os valores nulos com "não informado" para evitar perda de informação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36B83377-9E8E-3661-90C4-664923E66F54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Colunas tratadas e aplicado </a:t>
            </a:r>
            <a:r>
              <a:rPr lang="pt-BR" sz="1802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encoders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203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14F7-CE4F-0D15-C41F-68F088CC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0946E-A1FC-5C16-2CE0-752738205FA6}"/>
              </a:ext>
            </a:extLst>
          </p:cNvPr>
          <p:cNvSpPr txBox="1"/>
          <p:nvPr/>
        </p:nvSpPr>
        <p:spPr>
          <a:xfrm>
            <a:off x="932897" y="1057277"/>
            <a:ext cx="7426295" cy="1545337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PRODUTO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IDADE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– Removemos os outliers utilizando o método Z-score e aplicamos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Count Frequency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CEP_RESIDENCIAL_3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substitutions o valor '#DIV/0!’ 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“None” e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aplicamos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o Rare Label e Count Frequency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ROTULO_ALVO_MAU_1 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Transformamos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em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</a:t>
            </a:r>
            <a:r>
              <a:rPr lang="en-CA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CA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categórica</a:t>
            </a:r>
            <a:endParaRPr lang="en-CA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BB2EB909-4B69-B42A-1A14-AE34A6B6FC68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Colunas tratadas e aplicado </a:t>
            </a:r>
            <a:r>
              <a:rPr lang="pt-BR" sz="1802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encoders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19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757F5-3B90-82F3-2534-4247DE08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6DEF6D2E-9A28-4E7B-6813-CA88AD4B71C0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Matriz de correlação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6CB0-BEE8-0469-A9D1-BAD54A25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" y="982508"/>
            <a:ext cx="7927041" cy="39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755AC-B132-9E06-ED32-17C6BA30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CF03E3-3353-B734-7925-A0225F4D689F}"/>
              </a:ext>
            </a:extLst>
          </p:cNvPr>
          <p:cNvSpPr txBox="1"/>
          <p:nvPr/>
        </p:nvSpPr>
        <p:spPr>
          <a:xfrm>
            <a:off x="1590687" y="2256005"/>
            <a:ext cx="5962627" cy="63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3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Modelo</a:t>
            </a:r>
            <a:endParaRPr lang="en-US" sz="3503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63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00EA-FB3F-EB9D-675C-1D23BD38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79D1F451-7AF7-252A-5E9B-A8D3AEB368F5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Primeiro Modelo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5F62F6E-BBFC-242D-5240-E012DEC7D7A2}"/>
              </a:ext>
            </a:extLst>
          </p:cNvPr>
          <p:cNvSpPr txBox="1"/>
          <p:nvPr/>
        </p:nvSpPr>
        <p:spPr>
          <a:xfrm>
            <a:off x="932898" y="1057277"/>
            <a:ext cx="7426295" cy="321348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Com os tratamento e aplicações anteriores obtivemos o seguinte resultado: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F81156-D4D1-10F5-F73B-67C1B329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16" y="1514608"/>
            <a:ext cx="4846167" cy="34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8A5A-01E1-7984-4F73-FF965B85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6CE14E91-D7C3-355C-C8B3-D909B8ED425F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Segundo Modelo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2C8DBE1-9778-2175-E79D-8F17FBA50109}"/>
              </a:ext>
            </a:extLst>
          </p:cNvPr>
          <p:cNvSpPr txBox="1"/>
          <p:nvPr/>
        </p:nvSpPr>
        <p:spPr>
          <a:xfrm>
            <a:off x="932898" y="1057277"/>
            <a:ext cx="7426295" cy="4231906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Tentamos fazer algumas alterações nos tratamentos de algumas colunas, como: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DIA_PAGAMENTO -  aplicar o Count Frequency no lugar de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QUANT_DEPENDENTES – Não agrupar em faixas e aplicar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e Count Frequency ao invés do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ESTADO_NASCIMENTO e BAIRRO_RESIDENCIAL -  Fazer apenas o Count Frequency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TIPO_RESIDENCIA -  Fazer apenas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OUTRAS_RENDAS  e VALOR_PATRIMONIO_PESSOAL -  Não remover a colunas e tentar retirar os outliers com o método Z-score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MESES_NO_TRABALHO -  pela maioria ter o valore “0” transformar em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categógica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binaria indicando se a pessoa tem meses registrados (1) ou não (0).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TIPO_OCUPACAO – aplicar o Count Frequency ao invés do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IDADE -  Remover o outliers, agrupar por faixas e aplicar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Link do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colab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com as alterações mencionadas: 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  <a:hlinkClick r:id="rId3"/>
              </a:rPr>
              <a:t>https://colab.research.google.com/drive/1-P0MwsnxWdASF5aGr4IM5aSSylfTw0wK?usp=sharing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685595" lvl="1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318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F23B3-2DFA-0C07-985C-996E86D5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B37FBC40-866C-E88F-A840-827872FD5504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Segundo Modelo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22D2D88-37C7-634B-23BA-588BA69DCFD7}"/>
              </a:ext>
            </a:extLst>
          </p:cNvPr>
          <p:cNvSpPr txBox="1"/>
          <p:nvPr/>
        </p:nvSpPr>
        <p:spPr>
          <a:xfrm>
            <a:off x="932898" y="1057277"/>
            <a:ext cx="7426295" cy="644641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Mesmo com essas alterações nos tratamentos das colunas o modelo não teve mudança significativa.</a:t>
            </a:r>
          </a:p>
          <a:p>
            <a:pPr marL="685595" lvl="1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A2DEB2-BACF-61DE-9800-9F9DFB3B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94" y="1430558"/>
            <a:ext cx="4770152" cy="33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18EB-3447-38DC-9804-69B18D61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884299-EE64-AF67-2B58-649D093186FB}"/>
              </a:ext>
            </a:extLst>
          </p:cNvPr>
          <p:cNvSpPr txBox="1"/>
          <p:nvPr/>
        </p:nvSpPr>
        <p:spPr>
          <a:xfrm>
            <a:off x="1590687" y="2256005"/>
            <a:ext cx="5962627" cy="63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3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Análise</a:t>
            </a:r>
            <a:endParaRPr lang="en-US" sz="3503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4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E241F-49E5-DDF3-8299-6ADA7F4D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D1C2B-6DFB-88FD-07A8-346D180949F3}"/>
              </a:ext>
            </a:extLst>
          </p:cNvPr>
          <p:cNvSpPr txBox="1"/>
          <p:nvPr/>
        </p:nvSpPr>
        <p:spPr>
          <a:xfrm>
            <a:off x="932898" y="1057277"/>
            <a:ext cx="7426295" cy="3018625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Inicialmente identificamos quais variáveis possuíam valores nulos para posteriormente fazer o tratamento adequado em cada uma dela. Identificamos as seguintes colunas: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TIPO_RESIDENCIA - 1349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MESES_RESIDENCIA - 3777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CIDADE_PROFISSIONAL - 33783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BAIRRO_PROFISSIONAL - 33783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CODIGO_PROFISSAO - 7756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TIPO_OCUPACAO - 7313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CODIGO_PROFISSAO_CONJUGE - 28884 valores nulos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NIVEL_EDUCACIONAL_CONJUGE - 32338 valores nulos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6D263F06-02B3-2134-7798-9B0C4653CA21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Variáveis com valores nulos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7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1ECF7-E89B-8AAF-3A5A-148F62F28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523DB4-1B0E-0FFD-7180-3D115A9149A2}"/>
              </a:ext>
            </a:extLst>
          </p:cNvPr>
          <p:cNvSpPr txBox="1"/>
          <p:nvPr/>
        </p:nvSpPr>
        <p:spPr>
          <a:xfrm>
            <a:off x="932898" y="1057277"/>
            <a:ext cx="7426295" cy="3495807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Analisamos as colunas que poderiam conter apenas um valor em todas as linhas e identificamos as colunas: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TIPO_FUNCIONARIO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QUANT_CARTOES_ADICIONAIS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NIVEL_EDUCACIONAL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FLAG_TELEFONE_MOVEL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FLAG_DOCUMENTO_RESIDENCIAL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FLAG_RG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FLAG_CPF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FLAG_COMPROVANTE_RENDA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FLAG_REGISTRO_ACSP</a:t>
            </a:r>
          </a:p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Por não influenciar no modelo justamente por conter o mesmo valor em todas as linhas, optamos por excluir essas colunas 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6E58572-0D27-ED4A-B400-26F06549075F}"/>
              </a:ext>
            </a:extLst>
          </p:cNvPr>
          <p:cNvSpPr txBox="1"/>
          <p:nvPr/>
        </p:nvSpPr>
        <p:spPr>
          <a:xfrm>
            <a:off x="932897" y="551641"/>
            <a:ext cx="529309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Variáveis com um único valor em todas as linhas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91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D3AD-87AE-8698-83F9-547DFF2F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729035-209E-978D-CF52-220C013B3208}"/>
              </a:ext>
            </a:extLst>
          </p:cNvPr>
          <p:cNvSpPr txBox="1"/>
          <p:nvPr/>
        </p:nvSpPr>
        <p:spPr>
          <a:xfrm>
            <a:off x="932898" y="1057277"/>
            <a:ext cx="7426295" cy="3495807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Analisamos as colunas que poderiam conter somente 2 valores para converte-las em categórica binária 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TIPO_ENDERECO_POSTAL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FLAG_TELEFONE_RESIDENCIAL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FLAG_EMAIL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FLAG_VISA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FLAG_MASTERCARD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FLAG_DINERS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FLAG_AMERICAN_EXPRESS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FLAG_OUTROS_CARTOES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QUANT_CARROSEMPRESA</a:t>
            </a:r>
          </a:p>
          <a:p>
            <a:pPr marL="685595" lvl="1" indent="-228806"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FLAG_TELEFONE_PROFISSIONAL 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21D0FAC2-24DA-9993-5EA6-8FF0188F19C4}"/>
              </a:ext>
            </a:extLst>
          </p:cNvPr>
          <p:cNvSpPr txBox="1"/>
          <p:nvPr/>
        </p:nvSpPr>
        <p:spPr>
          <a:xfrm>
            <a:off x="932897" y="551641"/>
            <a:ext cx="5293091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Variáveis com somente 2 valores possíveis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47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0687" y="2256005"/>
            <a:ext cx="5962627" cy="63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3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Tratamento</a:t>
            </a:r>
            <a:r>
              <a:rPr lang="en-US" sz="3503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das </a:t>
            </a:r>
            <a:r>
              <a:rPr lang="en-US" sz="3503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Colunas</a:t>
            </a:r>
            <a:endParaRPr lang="en-US" sz="3503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FE6F5-B399-A5FC-152E-495171026E67}"/>
              </a:ext>
            </a:extLst>
          </p:cNvPr>
          <p:cNvSpPr txBox="1"/>
          <p:nvPr/>
        </p:nvSpPr>
        <p:spPr>
          <a:xfrm>
            <a:off x="932898" y="1057277"/>
            <a:ext cx="7426295" cy="4039866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CIDADE_NASCIMENTO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por possuir 6% dos dados nulos e não ter como preencher optamos por exclui-la.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NACIONALIDADE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– Notamos incongruência nos dados dessa coluna, uma vez em que a nacionalidade é diferente de 1 (Brasil) e os estados da coluna ESTADO_NASCIMENTO são estados brasileiros.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CODIGO_AREA_TELEFONE_RESIDENCIAL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 maior ocorrências são valores não informados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OUTRAS_RENDAS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Como a correlação com a variável alvo e a distribuição dos dados é instável, se removêssemos os outliers os valores ficariam apenas “0” portanto optamos por remove-la 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QUANT_CONTAS_BANCARIAS_ESPECIAIS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Verificamos que os valores eram exatamente os mesmo que a coluna QUANT_CONTAS_BANCARIAS e por isso optamos por apaga-la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VALOR_PATRIMONIO_PESSOAL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Ocorre o mesmo que a coluna OUTRAS_RENDAS, distribuição instável dos dados e sem como poder remover os outliers.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ESTADO_PROFISSIONAL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CIDADE_PROFISSIONAL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 </a:t>
            </a: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BAIRRO_PROFISSIONAL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as 3 colunas apresentam porcentagens muito altas  (+60%) de valores faltantes não tendo como preenche-los 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B659BCED-EA2C-A238-7127-6CC3D1ED26AA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Colunas que optamos por excluir do </a:t>
            </a:r>
            <a:r>
              <a:rPr lang="pt-BR" sz="1802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Dataset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A3354-07C5-01BD-3CA6-58C0A0BA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81F0BB-A054-B9E6-28D8-61044910C0FF}"/>
              </a:ext>
            </a:extLst>
          </p:cNvPr>
          <p:cNvSpPr txBox="1"/>
          <p:nvPr/>
        </p:nvSpPr>
        <p:spPr>
          <a:xfrm>
            <a:off x="932898" y="1057277"/>
            <a:ext cx="7426295" cy="3477981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CODIGO_AREA_TELEFONE_PROFISSIONAL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por possuir 73% dos dados nulos e não ter como preencher optamos por exclui-la.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MESES_NO_TRABALHO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– apresenta uma distribuição altamente desbalanceada, com o valor 0 dominando em quase todas as observações (99,95%). Isso sugere que a maior parte dos indivíduos não possui meses de trabalho registrados. A baixa variabilidade da coluna não contribui para o modelo.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CODIGO_PROFISSAO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 maior frequência de seus dados são valores nulos e a correlação com a variável alvo é quase irrelevante.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CODIGO_PROFISSAO_CONJUGE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</a:t>
            </a: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 NIVEL_EDUCACIONAL_CONJUGE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Possuem mais de 55% de dados faltante e a correlação com a variável alvo é baixa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CEP_PROFISSIONAL_3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Verificamos que os valores eram exatamente os mesmo que a coluna CEP_RESIDENCIAL_3 e por isso optamos por apaga-la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CE81857-D3F0-35B3-DFC2-D44C74DC8815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Colunas que optamos por excluir do </a:t>
            </a:r>
            <a:r>
              <a:rPr lang="pt-BR" sz="1802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Dataset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38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D8D5-A3FF-EDB8-20D3-EE6CA342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888AB-E7C9-D578-E574-CF1F773EA2E2}"/>
              </a:ext>
            </a:extLst>
          </p:cNvPr>
          <p:cNvSpPr txBox="1"/>
          <p:nvPr/>
        </p:nvSpPr>
        <p:spPr>
          <a:xfrm>
            <a:off x="932898" y="1057277"/>
            <a:ext cx="7426295" cy="4193755"/>
          </a:xfrm>
          <a:prstGeom prst="rect">
            <a:avLst/>
          </a:prstGeom>
          <a:noFill/>
        </p:spPr>
        <p:txBody>
          <a:bodyPr wrap="square" tIns="46841" rtlCol="0">
            <a:spAutoFit/>
          </a:bodyPr>
          <a:lstStyle/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DIA_PAGAMENTO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para os valores com menores frequências  e depois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TIPO_ENVIO_APLICACAO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Substituímos o valor “0” por “Não informado”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SEXO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- Entendendo que o valor "N" significa nulo ou não informado, então fizemos essa substituição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ESTADO_CIVIL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para as categorias com menor frequência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en-CA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QUANT_DEPENDENTES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 Como possui uma distribuição muito assimétrica, onde a maioria dos valores está concentrada em "0", "1", "2", e "3", optamos por agrupar os valores em faixas para depois aplicar o OHE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ESTADO_NASCIMENTO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– Substituímos os valores “ “ e “XX” por não informado e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para valores com menor frequência e por possuir muitas categorias, optamos por aplicar o Count Frequency ao invés do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One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-Hot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Encoding</a:t>
            </a: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r>
              <a:rPr lang="pt-BR" sz="110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ESTADO_RESIDENCIAL 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- aplicamos o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Rare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sz="1101" dirty="0" err="1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Label</a:t>
            </a:r>
            <a:r>
              <a:rPr lang="pt-BR" sz="1101" dirty="0">
                <a:solidFill>
                  <a:srgbClr val="91A3AD"/>
                </a:solidFill>
                <a:latin typeface="Gotham HTF Light" pitchFamily="50" charset="0"/>
                <a:cs typeface="Roboto Light"/>
              </a:rPr>
              <a:t> para valores com menor frequência e por possuir muitas categorias, optamos por aplicar o Count Frequency </a:t>
            </a:r>
          </a:p>
          <a:p>
            <a:pPr marL="228806" indent="-228806">
              <a:lnSpc>
                <a:spcPct val="150000"/>
              </a:lnSpc>
              <a:spcAft>
                <a:spcPts val="1201"/>
              </a:spcAft>
              <a:buClr>
                <a:srgbClr val="ED145B"/>
              </a:buClr>
              <a:buFont typeface="Arial" panose="020B0604020202020204" pitchFamily="34" charset="0"/>
              <a:buChar char="•"/>
            </a:pPr>
            <a:endParaRPr lang="pt-BR" sz="1101" dirty="0">
              <a:solidFill>
                <a:srgbClr val="91A3AD"/>
              </a:solidFill>
              <a:latin typeface="Gotham HTF Light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96CEE192-12A8-777D-DA47-759F76DE3F5E}"/>
              </a:ext>
            </a:extLst>
          </p:cNvPr>
          <p:cNvSpPr txBox="1"/>
          <p:nvPr/>
        </p:nvSpPr>
        <p:spPr>
          <a:xfrm>
            <a:off x="932897" y="551641"/>
            <a:ext cx="4353233" cy="36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2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Colunas tratadas e aplicado </a:t>
            </a:r>
            <a:r>
              <a:rPr lang="pt-BR" sz="1802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encoders</a:t>
            </a:r>
            <a:endParaRPr lang="pt-BR" sz="1802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3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un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1316</Words>
  <Application>Microsoft Office PowerPoint</Application>
  <PresentationFormat>Apresentação na tela (16:9)</PresentationFormat>
  <Paragraphs>105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Gotham HTF</vt:lpstr>
      <vt:lpstr>Gotham HTF Book</vt:lpstr>
      <vt:lpstr>Gotham HTF Light</vt:lpstr>
      <vt:lpstr>Office Theme</vt:lpstr>
      <vt:lpstr>Personalizar design</vt:lpstr>
      <vt:lpstr>Fundo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Paola Lemes Pereira</cp:lastModifiedBy>
  <cp:revision>38</cp:revision>
  <dcterms:created xsi:type="dcterms:W3CDTF">2019-02-15T12:16:11Z</dcterms:created>
  <dcterms:modified xsi:type="dcterms:W3CDTF">2024-11-25T18:50:56Z</dcterms:modified>
</cp:coreProperties>
</file>