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86F077B-A50F-4D64-8574-E2D6A98A5553}"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12/5/2017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12/5/2017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65B747F8-9654-4282-85D2-65F41AAE7A75}"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dx.doi.org/10.1136/bjsports-2016-09682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cdc.gov/nchs/fastats/leading-causes-ofdeath"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56067" y="257577"/>
            <a:ext cx="9942490" cy="2062103"/>
          </a:xfrm>
          <a:prstGeom prst="rect">
            <a:avLst/>
          </a:prstGeom>
          <a:noFill/>
        </p:spPr>
        <p:txBody>
          <a:bodyPr wrap="square" rtlCol="0">
            <a:spAutoFit/>
          </a:bodyPr>
          <a:lstStyle/>
          <a:p>
            <a:pPr algn="ctr"/>
            <a:r>
              <a:rPr lang="pt-BR" sz="3200" b="1" dirty="0" smtClean="0">
                <a:latin typeface="+mj-lt"/>
              </a:rPr>
              <a:t>UNIVERSIDADE FEDERAL DE SANTA MARIA</a:t>
            </a:r>
          </a:p>
          <a:p>
            <a:pPr algn="ctr"/>
            <a:r>
              <a:rPr lang="pt-BR" sz="3200" b="1" dirty="0" smtClean="0">
                <a:latin typeface="+mj-lt"/>
              </a:rPr>
              <a:t>CENTRO DE CIÊNCIAS DA SAÚDE</a:t>
            </a:r>
          </a:p>
          <a:p>
            <a:pPr algn="ctr"/>
            <a:r>
              <a:rPr lang="pt-BR" sz="3200" b="1" dirty="0" smtClean="0">
                <a:latin typeface="+mj-lt"/>
              </a:rPr>
              <a:t>PROGRAMA DE ESPECIALIZAÇÃO EM REABILITAÇÃO FÍSICO MOTORA</a:t>
            </a:r>
            <a:endParaRPr lang="pt-BR" sz="3200" b="1" dirty="0">
              <a:latin typeface="+mj-lt"/>
            </a:endParaRPr>
          </a:p>
        </p:txBody>
      </p:sp>
      <p:sp>
        <p:nvSpPr>
          <p:cNvPr id="3" name="CaixaDeTexto 2"/>
          <p:cNvSpPr txBox="1"/>
          <p:nvPr/>
        </p:nvSpPr>
        <p:spPr>
          <a:xfrm>
            <a:off x="2859109" y="2678806"/>
            <a:ext cx="6336406" cy="523220"/>
          </a:xfrm>
          <a:prstGeom prst="rect">
            <a:avLst/>
          </a:prstGeom>
          <a:noFill/>
        </p:spPr>
        <p:txBody>
          <a:bodyPr wrap="square" rtlCol="0">
            <a:spAutoFit/>
          </a:bodyPr>
          <a:lstStyle/>
          <a:p>
            <a:pPr algn="ctr"/>
            <a:r>
              <a:rPr lang="pt-BR" sz="2800" dirty="0" err="1" smtClean="0">
                <a:latin typeface="+mj-lt"/>
              </a:rPr>
              <a:t>Yago</a:t>
            </a:r>
            <a:r>
              <a:rPr lang="pt-BR" sz="2800" dirty="0" smtClean="0">
                <a:latin typeface="+mj-lt"/>
              </a:rPr>
              <a:t> da Silva Rosa</a:t>
            </a:r>
            <a:endParaRPr lang="pt-BR" sz="2800" dirty="0">
              <a:latin typeface="+mj-lt"/>
            </a:endParaRPr>
          </a:p>
        </p:txBody>
      </p:sp>
      <p:sp>
        <p:nvSpPr>
          <p:cNvPr id="4" name="CaixaDeTexto 3"/>
          <p:cNvSpPr txBox="1"/>
          <p:nvPr/>
        </p:nvSpPr>
        <p:spPr>
          <a:xfrm>
            <a:off x="695459" y="3709115"/>
            <a:ext cx="10985679" cy="954107"/>
          </a:xfrm>
          <a:prstGeom prst="rect">
            <a:avLst/>
          </a:prstGeom>
          <a:noFill/>
        </p:spPr>
        <p:txBody>
          <a:bodyPr wrap="square" rtlCol="0">
            <a:spAutoFit/>
          </a:bodyPr>
          <a:lstStyle/>
          <a:p>
            <a:pPr algn="ctr"/>
            <a:r>
              <a:rPr lang="pt-BR" sz="2800" b="1" dirty="0" smtClean="0">
                <a:latin typeface="+mj-lt"/>
              </a:rPr>
              <a:t>LESÕES MAIS RECORRENTES, FATORES DE RISCO E ASSOCIAÇÃO DE AMBOS COM DESORDENS MUSCULOESQUELÉTICAS</a:t>
            </a:r>
            <a:endParaRPr lang="pt-BR" sz="2800" b="1" dirty="0">
              <a:latin typeface="+mj-lt"/>
            </a:endParaRPr>
          </a:p>
        </p:txBody>
      </p:sp>
      <p:sp>
        <p:nvSpPr>
          <p:cNvPr id="5" name="CaixaDeTexto 4"/>
          <p:cNvSpPr txBox="1"/>
          <p:nvPr/>
        </p:nvSpPr>
        <p:spPr>
          <a:xfrm>
            <a:off x="2331075" y="5170311"/>
            <a:ext cx="7714445" cy="707886"/>
          </a:xfrm>
          <a:prstGeom prst="rect">
            <a:avLst/>
          </a:prstGeom>
          <a:noFill/>
        </p:spPr>
        <p:txBody>
          <a:bodyPr wrap="square" rtlCol="0">
            <a:spAutoFit/>
          </a:bodyPr>
          <a:lstStyle/>
          <a:p>
            <a:pPr algn="ctr"/>
            <a:r>
              <a:rPr lang="pt-BR" sz="2000" b="1" dirty="0" smtClean="0">
                <a:latin typeface="+mj-lt"/>
              </a:rPr>
              <a:t>LINHA DE PESQUISA:</a:t>
            </a:r>
          </a:p>
          <a:p>
            <a:pPr algn="ctr"/>
            <a:r>
              <a:rPr lang="pt-BR" sz="2000" b="1" dirty="0" smtClean="0">
                <a:latin typeface="+mj-lt"/>
              </a:rPr>
              <a:t>Reabilitação das desordens do movimento humano</a:t>
            </a:r>
            <a:endParaRPr lang="pt-BR" sz="2000" b="1" dirty="0">
              <a:latin typeface="+mj-lt"/>
            </a:endParaRPr>
          </a:p>
        </p:txBody>
      </p:sp>
    </p:spTree>
    <p:extLst>
      <p:ext uri="{BB962C8B-B14F-4D97-AF65-F5344CB8AC3E}">
        <p14:creationId xmlns:p14="http://schemas.microsoft.com/office/powerpoint/2010/main" val="290818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18940" y="579549"/>
            <a:ext cx="11758411" cy="4678204"/>
          </a:xfrm>
          <a:prstGeom prst="rect">
            <a:avLst/>
          </a:prstGeom>
          <a:noFill/>
        </p:spPr>
        <p:txBody>
          <a:bodyPr wrap="square" rtlCol="0">
            <a:spAutoFit/>
          </a:bodyPr>
          <a:lstStyle/>
          <a:p>
            <a:pPr algn="just"/>
            <a:r>
              <a:rPr lang="pt-BR" sz="2000" b="1" dirty="0">
                <a:latin typeface="+mj-lt"/>
              </a:rPr>
              <a:t>Métodos de Coleta</a:t>
            </a:r>
            <a:endParaRPr lang="pt-BR" sz="2000" dirty="0">
              <a:latin typeface="+mj-lt"/>
            </a:endParaRPr>
          </a:p>
          <a:p>
            <a:pPr algn="just"/>
            <a:endParaRPr lang="pt-BR" sz="2000" dirty="0">
              <a:latin typeface="+mj-lt"/>
            </a:endParaRPr>
          </a:p>
          <a:p>
            <a:pPr marL="342900" indent="-342900" algn="just">
              <a:buFont typeface="Wingdings" panose="05000000000000000000" pitchFamily="2" charset="2"/>
              <a:buChar char="Ø"/>
            </a:pPr>
            <a:r>
              <a:rPr lang="pt-BR" sz="2000" dirty="0" smtClean="0">
                <a:latin typeface="+mj-lt"/>
              </a:rPr>
              <a:t>Inicialmente </a:t>
            </a:r>
            <a:r>
              <a:rPr lang="pt-BR" sz="2000" dirty="0">
                <a:latin typeface="+mj-lt"/>
              </a:rPr>
              <a:t>o projeto será encaminhado ao Comitê de Ética e Pesquisa (CEP) da Universidade Federal de Santa Maria e seguirá as normas e diretrizes regulamentadoras para pesquisa com seres humanos que estão na Resolução 466, de dezembro de 2012 do Conselho Nacional de Saúde e será iniciado somente após aprovação do CEP.</a:t>
            </a:r>
          </a:p>
          <a:p>
            <a:pPr algn="just"/>
            <a:endParaRPr lang="pt-BR" sz="2000" dirty="0">
              <a:latin typeface="+mj-lt"/>
            </a:endParaRPr>
          </a:p>
          <a:p>
            <a:pPr marL="342900" indent="-342900" algn="just">
              <a:buFont typeface="Wingdings" panose="05000000000000000000" pitchFamily="2" charset="2"/>
              <a:buChar char="Ø"/>
            </a:pPr>
            <a:r>
              <a:rPr lang="pt-BR" sz="2000" dirty="0" smtClean="0">
                <a:latin typeface="+mj-lt"/>
              </a:rPr>
              <a:t>O </a:t>
            </a:r>
            <a:r>
              <a:rPr lang="pt-BR" sz="2000" dirty="0">
                <a:latin typeface="+mj-lt"/>
              </a:rPr>
              <a:t>participante ao chegar no local de realização do estudo, será acondicionado em uma sala com temperatura controlada entre 23 a 25°C e, permanecerá em decúbito dorsal por 15 minutos a fim de normalizar sua frequência cardíaca, pressão arterial e temperatura corporal. Em seguida será aplicado o questionário de identificação da amostra, bem como será realizado os 13 teste clínicos por um profissional treinado realizando criteriosamente as avaliações especifica para corredores. Após os participantes completarem todos os teste iniciais da avaliação clínica, serão liberados e contatados a cada 30 dias, respondendo a ficha de controle, até o término do estudo.</a:t>
            </a:r>
          </a:p>
          <a:p>
            <a:endParaRPr lang="pt-BR" dirty="0"/>
          </a:p>
        </p:txBody>
      </p:sp>
    </p:spTree>
    <p:extLst>
      <p:ext uri="{BB962C8B-B14F-4D97-AF65-F5344CB8AC3E}">
        <p14:creationId xmlns:p14="http://schemas.microsoft.com/office/powerpoint/2010/main" val="152781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846231" y="785611"/>
            <a:ext cx="6413679" cy="4985980"/>
          </a:xfrm>
          <a:prstGeom prst="rect">
            <a:avLst/>
          </a:prstGeom>
          <a:noFill/>
        </p:spPr>
        <p:txBody>
          <a:bodyPr wrap="square" rtlCol="0">
            <a:spAutoFit/>
          </a:bodyPr>
          <a:lstStyle/>
          <a:p>
            <a:pPr algn="ctr"/>
            <a:r>
              <a:rPr lang="pt-BR" sz="2000" b="1" dirty="0">
                <a:latin typeface="+mj-lt"/>
              </a:rPr>
              <a:t>Testes da Avaliação Clínica </a:t>
            </a:r>
            <a:endParaRPr lang="pt-BR" sz="2000" b="1" dirty="0" smtClean="0">
              <a:latin typeface="+mj-lt"/>
            </a:endParaRPr>
          </a:p>
          <a:p>
            <a:pPr algn="just"/>
            <a:endParaRPr lang="pt-BR" sz="2000" dirty="0">
              <a:latin typeface="+mj-lt"/>
            </a:endParaRPr>
          </a:p>
          <a:p>
            <a:pPr algn="ctr"/>
            <a:r>
              <a:rPr lang="pt-BR" sz="2000" dirty="0">
                <a:latin typeface="+mj-lt"/>
              </a:rPr>
              <a:t>- Agachamento</a:t>
            </a:r>
          </a:p>
          <a:p>
            <a:pPr algn="ctr"/>
            <a:r>
              <a:rPr lang="pt-BR" sz="2000" dirty="0">
                <a:latin typeface="+mj-lt"/>
              </a:rPr>
              <a:t>- Salto </a:t>
            </a:r>
            <a:r>
              <a:rPr lang="pt-BR" sz="2000" dirty="0" err="1">
                <a:latin typeface="+mj-lt"/>
              </a:rPr>
              <a:t>Unipodal</a:t>
            </a:r>
            <a:endParaRPr lang="pt-BR" sz="2000" dirty="0">
              <a:latin typeface="+mj-lt"/>
            </a:endParaRPr>
          </a:p>
          <a:p>
            <a:pPr algn="ctr"/>
            <a:r>
              <a:rPr lang="pt-BR" sz="2000" dirty="0">
                <a:latin typeface="+mj-lt"/>
              </a:rPr>
              <a:t>- Salto </a:t>
            </a:r>
            <a:r>
              <a:rPr lang="pt-BR" sz="2000" dirty="0" err="1">
                <a:latin typeface="+mj-lt"/>
              </a:rPr>
              <a:t>Bipodal</a:t>
            </a:r>
            <a:endParaRPr lang="pt-BR" sz="2000" dirty="0">
              <a:latin typeface="+mj-lt"/>
            </a:endParaRPr>
          </a:p>
          <a:p>
            <a:pPr algn="ctr"/>
            <a:r>
              <a:rPr lang="pt-BR" sz="2000" dirty="0">
                <a:latin typeface="+mj-lt"/>
              </a:rPr>
              <a:t>- Marcha e Corrida (avaliação 2D)</a:t>
            </a:r>
          </a:p>
          <a:p>
            <a:pPr algn="ctr"/>
            <a:r>
              <a:rPr lang="pt-BR" sz="2000" dirty="0">
                <a:latin typeface="+mj-lt"/>
              </a:rPr>
              <a:t>- Rigidez do Quadril</a:t>
            </a:r>
          </a:p>
          <a:p>
            <a:pPr algn="ctr"/>
            <a:r>
              <a:rPr lang="pt-BR" sz="2000" dirty="0">
                <a:latin typeface="+mj-lt"/>
              </a:rPr>
              <a:t>- Força dos rotadores externos</a:t>
            </a:r>
          </a:p>
          <a:p>
            <a:pPr algn="ctr"/>
            <a:r>
              <a:rPr lang="pt-BR" sz="2000" dirty="0">
                <a:latin typeface="+mj-lt"/>
              </a:rPr>
              <a:t>- </a:t>
            </a:r>
            <a:r>
              <a:rPr lang="pt-BR" sz="2000" dirty="0" err="1">
                <a:latin typeface="+mj-lt"/>
              </a:rPr>
              <a:t>Sorense</a:t>
            </a:r>
            <a:r>
              <a:rPr lang="pt-BR" sz="2000" dirty="0">
                <a:latin typeface="+mj-lt"/>
              </a:rPr>
              <a:t> Test</a:t>
            </a:r>
          </a:p>
          <a:p>
            <a:pPr algn="ctr"/>
            <a:r>
              <a:rPr lang="pt-BR" sz="2000" dirty="0">
                <a:latin typeface="+mj-lt"/>
              </a:rPr>
              <a:t>- Função do Glúteo Máximo/Médio</a:t>
            </a:r>
          </a:p>
          <a:p>
            <a:pPr algn="ctr"/>
            <a:r>
              <a:rPr lang="pt-BR" sz="2000" dirty="0">
                <a:latin typeface="+mj-lt"/>
              </a:rPr>
              <a:t>- Ponte Pélvica</a:t>
            </a:r>
          </a:p>
          <a:p>
            <a:pPr algn="ctr"/>
            <a:r>
              <a:rPr lang="pt-BR" sz="2000" dirty="0">
                <a:latin typeface="+mj-lt"/>
              </a:rPr>
              <a:t>- Encurtamento de </a:t>
            </a:r>
            <a:r>
              <a:rPr lang="pt-BR" sz="2000" dirty="0" err="1">
                <a:latin typeface="+mj-lt"/>
              </a:rPr>
              <a:t>Iliopsoas</a:t>
            </a:r>
            <a:r>
              <a:rPr lang="pt-BR" sz="2000" dirty="0">
                <a:latin typeface="+mj-lt"/>
              </a:rPr>
              <a:t>, </a:t>
            </a:r>
            <a:r>
              <a:rPr lang="pt-BR" sz="2000" dirty="0" err="1">
                <a:latin typeface="+mj-lt"/>
              </a:rPr>
              <a:t>Retoo</a:t>
            </a:r>
            <a:r>
              <a:rPr lang="pt-BR" sz="2000" dirty="0">
                <a:latin typeface="+mj-lt"/>
              </a:rPr>
              <a:t> Femoral e </a:t>
            </a:r>
            <a:r>
              <a:rPr lang="pt-BR" sz="2000" dirty="0" err="1">
                <a:latin typeface="+mj-lt"/>
              </a:rPr>
              <a:t>Isquiossurais</a:t>
            </a:r>
            <a:r>
              <a:rPr lang="pt-BR" sz="2000" dirty="0">
                <a:latin typeface="+mj-lt"/>
              </a:rPr>
              <a:t> </a:t>
            </a:r>
          </a:p>
          <a:p>
            <a:pPr algn="ctr"/>
            <a:r>
              <a:rPr lang="pt-BR" sz="2000" dirty="0">
                <a:latin typeface="+mj-lt"/>
              </a:rPr>
              <a:t>- </a:t>
            </a:r>
            <a:r>
              <a:rPr lang="pt-BR" sz="2000" dirty="0" err="1">
                <a:latin typeface="+mj-lt"/>
              </a:rPr>
              <a:t>Lung</a:t>
            </a:r>
            <a:r>
              <a:rPr lang="pt-BR" sz="2000" dirty="0">
                <a:latin typeface="+mj-lt"/>
              </a:rPr>
              <a:t> Teste</a:t>
            </a:r>
          </a:p>
          <a:p>
            <a:pPr algn="ctr"/>
            <a:r>
              <a:rPr lang="pt-BR" sz="2000" dirty="0">
                <a:latin typeface="+mj-lt"/>
              </a:rPr>
              <a:t>- Força dos extensores do Quadril</a:t>
            </a:r>
          </a:p>
          <a:p>
            <a:pPr algn="ctr"/>
            <a:r>
              <a:rPr lang="pt-BR" sz="2000" dirty="0">
                <a:latin typeface="+mj-lt"/>
              </a:rPr>
              <a:t>- Y Teste e Hop Teste</a:t>
            </a:r>
          </a:p>
          <a:p>
            <a:pPr algn="ctr"/>
            <a:endParaRPr lang="pt-BR" dirty="0"/>
          </a:p>
        </p:txBody>
      </p:sp>
    </p:spTree>
    <p:extLst>
      <p:ext uri="{BB962C8B-B14F-4D97-AF65-F5344CB8AC3E}">
        <p14:creationId xmlns:p14="http://schemas.microsoft.com/office/powerpoint/2010/main" val="426478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67425" y="103031"/>
            <a:ext cx="9826581" cy="646331"/>
          </a:xfrm>
          <a:prstGeom prst="rect">
            <a:avLst/>
          </a:prstGeom>
          <a:noFill/>
        </p:spPr>
        <p:txBody>
          <a:bodyPr wrap="square" rtlCol="0">
            <a:spAutoFit/>
          </a:bodyPr>
          <a:lstStyle/>
          <a:p>
            <a:r>
              <a:rPr lang="pt-BR" sz="3600" b="1" dirty="0" smtClean="0">
                <a:solidFill>
                  <a:schemeClr val="accent1">
                    <a:lumMod val="75000"/>
                  </a:schemeClr>
                </a:solidFill>
                <a:latin typeface="+mj-lt"/>
              </a:rPr>
              <a:t>REFERÊNCIAS BIBLIOGRÁFICAS</a:t>
            </a:r>
            <a:endParaRPr lang="pt-BR" sz="3600" b="1" dirty="0">
              <a:solidFill>
                <a:schemeClr val="accent1">
                  <a:lumMod val="75000"/>
                </a:schemeClr>
              </a:solidFill>
              <a:latin typeface="+mj-lt"/>
            </a:endParaRPr>
          </a:p>
        </p:txBody>
      </p:sp>
      <p:sp>
        <p:nvSpPr>
          <p:cNvPr id="3" name="CaixaDeTexto 2"/>
          <p:cNvSpPr txBox="1"/>
          <p:nvPr/>
        </p:nvSpPr>
        <p:spPr>
          <a:xfrm>
            <a:off x="167425" y="940158"/>
            <a:ext cx="11822806" cy="5355312"/>
          </a:xfrm>
          <a:prstGeom prst="rect">
            <a:avLst/>
          </a:prstGeom>
          <a:noFill/>
        </p:spPr>
        <p:txBody>
          <a:bodyPr wrap="square" rtlCol="0">
            <a:spAutoFit/>
          </a:bodyPr>
          <a:lstStyle/>
          <a:p>
            <a:r>
              <a:rPr lang="pt-BR" dirty="0"/>
              <a:t>World Health </a:t>
            </a:r>
            <a:r>
              <a:rPr lang="pt-BR" dirty="0" err="1"/>
              <a:t>Organization</a:t>
            </a:r>
            <a:r>
              <a:rPr lang="pt-BR" dirty="0"/>
              <a:t>. Global </a:t>
            </a:r>
            <a:r>
              <a:rPr lang="pt-BR" dirty="0" err="1"/>
              <a:t>heart</a:t>
            </a:r>
            <a:r>
              <a:rPr lang="pt-BR" dirty="0"/>
              <a:t> </a:t>
            </a:r>
            <a:r>
              <a:rPr lang="pt-BR" dirty="0" err="1"/>
              <a:t>risks</a:t>
            </a:r>
            <a:r>
              <a:rPr lang="pt-BR" dirty="0"/>
              <a:t>: </a:t>
            </a:r>
            <a:r>
              <a:rPr lang="pt-BR" dirty="0" err="1"/>
              <a:t>mortality</a:t>
            </a:r>
            <a:r>
              <a:rPr lang="pt-BR" dirty="0"/>
              <a:t> </a:t>
            </a:r>
            <a:r>
              <a:rPr lang="pt-BR" dirty="0" err="1"/>
              <a:t>and</a:t>
            </a:r>
            <a:r>
              <a:rPr lang="pt-BR" dirty="0"/>
              <a:t> </a:t>
            </a:r>
            <a:r>
              <a:rPr lang="pt-BR" dirty="0" err="1"/>
              <a:t>burden</a:t>
            </a:r>
            <a:r>
              <a:rPr lang="pt-BR" dirty="0"/>
              <a:t> </a:t>
            </a:r>
            <a:r>
              <a:rPr lang="pt-BR" dirty="0" err="1"/>
              <a:t>of</a:t>
            </a:r>
            <a:r>
              <a:rPr lang="pt-BR" dirty="0"/>
              <a:t> </a:t>
            </a:r>
            <a:r>
              <a:rPr lang="pt-BR" dirty="0" err="1"/>
              <a:t>disease</a:t>
            </a:r>
            <a:r>
              <a:rPr lang="pt-BR" dirty="0"/>
              <a:t> </a:t>
            </a:r>
            <a:r>
              <a:rPr lang="pt-BR" dirty="0" err="1"/>
              <a:t>attributable</a:t>
            </a:r>
            <a:r>
              <a:rPr lang="pt-BR" dirty="0"/>
              <a:t> </a:t>
            </a:r>
            <a:r>
              <a:rPr lang="pt-BR" dirty="0" err="1"/>
              <a:t>to</a:t>
            </a:r>
            <a:r>
              <a:rPr lang="pt-BR" dirty="0"/>
              <a:t> </a:t>
            </a:r>
            <a:r>
              <a:rPr lang="pt-BR" dirty="0" err="1"/>
              <a:t>selected</a:t>
            </a:r>
            <a:r>
              <a:rPr lang="pt-BR" dirty="0"/>
              <a:t> major </a:t>
            </a:r>
            <a:r>
              <a:rPr lang="pt-BR" dirty="0" err="1"/>
              <a:t>risks</a:t>
            </a:r>
            <a:r>
              <a:rPr lang="pt-BR" dirty="0"/>
              <a:t>. 2009. [</a:t>
            </a:r>
            <a:r>
              <a:rPr lang="pt-BR" dirty="0" err="1"/>
              <a:t>Geneva</a:t>
            </a:r>
            <a:r>
              <a:rPr lang="pt-BR" dirty="0"/>
              <a:t>, </a:t>
            </a:r>
            <a:r>
              <a:rPr lang="pt-BR" dirty="0" err="1"/>
              <a:t>Switzerland</a:t>
            </a:r>
            <a:r>
              <a:rPr lang="pt-BR" dirty="0"/>
              <a:t>].</a:t>
            </a:r>
          </a:p>
          <a:p>
            <a:r>
              <a:rPr lang="pt-BR" dirty="0"/>
              <a:t> </a:t>
            </a:r>
          </a:p>
          <a:p>
            <a:r>
              <a:rPr lang="pt-BR" dirty="0"/>
              <a:t>Lee, </a:t>
            </a:r>
            <a:r>
              <a:rPr lang="pt-BR" dirty="0" err="1"/>
              <a:t>Duck-chul</a:t>
            </a:r>
            <a:r>
              <a:rPr lang="pt-BR" dirty="0"/>
              <a:t>, et al. "</a:t>
            </a:r>
            <a:r>
              <a:rPr lang="pt-BR" dirty="0" err="1"/>
              <a:t>Running</a:t>
            </a:r>
            <a:r>
              <a:rPr lang="pt-BR" dirty="0"/>
              <a:t> as a Key </a:t>
            </a:r>
            <a:r>
              <a:rPr lang="pt-BR" dirty="0" err="1"/>
              <a:t>Lifestyle</a:t>
            </a:r>
            <a:r>
              <a:rPr lang="pt-BR" dirty="0"/>
              <a:t> Medicine for </a:t>
            </a:r>
            <a:r>
              <a:rPr lang="pt-BR" dirty="0" err="1"/>
              <a:t>Longevity</a:t>
            </a:r>
            <a:r>
              <a:rPr lang="pt-BR" dirty="0"/>
              <a:t>." </a:t>
            </a:r>
            <a:r>
              <a:rPr lang="pt-BR" i="1" dirty="0" err="1"/>
              <a:t>Progress</a:t>
            </a:r>
            <a:r>
              <a:rPr lang="pt-BR" i="1" dirty="0"/>
              <a:t> in Cardiovascular </a:t>
            </a:r>
            <a:r>
              <a:rPr lang="pt-BR" i="1" dirty="0" err="1"/>
              <a:t>Diseases</a:t>
            </a:r>
            <a:r>
              <a:rPr lang="pt-BR" dirty="0"/>
              <a:t> (2017).</a:t>
            </a:r>
          </a:p>
          <a:p>
            <a:r>
              <a:rPr lang="pt-BR" dirty="0"/>
              <a:t>Thompson </a:t>
            </a:r>
            <a:r>
              <a:rPr lang="pt-BR" dirty="0" err="1"/>
              <a:t>Coon</a:t>
            </a:r>
            <a:r>
              <a:rPr lang="pt-BR" dirty="0"/>
              <a:t> J, </a:t>
            </a:r>
            <a:r>
              <a:rPr lang="pt-BR" dirty="0" err="1"/>
              <a:t>Boddy</a:t>
            </a:r>
            <a:r>
              <a:rPr lang="pt-BR" dirty="0"/>
              <a:t> K, Stein K, et al. Does </a:t>
            </a:r>
            <a:r>
              <a:rPr lang="pt-BR" dirty="0" err="1"/>
              <a:t>participating</a:t>
            </a:r>
            <a:r>
              <a:rPr lang="pt-BR" dirty="0"/>
              <a:t> in </a:t>
            </a:r>
            <a:r>
              <a:rPr lang="pt-BR" dirty="0" err="1"/>
              <a:t>physical</a:t>
            </a:r>
            <a:r>
              <a:rPr lang="pt-BR" dirty="0"/>
              <a:t> </a:t>
            </a:r>
            <a:r>
              <a:rPr lang="pt-BR" dirty="0" err="1"/>
              <a:t>activity</a:t>
            </a:r>
            <a:r>
              <a:rPr lang="pt-BR" dirty="0"/>
              <a:t> in outdoor natural </a:t>
            </a:r>
            <a:r>
              <a:rPr lang="pt-BR" dirty="0" err="1"/>
              <a:t>environments</a:t>
            </a:r>
            <a:r>
              <a:rPr lang="pt-BR" dirty="0"/>
              <a:t> </a:t>
            </a:r>
            <a:r>
              <a:rPr lang="pt-BR" dirty="0" err="1"/>
              <a:t>have</a:t>
            </a:r>
            <a:r>
              <a:rPr lang="pt-BR" dirty="0"/>
              <a:t> a </a:t>
            </a:r>
            <a:r>
              <a:rPr lang="pt-BR" dirty="0" err="1"/>
              <a:t>greater</a:t>
            </a:r>
            <a:r>
              <a:rPr lang="pt-BR" dirty="0"/>
              <a:t> </a:t>
            </a:r>
            <a:r>
              <a:rPr lang="pt-BR" dirty="0" err="1"/>
              <a:t>effect</a:t>
            </a:r>
            <a:r>
              <a:rPr lang="pt-BR" dirty="0"/>
              <a:t> </a:t>
            </a:r>
            <a:r>
              <a:rPr lang="pt-BR" dirty="0" err="1"/>
              <a:t>on</a:t>
            </a:r>
            <a:r>
              <a:rPr lang="pt-BR" dirty="0"/>
              <a:t> </a:t>
            </a:r>
            <a:r>
              <a:rPr lang="pt-BR" dirty="0" err="1"/>
              <a:t>physical</a:t>
            </a:r>
            <a:r>
              <a:rPr lang="pt-BR" dirty="0"/>
              <a:t> </a:t>
            </a:r>
            <a:r>
              <a:rPr lang="pt-BR" dirty="0" err="1"/>
              <a:t>and</a:t>
            </a:r>
            <a:r>
              <a:rPr lang="pt-BR" dirty="0"/>
              <a:t> mental </a:t>
            </a:r>
            <a:r>
              <a:rPr lang="pt-BR" dirty="0" err="1"/>
              <a:t>wellbeing</a:t>
            </a:r>
            <a:r>
              <a:rPr lang="pt-BR" dirty="0"/>
              <a:t> </a:t>
            </a:r>
            <a:r>
              <a:rPr lang="pt-BR" dirty="0" err="1"/>
              <a:t>than</a:t>
            </a:r>
            <a:r>
              <a:rPr lang="pt-BR" dirty="0"/>
              <a:t> </a:t>
            </a:r>
            <a:r>
              <a:rPr lang="pt-BR" dirty="0" err="1"/>
              <a:t>physical</a:t>
            </a:r>
            <a:r>
              <a:rPr lang="pt-BR" dirty="0"/>
              <a:t> </a:t>
            </a:r>
            <a:r>
              <a:rPr lang="pt-BR" dirty="0" err="1"/>
              <a:t>activity</a:t>
            </a:r>
            <a:r>
              <a:rPr lang="pt-BR" dirty="0"/>
              <a:t> indoors? A </a:t>
            </a:r>
            <a:r>
              <a:rPr lang="pt-BR" dirty="0" err="1"/>
              <a:t>systematic</a:t>
            </a:r>
            <a:r>
              <a:rPr lang="pt-BR" dirty="0"/>
              <a:t> </a:t>
            </a:r>
            <a:r>
              <a:rPr lang="pt-BR" dirty="0" err="1"/>
              <a:t>review</a:t>
            </a:r>
            <a:r>
              <a:rPr lang="pt-BR" dirty="0"/>
              <a:t>. </a:t>
            </a:r>
            <a:r>
              <a:rPr lang="pt-BR" dirty="0" err="1"/>
              <a:t>Environ</a:t>
            </a:r>
            <a:r>
              <a:rPr lang="pt-BR" dirty="0"/>
              <a:t> </a:t>
            </a:r>
            <a:r>
              <a:rPr lang="pt-BR" dirty="0" err="1"/>
              <a:t>Sci</a:t>
            </a:r>
            <a:r>
              <a:rPr lang="pt-BR" dirty="0"/>
              <a:t> </a:t>
            </a:r>
            <a:r>
              <a:rPr lang="pt-BR" dirty="0" err="1"/>
              <a:t>Technol</a:t>
            </a:r>
            <a:r>
              <a:rPr lang="pt-BR" dirty="0"/>
              <a:t>. 2011;45(5):1761–72. doi:10.1021/es102947t.</a:t>
            </a:r>
          </a:p>
          <a:p>
            <a:r>
              <a:rPr lang="pt-BR" dirty="0"/>
              <a:t> </a:t>
            </a:r>
          </a:p>
          <a:p>
            <a:r>
              <a:rPr lang="pt-BR" dirty="0"/>
              <a:t>Junior, Luiz Carlos </a:t>
            </a:r>
            <a:r>
              <a:rPr lang="pt-BR" dirty="0" err="1"/>
              <a:t>Hespanhol</a:t>
            </a:r>
            <a:r>
              <a:rPr lang="pt-BR" dirty="0"/>
              <a:t>, Willem Van </a:t>
            </a:r>
            <a:r>
              <a:rPr lang="pt-BR" dirty="0" err="1"/>
              <a:t>Mechelen</a:t>
            </a:r>
            <a:r>
              <a:rPr lang="pt-BR" dirty="0"/>
              <a:t>, </a:t>
            </a:r>
            <a:r>
              <a:rPr lang="pt-BR" dirty="0" err="1"/>
              <a:t>and</a:t>
            </a:r>
            <a:r>
              <a:rPr lang="pt-BR" dirty="0"/>
              <a:t> </a:t>
            </a:r>
            <a:r>
              <a:rPr lang="pt-BR" dirty="0" err="1"/>
              <a:t>Evert</a:t>
            </a:r>
            <a:r>
              <a:rPr lang="pt-BR" dirty="0"/>
              <a:t> </a:t>
            </a:r>
            <a:r>
              <a:rPr lang="pt-BR" dirty="0" err="1"/>
              <a:t>Verhagen</a:t>
            </a:r>
            <a:r>
              <a:rPr lang="pt-BR" dirty="0"/>
              <a:t>. "Health </a:t>
            </a:r>
            <a:r>
              <a:rPr lang="pt-BR" dirty="0" err="1"/>
              <a:t>and</a:t>
            </a:r>
            <a:r>
              <a:rPr lang="pt-BR" dirty="0"/>
              <a:t> </a:t>
            </a:r>
            <a:r>
              <a:rPr lang="pt-BR" dirty="0" err="1"/>
              <a:t>economic</a:t>
            </a:r>
            <a:r>
              <a:rPr lang="pt-BR" dirty="0"/>
              <a:t> </a:t>
            </a:r>
            <a:r>
              <a:rPr lang="pt-BR" dirty="0" err="1"/>
              <a:t>burden</a:t>
            </a:r>
            <a:r>
              <a:rPr lang="pt-BR" dirty="0"/>
              <a:t> </a:t>
            </a:r>
            <a:r>
              <a:rPr lang="pt-BR" dirty="0" err="1"/>
              <a:t>of</a:t>
            </a:r>
            <a:r>
              <a:rPr lang="pt-BR" dirty="0"/>
              <a:t> </a:t>
            </a:r>
            <a:r>
              <a:rPr lang="pt-BR" dirty="0" err="1"/>
              <a:t>running-related</a:t>
            </a:r>
            <a:r>
              <a:rPr lang="pt-BR" dirty="0"/>
              <a:t> injuries in </a:t>
            </a:r>
            <a:r>
              <a:rPr lang="pt-BR" dirty="0" err="1"/>
              <a:t>dutch</a:t>
            </a:r>
            <a:r>
              <a:rPr lang="pt-BR" dirty="0"/>
              <a:t> </a:t>
            </a:r>
            <a:r>
              <a:rPr lang="pt-BR" dirty="0" err="1"/>
              <a:t>trailrunners</a:t>
            </a:r>
            <a:r>
              <a:rPr lang="pt-BR" dirty="0"/>
              <a:t>: a </a:t>
            </a:r>
            <a:r>
              <a:rPr lang="pt-BR" dirty="0" err="1"/>
              <a:t>prospective</a:t>
            </a:r>
            <a:r>
              <a:rPr lang="pt-BR" dirty="0"/>
              <a:t> </a:t>
            </a:r>
            <a:r>
              <a:rPr lang="pt-BR" dirty="0" err="1"/>
              <a:t>cohort</a:t>
            </a:r>
            <a:r>
              <a:rPr lang="pt-BR" dirty="0"/>
              <a:t> </a:t>
            </a:r>
            <a:r>
              <a:rPr lang="pt-BR" dirty="0" err="1"/>
              <a:t>study</a:t>
            </a:r>
            <a:r>
              <a:rPr lang="pt-BR" dirty="0"/>
              <a:t>." </a:t>
            </a:r>
            <a:r>
              <a:rPr lang="pt-BR" i="1" dirty="0"/>
              <a:t>Sports Medicine</a:t>
            </a:r>
            <a:r>
              <a:rPr lang="pt-BR" dirty="0"/>
              <a:t> 47.2 (2017): 367-377.</a:t>
            </a:r>
          </a:p>
          <a:p>
            <a:r>
              <a:rPr lang="pt-BR" dirty="0" err="1"/>
              <a:t>Pazin</a:t>
            </a:r>
            <a:r>
              <a:rPr lang="pt-BR" dirty="0"/>
              <a:t> J. Corredores de rua: </a:t>
            </a:r>
            <a:r>
              <a:rPr lang="pt-BR" dirty="0" err="1"/>
              <a:t>caracterı´sticas</a:t>
            </a:r>
            <a:r>
              <a:rPr lang="pt-BR" dirty="0"/>
              <a:t> </a:t>
            </a:r>
            <a:r>
              <a:rPr lang="pt-BR" dirty="0" err="1"/>
              <a:t>demogra´ficas</a:t>
            </a:r>
            <a:r>
              <a:rPr lang="pt-BR" dirty="0"/>
              <a:t>, treinamento e </a:t>
            </a:r>
            <a:r>
              <a:rPr lang="pt-BR" dirty="0" err="1"/>
              <a:t>prevaleˆncia</a:t>
            </a:r>
            <a:r>
              <a:rPr lang="pt-BR" dirty="0"/>
              <a:t> de </a:t>
            </a:r>
            <a:r>
              <a:rPr lang="pt-BR" dirty="0" err="1"/>
              <a:t>leso˜es</a:t>
            </a:r>
            <a:r>
              <a:rPr lang="pt-BR" dirty="0"/>
              <a:t>. Revista Brasileira de </a:t>
            </a:r>
            <a:r>
              <a:rPr lang="pt-BR" dirty="0" err="1"/>
              <a:t>Cineantropometria</a:t>
            </a:r>
            <a:r>
              <a:rPr lang="pt-BR" dirty="0"/>
              <a:t> &amp; Desempenho Humano. 2008;10:6–11.</a:t>
            </a:r>
          </a:p>
          <a:p>
            <a:r>
              <a:rPr lang="pt-BR" dirty="0"/>
              <a:t> </a:t>
            </a:r>
          </a:p>
          <a:p>
            <a:r>
              <a:rPr lang="pt-BR" dirty="0"/>
              <a:t>Lee DC, </a:t>
            </a:r>
            <a:r>
              <a:rPr lang="pt-BR" dirty="0" err="1"/>
              <a:t>Pate</a:t>
            </a:r>
            <a:r>
              <a:rPr lang="pt-BR" dirty="0"/>
              <a:t> RR, </a:t>
            </a:r>
            <a:r>
              <a:rPr lang="pt-BR" dirty="0" err="1"/>
              <a:t>Lavie</a:t>
            </a:r>
            <a:r>
              <a:rPr lang="pt-BR" dirty="0"/>
              <a:t> CJ, Sui X, </a:t>
            </a:r>
            <a:r>
              <a:rPr lang="pt-BR" dirty="0" err="1"/>
              <a:t>Church</a:t>
            </a:r>
            <a:r>
              <a:rPr lang="pt-BR" dirty="0"/>
              <a:t> TS, Blair SN. </a:t>
            </a:r>
            <a:r>
              <a:rPr lang="pt-BR" dirty="0" err="1"/>
              <a:t>Leisure</a:t>
            </a:r>
            <a:r>
              <a:rPr lang="pt-BR" dirty="0"/>
              <a:t>-time </a:t>
            </a:r>
            <a:r>
              <a:rPr lang="pt-BR" dirty="0" err="1"/>
              <a:t>running</a:t>
            </a:r>
            <a:r>
              <a:rPr lang="pt-BR" dirty="0"/>
              <a:t> </a:t>
            </a:r>
            <a:r>
              <a:rPr lang="pt-BR" dirty="0" err="1"/>
              <a:t>reduces</a:t>
            </a:r>
            <a:r>
              <a:rPr lang="pt-BR" dirty="0"/>
              <a:t> </a:t>
            </a:r>
            <a:r>
              <a:rPr lang="pt-BR" dirty="0" err="1"/>
              <a:t>all</a:t>
            </a:r>
            <a:r>
              <a:rPr lang="pt-BR" dirty="0"/>
              <a:t>-cause </a:t>
            </a:r>
            <a:r>
              <a:rPr lang="pt-BR" dirty="0" err="1"/>
              <a:t>and</a:t>
            </a:r>
            <a:r>
              <a:rPr lang="pt-BR" dirty="0"/>
              <a:t> cardiovascular </a:t>
            </a:r>
            <a:r>
              <a:rPr lang="pt-BR" dirty="0" err="1"/>
              <a:t>mortality</a:t>
            </a:r>
            <a:r>
              <a:rPr lang="pt-BR" dirty="0"/>
              <a:t> </a:t>
            </a:r>
            <a:r>
              <a:rPr lang="pt-BR" dirty="0" err="1"/>
              <a:t>risk</a:t>
            </a:r>
            <a:r>
              <a:rPr lang="pt-BR" dirty="0"/>
              <a:t>. J </a:t>
            </a:r>
            <a:r>
              <a:rPr lang="pt-BR" dirty="0" err="1"/>
              <a:t>Am</a:t>
            </a:r>
            <a:r>
              <a:rPr lang="pt-BR" dirty="0"/>
              <a:t> Coll </a:t>
            </a:r>
            <a:r>
              <a:rPr lang="pt-BR" dirty="0" err="1"/>
              <a:t>Cardiol</a:t>
            </a:r>
            <a:r>
              <a:rPr lang="pt-BR" dirty="0"/>
              <a:t>. 2014;64:472-481.</a:t>
            </a:r>
          </a:p>
          <a:p>
            <a:r>
              <a:rPr lang="pt-BR" dirty="0"/>
              <a:t> </a:t>
            </a:r>
          </a:p>
          <a:p>
            <a:r>
              <a:rPr lang="pt-BR" dirty="0" err="1"/>
              <a:t>Oja</a:t>
            </a:r>
            <a:r>
              <a:rPr lang="pt-BR" dirty="0"/>
              <a:t> P, Kelly P, </a:t>
            </a:r>
            <a:r>
              <a:rPr lang="pt-BR" dirty="0" err="1"/>
              <a:t>Pedisic</a:t>
            </a:r>
            <a:r>
              <a:rPr lang="pt-BR" dirty="0"/>
              <a:t> Z, et al. </a:t>
            </a:r>
            <a:r>
              <a:rPr lang="pt-BR" dirty="0" err="1"/>
              <a:t>Associations</a:t>
            </a:r>
            <a:r>
              <a:rPr lang="pt-BR" dirty="0"/>
              <a:t> </a:t>
            </a:r>
            <a:r>
              <a:rPr lang="pt-BR" dirty="0" err="1"/>
              <a:t>of</a:t>
            </a:r>
            <a:r>
              <a:rPr lang="pt-BR" dirty="0"/>
              <a:t> </a:t>
            </a:r>
            <a:r>
              <a:rPr lang="pt-BR" dirty="0" err="1"/>
              <a:t>specific</a:t>
            </a:r>
            <a:r>
              <a:rPr lang="pt-BR" dirty="0"/>
              <a:t> </a:t>
            </a:r>
            <a:r>
              <a:rPr lang="pt-BR" dirty="0" err="1"/>
              <a:t>types</a:t>
            </a:r>
            <a:r>
              <a:rPr lang="pt-BR" dirty="0"/>
              <a:t> </a:t>
            </a:r>
            <a:r>
              <a:rPr lang="pt-BR" dirty="0" err="1"/>
              <a:t>of</a:t>
            </a:r>
            <a:r>
              <a:rPr lang="pt-BR" dirty="0"/>
              <a:t> </a:t>
            </a:r>
            <a:r>
              <a:rPr lang="pt-BR" dirty="0" err="1"/>
              <a:t>sports</a:t>
            </a:r>
            <a:r>
              <a:rPr lang="pt-BR" dirty="0"/>
              <a:t> </a:t>
            </a:r>
            <a:r>
              <a:rPr lang="pt-BR" dirty="0" err="1"/>
              <a:t>and</a:t>
            </a:r>
            <a:r>
              <a:rPr lang="pt-BR" dirty="0"/>
              <a:t> </a:t>
            </a:r>
            <a:r>
              <a:rPr lang="pt-BR" dirty="0" err="1"/>
              <a:t>exercise</a:t>
            </a:r>
            <a:r>
              <a:rPr lang="pt-BR" dirty="0"/>
              <a:t> </a:t>
            </a:r>
            <a:r>
              <a:rPr lang="pt-BR" dirty="0" err="1"/>
              <a:t>with</a:t>
            </a:r>
            <a:r>
              <a:rPr lang="pt-BR" dirty="0"/>
              <a:t> </a:t>
            </a:r>
            <a:r>
              <a:rPr lang="pt-BR" dirty="0" err="1"/>
              <a:t>all</a:t>
            </a:r>
            <a:r>
              <a:rPr lang="pt-BR" dirty="0"/>
              <a:t>-cause </a:t>
            </a:r>
            <a:r>
              <a:rPr lang="pt-BR" dirty="0" err="1"/>
              <a:t>and</a:t>
            </a:r>
            <a:r>
              <a:rPr lang="pt-BR" dirty="0"/>
              <a:t> cardiovascular-</a:t>
            </a:r>
            <a:r>
              <a:rPr lang="pt-BR" dirty="0" err="1"/>
              <a:t>disease</a:t>
            </a:r>
            <a:r>
              <a:rPr lang="pt-BR" dirty="0"/>
              <a:t> </a:t>
            </a:r>
            <a:r>
              <a:rPr lang="pt-BR" dirty="0" err="1"/>
              <a:t>mortality</a:t>
            </a:r>
            <a:r>
              <a:rPr lang="pt-BR" dirty="0"/>
              <a:t>: a </a:t>
            </a:r>
            <a:r>
              <a:rPr lang="pt-BR" dirty="0" err="1"/>
              <a:t>cohort</a:t>
            </a:r>
            <a:r>
              <a:rPr lang="pt-BR" dirty="0"/>
              <a:t> </a:t>
            </a:r>
            <a:r>
              <a:rPr lang="pt-BR" dirty="0" err="1"/>
              <a:t>study</a:t>
            </a:r>
            <a:r>
              <a:rPr lang="pt-BR" dirty="0"/>
              <a:t> </a:t>
            </a:r>
            <a:r>
              <a:rPr lang="pt-BR" dirty="0" err="1"/>
              <a:t>of</a:t>
            </a:r>
            <a:r>
              <a:rPr lang="pt-BR" dirty="0"/>
              <a:t> 80 306 British </a:t>
            </a:r>
            <a:r>
              <a:rPr lang="pt-BR" dirty="0" err="1"/>
              <a:t>adults</a:t>
            </a:r>
            <a:r>
              <a:rPr lang="pt-BR" dirty="0"/>
              <a:t>. </a:t>
            </a:r>
            <a:r>
              <a:rPr lang="pt-BR" dirty="0" err="1"/>
              <a:t>Br</a:t>
            </a:r>
            <a:r>
              <a:rPr lang="pt-BR" dirty="0"/>
              <a:t> J Sports Med. 2016, </a:t>
            </a:r>
            <a:r>
              <a:rPr lang="pt-BR" u="sng" dirty="0">
                <a:hlinkClick r:id="rId2"/>
              </a:rPr>
              <a:t>http://dx.doi.org/10.1136/bjsports-2016-096822</a:t>
            </a:r>
            <a:r>
              <a:rPr lang="pt-BR" dirty="0"/>
              <a:t>.</a:t>
            </a:r>
          </a:p>
          <a:p>
            <a:r>
              <a:rPr lang="pt-BR" dirty="0"/>
              <a:t> </a:t>
            </a:r>
          </a:p>
        </p:txBody>
      </p:sp>
    </p:spTree>
    <p:extLst>
      <p:ext uri="{BB962C8B-B14F-4D97-AF65-F5344CB8AC3E}">
        <p14:creationId xmlns:p14="http://schemas.microsoft.com/office/powerpoint/2010/main" val="3710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80304" y="257577"/>
            <a:ext cx="11809927" cy="6740307"/>
          </a:xfrm>
          <a:prstGeom prst="rect">
            <a:avLst/>
          </a:prstGeom>
          <a:noFill/>
        </p:spPr>
        <p:txBody>
          <a:bodyPr wrap="square" rtlCol="0">
            <a:spAutoFit/>
          </a:bodyPr>
          <a:lstStyle/>
          <a:p>
            <a:r>
              <a:rPr lang="pt-BR" dirty="0" err="1"/>
              <a:t>Saragiotto</a:t>
            </a:r>
            <a:r>
              <a:rPr lang="pt-BR" dirty="0"/>
              <a:t>, Bruno </a:t>
            </a:r>
            <a:r>
              <a:rPr lang="pt-BR" dirty="0" err="1"/>
              <a:t>Tirotti</a:t>
            </a:r>
            <a:r>
              <a:rPr lang="pt-BR" dirty="0"/>
              <a:t>, et al. "</a:t>
            </a:r>
            <a:r>
              <a:rPr lang="pt-BR" dirty="0" err="1"/>
              <a:t>What</a:t>
            </a:r>
            <a:r>
              <a:rPr lang="pt-BR" dirty="0"/>
              <a:t> are </a:t>
            </a:r>
            <a:r>
              <a:rPr lang="pt-BR" dirty="0" err="1"/>
              <a:t>the</a:t>
            </a:r>
            <a:r>
              <a:rPr lang="pt-BR" dirty="0"/>
              <a:t> </a:t>
            </a:r>
            <a:r>
              <a:rPr lang="pt-BR" dirty="0" err="1"/>
              <a:t>main</a:t>
            </a:r>
            <a:r>
              <a:rPr lang="pt-BR" dirty="0"/>
              <a:t> </a:t>
            </a:r>
            <a:r>
              <a:rPr lang="pt-BR" dirty="0" err="1"/>
              <a:t>risk</a:t>
            </a:r>
            <a:r>
              <a:rPr lang="pt-BR" dirty="0"/>
              <a:t> </a:t>
            </a:r>
            <a:r>
              <a:rPr lang="pt-BR" dirty="0" err="1"/>
              <a:t>factors</a:t>
            </a:r>
            <a:r>
              <a:rPr lang="pt-BR" dirty="0"/>
              <a:t> for </a:t>
            </a:r>
            <a:r>
              <a:rPr lang="pt-BR" dirty="0" err="1"/>
              <a:t>running-related</a:t>
            </a:r>
            <a:r>
              <a:rPr lang="pt-BR" dirty="0"/>
              <a:t> injuries?." </a:t>
            </a:r>
            <a:r>
              <a:rPr lang="pt-BR" i="1" dirty="0"/>
              <a:t>Sports medicine</a:t>
            </a:r>
            <a:r>
              <a:rPr lang="pt-BR" dirty="0"/>
              <a:t> 44.8 (2014): 1153-1163.</a:t>
            </a:r>
          </a:p>
          <a:p>
            <a:r>
              <a:rPr lang="pt-BR" dirty="0" err="1"/>
              <a:t>Schnohr</a:t>
            </a:r>
            <a:r>
              <a:rPr lang="pt-BR" dirty="0"/>
              <a:t> P, </a:t>
            </a:r>
            <a:r>
              <a:rPr lang="pt-BR" dirty="0" err="1"/>
              <a:t>Marott</a:t>
            </a:r>
            <a:r>
              <a:rPr lang="pt-BR" dirty="0"/>
              <a:t> JL, Lange P, Jensen GB. </a:t>
            </a:r>
            <a:r>
              <a:rPr lang="pt-BR" dirty="0" err="1"/>
              <a:t>Longevity</a:t>
            </a:r>
            <a:r>
              <a:rPr lang="pt-BR" dirty="0"/>
              <a:t> in male </a:t>
            </a:r>
            <a:r>
              <a:rPr lang="pt-BR" dirty="0" err="1"/>
              <a:t>and</a:t>
            </a:r>
            <a:r>
              <a:rPr lang="pt-BR" dirty="0"/>
              <a:t> </a:t>
            </a:r>
            <a:r>
              <a:rPr lang="pt-BR" dirty="0" err="1"/>
              <a:t>female</a:t>
            </a:r>
            <a:r>
              <a:rPr lang="pt-BR" dirty="0"/>
              <a:t> </a:t>
            </a:r>
            <a:r>
              <a:rPr lang="pt-BR" dirty="0" err="1"/>
              <a:t>joggers</a:t>
            </a:r>
            <a:r>
              <a:rPr lang="pt-BR" dirty="0"/>
              <a:t>: </a:t>
            </a:r>
            <a:r>
              <a:rPr lang="pt-BR" dirty="0" err="1"/>
              <a:t>the</a:t>
            </a:r>
            <a:r>
              <a:rPr lang="pt-BR" dirty="0"/>
              <a:t> Copenhagen City Heart </a:t>
            </a:r>
            <a:r>
              <a:rPr lang="pt-BR" dirty="0" err="1"/>
              <a:t>Study</a:t>
            </a:r>
            <a:r>
              <a:rPr lang="pt-BR" dirty="0"/>
              <a:t>. </a:t>
            </a:r>
            <a:r>
              <a:rPr lang="pt-BR" dirty="0" err="1"/>
              <a:t>Am</a:t>
            </a:r>
            <a:r>
              <a:rPr lang="pt-BR" dirty="0"/>
              <a:t> J </a:t>
            </a:r>
            <a:r>
              <a:rPr lang="pt-BR" dirty="0" err="1"/>
              <a:t>Epidemiol</a:t>
            </a:r>
            <a:r>
              <a:rPr lang="pt-BR" dirty="0"/>
              <a:t>. 2013;177:683-689.</a:t>
            </a:r>
          </a:p>
          <a:p>
            <a:r>
              <a:rPr lang="pt-BR" dirty="0"/>
              <a:t> </a:t>
            </a:r>
          </a:p>
          <a:p>
            <a:r>
              <a:rPr lang="pt-BR" dirty="0"/>
              <a:t>Centers for </a:t>
            </a:r>
            <a:r>
              <a:rPr lang="pt-BR" dirty="0" err="1"/>
              <a:t>Disease</a:t>
            </a:r>
            <a:r>
              <a:rPr lang="pt-BR" dirty="0"/>
              <a:t> </a:t>
            </a:r>
            <a:r>
              <a:rPr lang="pt-BR" dirty="0" err="1"/>
              <a:t>Control</a:t>
            </a:r>
            <a:r>
              <a:rPr lang="pt-BR" dirty="0"/>
              <a:t>. </a:t>
            </a:r>
            <a:r>
              <a:rPr lang="pt-BR" dirty="0" err="1"/>
              <a:t>FastStats</a:t>
            </a:r>
            <a:r>
              <a:rPr lang="pt-BR" dirty="0"/>
              <a:t>—</a:t>
            </a:r>
            <a:r>
              <a:rPr lang="pt-BR" dirty="0" err="1"/>
              <a:t>leading</a:t>
            </a:r>
            <a:r>
              <a:rPr lang="pt-BR" dirty="0"/>
              <a:t> causes </a:t>
            </a:r>
            <a:r>
              <a:rPr lang="pt-BR" dirty="0" err="1"/>
              <a:t>of</a:t>
            </a:r>
            <a:r>
              <a:rPr lang="pt-BR" dirty="0"/>
              <a:t> </a:t>
            </a:r>
            <a:r>
              <a:rPr lang="pt-BR" dirty="0" err="1"/>
              <a:t>death</a:t>
            </a:r>
            <a:r>
              <a:rPr lang="pt-BR" dirty="0"/>
              <a:t>. </a:t>
            </a:r>
            <a:r>
              <a:rPr lang="pt-BR" u="sng" dirty="0">
                <a:hlinkClick r:id="rId2"/>
              </a:rPr>
              <a:t>https://www.cdc.gov/nchs/fastats/leading-causes-ofdeath</a:t>
            </a:r>
            <a:r>
              <a:rPr lang="pt-BR" dirty="0"/>
              <a:t>.htm 2014.</a:t>
            </a:r>
          </a:p>
          <a:p>
            <a:r>
              <a:rPr lang="pt-BR" dirty="0"/>
              <a:t> </a:t>
            </a:r>
          </a:p>
          <a:p>
            <a:r>
              <a:rPr lang="pt-BR" dirty="0" err="1"/>
              <a:t>Vasiliadis</a:t>
            </a:r>
            <a:r>
              <a:rPr lang="pt-BR" dirty="0"/>
              <a:t>, </a:t>
            </a:r>
            <a:r>
              <a:rPr lang="pt-BR" dirty="0" err="1"/>
              <a:t>Angelo</a:t>
            </a:r>
            <a:r>
              <a:rPr lang="pt-BR" dirty="0"/>
              <a:t> V. "Common stress </a:t>
            </a:r>
            <a:r>
              <a:rPr lang="pt-BR" dirty="0" err="1"/>
              <a:t>fractures</a:t>
            </a:r>
            <a:r>
              <a:rPr lang="pt-BR" dirty="0"/>
              <a:t> in </a:t>
            </a:r>
            <a:r>
              <a:rPr lang="pt-BR" dirty="0" err="1"/>
              <a:t>runners</a:t>
            </a:r>
            <a:r>
              <a:rPr lang="pt-BR" dirty="0"/>
              <a:t>: </a:t>
            </a:r>
            <a:r>
              <a:rPr lang="pt-BR" dirty="0" err="1"/>
              <a:t>An</a:t>
            </a:r>
            <a:r>
              <a:rPr lang="pt-BR" dirty="0"/>
              <a:t> </a:t>
            </a:r>
            <a:r>
              <a:rPr lang="pt-BR" dirty="0" err="1"/>
              <a:t>analysis</a:t>
            </a:r>
            <a:r>
              <a:rPr lang="pt-BR" dirty="0"/>
              <a:t>." </a:t>
            </a:r>
            <a:r>
              <a:rPr lang="pt-BR" i="1" dirty="0"/>
              <a:t>Saudi </a:t>
            </a:r>
            <a:r>
              <a:rPr lang="pt-BR" i="1" dirty="0" err="1"/>
              <a:t>Journal</a:t>
            </a:r>
            <a:r>
              <a:rPr lang="pt-BR" i="1" dirty="0"/>
              <a:t> </a:t>
            </a:r>
            <a:r>
              <a:rPr lang="pt-BR" i="1" dirty="0" err="1"/>
              <a:t>of</a:t>
            </a:r>
            <a:r>
              <a:rPr lang="pt-BR" i="1" dirty="0"/>
              <a:t> Sports Medicine</a:t>
            </a:r>
            <a:r>
              <a:rPr lang="pt-BR" dirty="0"/>
              <a:t> 17.1 (2017): 1.</a:t>
            </a:r>
          </a:p>
          <a:p>
            <a:endParaRPr lang="pt-BR" dirty="0" smtClean="0"/>
          </a:p>
          <a:p>
            <a:r>
              <a:rPr lang="pt-BR" dirty="0" err="1"/>
              <a:t>Hespanhol</a:t>
            </a:r>
            <a:r>
              <a:rPr lang="pt-BR" dirty="0"/>
              <a:t> Junior LC, van </a:t>
            </a:r>
            <a:r>
              <a:rPr lang="pt-BR" dirty="0" err="1"/>
              <a:t>Mechelen</a:t>
            </a:r>
            <a:r>
              <a:rPr lang="pt-BR" dirty="0"/>
              <a:t> W, </a:t>
            </a:r>
            <a:r>
              <a:rPr lang="pt-BR" dirty="0" err="1"/>
              <a:t>Verhagen</a:t>
            </a:r>
            <a:r>
              <a:rPr lang="pt-BR" dirty="0"/>
              <a:t> E. Health </a:t>
            </a:r>
            <a:r>
              <a:rPr lang="pt-BR" dirty="0" err="1"/>
              <a:t>and</a:t>
            </a:r>
            <a:r>
              <a:rPr lang="pt-BR" dirty="0"/>
              <a:t> </a:t>
            </a:r>
            <a:r>
              <a:rPr lang="pt-BR" dirty="0" err="1"/>
              <a:t>economic</a:t>
            </a:r>
            <a:r>
              <a:rPr lang="pt-BR" dirty="0"/>
              <a:t> </a:t>
            </a:r>
            <a:r>
              <a:rPr lang="pt-BR" dirty="0" err="1"/>
              <a:t>burden</a:t>
            </a:r>
            <a:r>
              <a:rPr lang="pt-BR" dirty="0"/>
              <a:t> </a:t>
            </a:r>
            <a:r>
              <a:rPr lang="pt-BR" dirty="0" err="1"/>
              <a:t>of</a:t>
            </a:r>
            <a:endParaRPr lang="pt-BR" dirty="0"/>
          </a:p>
          <a:p>
            <a:r>
              <a:rPr lang="pt-BR" dirty="0" err="1"/>
              <a:t>running-related</a:t>
            </a:r>
            <a:r>
              <a:rPr lang="pt-BR" dirty="0"/>
              <a:t> injuries in </a:t>
            </a:r>
            <a:r>
              <a:rPr lang="pt-BR" dirty="0" err="1"/>
              <a:t>Dutch</a:t>
            </a:r>
            <a:r>
              <a:rPr lang="pt-BR" dirty="0"/>
              <a:t> </a:t>
            </a:r>
            <a:r>
              <a:rPr lang="pt-BR" dirty="0" err="1"/>
              <a:t>trailrunners</a:t>
            </a:r>
            <a:r>
              <a:rPr lang="pt-BR" dirty="0"/>
              <a:t>: a </a:t>
            </a:r>
            <a:r>
              <a:rPr lang="pt-BR" dirty="0" err="1"/>
              <a:t>prospective</a:t>
            </a:r>
            <a:r>
              <a:rPr lang="pt-BR" dirty="0"/>
              <a:t> </a:t>
            </a:r>
            <a:r>
              <a:rPr lang="pt-BR" dirty="0" err="1"/>
              <a:t>cohort</a:t>
            </a:r>
            <a:r>
              <a:rPr lang="pt-BR" dirty="0"/>
              <a:t> </a:t>
            </a:r>
            <a:r>
              <a:rPr lang="pt-BR" dirty="0" err="1"/>
              <a:t>study</a:t>
            </a:r>
            <a:r>
              <a:rPr lang="pt-BR" dirty="0"/>
              <a:t>. Sports </a:t>
            </a:r>
            <a:r>
              <a:rPr lang="pt-BR" dirty="0" err="1"/>
              <a:t>Med</a:t>
            </a:r>
            <a:endParaRPr lang="pt-BR" dirty="0"/>
          </a:p>
          <a:p>
            <a:r>
              <a:rPr lang="pt-BR" dirty="0"/>
              <a:t>2017;47:367–77.</a:t>
            </a:r>
          </a:p>
          <a:p>
            <a:r>
              <a:rPr lang="pt-BR" dirty="0"/>
              <a:t> </a:t>
            </a:r>
          </a:p>
          <a:p>
            <a:r>
              <a:rPr lang="pt-BR" dirty="0" err="1"/>
              <a:t>Hespanhol</a:t>
            </a:r>
            <a:r>
              <a:rPr lang="pt-BR" dirty="0"/>
              <a:t> Junior LC, van </a:t>
            </a:r>
            <a:r>
              <a:rPr lang="pt-BR" dirty="0" err="1"/>
              <a:t>Mechelen</a:t>
            </a:r>
            <a:r>
              <a:rPr lang="pt-BR" dirty="0"/>
              <a:t> W, </a:t>
            </a:r>
            <a:r>
              <a:rPr lang="pt-BR" dirty="0" err="1"/>
              <a:t>Postuma</a:t>
            </a:r>
            <a:r>
              <a:rPr lang="pt-BR" dirty="0"/>
              <a:t> E, et al. Health </a:t>
            </a:r>
            <a:r>
              <a:rPr lang="pt-BR" dirty="0" err="1"/>
              <a:t>and</a:t>
            </a:r>
            <a:r>
              <a:rPr lang="pt-BR" dirty="0"/>
              <a:t> </a:t>
            </a:r>
            <a:r>
              <a:rPr lang="pt-BR" dirty="0" err="1"/>
              <a:t>economic</a:t>
            </a:r>
            <a:r>
              <a:rPr lang="pt-BR" dirty="0"/>
              <a:t> </a:t>
            </a:r>
            <a:r>
              <a:rPr lang="pt-BR" dirty="0" err="1"/>
              <a:t>burden</a:t>
            </a:r>
            <a:endParaRPr lang="pt-BR" dirty="0"/>
          </a:p>
          <a:p>
            <a:r>
              <a:rPr lang="pt-BR" dirty="0" err="1"/>
              <a:t>of</a:t>
            </a:r>
            <a:r>
              <a:rPr lang="pt-BR" dirty="0"/>
              <a:t> </a:t>
            </a:r>
            <a:r>
              <a:rPr lang="pt-BR" dirty="0" err="1"/>
              <a:t>running-related</a:t>
            </a:r>
            <a:r>
              <a:rPr lang="pt-BR" dirty="0"/>
              <a:t> injuries in </a:t>
            </a:r>
            <a:r>
              <a:rPr lang="pt-BR" dirty="0" err="1"/>
              <a:t>runners</a:t>
            </a:r>
            <a:r>
              <a:rPr lang="pt-BR" dirty="0"/>
              <a:t> training for </a:t>
            </a:r>
            <a:r>
              <a:rPr lang="pt-BR" dirty="0" err="1"/>
              <a:t>an</a:t>
            </a:r>
            <a:r>
              <a:rPr lang="pt-BR" dirty="0"/>
              <a:t> </a:t>
            </a:r>
            <a:r>
              <a:rPr lang="pt-BR" dirty="0" err="1"/>
              <a:t>event</a:t>
            </a:r>
            <a:r>
              <a:rPr lang="pt-BR" dirty="0"/>
              <a:t>: a </a:t>
            </a:r>
            <a:r>
              <a:rPr lang="pt-BR" dirty="0" err="1"/>
              <a:t>prospective</a:t>
            </a:r>
            <a:r>
              <a:rPr lang="pt-BR" dirty="0"/>
              <a:t> </a:t>
            </a:r>
            <a:r>
              <a:rPr lang="pt-BR" dirty="0" err="1"/>
              <a:t>cohort</a:t>
            </a:r>
            <a:r>
              <a:rPr lang="pt-BR" dirty="0"/>
              <a:t> </a:t>
            </a:r>
            <a:r>
              <a:rPr lang="pt-BR" dirty="0" err="1"/>
              <a:t>study</a:t>
            </a:r>
            <a:r>
              <a:rPr lang="pt-BR" dirty="0"/>
              <a:t>.</a:t>
            </a:r>
          </a:p>
          <a:p>
            <a:r>
              <a:rPr lang="pt-BR" dirty="0" err="1"/>
              <a:t>Scand</a:t>
            </a:r>
            <a:r>
              <a:rPr lang="pt-BR" dirty="0"/>
              <a:t> J </a:t>
            </a:r>
            <a:r>
              <a:rPr lang="pt-BR" dirty="0" err="1"/>
              <a:t>Med</a:t>
            </a:r>
            <a:r>
              <a:rPr lang="pt-BR" dirty="0"/>
              <a:t> </a:t>
            </a:r>
            <a:r>
              <a:rPr lang="pt-BR" dirty="0" err="1"/>
              <a:t>Sci</a:t>
            </a:r>
            <a:r>
              <a:rPr lang="pt-BR" dirty="0"/>
              <a:t> Sports 2016;26:1091–9.</a:t>
            </a:r>
          </a:p>
          <a:p>
            <a:r>
              <a:rPr lang="pt-BR" dirty="0" err="1"/>
              <a:t>Videbaek</a:t>
            </a:r>
            <a:r>
              <a:rPr lang="pt-BR" dirty="0"/>
              <a:t> S, Bueno AM, Nielsen RO, et al. </a:t>
            </a:r>
            <a:r>
              <a:rPr lang="pt-BR" dirty="0" err="1"/>
              <a:t>Incidence</a:t>
            </a:r>
            <a:r>
              <a:rPr lang="pt-BR" dirty="0"/>
              <a:t> </a:t>
            </a:r>
            <a:r>
              <a:rPr lang="pt-BR" dirty="0" err="1"/>
              <a:t>of</a:t>
            </a:r>
            <a:r>
              <a:rPr lang="pt-BR" dirty="0"/>
              <a:t> </a:t>
            </a:r>
            <a:r>
              <a:rPr lang="pt-BR" dirty="0" err="1"/>
              <a:t>runningrelated</a:t>
            </a:r>
            <a:r>
              <a:rPr lang="pt-BR" dirty="0"/>
              <a:t> injuries per 1000 h </a:t>
            </a:r>
            <a:r>
              <a:rPr lang="pt-BR" dirty="0" err="1"/>
              <a:t>of</a:t>
            </a:r>
            <a:r>
              <a:rPr lang="pt-BR" dirty="0"/>
              <a:t> </a:t>
            </a:r>
            <a:r>
              <a:rPr lang="pt-BR" dirty="0" err="1"/>
              <a:t>running</a:t>
            </a:r>
            <a:r>
              <a:rPr lang="pt-BR" dirty="0"/>
              <a:t> in </a:t>
            </a:r>
            <a:r>
              <a:rPr lang="pt-BR" dirty="0" err="1"/>
              <a:t>different</a:t>
            </a:r>
            <a:r>
              <a:rPr lang="pt-BR" dirty="0"/>
              <a:t> </a:t>
            </a:r>
            <a:r>
              <a:rPr lang="pt-BR" dirty="0" err="1"/>
              <a:t>types</a:t>
            </a:r>
            <a:r>
              <a:rPr lang="pt-BR" dirty="0"/>
              <a:t> </a:t>
            </a:r>
            <a:r>
              <a:rPr lang="pt-BR" dirty="0" err="1"/>
              <a:t>of</a:t>
            </a:r>
            <a:r>
              <a:rPr lang="pt-BR" dirty="0"/>
              <a:t> </a:t>
            </a:r>
            <a:r>
              <a:rPr lang="pt-BR" dirty="0" err="1"/>
              <a:t>runners</a:t>
            </a:r>
            <a:r>
              <a:rPr lang="pt-BR" dirty="0"/>
              <a:t>: a </a:t>
            </a:r>
            <a:r>
              <a:rPr lang="pt-BR" dirty="0" err="1"/>
              <a:t>systematic</a:t>
            </a:r>
            <a:r>
              <a:rPr lang="pt-BR" dirty="0"/>
              <a:t> </a:t>
            </a:r>
            <a:r>
              <a:rPr lang="pt-BR" dirty="0" err="1"/>
              <a:t>review</a:t>
            </a:r>
            <a:r>
              <a:rPr lang="pt-BR" dirty="0"/>
              <a:t> </a:t>
            </a:r>
            <a:r>
              <a:rPr lang="pt-BR" dirty="0" err="1"/>
              <a:t>and</a:t>
            </a:r>
            <a:r>
              <a:rPr lang="pt-BR" dirty="0"/>
              <a:t> meta-</a:t>
            </a:r>
            <a:r>
              <a:rPr lang="pt-BR" dirty="0" err="1"/>
              <a:t>analysis</a:t>
            </a:r>
            <a:r>
              <a:rPr lang="pt-BR" dirty="0"/>
              <a:t>. Sports Med. 2015;45(7):1017–26. doi:10.1007/s40279-015-0333-8.</a:t>
            </a:r>
          </a:p>
          <a:p>
            <a:r>
              <a:rPr lang="pt-BR" dirty="0"/>
              <a:t> </a:t>
            </a:r>
          </a:p>
          <a:p>
            <a:r>
              <a:rPr lang="pt-BR" dirty="0"/>
              <a:t>Macera, CA; </a:t>
            </a:r>
            <a:r>
              <a:rPr lang="pt-BR" dirty="0" err="1"/>
              <a:t>Pate</a:t>
            </a:r>
            <a:r>
              <a:rPr lang="pt-BR" dirty="0"/>
              <a:t>, RR; Powell, KE; Jackson, KL; </a:t>
            </a:r>
            <a:r>
              <a:rPr lang="pt-BR" dirty="0" err="1"/>
              <a:t>Kendrick</a:t>
            </a:r>
            <a:r>
              <a:rPr lang="pt-BR" dirty="0"/>
              <a:t>, JS; </a:t>
            </a:r>
            <a:r>
              <a:rPr lang="pt-BR" dirty="0" err="1"/>
              <a:t>Craven</a:t>
            </a:r>
            <a:r>
              <a:rPr lang="pt-BR" dirty="0"/>
              <a:t>, TE. </a:t>
            </a:r>
            <a:r>
              <a:rPr lang="pt-BR" dirty="0" err="1"/>
              <a:t>Predicting</a:t>
            </a:r>
            <a:r>
              <a:rPr lang="pt-BR" dirty="0"/>
              <a:t> </a:t>
            </a:r>
            <a:r>
              <a:rPr lang="pt-BR" dirty="0" err="1"/>
              <a:t>lowerextremity</a:t>
            </a:r>
            <a:r>
              <a:rPr lang="pt-BR" dirty="0"/>
              <a:t> injuries </a:t>
            </a:r>
            <a:r>
              <a:rPr lang="pt-BR" dirty="0" err="1"/>
              <a:t>among</a:t>
            </a:r>
            <a:r>
              <a:rPr lang="pt-BR" dirty="0"/>
              <a:t> habitual </a:t>
            </a:r>
            <a:r>
              <a:rPr lang="pt-BR" dirty="0" err="1"/>
              <a:t>runners</a:t>
            </a:r>
            <a:r>
              <a:rPr lang="pt-BR" dirty="0"/>
              <a:t>. </a:t>
            </a:r>
            <a:r>
              <a:rPr lang="pt-BR" dirty="0" err="1"/>
              <a:t>Arch</a:t>
            </a:r>
            <a:r>
              <a:rPr lang="pt-BR" dirty="0"/>
              <a:t> </a:t>
            </a:r>
            <a:r>
              <a:rPr lang="pt-BR" dirty="0" err="1"/>
              <a:t>Intern</a:t>
            </a:r>
            <a:r>
              <a:rPr lang="pt-BR" dirty="0"/>
              <a:t> </a:t>
            </a:r>
            <a:r>
              <a:rPr lang="pt-BR" dirty="0" err="1"/>
              <a:t>Med</a:t>
            </a:r>
            <a:r>
              <a:rPr lang="pt-BR" dirty="0"/>
              <a:t> (1989); 149(11): 2565-8.</a:t>
            </a:r>
          </a:p>
          <a:p>
            <a:r>
              <a:rPr lang="pt-BR" dirty="0"/>
              <a:t> </a:t>
            </a:r>
          </a:p>
          <a:p>
            <a:endParaRPr lang="pt-BR" dirty="0"/>
          </a:p>
        </p:txBody>
      </p:sp>
    </p:spTree>
    <p:extLst>
      <p:ext uri="{BB962C8B-B14F-4D97-AF65-F5344CB8AC3E}">
        <p14:creationId xmlns:p14="http://schemas.microsoft.com/office/powerpoint/2010/main" val="26213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80304" y="167425"/>
            <a:ext cx="11784169" cy="5632311"/>
          </a:xfrm>
          <a:prstGeom prst="rect">
            <a:avLst/>
          </a:prstGeom>
          <a:noFill/>
        </p:spPr>
        <p:txBody>
          <a:bodyPr wrap="square" rtlCol="0">
            <a:spAutoFit/>
          </a:bodyPr>
          <a:lstStyle/>
          <a:p>
            <a:r>
              <a:rPr lang="pt-BR" dirty="0"/>
              <a:t>Van </a:t>
            </a:r>
            <a:r>
              <a:rPr lang="pt-BR" dirty="0" err="1"/>
              <a:t>Mechelen</a:t>
            </a:r>
            <a:r>
              <a:rPr lang="pt-BR" dirty="0"/>
              <a:t>, W. </a:t>
            </a:r>
            <a:r>
              <a:rPr lang="pt-BR" dirty="0" err="1"/>
              <a:t>Running</a:t>
            </a:r>
            <a:r>
              <a:rPr lang="pt-BR" dirty="0"/>
              <a:t> injuries. A </a:t>
            </a:r>
            <a:r>
              <a:rPr lang="pt-BR" dirty="0" err="1"/>
              <a:t>review</a:t>
            </a:r>
            <a:r>
              <a:rPr lang="pt-BR" dirty="0"/>
              <a:t> </a:t>
            </a:r>
            <a:r>
              <a:rPr lang="pt-BR" dirty="0" err="1"/>
              <a:t>of</a:t>
            </a:r>
            <a:r>
              <a:rPr lang="pt-BR" dirty="0"/>
              <a:t> </a:t>
            </a:r>
            <a:r>
              <a:rPr lang="pt-BR" dirty="0" err="1"/>
              <a:t>the</a:t>
            </a:r>
            <a:r>
              <a:rPr lang="pt-BR" dirty="0"/>
              <a:t> </a:t>
            </a:r>
            <a:r>
              <a:rPr lang="pt-BR" dirty="0" err="1"/>
              <a:t>epidemiological</a:t>
            </a:r>
            <a:r>
              <a:rPr lang="pt-BR" dirty="0"/>
              <a:t> </a:t>
            </a:r>
            <a:r>
              <a:rPr lang="pt-BR" dirty="0" err="1"/>
              <a:t>literature</a:t>
            </a:r>
            <a:r>
              <a:rPr lang="pt-BR" dirty="0"/>
              <a:t>. </a:t>
            </a:r>
            <a:r>
              <a:rPr lang="pt-BR" dirty="0" err="1"/>
              <a:t>Spor</a:t>
            </a:r>
            <a:r>
              <a:rPr lang="pt-BR" dirty="0"/>
              <a:t> t s</a:t>
            </a:r>
          </a:p>
          <a:p>
            <a:r>
              <a:rPr lang="pt-BR" dirty="0" err="1"/>
              <a:t>Med</a:t>
            </a:r>
            <a:r>
              <a:rPr lang="pt-BR" dirty="0"/>
              <a:t> (1992); 14(5): 320-35.</a:t>
            </a:r>
          </a:p>
          <a:p>
            <a:r>
              <a:rPr lang="pt-BR" dirty="0"/>
              <a:t>Wen, DY; </a:t>
            </a:r>
            <a:r>
              <a:rPr lang="pt-BR" dirty="0" err="1"/>
              <a:t>Puffer</a:t>
            </a:r>
            <a:r>
              <a:rPr lang="pt-BR" dirty="0"/>
              <a:t>, JC; </a:t>
            </a:r>
            <a:r>
              <a:rPr lang="pt-BR" dirty="0" err="1"/>
              <a:t>Schmalzried</a:t>
            </a:r>
            <a:r>
              <a:rPr lang="pt-BR" dirty="0"/>
              <a:t>, TP. </a:t>
            </a:r>
            <a:r>
              <a:rPr lang="pt-BR" dirty="0" err="1"/>
              <a:t>Lower</a:t>
            </a:r>
            <a:r>
              <a:rPr lang="pt-BR" dirty="0"/>
              <a:t> </a:t>
            </a:r>
            <a:r>
              <a:rPr lang="pt-BR" dirty="0" err="1"/>
              <a:t>extremity</a:t>
            </a:r>
            <a:r>
              <a:rPr lang="pt-BR" dirty="0"/>
              <a:t> </a:t>
            </a:r>
            <a:r>
              <a:rPr lang="pt-BR" dirty="0" err="1"/>
              <a:t>alignment</a:t>
            </a:r>
            <a:r>
              <a:rPr lang="pt-BR" dirty="0"/>
              <a:t> </a:t>
            </a:r>
            <a:r>
              <a:rPr lang="pt-BR" dirty="0" err="1"/>
              <a:t>and</a:t>
            </a:r>
            <a:r>
              <a:rPr lang="pt-BR" dirty="0"/>
              <a:t> </a:t>
            </a:r>
            <a:r>
              <a:rPr lang="pt-BR" dirty="0" err="1"/>
              <a:t>risk</a:t>
            </a:r>
            <a:r>
              <a:rPr lang="pt-BR" dirty="0"/>
              <a:t> </a:t>
            </a:r>
            <a:r>
              <a:rPr lang="pt-BR" dirty="0" err="1"/>
              <a:t>of</a:t>
            </a:r>
            <a:r>
              <a:rPr lang="pt-BR" dirty="0"/>
              <a:t> </a:t>
            </a:r>
            <a:r>
              <a:rPr lang="pt-BR" dirty="0" err="1"/>
              <a:t>overuse</a:t>
            </a:r>
            <a:r>
              <a:rPr lang="pt-BR" dirty="0"/>
              <a:t> injuries in </a:t>
            </a:r>
            <a:r>
              <a:rPr lang="pt-BR" dirty="0" err="1"/>
              <a:t>runners</a:t>
            </a:r>
            <a:r>
              <a:rPr lang="pt-BR" dirty="0"/>
              <a:t>. </a:t>
            </a:r>
            <a:r>
              <a:rPr lang="pt-BR" dirty="0" err="1"/>
              <a:t>Med</a:t>
            </a:r>
            <a:r>
              <a:rPr lang="pt-BR" dirty="0"/>
              <a:t> </a:t>
            </a:r>
            <a:r>
              <a:rPr lang="pt-BR" dirty="0" err="1"/>
              <a:t>Sci</a:t>
            </a:r>
            <a:r>
              <a:rPr lang="pt-BR" dirty="0"/>
              <a:t> Sports </a:t>
            </a:r>
            <a:r>
              <a:rPr lang="pt-BR" dirty="0" err="1"/>
              <a:t>Exerc</a:t>
            </a:r>
            <a:r>
              <a:rPr lang="pt-BR" dirty="0"/>
              <a:t> (1997); 29(10): 1291-8.</a:t>
            </a:r>
          </a:p>
          <a:p>
            <a:r>
              <a:rPr lang="pt-BR" dirty="0"/>
              <a:t> </a:t>
            </a:r>
          </a:p>
          <a:p>
            <a:endParaRPr lang="pt-BR" dirty="0" smtClean="0"/>
          </a:p>
          <a:p>
            <a:r>
              <a:rPr lang="pt-BR" dirty="0" err="1"/>
              <a:t>Buist</a:t>
            </a:r>
            <a:r>
              <a:rPr lang="pt-BR" dirty="0"/>
              <a:t>, I; </a:t>
            </a:r>
            <a:r>
              <a:rPr lang="pt-BR" dirty="0" err="1"/>
              <a:t>Bredeweg</a:t>
            </a:r>
            <a:r>
              <a:rPr lang="pt-BR" dirty="0"/>
              <a:t>, SW; </a:t>
            </a:r>
            <a:r>
              <a:rPr lang="pt-BR" dirty="0" err="1"/>
              <a:t>Bessem</a:t>
            </a:r>
            <a:r>
              <a:rPr lang="pt-BR" dirty="0"/>
              <a:t>, B; van </a:t>
            </a:r>
            <a:r>
              <a:rPr lang="pt-BR" dirty="0" err="1"/>
              <a:t>Mechelen</a:t>
            </a:r>
            <a:r>
              <a:rPr lang="pt-BR" dirty="0"/>
              <a:t>, W; </a:t>
            </a:r>
            <a:r>
              <a:rPr lang="pt-BR" dirty="0" err="1"/>
              <a:t>Lemmink</a:t>
            </a:r>
            <a:r>
              <a:rPr lang="pt-BR" dirty="0"/>
              <a:t>, KA; </a:t>
            </a:r>
            <a:r>
              <a:rPr lang="pt-BR" dirty="0" err="1"/>
              <a:t>Diercks</a:t>
            </a:r>
            <a:r>
              <a:rPr lang="pt-BR" dirty="0"/>
              <a:t>, RL.</a:t>
            </a:r>
          </a:p>
          <a:p>
            <a:r>
              <a:rPr lang="pt-BR" dirty="0" err="1"/>
              <a:t>Incidence</a:t>
            </a:r>
            <a:r>
              <a:rPr lang="pt-BR" dirty="0"/>
              <a:t> </a:t>
            </a:r>
            <a:r>
              <a:rPr lang="pt-BR" dirty="0" err="1"/>
              <a:t>and</a:t>
            </a:r>
            <a:r>
              <a:rPr lang="pt-BR" dirty="0"/>
              <a:t> </a:t>
            </a:r>
            <a:r>
              <a:rPr lang="pt-BR" dirty="0" err="1"/>
              <a:t>risk</a:t>
            </a:r>
            <a:r>
              <a:rPr lang="pt-BR" dirty="0"/>
              <a:t> </a:t>
            </a:r>
            <a:r>
              <a:rPr lang="pt-BR" dirty="0" err="1"/>
              <a:t>factors</a:t>
            </a:r>
            <a:r>
              <a:rPr lang="pt-BR" dirty="0"/>
              <a:t> </a:t>
            </a:r>
            <a:r>
              <a:rPr lang="pt-BR" dirty="0" err="1"/>
              <a:t>of</a:t>
            </a:r>
            <a:r>
              <a:rPr lang="pt-BR" dirty="0"/>
              <a:t> </a:t>
            </a:r>
            <a:r>
              <a:rPr lang="pt-BR" dirty="0" err="1"/>
              <a:t>running-related</a:t>
            </a:r>
            <a:r>
              <a:rPr lang="pt-BR" dirty="0"/>
              <a:t> injuries </a:t>
            </a:r>
            <a:r>
              <a:rPr lang="pt-BR" dirty="0" err="1"/>
              <a:t>during</a:t>
            </a:r>
            <a:r>
              <a:rPr lang="pt-BR" dirty="0"/>
              <a:t> </a:t>
            </a:r>
            <a:r>
              <a:rPr lang="pt-BR" dirty="0" err="1"/>
              <a:t>preparation</a:t>
            </a:r>
            <a:r>
              <a:rPr lang="pt-BR" dirty="0"/>
              <a:t> for a 4-mile</a:t>
            </a:r>
          </a:p>
          <a:p>
            <a:r>
              <a:rPr lang="pt-BR" dirty="0" err="1"/>
              <a:t>recreational</a:t>
            </a:r>
            <a:r>
              <a:rPr lang="pt-BR" dirty="0"/>
              <a:t> </a:t>
            </a:r>
            <a:r>
              <a:rPr lang="pt-BR" dirty="0" err="1"/>
              <a:t>running</a:t>
            </a:r>
            <a:r>
              <a:rPr lang="pt-BR" dirty="0"/>
              <a:t> </a:t>
            </a:r>
            <a:r>
              <a:rPr lang="pt-BR" dirty="0" err="1"/>
              <a:t>event</a:t>
            </a:r>
            <a:r>
              <a:rPr lang="pt-BR" dirty="0"/>
              <a:t>. </a:t>
            </a:r>
            <a:r>
              <a:rPr lang="pt-BR" dirty="0" err="1"/>
              <a:t>Br</a:t>
            </a:r>
            <a:r>
              <a:rPr lang="pt-BR" dirty="0"/>
              <a:t> J Sports </a:t>
            </a:r>
            <a:r>
              <a:rPr lang="pt-BR" dirty="0" err="1"/>
              <a:t>Med</a:t>
            </a:r>
            <a:r>
              <a:rPr lang="pt-BR" dirty="0"/>
              <a:t> (2010); 44(8): 598-604.</a:t>
            </a:r>
          </a:p>
          <a:p>
            <a:endParaRPr lang="pt-BR" dirty="0" smtClean="0"/>
          </a:p>
          <a:p>
            <a:r>
              <a:rPr lang="pt-BR" dirty="0"/>
              <a:t>Chang WL, </a:t>
            </a:r>
            <a:r>
              <a:rPr lang="pt-BR" dirty="0" err="1"/>
              <a:t>Shih</a:t>
            </a:r>
            <a:r>
              <a:rPr lang="pt-BR" dirty="0"/>
              <a:t> YF, Chen WY. </a:t>
            </a:r>
            <a:r>
              <a:rPr lang="pt-BR" dirty="0" err="1"/>
              <a:t>Running</a:t>
            </a:r>
            <a:r>
              <a:rPr lang="pt-BR" dirty="0"/>
              <a:t> injuries </a:t>
            </a:r>
            <a:r>
              <a:rPr lang="pt-BR" dirty="0" err="1"/>
              <a:t>and</a:t>
            </a:r>
            <a:r>
              <a:rPr lang="pt-BR" dirty="0"/>
              <a:t> </a:t>
            </a:r>
            <a:r>
              <a:rPr lang="pt-BR" dirty="0" err="1"/>
              <a:t>associated</a:t>
            </a:r>
            <a:r>
              <a:rPr lang="pt-BR" dirty="0"/>
              <a:t> </a:t>
            </a:r>
            <a:r>
              <a:rPr lang="pt-BR" dirty="0" err="1"/>
              <a:t>factors</a:t>
            </a:r>
            <a:r>
              <a:rPr lang="pt-BR" dirty="0"/>
              <a:t> in </a:t>
            </a:r>
            <a:r>
              <a:rPr lang="pt-BR" dirty="0" err="1"/>
              <a:t>participants</a:t>
            </a:r>
            <a:r>
              <a:rPr lang="pt-BR" dirty="0"/>
              <a:t> </a:t>
            </a:r>
            <a:r>
              <a:rPr lang="pt-BR" dirty="0" err="1"/>
              <a:t>of</a:t>
            </a:r>
            <a:r>
              <a:rPr lang="pt-BR" dirty="0"/>
              <a:t> ING Taipei </a:t>
            </a:r>
            <a:r>
              <a:rPr lang="pt-BR" dirty="0" err="1"/>
              <a:t>Marathon</a:t>
            </a:r>
            <a:r>
              <a:rPr lang="pt-BR" dirty="0"/>
              <a:t>. </a:t>
            </a:r>
            <a:r>
              <a:rPr lang="pt-BR" dirty="0" err="1"/>
              <a:t>Phys</a:t>
            </a:r>
            <a:r>
              <a:rPr lang="pt-BR" dirty="0"/>
              <a:t> </a:t>
            </a:r>
            <a:r>
              <a:rPr lang="pt-BR" dirty="0" err="1"/>
              <a:t>Ther</a:t>
            </a:r>
            <a:r>
              <a:rPr lang="pt-BR" dirty="0"/>
              <a:t> Sport. 2012;13:170–4.</a:t>
            </a:r>
          </a:p>
          <a:p>
            <a:r>
              <a:rPr lang="pt-BR" dirty="0"/>
              <a:t> </a:t>
            </a:r>
          </a:p>
          <a:p>
            <a:r>
              <a:rPr lang="pt-BR" dirty="0" err="1"/>
              <a:t>Hespanhol</a:t>
            </a:r>
            <a:r>
              <a:rPr lang="pt-BR" dirty="0"/>
              <a:t> Junior Luiz Carlos, et al. "</a:t>
            </a:r>
            <a:r>
              <a:rPr lang="pt-BR" dirty="0" err="1"/>
              <a:t>Lower</a:t>
            </a:r>
            <a:r>
              <a:rPr lang="pt-BR" dirty="0"/>
              <a:t> </a:t>
            </a:r>
            <a:r>
              <a:rPr lang="pt-BR" dirty="0" err="1"/>
              <a:t>limb</a:t>
            </a:r>
            <a:r>
              <a:rPr lang="pt-BR" dirty="0"/>
              <a:t> </a:t>
            </a:r>
            <a:r>
              <a:rPr lang="pt-BR" dirty="0" err="1"/>
              <a:t>alignment</a:t>
            </a:r>
            <a:r>
              <a:rPr lang="pt-BR" dirty="0"/>
              <a:t> </a:t>
            </a:r>
            <a:r>
              <a:rPr lang="pt-BR" dirty="0" err="1"/>
              <a:t>characteristics</a:t>
            </a:r>
            <a:r>
              <a:rPr lang="pt-BR" dirty="0"/>
              <a:t> are </a:t>
            </a:r>
            <a:r>
              <a:rPr lang="pt-BR" dirty="0" err="1"/>
              <a:t>not</a:t>
            </a:r>
            <a:r>
              <a:rPr lang="pt-BR" dirty="0"/>
              <a:t> </a:t>
            </a:r>
            <a:r>
              <a:rPr lang="pt-BR" dirty="0" err="1"/>
              <a:t>associated</a:t>
            </a:r>
            <a:r>
              <a:rPr lang="pt-BR" dirty="0"/>
              <a:t> </a:t>
            </a:r>
            <a:r>
              <a:rPr lang="pt-BR" dirty="0" err="1"/>
              <a:t>with</a:t>
            </a:r>
            <a:r>
              <a:rPr lang="pt-BR" dirty="0"/>
              <a:t> </a:t>
            </a:r>
            <a:r>
              <a:rPr lang="pt-BR" dirty="0" err="1"/>
              <a:t>running</a:t>
            </a:r>
            <a:r>
              <a:rPr lang="pt-BR" dirty="0"/>
              <a:t> injuries in </a:t>
            </a:r>
            <a:r>
              <a:rPr lang="pt-BR" dirty="0" err="1"/>
              <a:t>runners</a:t>
            </a:r>
            <a:r>
              <a:rPr lang="pt-BR" dirty="0"/>
              <a:t>: </a:t>
            </a:r>
            <a:r>
              <a:rPr lang="pt-BR" dirty="0" err="1"/>
              <a:t>Prospective</a:t>
            </a:r>
            <a:r>
              <a:rPr lang="pt-BR" dirty="0"/>
              <a:t> </a:t>
            </a:r>
            <a:r>
              <a:rPr lang="pt-BR" dirty="0" err="1"/>
              <a:t>cohort</a:t>
            </a:r>
            <a:r>
              <a:rPr lang="pt-BR" dirty="0"/>
              <a:t> </a:t>
            </a:r>
            <a:r>
              <a:rPr lang="pt-BR" dirty="0" err="1"/>
              <a:t>study</a:t>
            </a:r>
            <a:r>
              <a:rPr lang="pt-BR" dirty="0"/>
              <a:t>." </a:t>
            </a:r>
            <a:r>
              <a:rPr lang="pt-BR" i="1" dirty="0" err="1"/>
              <a:t>European</a:t>
            </a:r>
            <a:r>
              <a:rPr lang="pt-BR" i="1" dirty="0"/>
              <a:t> </a:t>
            </a:r>
            <a:r>
              <a:rPr lang="pt-BR" i="1" dirty="0" err="1"/>
              <a:t>journal</a:t>
            </a:r>
            <a:r>
              <a:rPr lang="pt-BR" i="1" dirty="0"/>
              <a:t> </a:t>
            </a:r>
            <a:r>
              <a:rPr lang="pt-BR" i="1" dirty="0" err="1"/>
              <a:t>of</a:t>
            </a:r>
            <a:r>
              <a:rPr lang="pt-BR" i="1" dirty="0"/>
              <a:t> </a:t>
            </a:r>
            <a:r>
              <a:rPr lang="pt-BR" i="1" dirty="0" err="1"/>
              <a:t>sport</a:t>
            </a:r>
            <a:r>
              <a:rPr lang="pt-BR" i="1" dirty="0"/>
              <a:t> </a:t>
            </a:r>
            <a:r>
              <a:rPr lang="pt-BR" i="1" dirty="0" err="1"/>
              <a:t>science</a:t>
            </a:r>
            <a:r>
              <a:rPr lang="pt-BR" dirty="0"/>
              <a:t> 16.8 (2016): 1137-1144.</a:t>
            </a:r>
          </a:p>
          <a:p>
            <a:endParaRPr lang="pt-BR" dirty="0" smtClean="0"/>
          </a:p>
          <a:p>
            <a:r>
              <a:rPr lang="pt-BR" dirty="0" err="1" smtClean="0"/>
              <a:t>Bredeweg</a:t>
            </a:r>
            <a:r>
              <a:rPr lang="pt-BR" dirty="0" smtClean="0"/>
              <a:t> </a:t>
            </a:r>
            <a:r>
              <a:rPr lang="pt-BR" dirty="0"/>
              <a:t>SW, </a:t>
            </a:r>
            <a:r>
              <a:rPr lang="pt-BR" dirty="0" err="1"/>
              <a:t>Zijlstra</a:t>
            </a:r>
            <a:r>
              <a:rPr lang="pt-BR" dirty="0"/>
              <a:t> S, </a:t>
            </a:r>
            <a:r>
              <a:rPr lang="pt-BR" dirty="0" err="1"/>
              <a:t>Bessem</a:t>
            </a:r>
            <a:r>
              <a:rPr lang="pt-BR" dirty="0"/>
              <a:t> B, et al. The </a:t>
            </a:r>
            <a:r>
              <a:rPr lang="pt-BR" dirty="0" err="1"/>
              <a:t>effectiveness</a:t>
            </a:r>
            <a:r>
              <a:rPr lang="pt-BR" dirty="0"/>
              <a:t> </a:t>
            </a:r>
            <a:r>
              <a:rPr lang="pt-BR" dirty="0" err="1"/>
              <a:t>of</a:t>
            </a:r>
            <a:r>
              <a:rPr lang="pt-BR" dirty="0"/>
              <a:t> a </a:t>
            </a:r>
            <a:r>
              <a:rPr lang="pt-BR" dirty="0" err="1"/>
              <a:t>preconditioning</a:t>
            </a:r>
            <a:endParaRPr lang="pt-BR" dirty="0"/>
          </a:p>
          <a:p>
            <a:r>
              <a:rPr lang="pt-BR" dirty="0" err="1"/>
              <a:t>programme</a:t>
            </a:r>
            <a:r>
              <a:rPr lang="pt-BR" dirty="0"/>
              <a:t> </a:t>
            </a:r>
            <a:r>
              <a:rPr lang="pt-BR" dirty="0" err="1"/>
              <a:t>on</a:t>
            </a:r>
            <a:r>
              <a:rPr lang="pt-BR" dirty="0"/>
              <a:t> </a:t>
            </a:r>
            <a:r>
              <a:rPr lang="pt-BR" dirty="0" err="1"/>
              <a:t>preventing</a:t>
            </a:r>
            <a:r>
              <a:rPr lang="pt-BR" dirty="0"/>
              <a:t> </a:t>
            </a:r>
            <a:r>
              <a:rPr lang="pt-BR" dirty="0" err="1"/>
              <a:t>running-related</a:t>
            </a:r>
            <a:r>
              <a:rPr lang="pt-BR" dirty="0"/>
              <a:t> injuries in </a:t>
            </a:r>
            <a:r>
              <a:rPr lang="pt-BR" dirty="0" err="1"/>
              <a:t>novice</a:t>
            </a:r>
            <a:r>
              <a:rPr lang="pt-BR" dirty="0"/>
              <a:t> </a:t>
            </a:r>
            <a:r>
              <a:rPr lang="pt-BR" dirty="0" err="1"/>
              <a:t>runners</a:t>
            </a:r>
            <a:r>
              <a:rPr lang="pt-BR" dirty="0"/>
              <a:t>: a </a:t>
            </a:r>
            <a:r>
              <a:rPr lang="pt-BR" dirty="0" err="1"/>
              <a:t>randomised</a:t>
            </a:r>
            <a:endParaRPr lang="pt-BR" dirty="0"/>
          </a:p>
          <a:p>
            <a:r>
              <a:rPr lang="pt-BR" dirty="0" err="1"/>
              <a:t>controlled</a:t>
            </a:r>
            <a:r>
              <a:rPr lang="pt-BR" dirty="0"/>
              <a:t> </a:t>
            </a:r>
            <a:r>
              <a:rPr lang="pt-BR" dirty="0" err="1"/>
              <a:t>trial</a:t>
            </a:r>
            <a:r>
              <a:rPr lang="pt-BR" dirty="0"/>
              <a:t>. </a:t>
            </a:r>
            <a:r>
              <a:rPr lang="pt-BR" dirty="0" err="1"/>
              <a:t>Br</a:t>
            </a:r>
            <a:r>
              <a:rPr lang="pt-BR" dirty="0"/>
              <a:t> J Sports </a:t>
            </a:r>
            <a:r>
              <a:rPr lang="pt-BR" dirty="0" err="1"/>
              <a:t>Med</a:t>
            </a:r>
            <a:r>
              <a:rPr lang="pt-BR" dirty="0"/>
              <a:t> 2012;46:865–70.</a:t>
            </a:r>
            <a:endParaRPr lang="pt-BR" dirty="0" smtClean="0"/>
          </a:p>
          <a:p>
            <a:endParaRPr lang="pt-BR" dirty="0"/>
          </a:p>
        </p:txBody>
      </p:sp>
    </p:spTree>
    <p:extLst>
      <p:ext uri="{BB962C8B-B14F-4D97-AF65-F5344CB8AC3E}">
        <p14:creationId xmlns:p14="http://schemas.microsoft.com/office/powerpoint/2010/main" val="427605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541690" y="2292439"/>
            <a:ext cx="9401578" cy="1015663"/>
          </a:xfrm>
          <a:prstGeom prst="rect">
            <a:avLst/>
          </a:prstGeom>
          <a:noFill/>
        </p:spPr>
        <p:txBody>
          <a:bodyPr wrap="square" rtlCol="0">
            <a:spAutoFit/>
          </a:bodyPr>
          <a:lstStyle/>
          <a:p>
            <a:r>
              <a:rPr lang="pt-BR" sz="6000" u="sng"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rPr>
              <a:t>OBRIGADO!</a:t>
            </a:r>
            <a:endParaRPr lang="pt-BR" sz="6000" u="sng"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75531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15910" y="141667"/>
            <a:ext cx="6903076" cy="646331"/>
          </a:xfrm>
          <a:prstGeom prst="rect">
            <a:avLst/>
          </a:prstGeom>
          <a:noFill/>
        </p:spPr>
        <p:txBody>
          <a:bodyPr wrap="square" rtlCol="0">
            <a:spAutoFit/>
          </a:bodyPr>
          <a:lstStyle/>
          <a:p>
            <a:r>
              <a:rPr lang="pt-BR" sz="3600" b="1" dirty="0" smtClean="0">
                <a:solidFill>
                  <a:schemeClr val="accent1">
                    <a:lumMod val="75000"/>
                  </a:schemeClr>
                </a:solidFill>
                <a:latin typeface="+mj-lt"/>
              </a:rPr>
              <a:t>INTRODUÇÃO</a:t>
            </a:r>
            <a:endParaRPr lang="pt-BR" sz="3600" b="1" dirty="0">
              <a:solidFill>
                <a:schemeClr val="accent1">
                  <a:lumMod val="75000"/>
                </a:schemeClr>
              </a:solidFill>
              <a:latin typeface="+mj-lt"/>
            </a:endParaRPr>
          </a:p>
        </p:txBody>
      </p:sp>
      <p:sp>
        <p:nvSpPr>
          <p:cNvPr id="3" name="CaixaDeTexto 2"/>
          <p:cNvSpPr txBox="1"/>
          <p:nvPr/>
        </p:nvSpPr>
        <p:spPr>
          <a:xfrm>
            <a:off x="115910" y="965915"/>
            <a:ext cx="11835684" cy="5632311"/>
          </a:xfrm>
          <a:prstGeom prst="rect">
            <a:avLst/>
          </a:prstGeom>
          <a:noFill/>
        </p:spPr>
        <p:txBody>
          <a:bodyPr wrap="square" rtlCol="0">
            <a:spAutoFit/>
          </a:bodyPr>
          <a:lstStyle/>
          <a:p>
            <a:pPr marL="285750" indent="-285750">
              <a:buFont typeface="Arial" panose="020B0604020202020204" pitchFamily="34" charset="0"/>
              <a:buChar char="•"/>
            </a:pPr>
            <a:r>
              <a:rPr lang="pt-PT" dirty="0"/>
              <a:t>A corrida está entre as atividades físicas mais populares em todo o mundo, com   benefícios para a saúde (</a:t>
            </a:r>
            <a:r>
              <a:rPr lang="pt-BR" dirty="0" err="1"/>
              <a:t>Pazin</a:t>
            </a:r>
            <a:r>
              <a:rPr lang="pt-BR" dirty="0"/>
              <a:t> J, 2008</a:t>
            </a:r>
            <a:r>
              <a:rPr lang="pt-PT" dirty="0"/>
              <a:t>) e um impacto significativo na longevidade (</a:t>
            </a:r>
            <a:r>
              <a:rPr lang="pt-BR" dirty="0"/>
              <a:t>Lee D, 2014; </a:t>
            </a:r>
            <a:r>
              <a:rPr lang="pt-BR" dirty="0" err="1"/>
              <a:t>Oja</a:t>
            </a:r>
            <a:r>
              <a:rPr lang="pt-BR" dirty="0"/>
              <a:t> P et al., 2016</a:t>
            </a:r>
            <a:r>
              <a:rPr lang="pt-PT" dirty="0"/>
              <a:t>), reduzindo  de 25% à 40% a mortalidade precoce (</a:t>
            </a:r>
            <a:r>
              <a:rPr lang="pt-BR" dirty="0" err="1"/>
              <a:t>Schnohr</a:t>
            </a:r>
            <a:r>
              <a:rPr lang="pt-BR" dirty="0"/>
              <a:t> P, et al 2013; cdc.gov, 2014</a:t>
            </a:r>
            <a:r>
              <a:rPr lang="pt-PT" dirty="0"/>
              <a:t>). </a:t>
            </a:r>
            <a:endParaRPr lang="pt-PT" dirty="0" smtClean="0"/>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O número de corredores tem crescido significativamente na última década, considerando que essa  é uma modalidade de baixo custo para sua prática e de fácil implementação (</a:t>
            </a:r>
            <a:r>
              <a:rPr lang="pt-BR" dirty="0" err="1"/>
              <a:t>Saragiotto</a:t>
            </a:r>
            <a:r>
              <a:rPr lang="pt-BR" dirty="0"/>
              <a:t> et al, 2014</a:t>
            </a:r>
            <a:r>
              <a:rPr lang="pt-PT" dirty="0"/>
              <a:t>). </a:t>
            </a: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smtClean="0"/>
          </a:p>
          <a:p>
            <a:pPr marL="285750" indent="-285750">
              <a:buFont typeface="Wingdings" panose="05000000000000000000" pitchFamily="2" charset="2"/>
              <a:buChar char="Ø"/>
            </a:pPr>
            <a:r>
              <a:rPr lang="pt-BR" dirty="0"/>
              <a:t>Estudos apontam que 24% e 65% dos corredores recreativos são acometidos por alguma lesão anualmente (Macera et al., 1989; Van </a:t>
            </a:r>
            <a:r>
              <a:rPr lang="pt-BR" dirty="0" err="1"/>
              <a:t>Mechelen</a:t>
            </a:r>
            <a:r>
              <a:rPr lang="pt-BR" dirty="0"/>
              <a:t>, 1992; Wen, </a:t>
            </a:r>
            <a:r>
              <a:rPr lang="pt-BR" dirty="0" err="1"/>
              <a:t>Puffer</a:t>
            </a:r>
            <a:r>
              <a:rPr lang="pt-BR" dirty="0"/>
              <a:t>, </a:t>
            </a:r>
            <a:r>
              <a:rPr lang="pt-BR" dirty="0" err="1"/>
              <a:t>Schmalzried</a:t>
            </a:r>
            <a:r>
              <a:rPr lang="pt-BR" dirty="0"/>
              <a:t>, 1997, </a:t>
            </a:r>
            <a:r>
              <a:rPr lang="pt-BR" dirty="0" err="1"/>
              <a:t>Buist</a:t>
            </a:r>
            <a:r>
              <a:rPr lang="pt-BR" dirty="0"/>
              <a:t> et al., 2010; </a:t>
            </a:r>
            <a:r>
              <a:rPr lang="pt-BR" dirty="0" err="1"/>
              <a:t>Ferber</a:t>
            </a:r>
            <a:r>
              <a:rPr lang="pt-BR" dirty="0"/>
              <a:t> e Macdonald 2014), ou</a:t>
            </a:r>
            <a:r>
              <a:rPr lang="pt-PT" dirty="0"/>
              <a:t> 6,8 a 59 lesões a cada 1.000 horas de exposição a corrida (</a:t>
            </a:r>
            <a:r>
              <a:rPr lang="pt-BR" dirty="0" err="1"/>
              <a:t>Videbaek</a:t>
            </a:r>
            <a:r>
              <a:rPr lang="pt-BR" dirty="0"/>
              <a:t> S et al., </a:t>
            </a:r>
            <a:r>
              <a:rPr lang="pt-PT" dirty="0"/>
              <a:t>2015</a:t>
            </a:r>
            <a:r>
              <a:rPr lang="pt-PT" dirty="0" smtClean="0"/>
              <a:t>).</a:t>
            </a:r>
          </a:p>
          <a:p>
            <a:pPr marL="285750" indent="-285750">
              <a:buFont typeface="Wingdings" panose="05000000000000000000" pitchFamily="2" charset="2"/>
              <a:buChar char="Ø"/>
            </a:pPr>
            <a:endParaRPr lang="pt-PT" dirty="0"/>
          </a:p>
          <a:p>
            <a:pPr marL="285750" indent="-285750">
              <a:buFont typeface="Wingdings" panose="05000000000000000000" pitchFamily="2" charset="2"/>
              <a:buChar char="Ø"/>
            </a:pPr>
            <a:r>
              <a:rPr lang="pt-PT" dirty="0"/>
              <a:t>As principais lesões apresentadas pelos corredores  </a:t>
            </a:r>
            <a:r>
              <a:rPr lang="pt-PT" dirty="0" smtClean="0"/>
              <a:t>são: </a:t>
            </a:r>
          </a:p>
          <a:p>
            <a:pPr marL="285750" indent="-285750">
              <a:buFont typeface="Wingdings" panose="05000000000000000000" pitchFamily="2" charset="2"/>
              <a:buChar char="Ø"/>
            </a:pPr>
            <a:r>
              <a:rPr lang="pt-PT" dirty="0" smtClean="0"/>
              <a:t>síndrome </a:t>
            </a:r>
            <a:r>
              <a:rPr lang="pt-PT" dirty="0"/>
              <a:t>da dor fêmoro-patelar (16,5%), </a:t>
            </a:r>
            <a:endParaRPr lang="pt-PT" dirty="0" smtClean="0"/>
          </a:p>
          <a:p>
            <a:pPr marL="285750" indent="-285750">
              <a:buFont typeface="Wingdings" panose="05000000000000000000" pitchFamily="2" charset="2"/>
              <a:buChar char="Ø"/>
            </a:pPr>
            <a:r>
              <a:rPr lang="pt-PT" dirty="0" smtClean="0"/>
              <a:t>síndrome </a:t>
            </a:r>
            <a:r>
              <a:rPr lang="pt-PT" dirty="0"/>
              <a:t>da banda íliotibial (8,4%), </a:t>
            </a:r>
            <a:endParaRPr lang="pt-PT" dirty="0" smtClean="0"/>
          </a:p>
          <a:p>
            <a:pPr marL="285750" indent="-285750">
              <a:buFont typeface="Wingdings" panose="05000000000000000000" pitchFamily="2" charset="2"/>
              <a:buChar char="Ø"/>
            </a:pPr>
            <a:r>
              <a:rPr lang="pt-PT" dirty="0" smtClean="0"/>
              <a:t>fascite </a:t>
            </a:r>
            <a:r>
              <a:rPr lang="pt-PT" dirty="0"/>
              <a:t>plantar (7,4%), </a:t>
            </a:r>
            <a:endParaRPr lang="pt-PT" dirty="0" smtClean="0"/>
          </a:p>
          <a:p>
            <a:pPr marL="285750" indent="-285750">
              <a:buFont typeface="Wingdings" panose="05000000000000000000" pitchFamily="2" charset="2"/>
              <a:buChar char="Ø"/>
            </a:pPr>
            <a:r>
              <a:rPr lang="pt-PT" dirty="0" smtClean="0"/>
              <a:t>sindrome </a:t>
            </a:r>
            <a:r>
              <a:rPr lang="pt-PT" dirty="0"/>
              <a:t>do estresse tibial (5%), </a:t>
            </a:r>
            <a:endParaRPr lang="pt-PT" dirty="0" smtClean="0"/>
          </a:p>
          <a:p>
            <a:pPr marL="285750" indent="-285750">
              <a:buFont typeface="Wingdings" panose="05000000000000000000" pitchFamily="2" charset="2"/>
              <a:buChar char="Ø"/>
            </a:pPr>
            <a:r>
              <a:rPr lang="pt-PT" dirty="0" smtClean="0"/>
              <a:t>tendinite </a:t>
            </a:r>
            <a:r>
              <a:rPr lang="pt-PT" dirty="0"/>
              <a:t>patelar e tendinite do tendão de aquiles (4,8%), entre outras com menores porcentagens(Reed Ferber e Shari Macdonald, 2014). </a:t>
            </a:r>
            <a:endParaRPr lang="pt-BR" dirty="0"/>
          </a:p>
          <a:p>
            <a:pPr marL="285750" indent="-285750">
              <a:buFont typeface="Arial" panose="020B0604020202020204" pitchFamily="34" charset="0"/>
              <a:buChar char="•"/>
            </a:pPr>
            <a:endParaRPr lang="pt-BR" dirty="0"/>
          </a:p>
        </p:txBody>
      </p:sp>
      <p:sp>
        <p:nvSpPr>
          <p:cNvPr id="4" name="Retângulo de cantos arredondados 3"/>
          <p:cNvSpPr/>
          <p:nvPr/>
        </p:nvSpPr>
        <p:spPr>
          <a:xfrm>
            <a:off x="5898524" y="4172755"/>
            <a:ext cx="5975797" cy="14037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ln w="0"/>
              <a:solidFill>
                <a:schemeClr val="tx1"/>
              </a:solidFill>
              <a:effectLst>
                <a:outerShdw blurRad="38100" dist="19050" dir="2700000" algn="tl" rotWithShape="0">
                  <a:schemeClr val="dk1">
                    <a:alpha val="40000"/>
                  </a:schemeClr>
                </a:outerShdw>
              </a:effectLst>
            </a:endParaRPr>
          </a:p>
        </p:txBody>
      </p:sp>
      <p:sp>
        <p:nvSpPr>
          <p:cNvPr id="5" name="CaixaDeTexto 4"/>
          <p:cNvSpPr txBox="1"/>
          <p:nvPr/>
        </p:nvSpPr>
        <p:spPr>
          <a:xfrm>
            <a:off x="5975796" y="4376223"/>
            <a:ext cx="5821251" cy="1200329"/>
          </a:xfrm>
          <a:prstGeom prst="rect">
            <a:avLst/>
          </a:prstGeom>
          <a:noFill/>
        </p:spPr>
        <p:txBody>
          <a:bodyPr wrap="square" rtlCol="0">
            <a:spAutoFit/>
          </a:bodyPr>
          <a:lstStyle/>
          <a:p>
            <a:pPr marL="285750" indent="-285750" algn="just">
              <a:buFont typeface="Courier New" panose="02070309020205020404" pitchFamily="49" charset="0"/>
              <a:buChar char="o"/>
            </a:pPr>
            <a:r>
              <a:rPr lang="pt-PT" u="sng" dirty="0"/>
              <a:t>Essas lesões comumentes são de etiologia multifatorial e frequentemente relacionadas ao uso excessivo (</a:t>
            </a:r>
            <a:r>
              <a:rPr lang="pt-BR" u="sng" dirty="0" err="1"/>
              <a:t>Saragiotto</a:t>
            </a:r>
            <a:r>
              <a:rPr lang="pt-BR" u="sng" dirty="0"/>
              <a:t> et al.,</a:t>
            </a:r>
            <a:r>
              <a:rPr lang="pt-PT" u="sng" dirty="0"/>
              <a:t> 2014).</a:t>
            </a:r>
            <a:endParaRPr lang="pt-BR" u="sng" dirty="0"/>
          </a:p>
          <a:p>
            <a:endParaRPr lang="pt-BR" dirty="0"/>
          </a:p>
        </p:txBody>
      </p:sp>
    </p:spTree>
    <p:extLst>
      <p:ext uri="{BB962C8B-B14F-4D97-AF65-F5344CB8AC3E}">
        <p14:creationId xmlns:p14="http://schemas.microsoft.com/office/powerpoint/2010/main" val="375264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04800" y="334850"/>
            <a:ext cx="11887200" cy="5601533"/>
          </a:xfrm>
          <a:prstGeom prst="rect">
            <a:avLst/>
          </a:prstGeom>
          <a:noFill/>
        </p:spPr>
        <p:txBody>
          <a:bodyPr wrap="square" rtlCol="0">
            <a:spAutoFit/>
          </a:bodyPr>
          <a:lstStyle/>
          <a:p>
            <a:endParaRPr lang="pt-PT" sz="2000" dirty="0" smtClean="0"/>
          </a:p>
          <a:p>
            <a:pPr marL="285750" indent="-285750">
              <a:buFont typeface="Arial" panose="020B0604020202020204" pitchFamily="34" charset="0"/>
              <a:buChar char="•"/>
            </a:pPr>
            <a:r>
              <a:rPr lang="pt-PT" sz="2000" dirty="0" smtClean="0"/>
              <a:t>Outros </a:t>
            </a:r>
            <a:r>
              <a:rPr lang="pt-PT" sz="2000" dirty="0"/>
              <a:t>fatores também estão associados a lesões como algumas características pessoais dos corredores e erros de treinamento, de forma que esses fatores são divididos  em fatores intrínsecos e extrínsecos. </a:t>
            </a:r>
            <a:endParaRPr lang="pt-PT" sz="2000" dirty="0" smtClean="0"/>
          </a:p>
          <a:p>
            <a:endParaRPr lang="pt-PT" sz="2000" dirty="0"/>
          </a:p>
          <a:p>
            <a:pPr marL="285750" indent="-285750">
              <a:buFont typeface="Arial" panose="020B0604020202020204" pitchFamily="34" charset="0"/>
              <a:buChar char="•"/>
            </a:pPr>
            <a:r>
              <a:rPr lang="pt-PT" sz="2000" dirty="0" smtClean="0"/>
              <a:t>O </a:t>
            </a:r>
            <a:r>
              <a:rPr lang="pt-PT" sz="2000" dirty="0"/>
              <a:t>primeiro é determinado por caracteristicas do próprio corpo, já o segundo, é relacionado a interferências externas (</a:t>
            </a:r>
            <a:r>
              <a:rPr lang="pt-BR" sz="2000" dirty="0"/>
              <a:t>Chang WL, </a:t>
            </a:r>
            <a:r>
              <a:rPr lang="pt-BR" sz="2000" dirty="0" err="1"/>
              <a:t>Shih</a:t>
            </a:r>
            <a:r>
              <a:rPr lang="pt-BR" sz="2000" dirty="0"/>
              <a:t> YF e Chen WY 2012; Junior et al 2016</a:t>
            </a:r>
            <a:r>
              <a:rPr lang="pt-PT" sz="2000" dirty="0"/>
              <a:t>). </a:t>
            </a:r>
            <a:endParaRPr lang="pt-BR" sz="2000" dirty="0"/>
          </a:p>
          <a:p>
            <a:endParaRPr lang="pt-BR" sz="2000" dirty="0" smtClean="0"/>
          </a:p>
          <a:p>
            <a:endParaRPr lang="pt-BR" sz="2000" dirty="0"/>
          </a:p>
          <a:p>
            <a:endParaRPr lang="pt-BR" sz="2000" dirty="0" smtClean="0"/>
          </a:p>
          <a:p>
            <a:pPr marL="285750" indent="-285750">
              <a:buFont typeface="Wingdings" panose="05000000000000000000" pitchFamily="2" charset="2"/>
              <a:buChar char="Ø"/>
            </a:pPr>
            <a:r>
              <a:rPr lang="pt-PT" sz="2000" dirty="0"/>
              <a:t>Apesar da influência que isso trás para a sociedade, a literatura não evidência intervenções claras para prevenir as LRC (</a:t>
            </a:r>
            <a:r>
              <a:rPr lang="pt-BR" sz="2000" dirty="0" err="1"/>
              <a:t>Bredeweg</a:t>
            </a:r>
            <a:r>
              <a:rPr lang="pt-BR" sz="2000" dirty="0"/>
              <a:t> SW et al., 2012; Junior e </a:t>
            </a:r>
            <a:r>
              <a:rPr lang="pt-BR" sz="2000" dirty="0" err="1"/>
              <a:t>Mechelen</a:t>
            </a:r>
            <a:r>
              <a:rPr lang="pt-BR" sz="2000" dirty="0"/>
              <a:t>, 2017).</a:t>
            </a:r>
          </a:p>
          <a:p>
            <a:endParaRPr lang="pt-BR" sz="2000" dirty="0"/>
          </a:p>
          <a:p>
            <a:endParaRPr lang="pt-BR" sz="2000" dirty="0"/>
          </a:p>
          <a:p>
            <a:pPr marL="285750" indent="-285750">
              <a:buFont typeface="Wingdings" panose="05000000000000000000" pitchFamily="2" charset="2"/>
              <a:buChar char="v"/>
            </a:pPr>
            <a:r>
              <a:rPr lang="pt-PT" sz="2000" dirty="0" smtClean="0"/>
              <a:t>Portanto</a:t>
            </a:r>
            <a:r>
              <a:rPr lang="pt-PT" sz="2000" dirty="0"/>
              <a:t>, o problema de pesquisa do estudo será investigar quais os principais fatores de risco nas </a:t>
            </a:r>
            <a:r>
              <a:rPr lang="pt-PT" sz="2000" dirty="0" smtClean="0"/>
              <a:t>lesões recorrentes da corrida nos MMII, </a:t>
            </a:r>
            <a:r>
              <a:rPr lang="pt-PT" sz="2000" dirty="0"/>
              <a:t>determinando quais caracteristicas pessoais e de treinamento podem ser previstas nas LRC e, uma avalição clinica visando as desordens dos MMII, assim, observando também, se existe relação quanto a assoociação de ambas. </a:t>
            </a:r>
            <a:endParaRPr lang="pt-BR" sz="2000" dirty="0"/>
          </a:p>
          <a:p>
            <a:endParaRPr lang="pt-BR" dirty="0"/>
          </a:p>
        </p:txBody>
      </p:sp>
    </p:spTree>
    <p:extLst>
      <p:ext uri="{BB962C8B-B14F-4D97-AF65-F5344CB8AC3E}">
        <p14:creationId xmlns:p14="http://schemas.microsoft.com/office/powerpoint/2010/main" val="3684677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06062" y="0"/>
            <a:ext cx="6928834" cy="646331"/>
          </a:xfrm>
          <a:prstGeom prst="rect">
            <a:avLst/>
          </a:prstGeom>
          <a:noFill/>
        </p:spPr>
        <p:txBody>
          <a:bodyPr wrap="square" rtlCol="0">
            <a:spAutoFit/>
          </a:bodyPr>
          <a:lstStyle/>
          <a:p>
            <a:r>
              <a:rPr lang="pt-BR" sz="3600" b="1" dirty="0" smtClean="0">
                <a:solidFill>
                  <a:schemeClr val="accent1">
                    <a:lumMod val="75000"/>
                  </a:schemeClr>
                </a:solidFill>
                <a:latin typeface="+mj-lt"/>
              </a:rPr>
              <a:t>JUSTIFICATIVA</a:t>
            </a:r>
            <a:endParaRPr lang="pt-BR" sz="3600" b="1" dirty="0">
              <a:solidFill>
                <a:schemeClr val="accent1">
                  <a:lumMod val="75000"/>
                </a:schemeClr>
              </a:solidFill>
              <a:latin typeface="+mj-lt"/>
            </a:endParaRPr>
          </a:p>
        </p:txBody>
      </p:sp>
      <p:sp>
        <p:nvSpPr>
          <p:cNvPr id="3" name="CaixaDeTexto 2"/>
          <p:cNvSpPr txBox="1"/>
          <p:nvPr/>
        </p:nvSpPr>
        <p:spPr>
          <a:xfrm>
            <a:off x="103031" y="519984"/>
            <a:ext cx="11745532" cy="6247864"/>
          </a:xfrm>
          <a:prstGeom prst="rect">
            <a:avLst/>
          </a:prstGeom>
          <a:noFill/>
        </p:spPr>
        <p:txBody>
          <a:bodyPr wrap="square" rtlCol="0">
            <a:spAutoFit/>
          </a:bodyPr>
          <a:lstStyle/>
          <a:p>
            <a:pPr marL="285750" indent="-285750">
              <a:buFont typeface="Courier New" panose="02070309020205020404" pitchFamily="49" charset="0"/>
              <a:buChar char="o"/>
            </a:pPr>
            <a:r>
              <a:rPr lang="pt-BR" sz="2000" dirty="0"/>
              <a:t>Um alto índice de pessoas no mundo  praticam corrida como exercício físico e lazer, devido aos efeitos positivos para saúde geral, fácil acessibilidade e  baixos custos para prática. Porém os estudos tem demonstrado uma alta porcentagem de lesões em corredores, apontando o uso excessivo como um dos causadores. Devido as lesões por uso excessivo não oferecerem uma sintomatologia aguda, como as lesões traumáticas, muitos corredores podem continuar treinando e competindo lesionados e/ou com dor, não percebendo a sintomatologia e o desenvolvimento de uma lesão por excesso. Torna-se então importante perceber a quantidade de corredores que apresentam sintomatologia musculoesquelética oriundo de sua prática </a:t>
            </a:r>
            <a:r>
              <a:rPr lang="pt-BR" sz="2000" dirty="0" smtClean="0"/>
              <a:t>esportiva.</a:t>
            </a:r>
          </a:p>
          <a:p>
            <a:pPr marL="285750" indent="-285750">
              <a:buFont typeface="Courier New" panose="02070309020205020404" pitchFamily="49" charset="0"/>
              <a:buChar char="o"/>
            </a:pPr>
            <a:endParaRPr lang="pt-BR" sz="2000" dirty="0" smtClean="0"/>
          </a:p>
          <a:p>
            <a:pPr marL="285750" indent="-285750">
              <a:buFont typeface="Courier New" panose="02070309020205020404" pitchFamily="49" charset="0"/>
              <a:buChar char="o"/>
            </a:pPr>
            <a:r>
              <a:rPr lang="pt-BR" sz="2000" dirty="0" smtClean="0"/>
              <a:t>Sendo </a:t>
            </a:r>
            <a:r>
              <a:rPr lang="pt-BR" sz="2000" dirty="0"/>
              <a:t>assim, é de extrema valia que estudos sejam realizados com a perspectiva de investigar as relações existentes entre os fatores extrínsecos e intrínsecos nessas desordens,  algo relativamente simples e de baixo custo. A partir dessas informações pode-se planejar   estratégias com a finalidade de diminuir a gravidade da sintomatologia dos pacientes, bem como evitar futuras limitações funcionais que afastem da pratica esportiva. </a:t>
            </a:r>
            <a:endParaRPr lang="pt-BR" sz="2000" dirty="0" smtClean="0"/>
          </a:p>
          <a:p>
            <a:pPr marL="285750" indent="-285750">
              <a:buFont typeface="Courier New" panose="02070309020205020404" pitchFamily="49" charset="0"/>
              <a:buChar char="o"/>
            </a:pPr>
            <a:endParaRPr lang="pt-BR" sz="2000" dirty="0"/>
          </a:p>
          <a:p>
            <a:pPr marL="285750" indent="-285750">
              <a:buFont typeface="Courier New" panose="02070309020205020404" pitchFamily="49" charset="0"/>
              <a:buChar char="o"/>
            </a:pPr>
            <a:r>
              <a:rPr lang="pt-BR" sz="2000" dirty="0" smtClean="0"/>
              <a:t>Portanto</a:t>
            </a:r>
            <a:r>
              <a:rPr lang="pt-BR" sz="2000" dirty="0"/>
              <a:t>, visamos através deste estudo certificar se existem correlações entre as desordens musculoesqueléticas coletadas na avaliação clínica com as características pessoais e de treinamento dos corredores recreativos. </a:t>
            </a:r>
            <a:r>
              <a:rPr lang="pt-PT" sz="2000" dirty="0"/>
              <a:t>Esses dados podem ajudar no desenvolvimento de programas de prevenção em lesões recorrentes da corrida, para esta população.</a:t>
            </a:r>
            <a:endParaRPr lang="pt-BR" sz="2000" dirty="0"/>
          </a:p>
          <a:p>
            <a:endParaRPr lang="pt-BR" sz="2000" dirty="0"/>
          </a:p>
        </p:txBody>
      </p:sp>
    </p:spTree>
    <p:extLst>
      <p:ext uri="{BB962C8B-B14F-4D97-AF65-F5344CB8AC3E}">
        <p14:creationId xmlns:p14="http://schemas.microsoft.com/office/powerpoint/2010/main" val="267025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7577" y="115910"/>
            <a:ext cx="6040192" cy="646331"/>
          </a:xfrm>
          <a:prstGeom prst="rect">
            <a:avLst/>
          </a:prstGeom>
          <a:noFill/>
        </p:spPr>
        <p:txBody>
          <a:bodyPr wrap="square" rtlCol="0">
            <a:spAutoFit/>
          </a:bodyPr>
          <a:lstStyle/>
          <a:p>
            <a:r>
              <a:rPr lang="pt-BR" sz="3600" b="1" dirty="0" smtClean="0">
                <a:solidFill>
                  <a:schemeClr val="accent1">
                    <a:lumMod val="75000"/>
                  </a:schemeClr>
                </a:solidFill>
                <a:latin typeface="+mj-lt"/>
              </a:rPr>
              <a:t>OBJETIVO GERAL</a:t>
            </a:r>
            <a:endParaRPr lang="pt-BR" sz="3600" b="1" dirty="0">
              <a:solidFill>
                <a:schemeClr val="accent1">
                  <a:lumMod val="75000"/>
                </a:schemeClr>
              </a:solidFill>
              <a:latin typeface="+mj-lt"/>
            </a:endParaRPr>
          </a:p>
        </p:txBody>
      </p:sp>
      <p:sp>
        <p:nvSpPr>
          <p:cNvPr id="3" name="CaixaDeTexto 2"/>
          <p:cNvSpPr txBox="1"/>
          <p:nvPr/>
        </p:nvSpPr>
        <p:spPr>
          <a:xfrm>
            <a:off x="257577" y="953037"/>
            <a:ext cx="11590986" cy="1107996"/>
          </a:xfrm>
          <a:prstGeom prst="rect">
            <a:avLst/>
          </a:prstGeom>
          <a:noFill/>
        </p:spPr>
        <p:txBody>
          <a:bodyPr wrap="square" rtlCol="0">
            <a:spAutoFit/>
          </a:bodyPr>
          <a:lstStyle/>
          <a:p>
            <a:pPr marL="342900" indent="-342900">
              <a:buFont typeface="Courier New" panose="02070309020205020404" pitchFamily="49" charset="0"/>
              <a:buChar char="o"/>
            </a:pPr>
            <a:r>
              <a:rPr lang="pt-PT" sz="2400" dirty="0">
                <a:latin typeface="+mj-lt"/>
              </a:rPr>
              <a:t>Investigar alterações musculoesqueléticas e  fatores de risco para lesões de corredores recreacionais de 5, 10 e 21 </a:t>
            </a:r>
            <a:r>
              <a:rPr lang="pt-PT" sz="2400" dirty="0" smtClean="0">
                <a:latin typeface="+mj-lt"/>
              </a:rPr>
              <a:t>km</a:t>
            </a:r>
            <a:r>
              <a:rPr lang="pt-PT" sz="2400" dirty="0">
                <a:latin typeface="+mj-lt"/>
              </a:rPr>
              <a:t>.</a:t>
            </a:r>
            <a:endParaRPr lang="pt-BR" sz="2400" dirty="0">
              <a:latin typeface="+mj-lt"/>
            </a:endParaRPr>
          </a:p>
          <a:p>
            <a:endParaRPr lang="pt-BR" dirty="0"/>
          </a:p>
        </p:txBody>
      </p:sp>
      <p:sp>
        <p:nvSpPr>
          <p:cNvPr id="4" name="CaixaDeTexto 3"/>
          <p:cNvSpPr txBox="1"/>
          <p:nvPr/>
        </p:nvSpPr>
        <p:spPr>
          <a:xfrm>
            <a:off x="154546" y="2251829"/>
            <a:ext cx="6632620" cy="646331"/>
          </a:xfrm>
          <a:prstGeom prst="rect">
            <a:avLst/>
          </a:prstGeom>
          <a:noFill/>
        </p:spPr>
        <p:txBody>
          <a:bodyPr wrap="square" rtlCol="0">
            <a:spAutoFit/>
          </a:bodyPr>
          <a:lstStyle/>
          <a:p>
            <a:r>
              <a:rPr lang="pt-BR" sz="3600" b="1" dirty="0" smtClean="0">
                <a:solidFill>
                  <a:schemeClr val="accent1">
                    <a:lumMod val="75000"/>
                  </a:schemeClr>
                </a:solidFill>
                <a:latin typeface="+mj-lt"/>
              </a:rPr>
              <a:t>OBJETIVOS ESPECÍFICOS</a:t>
            </a:r>
            <a:endParaRPr lang="pt-BR" sz="3600" b="1" dirty="0">
              <a:solidFill>
                <a:schemeClr val="accent1">
                  <a:lumMod val="75000"/>
                </a:schemeClr>
              </a:solidFill>
              <a:latin typeface="+mj-lt"/>
            </a:endParaRPr>
          </a:p>
        </p:txBody>
      </p:sp>
      <p:sp>
        <p:nvSpPr>
          <p:cNvPr id="5" name="CaixaDeTexto 4"/>
          <p:cNvSpPr txBox="1"/>
          <p:nvPr/>
        </p:nvSpPr>
        <p:spPr>
          <a:xfrm>
            <a:off x="257577" y="3142445"/>
            <a:ext cx="11590986" cy="2862322"/>
          </a:xfrm>
          <a:prstGeom prst="rect">
            <a:avLst/>
          </a:prstGeom>
          <a:noFill/>
        </p:spPr>
        <p:txBody>
          <a:bodyPr wrap="square" rtlCol="0">
            <a:spAutoFit/>
          </a:bodyPr>
          <a:lstStyle/>
          <a:p>
            <a:pPr marL="342900" indent="-342900">
              <a:buFont typeface="Courier New" panose="02070309020205020404" pitchFamily="49" charset="0"/>
              <a:buChar char="o"/>
            </a:pPr>
            <a:r>
              <a:rPr lang="pt-PT" sz="2000" dirty="0" smtClean="0">
                <a:latin typeface="+mj-lt"/>
              </a:rPr>
              <a:t>Avaliar </a:t>
            </a:r>
            <a:r>
              <a:rPr lang="pt-PT" sz="2000" dirty="0">
                <a:latin typeface="+mj-lt"/>
              </a:rPr>
              <a:t>a presença de lesões musculoesqueléticas em corredores recreacionais de diferentes kilometragens; </a:t>
            </a:r>
            <a:endParaRPr lang="pt-PT" sz="2000" dirty="0" smtClean="0">
              <a:latin typeface="+mj-lt"/>
            </a:endParaRPr>
          </a:p>
          <a:p>
            <a:pPr marL="342900" indent="-342900">
              <a:buFont typeface="Courier New" panose="02070309020205020404" pitchFamily="49" charset="0"/>
              <a:buChar char="o"/>
            </a:pPr>
            <a:endParaRPr lang="pt-BR" sz="2000" dirty="0">
              <a:latin typeface="+mj-lt"/>
            </a:endParaRPr>
          </a:p>
          <a:p>
            <a:pPr marL="342900" indent="-342900">
              <a:buFont typeface="Courier New" panose="02070309020205020404" pitchFamily="49" charset="0"/>
              <a:buChar char="o"/>
            </a:pPr>
            <a:r>
              <a:rPr lang="pt-PT" sz="2000" dirty="0" smtClean="0">
                <a:latin typeface="+mj-lt"/>
              </a:rPr>
              <a:t>Investigar  </a:t>
            </a:r>
            <a:r>
              <a:rPr lang="pt-PT" sz="2000" dirty="0">
                <a:latin typeface="+mj-lt"/>
              </a:rPr>
              <a:t>fatores de risco intrínsecos e extrínsecos dos membros inferiores em corredores de  diferentes distâncias.</a:t>
            </a:r>
            <a:endParaRPr lang="pt-BR" sz="2000" dirty="0">
              <a:latin typeface="+mj-lt"/>
            </a:endParaRPr>
          </a:p>
          <a:p>
            <a:pPr marL="342900" indent="-342900">
              <a:buFont typeface="Courier New" panose="02070309020205020404" pitchFamily="49" charset="0"/>
              <a:buChar char="o"/>
            </a:pPr>
            <a:endParaRPr lang="pt-PT" sz="2000" dirty="0" smtClean="0">
              <a:latin typeface="+mj-lt"/>
            </a:endParaRPr>
          </a:p>
          <a:p>
            <a:pPr marL="342900" indent="-342900">
              <a:buFont typeface="Courier New" panose="02070309020205020404" pitchFamily="49" charset="0"/>
              <a:buChar char="o"/>
            </a:pPr>
            <a:r>
              <a:rPr lang="pt-PT" sz="2000" dirty="0" smtClean="0">
                <a:latin typeface="+mj-lt"/>
              </a:rPr>
              <a:t>Comparar </a:t>
            </a:r>
            <a:r>
              <a:rPr lang="pt-PT" sz="2000" dirty="0">
                <a:latin typeface="+mj-lt"/>
              </a:rPr>
              <a:t>as lesões e os fatores de risco nas diferentes distâncias praticadas pelos corredores.</a:t>
            </a:r>
            <a:endParaRPr lang="pt-BR" sz="2000" dirty="0">
              <a:latin typeface="+mj-lt"/>
            </a:endParaRPr>
          </a:p>
          <a:p>
            <a:pPr marL="342900" indent="-342900">
              <a:buFont typeface="Courier New" panose="02070309020205020404" pitchFamily="49" charset="0"/>
              <a:buChar char="o"/>
            </a:pPr>
            <a:endParaRPr lang="pt-PT" sz="2000" dirty="0" smtClean="0">
              <a:latin typeface="+mj-lt"/>
            </a:endParaRPr>
          </a:p>
          <a:p>
            <a:pPr marL="342900" indent="-342900">
              <a:buFont typeface="Courier New" panose="02070309020205020404" pitchFamily="49" charset="0"/>
              <a:buChar char="o"/>
            </a:pPr>
            <a:r>
              <a:rPr lang="pt-PT" sz="2000" dirty="0" smtClean="0">
                <a:latin typeface="+mj-lt"/>
              </a:rPr>
              <a:t>Verificar </a:t>
            </a:r>
            <a:r>
              <a:rPr lang="pt-PT" sz="2000" dirty="0">
                <a:latin typeface="+mj-lt"/>
              </a:rPr>
              <a:t>a associação entre a presença dos  fatores de risco e as lesões auto-declaradas pelos corredores. .</a:t>
            </a:r>
            <a:endParaRPr lang="pt-BR" sz="2000" dirty="0">
              <a:latin typeface="+mj-lt"/>
            </a:endParaRPr>
          </a:p>
          <a:p>
            <a:pPr marL="342900" indent="-342900">
              <a:buFont typeface="Courier New" panose="02070309020205020404" pitchFamily="49" charset="0"/>
              <a:buChar char="o"/>
            </a:pPr>
            <a:endParaRPr lang="pt-BR" sz="2000" dirty="0">
              <a:latin typeface="+mj-lt"/>
            </a:endParaRPr>
          </a:p>
        </p:txBody>
      </p:sp>
    </p:spTree>
    <p:extLst>
      <p:ext uri="{BB962C8B-B14F-4D97-AF65-F5344CB8AC3E}">
        <p14:creationId xmlns:p14="http://schemas.microsoft.com/office/powerpoint/2010/main" val="296010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3031" y="141667"/>
            <a:ext cx="6735651" cy="646331"/>
          </a:xfrm>
          <a:prstGeom prst="rect">
            <a:avLst/>
          </a:prstGeom>
          <a:noFill/>
        </p:spPr>
        <p:txBody>
          <a:bodyPr wrap="square" rtlCol="0">
            <a:spAutoFit/>
          </a:bodyPr>
          <a:lstStyle/>
          <a:p>
            <a:r>
              <a:rPr lang="pt-BR" sz="3600" b="1" dirty="0" smtClean="0">
                <a:solidFill>
                  <a:schemeClr val="accent1">
                    <a:lumMod val="75000"/>
                  </a:schemeClr>
                </a:solidFill>
                <a:latin typeface="+mj-lt"/>
              </a:rPr>
              <a:t>METODOLOGIA</a:t>
            </a:r>
            <a:endParaRPr lang="pt-BR" sz="3600" b="1" dirty="0">
              <a:solidFill>
                <a:schemeClr val="accent1">
                  <a:lumMod val="75000"/>
                </a:schemeClr>
              </a:solidFill>
              <a:latin typeface="+mj-lt"/>
            </a:endParaRPr>
          </a:p>
        </p:txBody>
      </p:sp>
      <p:sp>
        <p:nvSpPr>
          <p:cNvPr id="3" name="CaixaDeTexto 2"/>
          <p:cNvSpPr txBox="1"/>
          <p:nvPr/>
        </p:nvSpPr>
        <p:spPr>
          <a:xfrm>
            <a:off x="206062" y="965915"/>
            <a:ext cx="11745532" cy="4678204"/>
          </a:xfrm>
          <a:prstGeom prst="rect">
            <a:avLst/>
          </a:prstGeom>
          <a:noFill/>
        </p:spPr>
        <p:txBody>
          <a:bodyPr wrap="square" rtlCol="0">
            <a:spAutoFit/>
          </a:bodyPr>
          <a:lstStyle/>
          <a:p>
            <a:pPr algn="just"/>
            <a:r>
              <a:rPr lang="pt-BR" sz="2000" b="1" dirty="0">
                <a:latin typeface="+mj-lt"/>
              </a:rPr>
              <a:t>Tipo de </a:t>
            </a:r>
            <a:r>
              <a:rPr lang="pt-BR" sz="2000" b="1" dirty="0" smtClean="0">
                <a:latin typeface="+mj-lt"/>
              </a:rPr>
              <a:t>estudo</a:t>
            </a:r>
          </a:p>
          <a:p>
            <a:pPr algn="just"/>
            <a:endParaRPr lang="pt-BR" sz="2000" dirty="0">
              <a:latin typeface="+mj-lt"/>
            </a:endParaRPr>
          </a:p>
          <a:p>
            <a:pPr marL="342900" indent="-342900" algn="just">
              <a:buFont typeface="Courier New" panose="02070309020205020404" pitchFamily="49" charset="0"/>
              <a:buChar char="o"/>
            </a:pPr>
            <a:r>
              <a:rPr lang="pt-BR" sz="2000" dirty="0">
                <a:latin typeface="+mj-lt"/>
              </a:rPr>
              <a:t>	Essa pesquisa se caracteriza por ser observacional, do tipo longitudinal, prospectivo e retrospectivo com uma abordagem quantitativa</a:t>
            </a:r>
            <a:r>
              <a:rPr lang="pt-BR" sz="2000" dirty="0" smtClean="0">
                <a:latin typeface="+mj-lt"/>
              </a:rPr>
              <a:t>.</a:t>
            </a:r>
          </a:p>
          <a:p>
            <a:pPr marL="342900" indent="-342900" algn="just">
              <a:buFont typeface="Courier New" panose="02070309020205020404" pitchFamily="49" charset="0"/>
              <a:buChar char="o"/>
            </a:pPr>
            <a:endParaRPr lang="pt-BR" sz="2000" dirty="0">
              <a:latin typeface="+mj-lt"/>
            </a:endParaRPr>
          </a:p>
          <a:p>
            <a:pPr marL="342900" indent="-342900" algn="just">
              <a:buFont typeface="Courier New" panose="02070309020205020404" pitchFamily="49" charset="0"/>
              <a:buChar char="o"/>
            </a:pPr>
            <a:r>
              <a:rPr lang="pt-BR" sz="2000" dirty="0">
                <a:latin typeface="+mj-lt"/>
              </a:rPr>
              <a:t>	Segundo </a:t>
            </a:r>
            <a:r>
              <a:rPr lang="pt-BR" sz="2000" dirty="0" err="1">
                <a:latin typeface="+mj-lt"/>
              </a:rPr>
              <a:t>Prodanov</a:t>
            </a:r>
            <a:r>
              <a:rPr lang="pt-BR" sz="2000" dirty="0">
                <a:latin typeface="+mj-lt"/>
              </a:rPr>
              <a:t> e Freitas (2013), considera-se como pesquisa quantitativa tudo que pode ser quantificável, o que significa traduzir em números, opiniões e informações para classifica-las e analisá-las. O estudo observacional, avalia se existe associação entre um determinado fator e um desfecho sem, entretanto, intervir diretamente na relação analisada, o pesquisador não impõe um tratamento para cada grupo de pessoas, mas usa as informações já disponíveis sobre o paciente (GIL, 2010; CRESWELL, 2010). O tipo longitudinal, visa analisar as variações nas caraterísticas dos mesmos ao longo do tempo. Prospectivo, acompanha pacientes ao longo do tempo – </a:t>
            </a:r>
            <a:r>
              <a:rPr lang="pt-BR" sz="2000" dirty="0" err="1">
                <a:latin typeface="+mj-lt"/>
              </a:rPr>
              <a:t>follow</a:t>
            </a:r>
            <a:r>
              <a:rPr lang="pt-BR" sz="2000" dirty="0">
                <a:latin typeface="+mj-lt"/>
              </a:rPr>
              <a:t> </a:t>
            </a:r>
            <a:r>
              <a:rPr lang="pt-BR" sz="2000" dirty="0" err="1">
                <a:latin typeface="+mj-lt"/>
              </a:rPr>
              <a:t>up</a:t>
            </a:r>
            <a:r>
              <a:rPr lang="pt-BR" sz="2000" dirty="0">
                <a:latin typeface="+mj-lt"/>
              </a:rPr>
              <a:t>. Em geral, são mais caros e há mais perda de dados, mas costumam ser mais precisos.  Retrospectivo, baseado em dados de períodos passados (SOUZA, 2009; HOCHMAN et al., 2005).</a:t>
            </a:r>
          </a:p>
          <a:p>
            <a:endParaRPr lang="pt-BR" dirty="0"/>
          </a:p>
        </p:txBody>
      </p:sp>
    </p:spTree>
    <p:extLst>
      <p:ext uri="{BB962C8B-B14F-4D97-AF65-F5344CB8AC3E}">
        <p14:creationId xmlns:p14="http://schemas.microsoft.com/office/powerpoint/2010/main" val="273214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4546" y="476518"/>
            <a:ext cx="11681139" cy="2215991"/>
          </a:xfrm>
          <a:prstGeom prst="rect">
            <a:avLst/>
          </a:prstGeom>
          <a:noFill/>
        </p:spPr>
        <p:txBody>
          <a:bodyPr wrap="square" rtlCol="0">
            <a:spAutoFit/>
          </a:bodyPr>
          <a:lstStyle/>
          <a:p>
            <a:r>
              <a:rPr lang="pt-BR" sz="2000" b="1" dirty="0">
                <a:latin typeface="+mj-lt"/>
              </a:rPr>
              <a:t>População e </a:t>
            </a:r>
            <a:r>
              <a:rPr lang="pt-BR" sz="2000" b="1" dirty="0" smtClean="0">
                <a:latin typeface="+mj-lt"/>
              </a:rPr>
              <a:t>Amostra</a:t>
            </a:r>
          </a:p>
          <a:p>
            <a:endParaRPr lang="pt-BR" sz="2000" dirty="0">
              <a:latin typeface="+mj-lt"/>
            </a:endParaRPr>
          </a:p>
          <a:p>
            <a:pPr marL="342900" indent="-342900">
              <a:buFont typeface="Courier New" panose="02070309020205020404" pitchFamily="49" charset="0"/>
              <a:buChar char="o"/>
            </a:pPr>
            <a:r>
              <a:rPr lang="pt-BR" sz="2000" dirty="0" smtClean="0">
                <a:latin typeface="+mj-lt"/>
              </a:rPr>
              <a:t>A </a:t>
            </a:r>
            <a:r>
              <a:rPr lang="pt-BR" sz="2000" dirty="0">
                <a:latin typeface="+mj-lt"/>
              </a:rPr>
              <a:t>população desta pesquisa será constituída por corredores recreativos de 5, 10 e 21Km, localizados na cidade de Santa Maria. A amostra será constituída por pessoas de ambos os gêneros, que se enquadram nos critérios de inclusão, não apresentem critérios de exclusão e que concordem em participar do estudo mediante assinatura do Termo de Consentimento Livre e Esclarecido (TCLE).</a:t>
            </a:r>
          </a:p>
          <a:p>
            <a:endParaRPr lang="pt-BR" dirty="0"/>
          </a:p>
        </p:txBody>
      </p:sp>
      <p:sp>
        <p:nvSpPr>
          <p:cNvPr id="4" name="CaixaDeTexto 3"/>
          <p:cNvSpPr txBox="1"/>
          <p:nvPr/>
        </p:nvSpPr>
        <p:spPr>
          <a:xfrm>
            <a:off x="154546" y="3258355"/>
            <a:ext cx="11681139" cy="2215991"/>
          </a:xfrm>
          <a:prstGeom prst="rect">
            <a:avLst/>
          </a:prstGeom>
          <a:noFill/>
        </p:spPr>
        <p:txBody>
          <a:bodyPr wrap="square" rtlCol="0">
            <a:spAutoFit/>
          </a:bodyPr>
          <a:lstStyle/>
          <a:p>
            <a:pPr algn="just"/>
            <a:r>
              <a:rPr lang="pt-BR" sz="2000" b="1" dirty="0">
                <a:latin typeface="+mj-lt"/>
              </a:rPr>
              <a:t>Local de </a:t>
            </a:r>
            <a:r>
              <a:rPr lang="pt-BR" sz="2000" b="1" dirty="0" smtClean="0">
                <a:latin typeface="+mj-lt"/>
              </a:rPr>
              <a:t>Pesquisa</a:t>
            </a:r>
          </a:p>
          <a:p>
            <a:pPr algn="just"/>
            <a:endParaRPr lang="pt-BR" sz="2000" dirty="0">
              <a:latin typeface="+mj-lt"/>
            </a:endParaRPr>
          </a:p>
          <a:p>
            <a:pPr marL="285750" indent="-285750" algn="just">
              <a:buFont typeface="Courier New" panose="02070309020205020404" pitchFamily="49" charset="0"/>
              <a:buChar char="o"/>
            </a:pPr>
            <a:r>
              <a:rPr lang="pt-BR" sz="2000" dirty="0" smtClean="0">
                <a:latin typeface="+mj-lt"/>
              </a:rPr>
              <a:t>Os </a:t>
            </a:r>
            <a:r>
              <a:rPr lang="pt-BR" sz="2000" dirty="0">
                <a:latin typeface="+mj-lt"/>
              </a:rPr>
              <a:t>dados serão coletados primeiramente por uma ficha preenchida pelo participante, via inscrição nas competições, onde contemplará dados pessoais, características pessoais e modo de treinamento. Segundamente serão chamados para uma avaliação clínica no laboratório de biomecânica da UFSM, com data e horário de melhor disponibilidade do participante.</a:t>
            </a:r>
          </a:p>
          <a:p>
            <a:pPr algn="just"/>
            <a:endParaRPr lang="pt-BR" dirty="0"/>
          </a:p>
        </p:txBody>
      </p:sp>
    </p:spTree>
    <p:extLst>
      <p:ext uri="{BB962C8B-B14F-4D97-AF65-F5344CB8AC3E}">
        <p14:creationId xmlns:p14="http://schemas.microsoft.com/office/powerpoint/2010/main" val="322163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93183" y="824247"/>
            <a:ext cx="11719775" cy="4093428"/>
          </a:xfrm>
          <a:prstGeom prst="rect">
            <a:avLst/>
          </a:prstGeom>
          <a:noFill/>
        </p:spPr>
        <p:txBody>
          <a:bodyPr wrap="square" rtlCol="0">
            <a:spAutoFit/>
          </a:bodyPr>
          <a:lstStyle/>
          <a:p>
            <a:pPr algn="just"/>
            <a:r>
              <a:rPr lang="pt-BR" sz="2000" b="1" dirty="0">
                <a:latin typeface="+mj-lt"/>
              </a:rPr>
              <a:t>Critérios de </a:t>
            </a:r>
            <a:r>
              <a:rPr lang="pt-BR" sz="2000" b="1" dirty="0" smtClean="0">
                <a:latin typeface="+mj-lt"/>
              </a:rPr>
              <a:t>inclusão</a:t>
            </a:r>
          </a:p>
          <a:p>
            <a:pPr algn="just"/>
            <a:endParaRPr lang="pt-BR" sz="2000" dirty="0">
              <a:latin typeface="+mj-lt"/>
            </a:endParaRPr>
          </a:p>
          <a:p>
            <a:pPr marL="342900" indent="-342900" algn="just">
              <a:buFont typeface="Courier New" panose="02070309020205020404" pitchFamily="49" charset="0"/>
              <a:buChar char="o"/>
            </a:pPr>
            <a:r>
              <a:rPr lang="pt-BR" sz="2000" dirty="0" smtClean="0">
                <a:latin typeface="+mj-lt"/>
              </a:rPr>
              <a:t>Para </a:t>
            </a:r>
            <a:r>
              <a:rPr lang="pt-BR" sz="2000" dirty="0">
                <a:latin typeface="+mj-lt"/>
              </a:rPr>
              <a:t>participação deste estudo faz-se necessário que o participante assine voluntariamente o TCLE, possua idade igual ou superior a 18 anos, ambos os gêneros, que tenha no mínimo um ano de experiência em corrida.</a:t>
            </a:r>
          </a:p>
          <a:p>
            <a:pPr algn="just"/>
            <a:endParaRPr lang="pt-BR" sz="2000" b="1" dirty="0" smtClean="0">
              <a:latin typeface="+mj-lt"/>
            </a:endParaRPr>
          </a:p>
          <a:p>
            <a:pPr algn="just"/>
            <a:endParaRPr lang="pt-BR" sz="2000" b="1" dirty="0">
              <a:latin typeface="+mj-lt"/>
            </a:endParaRPr>
          </a:p>
          <a:p>
            <a:pPr algn="just"/>
            <a:r>
              <a:rPr lang="pt-BR" sz="2000" b="1" dirty="0" smtClean="0">
                <a:latin typeface="+mj-lt"/>
              </a:rPr>
              <a:t>Critérios </a:t>
            </a:r>
            <a:r>
              <a:rPr lang="pt-BR" sz="2000" b="1" dirty="0">
                <a:latin typeface="+mj-lt"/>
              </a:rPr>
              <a:t>de exclusão</a:t>
            </a:r>
            <a:endParaRPr lang="pt-BR" sz="2000" dirty="0">
              <a:latin typeface="+mj-lt"/>
            </a:endParaRPr>
          </a:p>
          <a:p>
            <a:pPr algn="just"/>
            <a:r>
              <a:rPr lang="pt-BR" sz="2000" dirty="0">
                <a:latin typeface="+mj-lt"/>
              </a:rPr>
              <a:t>	</a:t>
            </a:r>
            <a:endParaRPr lang="pt-BR" sz="2000" dirty="0" smtClean="0">
              <a:latin typeface="+mj-lt"/>
            </a:endParaRPr>
          </a:p>
          <a:p>
            <a:pPr marL="342900" indent="-342900" algn="just">
              <a:buFont typeface="Courier New" panose="02070309020205020404" pitchFamily="49" charset="0"/>
              <a:buChar char="o"/>
            </a:pPr>
            <a:r>
              <a:rPr lang="pt-BR" sz="2000" dirty="0" smtClean="0">
                <a:latin typeface="+mj-lt"/>
              </a:rPr>
              <a:t>Serão </a:t>
            </a:r>
            <a:r>
              <a:rPr lang="pt-BR" sz="2000" dirty="0">
                <a:latin typeface="+mj-lt"/>
              </a:rPr>
              <a:t>excluídos os participantes que não desejarem assinar o TCLE, ou que desejarem livremente abandonar o estudo a qualquer momento durante a sua execução. Também serão excluídos pacientes gestantes, ou submetidos a qualquer procedimento cirúrgico lombo sacral, quadril, joelhos ou tornozelo e, apresentar qualquer doença </a:t>
            </a:r>
            <a:r>
              <a:rPr lang="pt-BR" sz="2000" dirty="0" err="1">
                <a:latin typeface="+mj-lt"/>
              </a:rPr>
              <a:t>reumatológica</a:t>
            </a:r>
            <a:r>
              <a:rPr lang="pt-BR" sz="2000" dirty="0">
                <a:latin typeface="+mj-lt"/>
              </a:rPr>
              <a:t>. </a:t>
            </a:r>
          </a:p>
        </p:txBody>
      </p:sp>
    </p:spTree>
    <p:extLst>
      <p:ext uri="{BB962C8B-B14F-4D97-AF65-F5344CB8AC3E}">
        <p14:creationId xmlns:p14="http://schemas.microsoft.com/office/powerpoint/2010/main" val="82133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80304" y="476518"/>
            <a:ext cx="11745533" cy="2523768"/>
          </a:xfrm>
          <a:prstGeom prst="rect">
            <a:avLst/>
          </a:prstGeom>
          <a:noFill/>
        </p:spPr>
        <p:txBody>
          <a:bodyPr wrap="square" rtlCol="0">
            <a:spAutoFit/>
          </a:bodyPr>
          <a:lstStyle/>
          <a:p>
            <a:pPr algn="just"/>
            <a:r>
              <a:rPr lang="pt-BR" sz="2000" b="1" dirty="0">
                <a:latin typeface="+mj-lt"/>
              </a:rPr>
              <a:t>Riscos e </a:t>
            </a:r>
            <a:r>
              <a:rPr lang="pt-BR" sz="2000" b="1" dirty="0" smtClean="0">
                <a:latin typeface="+mj-lt"/>
              </a:rPr>
              <a:t>Benefícios</a:t>
            </a:r>
          </a:p>
          <a:p>
            <a:pPr algn="just"/>
            <a:r>
              <a:rPr lang="pt-BR" sz="2000" b="1" dirty="0" smtClean="0">
                <a:latin typeface="+mj-lt"/>
              </a:rPr>
              <a:t> </a:t>
            </a:r>
            <a:endParaRPr lang="pt-BR" sz="2000" dirty="0">
              <a:latin typeface="+mj-lt"/>
            </a:endParaRPr>
          </a:p>
          <a:p>
            <a:pPr marL="285750" indent="-285750" algn="just">
              <a:buFont typeface="Courier New" panose="02070309020205020404" pitchFamily="49" charset="0"/>
              <a:buChar char="o"/>
            </a:pPr>
            <a:r>
              <a:rPr lang="pt-BR" sz="2000" dirty="0" smtClean="0">
                <a:latin typeface="+mj-lt"/>
              </a:rPr>
              <a:t>Individuo </a:t>
            </a:r>
            <a:r>
              <a:rPr lang="pt-BR" sz="2000" dirty="0">
                <a:latin typeface="+mj-lt"/>
              </a:rPr>
              <a:t>ao participar da pesquisa poderá se incentivar a seguir treinando e competindo, levando assim a uma maior exposição a lesões musculoesqueléticas.</a:t>
            </a:r>
          </a:p>
          <a:p>
            <a:pPr algn="just"/>
            <a:endParaRPr lang="pt-BR" sz="2000" dirty="0">
              <a:latin typeface="+mj-lt"/>
            </a:endParaRPr>
          </a:p>
          <a:p>
            <a:pPr marL="285750" indent="-285750" algn="just">
              <a:buFont typeface="Courier New" panose="02070309020205020404" pitchFamily="49" charset="0"/>
              <a:buChar char="o"/>
            </a:pPr>
            <a:r>
              <a:rPr lang="pt-BR" sz="2000" dirty="0" smtClean="0">
                <a:latin typeface="+mj-lt"/>
              </a:rPr>
              <a:t>Benefícios </a:t>
            </a:r>
            <a:r>
              <a:rPr lang="pt-BR" sz="2000" dirty="0">
                <a:latin typeface="+mj-lt"/>
              </a:rPr>
              <a:t>partem das orientações sobre o gesto esportivo e dos futuros dados do estudo que podem contribuir para uma melhor prevenção dos corredores, além de manter-se ativo durante o tempo de coleta.</a:t>
            </a:r>
          </a:p>
          <a:p>
            <a:endParaRPr lang="pt-BR" dirty="0"/>
          </a:p>
        </p:txBody>
      </p:sp>
      <p:sp>
        <p:nvSpPr>
          <p:cNvPr id="3" name="CaixaDeTexto 2"/>
          <p:cNvSpPr txBox="1"/>
          <p:nvPr/>
        </p:nvSpPr>
        <p:spPr>
          <a:xfrm>
            <a:off x="206062" y="3464417"/>
            <a:ext cx="11732653" cy="2831544"/>
          </a:xfrm>
          <a:prstGeom prst="rect">
            <a:avLst/>
          </a:prstGeom>
          <a:noFill/>
        </p:spPr>
        <p:txBody>
          <a:bodyPr wrap="square" rtlCol="0">
            <a:spAutoFit/>
          </a:bodyPr>
          <a:lstStyle/>
          <a:p>
            <a:pPr algn="just"/>
            <a:r>
              <a:rPr lang="pt-BR" sz="2000" b="1" dirty="0">
                <a:latin typeface="+mj-lt"/>
              </a:rPr>
              <a:t>Análise dos </a:t>
            </a:r>
            <a:r>
              <a:rPr lang="pt-BR" sz="2000" b="1" dirty="0" smtClean="0">
                <a:latin typeface="+mj-lt"/>
              </a:rPr>
              <a:t>Dados</a:t>
            </a:r>
          </a:p>
          <a:p>
            <a:pPr algn="just"/>
            <a:endParaRPr lang="pt-BR" sz="2000" dirty="0">
              <a:latin typeface="+mj-lt"/>
            </a:endParaRPr>
          </a:p>
          <a:p>
            <a:pPr marL="342900" indent="-342900" algn="just">
              <a:buFont typeface="Courier New" panose="02070309020205020404" pitchFamily="49" charset="0"/>
              <a:buChar char="o"/>
            </a:pPr>
            <a:r>
              <a:rPr lang="pt-BR" sz="2000" dirty="0" smtClean="0">
                <a:latin typeface="+mj-lt"/>
              </a:rPr>
              <a:t>Para </a:t>
            </a:r>
            <a:r>
              <a:rPr lang="pt-BR" sz="2000" dirty="0">
                <a:latin typeface="+mj-lt"/>
              </a:rPr>
              <a:t>análise dos dados será utilizado a ANOVA de uma via com medidas repetidas para comparação das avaliações em três períodos e antes e após seis meses da avaliação. Quando se identificarem diferenças significativas, aplicar-se-á a análise post-hoc, usando-se o teste de </a:t>
            </a:r>
            <a:r>
              <a:rPr lang="pt-BR" sz="2000" dirty="0" err="1">
                <a:latin typeface="+mj-lt"/>
              </a:rPr>
              <a:t>Student</a:t>
            </a:r>
            <a:r>
              <a:rPr lang="pt-BR" sz="2000" dirty="0">
                <a:latin typeface="+mj-lt"/>
              </a:rPr>
              <a:t>-Newman-</a:t>
            </a:r>
            <a:r>
              <a:rPr lang="pt-BR" sz="2000" dirty="0" err="1">
                <a:latin typeface="+mj-lt"/>
              </a:rPr>
              <a:t>Keuls</a:t>
            </a:r>
            <a:r>
              <a:rPr lang="pt-BR" sz="2000" dirty="0">
                <a:latin typeface="+mj-lt"/>
              </a:rPr>
              <a:t> para comparações múltiplas. Valores de p&lt;0,05 serão considerados significativos. Para análise dos dados será utilizado o software </a:t>
            </a:r>
            <a:r>
              <a:rPr lang="pt-BR" sz="2000" dirty="0" err="1">
                <a:latin typeface="+mj-lt"/>
              </a:rPr>
              <a:t>SigmaPlot</a:t>
            </a:r>
            <a:r>
              <a:rPr lang="pt-BR" sz="2000" dirty="0">
                <a:latin typeface="+mj-lt"/>
              </a:rPr>
              <a:t> 12.0 (</a:t>
            </a:r>
            <a:r>
              <a:rPr lang="pt-BR" sz="2000" dirty="0" err="1">
                <a:latin typeface="+mj-lt"/>
              </a:rPr>
              <a:t>Systat</a:t>
            </a:r>
            <a:r>
              <a:rPr lang="pt-BR" sz="2000" dirty="0">
                <a:latin typeface="+mj-lt"/>
              </a:rPr>
              <a:t> Software, San Jose, CA, USA) e para a construção dos gráficos e análise de dados complementares será utilizado o software </a:t>
            </a:r>
            <a:r>
              <a:rPr lang="pt-BR" sz="2000" dirty="0" err="1">
                <a:latin typeface="+mj-lt"/>
              </a:rPr>
              <a:t>GraphPad</a:t>
            </a:r>
            <a:r>
              <a:rPr lang="pt-BR" sz="2000" dirty="0">
                <a:latin typeface="+mj-lt"/>
              </a:rPr>
              <a:t> </a:t>
            </a:r>
            <a:r>
              <a:rPr lang="pt-BR" sz="2000" dirty="0" err="1">
                <a:latin typeface="+mj-lt"/>
              </a:rPr>
              <a:t>Prism</a:t>
            </a:r>
            <a:r>
              <a:rPr lang="pt-BR" sz="2000" dirty="0">
                <a:latin typeface="+mj-lt"/>
              </a:rPr>
              <a:t> 5 (</a:t>
            </a:r>
            <a:r>
              <a:rPr lang="pt-BR" sz="2000" dirty="0" err="1">
                <a:latin typeface="+mj-lt"/>
              </a:rPr>
              <a:t>GraphPad</a:t>
            </a:r>
            <a:r>
              <a:rPr lang="pt-BR" sz="2000" dirty="0">
                <a:latin typeface="+mj-lt"/>
              </a:rPr>
              <a:t> Software, San Diego, CA, USA).</a:t>
            </a:r>
          </a:p>
          <a:p>
            <a:endParaRPr lang="pt-BR" dirty="0"/>
          </a:p>
        </p:txBody>
      </p:sp>
    </p:spTree>
    <p:extLst>
      <p:ext uri="{BB962C8B-B14F-4D97-AF65-F5344CB8AC3E}">
        <p14:creationId xmlns:p14="http://schemas.microsoft.com/office/powerpoint/2010/main" val="589548073"/>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49</TotalTime>
  <Words>1456</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vt:i4>
      </vt:variant>
    </vt:vector>
  </HeadingPairs>
  <TitlesOfParts>
    <vt:vector size="22" baseType="lpstr">
      <vt:lpstr>Arial</vt:lpstr>
      <vt:lpstr>Arial Rounded MT Bold</vt:lpstr>
      <vt:lpstr>Calibri</vt:lpstr>
      <vt:lpstr>Calibri Light</vt:lpstr>
      <vt:lpstr>Courier New</vt:lpstr>
      <vt:lpstr>Wingdings</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User</dc:creator>
  <cp:lastModifiedBy>User</cp:lastModifiedBy>
  <cp:revision>6</cp:revision>
  <dcterms:created xsi:type="dcterms:W3CDTF">2017-12-05T17:10:27Z</dcterms:created>
  <dcterms:modified xsi:type="dcterms:W3CDTF">2017-12-05T17:59:58Z</dcterms:modified>
</cp:coreProperties>
</file>