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notesMasterIdLst>
    <p:notesMasterId r:id="rId12"/>
  </p:notesMasterIdLst>
  <p:handoutMasterIdLst>
    <p:handoutMasterId r:id="rId13"/>
  </p:handout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53566-61F6-4CF3-8753-932B857FA1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88DFA985-BD3E-4263-96AD-0F1C064D25CF}">
      <dgm:prSet phldrT="[Texte]"/>
      <dgm:spPr/>
      <dgm:t>
        <a:bodyPr/>
        <a:lstStyle/>
        <a:p>
          <a:r>
            <a:rPr lang="fr-FR" dirty="0" smtClean="0"/>
            <a:t>Plan:</a:t>
          </a:r>
          <a:endParaRPr lang="fr-FR" dirty="0"/>
        </a:p>
      </dgm:t>
    </dgm:pt>
    <dgm:pt modelId="{AD2DD890-E303-4670-BA2F-9BDBB81EC314}" type="parTrans" cxnId="{7F9E0159-72E1-4F32-965B-0E2146A204B2}">
      <dgm:prSet/>
      <dgm:spPr/>
      <dgm:t>
        <a:bodyPr/>
        <a:lstStyle/>
        <a:p>
          <a:endParaRPr lang="fr-FR"/>
        </a:p>
      </dgm:t>
    </dgm:pt>
    <dgm:pt modelId="{B17A4E29-F90A-42A6-8443-F98063155FDC}" type="sibTrans" cxnId="{7F9E0159-72E1-4F32-965B-0E2146A204B2}">
      <dgm:prSet/>
      <dgm:spPr/>
      <dgm:t>
        <a:bodyPr/>
        <a:lstStyle/>
        <a:p>
          <a:endParaRPr lang="fr-FR"/>
        </a:p>
      </dgm:t>
    </dgm:pt>
    <dgm:pt modelId="{37930E5D-160D-4EE1-940F-69C9734B304E}">
      <dgm:prSet phldrT="[Texte]"/>
      <dgm:spPr/>
      <dgm:t>
        <a:bodyPr/>
        <a:lstStyle/>
        <a:p>
          <a:r>
            <a:rPr lang="fr-FR" dirty="0" smtClean="0"/>
            <a:t>Introduction.</a:t>
          </a:r>
          <a:endParaRPr lang="fr-FR" dirty="0"/>
        </a:p>
      </dgm:t>
    </dgm:pt>
    <dgm:pt modelId="{04BDE2D7-76CE-47FC-835B-24D6CEA8A03E}" type="parTrans" cxnId="{9656E2F2-171F-4F0C-BE4A-0B89391005C9}">
      <dgm:prSet/>
      <dgm:spPr/>
      <dgm:t>
        <a:bodyPr/>
        <a:lstStyle/>
        <a:p>
          <a:endParaRPr lang="fr-FR"/>
        </a:p>
      </dgm:t>
    </dgm:pt>
    <dgm:pt modelId="{8C7827D1-FCBA-4BBD-A2CF-C23B853FC3A7}" type="sibTrans" cxnId="{9656E2F2-171F-4F0C-BE4A-0B89391005C9}">
      <dgm:prSet/>
      <dgm:spPr/>
      <dgm:t>
        <a:bodyPr/>
        <a:lstStyle/>
        <a:p>
          <a:endParaRPr lang="fr-FR"/>
        </a:p>
      </dgm:t>
    </dgm:pt>
    <dgm:pt modelId="{BA9376CB-134F-4DB3-AAB0-B53CB26812EF}">
      <dgm:prSet phldrT="[Texte]"/>
      <dgm:spPr/>
      <dgm:t>
        <a:bodyPr/>
        <a:lstStyle/>
        <a:p>
          <a:r>
            <a:rPr lang="fr-FR" dirty="0" smtClean="0"/>
            <a:t>Cloud </a:t>
          </a:r>
          <a:r>
            <a:rPr lang="fr-FR" dirty="0" err="1" smtClean="0"/>
            <a:t>compution</a:t>
          </a:r>
          <a:r>
            <a:rPr lang="fr-FR" dirty="0" smtClean="0"/>
            <a:t> .</a:t>
          </a:r>
          <a:endParaRPr lang="fr-FR" dirty="0"/>
        </a:p>
      </dgm:t>
    </dgm:pt>
    <dgm:pt modelId="{4FB0065C-CB52-49B3-96ED-ABA409D8FA0A}" type="parTrans" cxnId="{A45B92E6-07B6-4302-8D3F-8D2E1C2C8705}">
      <dgm:prSet/>
      <dgm:spPr/>
      <dgm:t>
        <a:bodyPr/>
        <a:lstStyle/>
        <a:p>
          <a:endParaRPr lang="fr-FR"/>
        </a:p>
      </dgm:t>
    </dgm:pt>
    <dgm:pt modelId="{0AA33C11-78E7-4225-B8CF-94EF536AC516}" type="sibTrans" cxnId="{A45B92E6-07B6-4302-8D3F-8D2E1C2C8705}">
      <dgm:prSet/>
      <dgm:spPr/>
      <dgm:t>
        <a:bodyPr/>
        <a:lstStyle/>
        <a:p>
          <a:endParaRPr lang="fr-FR"/>
        </a:p>
      </dgm:t>
    </dgm:pt>
    <dgm:pt modelId="{F3AC3608-12D0-4764-81C1-783E9B67440D}">
      <dgm:prSet phldrT="[Texte]"/>
      <dgm:spPr/>
      <dgm:t>
        <a:bodyPr/>
        <a:lstStyle/>
        <a:p>
          <a:r>
            <a:rPr lang="fr-FR" dirty="0" smtClean="0"/>
            <a:t>Amazon Web Services (AWS) .</a:t>
          </a:r>
          <a:endParaRPr lang="fr-FR" dirty="0"/>
        </a:p>
      </dgm:t>
    </dgm:pt>
    <dgm:pt modelId="{F109156E-1914-4B1A-B2A4-C84A1A29EEF5}" type="parTrans" cxnId="{4D39BDA0-A5BB-4BC2-AAFF-5ED6ECC20A76}">
      <dgm:prSet/>
      <dgm:spPr/>
      <dgm:t>
        <a:bodyPr/>
        <a:lstStyle/>
        <a:p>
          <a:endParaRPr lang="fr-FR"/>
        </a:p>
      </dgm:t>
    </dgm:pt>
    <dgm:pt modelId="{36F78D2C-C7D9-4C95-896D-1F4D00D9D305}" type="sibTrans" cxnId="{4D39BDA0-A5BB-4BC2-AAFF-5ED6ECC20A76}">
      <dgm:prSet/>
      <dgm:spPr/>
      <dgm:t>
        <a:bodyPr/>
        <a:lstStyle/>
        <a:p>
          <a:endParaRPr lang="fr-FR"/>
        </a:p>
      </dgm:t>
    </dgm:pt>
    <dgm:pt modelId="{256CC090-EB33-4FAA-A81E-27EC6A558586}">
      <dgm:prSet phldrT="[Texte]"/>
      <dgm:spPr/>
      <dgm:t>
        <a:bodyPr/>
        <a:lstStyle/>
        <a:p>
          <a:r>
            <a:rPr lang="fr-FR" dirty="0" smtClean="0"/>
            <a:t>Microsoft Azure .</a:t>
          </a:r>
          <a:endParaRPr lang="fr-FR" dirty="0"/>
        </a:p>
      </dgm:t>
    </dgm:pt>
    <dgm:pt modelId="{73031E9D-8149-402D-82C4-9FD6995B62B7}" type="parTrans" cxnId="{4CFA52CB-06A6-4647-B303-9FE4F91AE4DD}">
      <dgm:prSet/>
      <dgm:spPr/>
      <dgm:t>
        <a:bodyPr/>
        <a:lstStyle/>
        <a:p>
          <a:endParaRPr lang="fr-FR"/>
        </a:p>
      </dgm:t>
    </dgm:pt>
    <dgm:pt modelId="{EC28957F-5080-4D14-AD3A-D04E9BF354A5}" type="sibTrans" cxnId="{4CFA52CB-06A6-4647-B303-9FE4F91AE4DD}">
      <dgm:prSet/>
      <dgm:spPr/>
      <dgm:t>
        <a:bodyPr/>
        <a:lstStyle/>
        <a:p>
          <a:endParaRPr lang="fr-FR"/>
        </a:p>
      </dgm:t>
    </dgm:pt>
    <dgm:pt modelId="{6FF3FC1D-0F77-4D7F-9A1B-D4E3AF35D2BF}">
      <dgm:prSet phldrT="[Texte]"/>
      <dgm:spPr/>
      <dgm:t>
        <a:bodyPr/>
        <a:lstStyle/>
        <a:p>
          <a:r>
            <a:rPr lang="fr-FR" dirty="0" smtClean="0"/>
            <a:t>IBM </a:t>
          </a:r>
          <a:r>
            <a:rPr lang="fr-FR" dirty="0" err="1" smtClean="0"/>
            <a:t>cloud</a:t>
          </a:r>
          <a:r>
            <a:rPr lang="fr-FR" dirty="0" smtClean="0"/>
            <a:t> </a:t>
          </a:r>
          <a:r>
            <a:rPr lang="fr-FR" dirty="0" smtClean="0"/>
            <a:t>.</a:t>
          </a:r>
          <a:endParaRPr lang="fr-FR" dirty="0"/>
        </a:p>
      </dgm:t>
    </dgm:pt>
    <dgm:pt modelId="{067C7161-F921-4021-9611-0CFBE16DCD10}" type="parTrans" cxnId="{062E815F-4295-477D-8BFB-426552FCA4EE}">
      <dgm:prSet/>
      <dgm:spPr/>
      <dgm:t>
        <a:bodyPr/>
        <a:lstStyle/>
        <a:p>
          <a:endParaRPr lang="fr-FR"/>
        </a:p>
      </dgm:t>
    </dgm:pt>
    <dgm:pt modelId="{10B5EB66-E4EC-43D4-9083-FA301D6C26CB}" type="sibTrans" cxnId="{062E815F-4295-477D-8BFB-426552FCA4EE}">
      <dgm:prSet/>
      <dgm:spPr/>
      <dgm:t>
        <a:bodyPr/>
        <a:lstStyle/>
        <a:p>
          <a:endParaRPr lang="fr-FR"/>
        </a:p>
      </dgm:t>
    </dgm:pt>
    <dgm:pt modelId="{D809D3C3-87B4-4F20-9CF5-DCA983D0F8DD}">
      <dgm:prSet phldrT="[Texte]"/>
      <dgm:spPr/>
      <dgm:t>
        <a:bodyPr/>
        <a:lstStyle/>
        <a:p>
          <a:r>
            <a:rPr lang="fr-FR" dirty="0" smtClean="0"/>
            <a:t>Conclusion .</a:t>
          </a:r>
          <a:endParaRPr lang="fr-FR" dirty="0"/>
        </a:p>
      </dgm:t>
    </dgm:pt>
    <dgm:pt modelId="{0E92D3A3-4C75-4AE1-BA86-B2CA95A1079A}" type="parTrans" cxnId="{2E7A4888-61A1-4D60-B721-89330D987675}">
      <dgm:prSet/>
      <dgm:spPr/>
      <dgm:t>
        <a:bodyPr/>
        <a:lstStyle/>
        <a:p>
          <a:endParaRPr lang="fr-FR"/>
        </a:p>
      </dgm:t>
    </dgm:pt>
    <dgm:pt modelId="{189EA214-09E8-42CF-B385-341831A28AEE}" type="sibTrans" cxnId="{2E7A4888-61A1-4D60-B721-89330D987675}">
      <dgm:prSet/>
      <dgm:spPr/>
      <dgm:t>
        <a:bodyPr/>
        <a:lstStyle/>
        <a:p>
          <a:endParaRPr lang="fr-FR"/>
        </a:p>
      </dgm:t>
    </dgm:pt>
    <dgm:pt modelId="{877BCEFA-263E-4F42-94DB-0483B936A81F}">
      <dgm:prSet phldrT="[Texte]"/>
      <dgm:spPr/>
      <dgm:t>
        <a:bodyPr/>
        <a:lstStyle/>
        <a:p>
          <a:r>
            <a:rPr lang="fr-FR" dirty="0" smtClean="0">
              <a:ln w="0"/>
              <a:effectLst>
                <a:outerShdw blurRad="38100" dist="19050" dir="2700000" algn="tl" rotWithShape="0">
                  <a:schemeClr val="dk1">
                    <a:alpha val="40000"/>
                  </a:schemeClr>
                </a:outerShdw>
              </a:effectLst>
            </a:rPr>
            <a:t>Comparaison entre les plateforme .</a:t>
          </a:r>
          <a:endParaRPr lang="fr-FR" dirty="0"/>
        </a:p>
      </dgm:t>
    </dgm:pt>
    <dgm:pt modelId="{3C52DBFB-1E6A-4E35-8229-28ABA6F37D7E}" type="parTrans" cxnId="{76904E55-70EA-4333-A539-4A5660270C82}">
      <dgm:prSet/>
      <dgm:spPr/>
    </dgm:pt>
    <dgm:pt modelId="{1FABB2F6-3B22-4173-B2D1-8CD1048642B6}" type="sibTrans" cxnId="{76904E55-70EA-4333-A539-4A5660270C82}">
      <dgm:prSet/>
      <dgm:spPr/>
    </dgm:pt>
    <dgm:pt modelId="{58EBB887-3712-4184-8884-824A8C231139}">
      <dgm:prSet phldrT="[Texte]"/>
      <dgm:spPr/>
      <dgm:t>
        <a:bodyPr/>
        <a:lstStyle/>
        <a:p>
          <a:r>
            <a:rPr lang="fr-FR" b="0" cap="none" spc="0" dirty="0" smtClean="0">
              <a:ln w="0"/>
              <a:solidFill>
                <a:schemeClr val="tx1"/>
              </a:solidFill>
              <a:effectLst>
                <a:outerShdw blurRad="38100" dist="19050" dir="2700000" algn="tl" rotWithShape="0">
                  <a:schemeClr val="dk1">
                    <a:alpha val="40000"/>
                  </a:schemeClr>
                </a:outerShdw>
              </a:effectLst>
            </a:rPr>
            <a:t>Google Cloud .</a:t>
          </a:r>
          <a:endParaRPr lang="fr-FR" dirty="0"/>
        </a:p>
      </dgm:t>
    </dgm:pt>
    <dgm:pt modelId="{F972060C-9445-4E2D-B80D-5DC5AA5FB6E5}" type="parTrans" cxnId="{E0BF8094-80EF-4E99-B195-34FAB01C92E6}">
      <dgm:prSet/>
      <dgm:spPr/>
    </dgm:pt>
    <dgm:pt modelId="{7387CBA4-88E5-47D9-B88B-D6976682E3D8}" type="sibTrans" cxnId="{E0BF8094-80EF-4E99-B195-34FAB01C92E6}">
      <dgm:prSet/>
      <dgm:spPr/>
    </dgm:pt>
    <dgm:pt modelId="{21CEC60F-59D9-4828-A0C8-B191942E4D1D}" type="pres">
      <dgm:prSet presAssocID="{F4853566-61F6-4CF3-8753-932B857FA12D}" presName="linear" presStyleCnt="0">
        <dgm:presLayoutVars>
          <dgm:animLvl val="lvl"/>
          <dgm:resizeHandles val="exact"/>
        </dgm:presLayoutVars>
      </dgm:prSet>
      <dgm:spPr/>
      <dgm:t>
        <a:bodyPr/>
        <a:lstStyle/>
        <a:p>
          <a:endParaRPr lang="fr-FR"/>
        </a:p>
      </dgm:t>
    </dgm:pt>
    <dgm:pt modelId="{A35FE106-4E80-4AD6-B9D0-BBD92D52D77F}" type="pres">
      <dgm:prSet presAssocID="{88DFA985-BD3E-4263-96AD-0F1C064D25CF}" presName="parentText" presStyleLbl="node1" presStyleIdx="0" presStyleCnt="1">
        <dgm:presLayoutVars>
          <dgm:chMax val="0"/>
          <dgm:bulletEnabled val="1"/>
        </dgm:presLayoutVars>
      </dgm:prSet>
      <dgm:spPr/>
      <dgm:t>
        <a:bodyPr/>
        <a:lstStyle/>
        <a:p>
          <a:endParaRPr lang="fr-FR"/>
        </a:p>
      </dgm:t>
    </dgm:pt>
    <dgm:pt modelId="{C76A580D-C291-4631-A045-EB76153BCC2F}" type="pres">
      <dgm:prSet presAssocID="{88DFA985-BD3E-4263-96AD-0F1C064D25CF}" presName="childText" presStyleLbl="revTx" presStyleIdx="0" presStyleCnt="1">
        <dgm:presLayoutVars>
          <dgm:bulletEnabled val="1"/>
        </dgm:presLayoutVars>
      </dgm:prSet>
      <dgm:spPr/>
      <dgm:t>
        <a:bodyPr/>
        <a:lstStyle/>
        <a:p>
          <a:endParaRPr lang="fr-FR"/>
        </a:p>
      </dgm:t>
    </dgm:pt>
  </dgm:ptLst>
  <dgm:cxnLst>
    <dgm:cxn modelId="{76904E55-70EA-4333-A539-4A5660270C82}" srcId="{88DFA985-BD3E-4263-96AD-0F1C064D25CF}" destId="{877BCEFA-263E-4F42-94DB-0483B936A81F}" srcOrd="6" destOrd="0" parTransId="{3C52DBFB-1E6A-4E35-8229-28ABA6F37D7E}" sibTransId="{1FABB2F6-3B22-4173-B2D1-8CD1048642B6}"/>
    <dgm:cxn modelId="{493AEF8F-754D-4DA2-8B94-01548911BE36}" type="presOf" srcId="{877BCEFA-263E-4F42-94DB-0483B936A81F}" destId="{C76A580D-C291-4631-A045-EB76153BCC2F}" srcOrd="0" destOrd="6" presId="urn:microsoft.com/office/officeart/2005/8/layout/vList2"/>
    <dgm:cxn modelId="{1AC29D58-FCB6-412C-9E5E-572A480ADF62}" type="presOf" srcId="{F4853566-61F6-4CF3-8753-932B857FA12D}" destId="{21CEC60F-59D9-4828-A0C8-B191942E4D1D}" srcOrd="0" destOrd="0" presId="urn:microsoft.com/office/officeart/2005/8/layout/vList2"/>
    <dgm:cxn modelId="{2E7A4888-61A1-4D60-B721-89330D987675}" srcId="{88DFA985-BD3E-4263-96AD-0F1C064D25CF}" destId="{D809D3C3-87B4-4F20-9CF5-DCA983D0F8DD}" srcOrd="7" destOrd="0" parTransId="{0E92D3A3-4C75-4AE1-BA86-B2CA95A1079A}" sibTransId="{189EA214-09E8-42CF-B385-341831A28AEE}"/>
    <dgm:cxn modelId="{066324E5-6BAF-4E53-8923-0533CC8E8A0C}" type="presOf" srcId="{58EBB887-3712-4184-8884-824A8C231139}" destId="{C76A580D-C291-4631-A045-EB76153BCC2F}" srcOrd="0" destOrd="5" presId="urn:microsoft.com/office/officeart/2005/8/layout/vList2"/>
    <dgm:cxn modelId="{E0BF8094-80EF-4E99-B195-34FAB01C92E6}" srcId="{88DFA985-BD3E-4263-96AD-0F1C064D25CF}" destId="{58EBB887-3712-4184-8884-824A8C231139}" srcOrd="5" destOrd="0" parTransId="{F972060C-9445-4E2D-B80D-5DC5AA5FB6E5}" sibTransId="{7387CBA4-88E5-47D9-B88B-D6976682E3D8}"/>
    <dgm:cxn modelId="{4D39BDA0-A5BB-4BC2-AAFF-5ED6ECC20A76}" srcId="{88DFA985-BD3E-4263-96AD-0F1C064D25CF}" destId="{F3AC3608-12D0-4764-81C1-783E9B67440D}" srcOrd="2" destOrd="0" parTransId="{F109156E-1914-4B1A-B2A4-C84A1A29EEF5}" sibTransId="{36F78D2C-C7D9-4C95-896D-1F4D00D9D305}"/>
    <dgm:cxn modelId="{7E14ED74-0BFA-4033-9190-50345A78CF82}" type="presOf" srcId="{88DFA985-BD3E-4263-96AD-0F1C064D25CF}" destId="{A35FE106-4E80-4AD6-B9D0-BBD92D52D77F}" srcOrd="0" destOrd="0" presId="urn:microsoft.com/office/officeart/2005/8/layout/vList2"/>
    <dgm:cxn modelId="{A45B92E6-07B6-4302-8D3F-8D2E1C2C8705}" srcId="{88DFA985-BD3E-4263-96AD-0F1C064D25CF}" destId="{BA9376CB-134F-4DB3-AAB0-B53CB26812EF}" srcOrd="1" destOrd="0" parTransId="{4FB0065C-CB52-49B3-96ED-ABA409D8FA0A}" sibTransId="{0AA33C11-78E7-4225-B8CF-94EF536AC516}"/>
    <dgm:cxn modelId="{953DFD51-0116-4578-BEFE-52083E39D230}" type="presOf" srcId="{37930E5D-160D-4EE1-940F-69C9734B304E}" destId="{C76A580D-C291-4631-A045-EB76153BCC2F}" srcOrd="0" destOrd="0" presId="urn:microsoft.com/office/officeart/2005/8/layout/vList2"/>
    <dgm:cxn modelId="{DE09162A-C682-4782-9421-EC8C001B01AE}" type="presOf" srcId="{D809D3C3-87B4-4F20-9CF5-DCA983D0F8DD}" destId="{C76A580D-C291-4631-A045-EB76153BCC2F}" srcOrd="0" destOrd="7" presId="urn:microsoft.com/office/officeart/2005/8/layout/vList2"/>
    <dgm:cxn modelId="{474BB1BC-2C66-4CC3-AF2B-535435128747}" type="presOf" srcId="{F3AC3608-12D0-4764-81C1-783E9B67440D}" destId="{C76A580D-C291-4631-A045-EB76153BCC2F}" srcOrd="0" destOrd="2" presId="urn:microsoft.com/office/officeart/2005/8/layout/vList2"/>
    <dgm:cxn modelId="{7F9E0159-72E1-4F32-965B-0E2146A204B2}" srcId="{F4853566-61F6-4CF3-8753-932B857FA12D}" destId="{88DFA985-BD3E-4263-96AD-0F1C064D25CF}" srcOrd="0" destOrd="0" parTransId="{AD2DD890-E303-4670-BA2F-9BDBB81EC314}" sibTransId="{B17A4E29-F90A-42A6-8443-F98063155FDC}"/>
    <dgm:cxn modelId="{E226BC2B-9B49-4D3A-AF61-82EF28535694}" type="presOf" srcId="{BA9376CB-134F-4DB3-AAB0-B53CB26812EF}" destId="{C76A580D-C291-4631-A045-EB76153BCC2F}" srcOrd="0" destOrd="1" presId="urn:microsoft.com/office/officeart/2005/8/layout/vList2"/>
    <dgm:cxn modelId="{98645270-C45D-430F-9619-F973E763D1AA}" type="presOf" srcId="{6FF3FC1D-0F77-4D7F-9A1B-D4E3AF35D2BF}" destId="{C76A580D-C291-4631-A045-EB76153BCC2F}" srcOrd="0" destOrd="4" presId="urn:microsoft.com/office/officeart/2005/8/layout/vList2"/>
    <dgm:cxn modelId="{4CFA52CB-06A6-4647-B303-9FE4F91AE4DD}" srcId="{88DFA985-BD3E-4263-96AD-0F1C064D25CF}" destId="{256CC090-EB33-4FAA-A81E-27EC6A558586}" srcOrd="3" destOrd="0" parTransId="{73031E9D-8149-402D-82C4-9FD6995B62B7}" sibTransId="{EC28957F-5080-4D14-AD3A-D04E9BF354A5}"/>
    <dgm:cxn modelId="{12ABC9DE-9E36-4840-B7E5-C79541AA049E}" type="presOf" srcId="{256CC090-EB33-4FAA-A81E-27EC6A558586}" destId="{C76A580D-C291-4631-A045-EB76153BCC2F}" srcOrd="0" destOrd="3" presId="urn:microsoft.com/office/officeart/2005/8/layout/vList2"/>
    <dgm:cxn modelId="{062E815F-4295-477D-8BFB-426552FCA4EE}" srcId="{88DFA985-BD3E-4263-96AD-0F1C064D25CF}" destId="{6FF3FC1D-0F77-4D7F-9A1B-D4E3AF35D2BF}" srcOrd="4" destOrd="0" parTransId="{067C7161-F921-4021-9611-0CFBE16DCD10}" sibTransId="{10B5EB66-E4EC-43D4-9083-FA301D6C26CB}"/>
    <dgm:cxn modelId="{9656E2F2-171F-4F0C-BE4A-0B89391005C9}" srcId="{88DFA985-BD3E-4263-96AD-0F1C064D25CF}" destId="{37930E5D-160D-4EE1-940F-69C9734B304E}" srcOrd="0" destOrd="0" parTransId="{04BDE2D7-76CE-47FC-835B-24D6CEA8A03E}" sibTransId="{8C7827D1-FCBA-4BBD-A2CF-C23B853FC3A7}"/>
    <dgm:cxn modelId="{218A8016-FDF6-401F-B866-FACAD0CE006C}" type="presParOf" srcId="{21CEC60F-59D9-4828-A0C8-B191942E4D1D}" destId="{A35FE106-4E80-4AD6-B9D0-BBD92D52D77F}" srcOrd="0" destOrd="0" presId="urn:microsoft.com/office/officeart/2005/8/layout/vList2"/>
    <dgm:cxn modelId="{49252883-44E1-478D-8115-A3C11058DCA9}" type="presParOf" srcId="{21CEC60F-59D9-4828-A0C8-B191942E4D1D}" destId="{C76A580D-C291-4631-A045-EB76153BCC2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FE106-4E80-4AD6-B9D0-BBD92D52D77F}">
      <dsp:nvSpPr>
        <dsp:cNvPr id="0" name=""/>
        <dsp:cNvSpPr/>
      </dsp:nvSpPr>
      <dsp:spPr>
        <a:xfrm>
          <a:off x="0" y="44433"/>
          <a:ext cx="9256734" cy="9827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fr-FR" sz="4200" kern="1200" dirty="0" smtClean="0"/>
            <a:t>Plan:</a:t>
          </a:r>
          <a:endParaRPr lang="fr-FR" sz="4200" kern="1200" dirty="0"/>
        </a:p>
      </dsp:txBody>
      <dsp:txXfrm>
        <a:off x="47976" y="92409"/>
        <a:ext cx="9160782" cy="886847"/>
      </dsp:txXfrm>
    </dsp:sp>
    <dsp:sp modelId="{C76A580D-C291-4631-A045-EB76153BCC2F}">
      <dsp:nvSpPr>
        <dsp:cNvPr id="0" name=""/>
        <dsp:cNvSpPr/>
      </dsp:nvSpPr>
      <dsp:spPr>
        <a:xfrm>
          <a:off x="0" y="1027233"/>
          <a:ext cx="9256734" cy="434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901"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fr-FR" sz="3300" kern="1200" dirty="0" smtClean="0"/>
            <a:t>Introduction.</a:t>
          </a:r>
          <a:endParaRPr lang="fr-FR" sz="3300" kern="1200" dirty="0"/>
        </a:p>
        <a:p>
          <a:pPr marL="285750" lvl="1" indent="-285750" algn="l" defTabSz="1466850">
            <a:lnSpc>
              <a:spcPct val="90000"/>
            </a:lnSpc>
            <a:spcBef>
              <a:spcPct val="0"/>
            </a:spcBef>
            <a:spcAft>
              <a:spcPct val="20000"/>
            </a:spcAft>
            <a:buChar char="••"/>
          </a:pPr>
          <a:r>
            <a:rPr lang="fr-FR" sz="3300" kern="1200" dirty="0" smtClean="0"/>
            <a:t>Cloud </a:t>
          </a:r>
          <a:r>
            <a:rPr lang="fr-FR" sz="3300" kern="1200" dirty="0" err="1" smtClean="0"/>
            <a:t>compution</a:t>
          </a:r>
          <a:r>
            <a:rPr lang="fr-FR" sz="3300" kern="1200" dirty="0" smtClean="0"/>
            <a:t> .</a:t>
          </a:r>
          <a:endParaRPr lang="fr-FR" sz="3300" kern="1200" dirty="0"/>
        </a:p>
        <a:p>
          <a:pPr marL="285750" lvl="1" indent="-285750" algn="l" defTabSz="1466850">
            <a:lnSpc>
              <a:spcPct val="90000"/>
            </a:lnSpc>
            <a:spcBef>
              <a:spcPct val="0"/>
            </a:spcBef>
            <a:spcAft>
              <a:spcPct val="20000"/>
            </a:spcAft>
            <a:buChar char="••"/>
          </a:pPr>
          <a:r>
            <a:rPr lang="fr-FR" sz="3300" kern="1200" dirty="0" smtClean="0"/>
            <a:t>Amazon Web Services (AWS) .</a:t>
          </a:r>
          <a:endParaRPr lang="fr-FR" sz="3300" kern="1200" dirty="0"/>
        </a:p>
        <a:p>
          <a:pPr marL="285750" lvl="1" indent="-285750" algn="l" defTabSz="1466850">
            <a:lnSpc>
              <a:spcPct val="90000"/>
            </a:lnSpc>
            <a:spcBef>
              <a:spcPct val="0"/>
            </a:spcBef>
            <a:spcAft>
              <a:spcPct val="20000"/>
            </a:spcAft>
            <a:buChar char="••"/>
          </a:pPr>
          <a:r>
            <a:rPr lang="fr-FR" sz="3300" kern="1200" dirty="0" smtClean="0"/>
            <a:t>Microsoft Azure .</a:t>
          </a:r>
          <a:endParaRPr lang="fr-FR" sz="3300" kern="1200" dirty="0"/>
        </a:p>
        <a:p>
          <a:pPr marL="285750" lvl="1" indent="-285750" algn="l" defTabSz="1466850">
            <a:lnSpc>
              <a:spcPct val="90000"/>
            </a:lnSpc>
            <a:spcBef>
              <a:spcPct val="0"/>
            </a:spcBef>
            <a:spcAft>
              <a:spcPct val="20000"/>
            </a:spcAft>
            <a:buChar char="••"/>
          </a:pPr>
          <a:r>
            <a:rPr lang="fr-FR" sz="3300" kern="1200" dirty="0" smtClean="0"/>
            <a:t>IBM </a:t>
          </a:r>
          <a:r>
            <a:rPr lang="fr-FR" sz="3300" kern="1200" dirty="0" err="1" smtClean="0"/>
            <a:t>cloud</a:t>
          </a:r>
          <a:r>
            <a:rPr lang="fr-FR" sz="3300" kern="1200" dirty="0" smtClean="0"/>
            <a:t> </a:t>
          </a:r>
          <a:r>
            <a:rPr lang="fr-FR" sz="3300" kern="1200" dirty="0" smtClean="0"/>
            <a:t>.</a:t>
          </a:r>
          <a:endParaRPr lang="fr-FR" sz="3300" kern="1200" dirty="0"/>
        </a:p>
        <a:p>
          <a:pPr marL="285750" lvl="1" indent="-285750" algn="l" defTabSz="1466850">
            <a:lnSpc>
              <a:spcPct val="90000"/>
            </a:lnSpc>
            <a:spcBef>
              <a:spcPct val="0"/>
            </a:spcBef>
            <a:spcAft>
              <a:spcPct val="20000"/>
            </a:spcAft>
            <a:buChar char="••"/>
          </a:pPr>
          <a:r>
            <a:rPr lang="fr-FR" sz="3300" b="0" kern="1200" cap="none" spc="0" dirty="0" smtClean="0">
              <a:ln w="0"/>
              <a:solidFill>
                <a:schemeClr val="tx1"/>
              </a:solidFill>
              <a:effectLst>
                <a:outerShdw blurRad="38100" dist="19050" dir="2700000" algn="tl" rotWithShape="0">
                  <a:schemeClr val="dk1">
                    <a:alpha val="40000"/>
                  </a:schemeClr>
                </a:outerShdw>
              </a:effectLst>
            </a:rPr>
            <a:t>Google Cloud .</a:t>
          </a:r>
          <a:endParaRPr lang="fr-FR" sz="3300" kern="1200" dirty="0"/>
        </a:p>
        <a:p>
          <a:pPr marL="285750" lvl="1" indent="-285750" algn="l" defTabSz="1466850">
            <a:lnSpc>
              <a:spcPct val="90000"/>
            </a:lnSpc>
            <a:spcBef>
              <a:spcPct val="0"/>
            </a:spcBef>
            <a:spcAft>
              <a:spcPct val="20000"/>
            </a:spcAft>
            <a:buChar char="••"/>
          </a:pPr>
          <a:r>
            <a:rPr lang="fr-FR" sz="3300" kern="1200" dirty="0" smtClean="0">
              <a:ln w="0"/>
              <a:effectLst>
                <a:outerShdw blurRad="38100" dist="19050" dir="2700000" algn="tl" rotWithShape="0">
                  <a:schemeClr val="dk1">
                    <a:alpha val="40000"/>
                  </a:schemeClr>
                </a:outerShdw>
              </a:effectLst>
            </a:rPr>
            <a:t>Comparaison entre les plateforme .</a:t>
          </a:r>
          <a:endParaRPr lang="fr-FR" sz="3300" kern="1200" dirty="0"/>
        </a:p>
        <a:p>
          <a:pPr marL="285750" lvl="1" indent="-285750" algn="l" defTabSz="1466850">
            <a:lnSpc>
              <a:spcPct val="90000"/>
            </a:lnSpc>
            <a:spcBef>
              <a:spcPct val="0"/>
            </a:spcBef>
            <a:spcAft>
              <a:spcPct val="20000"/>
            </a:spcAft>
            <a:buChar char="••"/>
          </a:pPr>
          <a:r>
            <a:rPr lang="fr-FR" sz="3300" kern="1200" dirty="0" smtClean="0"/>
            <a:t>Conclusion .</a:t>
          </a:r>
          <a:endParaRPr lang="fr-FR" sz="3300" kern="1200" dirty="0"/>
        </a:p>
      </dsp:txBody>
      <dsp:txXfrm>
        <a:off x="0" y="1027233"/>
        <a:ext cx="9256734" cy="4347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2F99F9-C9D2-4853-9D9F-738F5231C8EF}" type="datetimeFigureOut">
              <a:rPr lang="fr-FR" smtClean="0"/>
              <a:t>30/04/2018</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C7F91B-5710-407F-A1CA-5A0EF08F4B97}" type="slidenum">
              <a:rPr lang="fr-FR" smtClean="0"/>
              <a:t>‹N°›</a:t>
            </a:fld>
            <a:endParaRPr lang="fr-FR"/>
          </a:p>
        </p:txBody>
      </p:sp>
    </p:spTree>
    <p:extLst>
      <p:ext uri="{BB962C8B-B14F-4D97-AF65-F5344CB8AC3E}">
        <p14:creationId xmlns:p14="http://schemas.microsoft.com/office/powerpoint/2010/main" val="2664929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BEB40-B5D7-4285-851D-203EBB900C3A}" type="datetimeFigureOut">
              <a:rPr lang="fr-FR" smtClean="0"/>
              <a:t>30/04/2018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926A6-F398-4EF4-A96E-858793230186}" type="slidenum">
              <a:rPr lang="fr-FR" smtClean="0"/>
              <a:t>‹N°›</a:t>
            </a:fld>
            <a:endParaRPr lang="fr-FR"/>
          </a:p>
        </p:txBody>
      </p:sp>
    </p:spTree>
    <p:extLst>
      <p:ext uri="{BB962C8B-B14F-4D97-AF65-F5344CB8AC3E}">
        <p14:creationId xmlns:p14="http://schemas.microsoft.com/office/powerpoint/2010/main" val="4033801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0926A6-F398-4EF4-A96E-858793230186}" type="slidenum">
              <a:rPr lang="fr-FR" smtClean="0"/>
              <a:t>1</a:t>
            </a:fld>
            <a:endParaRPr lang="fr-FR"/>
          </a:p>
        </p:txBody>
      </p:sp>
    </p:spTree>
    <p:extLst>
      <p:ext uri="{BB962C8B-B14F-4D97-AF65-F5344CB8AC3E}">
        <p14:creationId xmlns:p14="http://schemas.microsoft.com/office/powerpoint/2010/main" val="117798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4904E44-3F4C-4F84-A974-32F4EC577615}" type="datetime1">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81650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23C2E3C-5920-4B7F-8A93-D0AB2C43F97D}" type="datetime1">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17460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CE22DC2-C817-4CBD-9219-9AF57CE3F0CE}" type="datetime1">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49999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F8AA625-8E14-4920-87A5-934403290A58}" type="datetime1">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596285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179E89C-6412-4071-9C11-2CC21A5A978F}" type="datetime1">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8361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9861535-16E3-4D7D-8248-5B794A603BB5}" type="datetime1">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818845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EAF9ABB-6E83-449F-B071-B92E376840CD}" type="datetime1">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243630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4E6996D-0140-40A6-833B-79E9CD3A5B03}" type="datetime1">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34467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B004CFB-5B38-4A7A-BEA4-997887E61357}" type="datetime1">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92195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418611D-EB98-4FF3-8059-2ECF5899E5EC}" type="datetime1">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492220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666DA9B-4B1E-4217-9F0D-3D515BDCA5F7}" type="datetime1">
              <a:rPr lang="en-US" smtClean="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64166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8698A3F-4847-4E4C-B846-3883DB710C0A}" type="datetime1">
              <a:rPr lang="en-US" smtClean="0"/>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19468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32F62B8-863E-4D11-9248-E31FEBC89A98}" type="datetime1">
              <a:rPr lang="en-US" smtClean="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50118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62EE51-58B1-4E52-B7EC-5BD0E9341D49}" type="datetime1">
              <a:rPr lang="en-US" smtClean="0"/>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81129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AFB373D-A1BB-4F97-91D0-D5361F49E55C}" type="datetime1">
              <a:rPr lang="en-US" smtClean="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45215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84BA405-BFB2-41AF-800F-6F800E108AFA}" type="datetime1">
              <a:rPr lang="en-US" smtClean="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11250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169F9A-4B3D-43F7-820D-6B7556CA7080}" type="datetime1">
              <a:rPr lang="en-US" smtClean="0"/>
              <a:t>4/30/2018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17354365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solidFill>
                  <a:schemeClr val="tx1"/>
                </a:solidFill>
              </a:rPr>
              <a:t>Différent </a:t>
            </a:r>
            <a:r>
              <a:rPr lang="fr-FR" dirty="0">
                <a:solidFill>
                  <a:schemeClr val="tx1"/>
                </a:solidFill>
              </a:rPr>
              <a:t>plateformes de "</a:t>
            </a:r>
            <a:r>
              <a:rPr lang="fr-FR" dirty="0" err="1">
                <a:solidFill>
                  <a:schemeClr val="tx1"/>
                </a:solidFill>
              </a:rPr>
              <a:t>cloud</a:t>
            </a:r>
            <a:r>
              <a:rPr lang="fr-FR" dirty="0">
                <a:solidFill>
                  <a:schemeClr val="tx1"/>
                </a:solidFill>
              </a:rPr>
              <a:t> </a:t>
            </a:r>
            <a:r>
              <a:rPr lang="fr-FR" dirty="0" err="1">
                <a:solidFill>
                  <a:schemeClr val="tx1"/>
                </a:solidFill>
              </a:rPr>
              <a:t>computing</a:t>
            </a:r>
            <a:r>
              <a:rPr lang="fr-FR" dirty="0">
                <a:solidFill>
                  <a:schemeClr val="tx1"/>
                </a:solidFill>
              </a:rPr>
              <a:t>"</a:t>
            </a:r>
          </a:p>
        </p:txBody>
      </p:sp>
      <p:sp>
        <p:nvSpPr>
          <p:cNvPr id="4" name="ZoneTexte 3"/>
          <p:cNvSpPr txBox="1"/>
          <p:nvPr/>
        </p:nvSpPr>
        <p:spPr>
          <a:xfrm>
            <a:off x="9695146" y="6313118"/>
            <a:ext cx="1944763" cy="369332"/>
          </a:xfrm>
          <a:prstGeom prst="rect">
            <a:avLst/>
          </a:prstGeom>
          <a:noFill/>
        </p:spPr>
        <p:txBody>
          <a:bodyPr wrap="none" rtlCol="0">
            <a:spAutoFit/>
          </a:bodyPr>
          <a:lstStyle/>
          <a:p>
            <a:r>
              <a:rPr lang="fr-FR" dirty="0" smtClean="0"/>
              <a:t>By </a:t>
            </a:r>
            <a:r>
              <a:rPr lang="fr-FR" dirty="0" err="1" smtClean="0"/>
              <a:t>Yagoubi</a:t>
            </a:r>
            <a:r>
              <a:rPr lang="fr-FR" dirty="0" smtClean="0"/>
              <a:t> AEK</a:t>
            </a:r>
            <a:endParaRPr lang="fr-FR" dirty="0"/>
          </a:p>
        </p:txBody>
      </p:sp>
    </p:spTree>
    <p:extLst>
      <p:ext uri="{BB962C8B-B14F-4D97-AF65-F5344CB8AC3E}">
        <p14:creationId xmlns:p14="http://schemas.microsoft.com/office/powerpoint/2010/main" val="1887072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73313006"/>
              </p:ext>
            </p:extLst>
          </p:nvPr>
        </p:nvGraphicFramePr>
        <p:xfrm>
          <a:off x="677333" y="744718"/>
          <a:ext cx="9731795" cy="2011680"/>
        </p:xfrm>
        <a:graphic>
          <a:graphicData uri="http://schemas.openxmlformats.org/drawingml/2006/table">
            <a:tbl>
              <a:tblPr firstRow="1" bandRow="1">
                <a:tableStyleId>{D7AC3CCA-C797-4891-BE02-D94E43425B78}</a:tableStyleId>
              </a:tblPr>
              <a:tblGrid>
                <a:gridCol w="1946359"/>
                <a:gridCol w="1946359"/>
                <a:gridCol w="1946359"/>
                <a:gridCol w="1946359"/>
                <a:gridCol w="1946359"/>
              </a:tblGrid>
              <a:tr h="370840">
                <a:tc>
                  <a:txBody>
                    <a:bodyPr/>
                    <a:lstStyle/>
                    <a:p>
                      <a:pPr algn="ctr"/>
                      <a:r>
                        <a:rPr lang="fr-FR" dirty="0" smtClean="0"/>
                        <a:t>Les prix</a:t>
                      </a:r>
                      <a:endParaRPr lang="fr-FR" dirty="0"/>
                    </a:p>
                  </a:txBody>
                  <a:tcPr/>
                </a:tc>
                <a:tc>
                  <a:txBody>
                    <a:bodyPr/>
                    <a:lstStyle/>
                    <a:p>
                      <a:r>
                        <a:rPr lang="fr-FR" dirty="0" smtClean="0"/>
                        <a:t>1CPU</a:t>
                      </a:r>
                    </a:p>
                    <a:p>
                      <a:r>
                        <a:rPr lang="fr-FR" dirty="0" smtClean="0"/>
                        <a:t>1GB RAM </a:t>
                      </a:r>
                    </a:p>
                    <a:p>
                      <a:r>
                        <a:rPr lang="fr-FR" dirty="0" smtClean="0"/>
                        <a:t>50</a:t>
                      </a:r>
                      <a:r>
                        <a:rPr lang="fr-FR" baseline="0" dirty="0" smtClean="0"/>
                        <a:t> GB disk</a:t>
                      </a:r>
                    </a:p>
                    <a:p>
                      <a:r>
                        <a:rPr lang="fr-FR"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a:t>
                      </a:r>
                      <a:r>
                        <a:rPr lang="fr-FR" dirty="0" smtClean="0"/>
                        <a:t>12,09$/mois</a:t>
                      </a:r>
                    </a:p>
                    <a:p>
                      <a:endParaRPr lang="fr-FR" dirty="0" smtClean="0"/>
                    </a:p>
                    <a:p>
                      <a:endParaRPr lang="fr-FR" dirty="0"/>
                    </a:p>
                  </a:txBody>
                  <a:tcPr/>
                </a:tc>
                <a:tc>
                  <a:txBody>
                    <a:bodyPr/>
                    <a:lstStyle/>
                    <a:p>
                      <a:r>
                        <a:rPr lang="fr-FR" dirty="0" smtClean="0"/>
                        <a:t>1CPU</a:t>
                      </a:r>
                    </a:p>
                    <a:p>
                      <a:r>
                        <a:rPr lang="fr-FR" dirty="0" smtClean="0"/>
                        <a:t>3,75GB RAM </a:t>
                      </a:r>
                    </a:p>
                    <a:p>
                      <a:r>
                        <a:rPr lang="fr-FR" baseline="0" dirty="0" smtClean="0"/>
                        <a:t>30 GB disk</a:t>
                      </a:r>
                    </a:p>
                    <a:p>
                      <a:r>
                        <a:rPr lang="fr-FR"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a:t>
                      </a:r>
                      <a:r>
                        <a:rPr lang="fr-FR" dirty="0" smtClean="0"/>
                        <a:t>28,01$/mois</a:t>
                      </a:r>
                    </a:p>
                    <a:p>
                      <a:endParaRPr lang="fr-FR" dirty="0" smtClean="0"/>
                    </a:p>
                    <a:p>
                      <a:endParaRPr lang="fr-FR" dirty="0"/>
                    </a:p>
                  </a:txBody>
                  <a:tcPr/>
                </a:tc>
                <a:tc>
                  <a:txBody>
                    <a:bodyPr/>
                    <a:lstStyle/>
                    <a:p>
                      <a:r>
                        <a:rPr lang="fr-FR" dirty="0" smtClean="0"/>
                        <a:t>1CPU</a:t>
                      </a:r>
                    </a:p>
                    <a:p>
                      <a:r>
                        <a:rPr lang="fr-FR" dirty="0" smtClean="0"/>
                        <a:t>1,75GB RAM </a:t>
                      </a:r>
                    </a:p>
                    <a:p>
                      <a:r>
                        <a:rPr lang="fr-FR" baseline="0" dirty="0" smtClean="0"/>
                        <a:t>25 GB disk</a:t>
                      </a:r>
                    </a:p>
                    <a:p>
                      <a:r>
                        <a:rPr lang="fr-FR"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a:t>
                      </a:r>
                      <a:r>
                        <a:rPr lang="fr-FR" dirty="0" smtClean="0"/>
                        <a:t>29,09$/mois</a:t>
                      </a:r>
                    </a:p>
                    <a:p>
                      <a:endParaRPr lang="fr-FR" dirty="0"/>
                    </a:p>
                  </a:txBody>
                  <a:tcPr/>
                </a:tc>
                <a:tc>
                  <a:txBody>
                    <a:bodyPr/>
                    <a:lstStyle/>
                    <a:p>
                      <a:r>
                        <a:rPr lang="fr-FR" dirty="0" smtClean="0"/>
                        <a:t>1CPU</a:t>
                      </a:r>
                    </a:p>
                    <a:p>
                      <a:r>
                        <a:rPr lang="fr-FR" dirty="0" smtClean="0"/>
                        <a:t>1,75GB RAM </a:t>
                      </a:r>
                    </a:p>
                    <a:p>
                      <a:r>
                        <a:rPr lang="fr-FR" dirty="0" smtClean="0"/>
                        <a:t>40</a:t>
                      </a:r>
                      <a:r>
                        <a:rPr lang="fr-FR" baseline="0" dirty="0" smtClean="0"/>
                        <a:t> GB disk</a:t>
                      </a:r>
                    </a:p>
                    <a:p>
                      <a:r>
                        <a:rPr lang="fr-FR"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a:t>
                      </a:r>
                      <a:r>
                        <a:rPr lang="fr-FR" dirty="0" smtClean="0"/>
                        <a:t>21,80$/mois</a:t>
                      </a:r>
                    </a:p>
                    <a:p>
                      <a:endParaRPr lang="fr-FR" dirty="0"/>
                    </a:p>
                  </a:txBody>
                  <a:tcPr/>
                </a:tc>
              </a:tr>
            </a:tbl>
          </a:graphicData>
        </a:graphic>
      </p:graphicFrame>
    </p:spTree>
    <p:extLst>
      <p:ext uri="{BB962C8B-B14F-4D97-AF65-F5344CB8AC3E}">
        <p14:creationId xmlns:p14="http://schemas.microsoft.com/office/powerpoint/2010/main" val="4055684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1095613453"/>
              </p:ext>
            </p:extLst>
          </p:nvPr>
        </p:nvGraphicFramePr>
        <p:xfrm>
          <a:off x="425886" y="719666"/>
          <a:ext cx="92567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198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302" y="837911"/>
            <a:ext cx="4249881" cy="923330"/>
          </a:xfrm>
          <a:prstGeom prst="rect">
            <a:avLst/>
          </a:prstGeom>
          <a:noFill/>
        </p:spPr>
        <p:txBody>
          <a:bodyPr wrap="none" lIns="91440" tIns="45720" rIns="91440" bIns="45720">
            <a:spAutoFit/>
          </a:bodyPr>
          <a:lstStyle/>
          <a:p>
            <a:pPr algn="ctr"/>
            <a:r>
              <a:rPr lang="fr-FR" sz="5400" b="0" cap="none" spc="0" dirty="0" smtClean="0">
                <a:ln w="0"/>
                <a:solidFill>
                  <a:schemeClr val="tx1"/>
                </a:solidFill>
                <a:effectLst>
                  <a:outerShdw blurRad="38100" dist="19050" dir="2700000" algn="tl" rotWithShape="0">
                    <a:schemeClr val="dk1">
                      <a:alpha val="40000"/>
                    </a:schemeClr>
                  </a:outerShdw>
                </a:effectLst>
              </a:rPr>
              <a:t>Introduction</a:t>
            </a:r>
            <a:endParaRPr lang="fr-FR" sz="5400" b="0" cap="none" spc="0" dirty="0">
              <a:ln w="0"/>
              <a:solidFill>
                <a:schemeClr val="tx1"/>
              </a:solidFill>
              <a:effectLst>
                <a:outerShdw blurRad="38100" dist="19050" dir="2700000" algn="tl" rotWithShape="0">
                  <a:schemeClr val="dk1">
                    <a:alpha val="40000"/>
                  </a:schemeClr>
                </a:outerShdw>
              </a:effectLst>
            </a:endParaRPr>
          </a:p>
        </p:txBody>
      </p:sp>
      <p:sp>
        <p:nvSpPr>
          <p:cNvPr id="3" name="ZoneTexte 2"/>
          <p:cNvSpPr txBox="1"/>
          <p:nvPr/>
        </p:nvSpPr>
        <p:spPr>
          <a:xfrm>
            <a:off x="875211" y="2233748"/>
            <a:ext cx="8661827" cy="2246769"/>
          </a:xfrm>
          <a:prstGeom prst="rect">
            <a:avLst/>
          </a:prstGeom>
          <a:noFill/>
        </p:spPr>
        <p:txBody>
          <a:bodyPr wrap="square" rtlCol="0">
            <a:spAutoFit/>
          </a:bodyPr>
          <a:lstStyle/>
          <a:p>
            <a:r>
              <a:rPr lang="fr-FR" sz="2800" dirty="0" smtClean="0"/>
              <a:t>De plus en plus utilisé par les entreprises de toutes les industries, le Cloud </a:t>
            </a:r>
            <a:r>
              <a:rPr lang="fr-FR" sz="2800" dirty="0" err="1" smtClean="0"/>
              <a:t>Computing</a:t>
            </a:r>
            <a:r>
              <a:rPr lang="fr-FR" sz="2800" dirty="0" smtClean="0"/>
              <a:t> est la nouvelle forme de stockage de données du 21ème siècle. </a:t>
            </a:r>
            <a:r>
              <a:rPr lang="fr-FR" sz="2800" dirty="0"/>
              <a:t>Cependant, il n'est pas toujours facile de choisir l'offre qui convient le mieux à son activité.</a:t>
            </a:r>
            <a:endParaRPr lang="fr-FR" sz="2800" dirty="0"/>
          </a:p>
        </p:txBody>
      </p:sp>
    </p:spTree>
    <p:extLst>
      <p:ext uri="{BB962C8B-B14F-4D97-AF65-F5344CB8AC3E}">
        <p14:creationId xmlns:p14="http://schemas.microsoft.com/office/powerpoint/2010/main" val="2973355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425" y="354763"/>
            <a:ext cx="6075702" cy="923330"/>
          </a:xfrm>
          <a:prstGeom prst="rect">
            <a:avLst/>
          </a:prstGeom>
          <a:noFill/>
        </p:spPr>
        <p:txBody>
          <a:bodyPr wrap="none" lIns="91440" tIns="45720" rIns="91440" bIns="45720">
            <a:spAutoFit/>
          </a:bodyPr>
          <a:lstStyle/>
          <a:p>
            <a:pPr algn="ctr"/>
            <a:r>
              <a:rPr lang="fr-FR"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Cloud </a:t>
            </a:r>
            <a:r>
              <a:rPr lang="fr-FR"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computing</a:t>
            </a:r>
            <a:r>
              <a:rPr lang="fr-FR"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ZoneTexte 2"/>
          <p:cNvSpPr txBox="1"/>
          <p:nvPr/>
        </p:nvSpPr>
        <p:spPr>
          <a:xfrm>
            <a:off x="418012" y="1750424"/>
            <a:ext cx="8752113" cy="2677656"/>
          </a:xfrm>
          <a:prstGeom prst="rect">
            <a:avLst/>
          </a:prstGeom>
          <a:noFill/>
        </p:spPr>
        <p:txBody>
          <a:bodyPr wrap="square" rtlCol="0">
            <a:spAutoFit/>
          </a:bodyPr>
          <a:lstStyle/>
          <a:p>
            <a:r>
              <a:rPr lang="fr-FR" sz="2800" dirty="0" smtClean="0"/>
              <a:t>Le Cloud </a:t>
            </a:r>
            <a:r>
              <a:rPr lang="fr-FR" sz="2800" dirty="0" err="1" smtClean="0"/>
              <a:t>Computing</a:t>
            </a:r>
            <a:r>
              <a:rPr lang="fr-FR" sz="2800" dirty="0" smtClean="0"/>
              <a:t> est un terme général employé pour désigner </a:t>
            </a:r>
            <a:r>
              <a:rPr lang="fr-FR" sz="2800" b="1" dirty="0" smtClean="0"/>
              <a:t>la livraison de ressources et de services à la demande par internet</a:t>
            </a:r>
            <a:r>
              <a:rPr lang="fr-FR" sz="2800" dirty="0" smtClean="0"/>
              <a:t>. Il désigne le stockage et l’accès aux données par l’intermédiaire d’internet plutôt que via le disque dur d’un ordinateur.</a:t>
            </a:r>
            <a:endParaRPr lang="fr-FR"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6247" y="563770"/>
            <a:ext cx="9115316" cy="923330"/>
          </a:xfrm>
          <a:prstGeom prst="rect">
            <a:avLst/>
          </a:prstGeom>
          <a:noFill/>
        </p:spPr>
        <p:txBody>
          <a:bodyPr wrap="none" lIns="91440" tIns="45720" rIns="91440" bIns="45720">
            <a:spAutoFit/>
          </a:bodyPr>
          <a:lstStyle/>
          <a:p>
            <a:pPr algn="ctr"/>
            <a:r>
              <a:rPr lang="fr-FR" sz="5400" dirty="0" smtClean="0"/>
              <a:t>Amazon Web Services (AWS):</a:t>
            </a: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ZoneTexte 5"/>
          <p:cNvSpPr txBox="1"/>
          <p:nvPr/>
        </p:nvSpPr>
        <p:spPr>
          <a:xfrm>
            <a:off x="849086" y="2116183"/>
            <a:ext cx="8832796" cy="2677656"/>
          </a:xfrm>
          <a:prstGeom prst="rect">
            <a:avLst/>
          </a:prstGeom>
          <a:noFill/>
        </p:spPr>
        <p:txBody>
          <a:bodyPr wrap="square" rtlCol="0">
            <a:spAutoFit/>
          </a:bodyPr>
          <a:lstStyle/>
          <a:p>
            <a:r>
              <a:rPr lang="fr-FR" sz="2400" dirty="0" smtClean="0"/>
              <a:t>Amazon Web Services (AWS) est une division du groupe américain de commerce électronique Amazon.com, dédiée aux services de </a:t>
            </a:r>
            <a:r>
              <a:rPr lang="fr-FR" sz="2400" dirty="0" err="1" smtClean="0"/>
              <a:t>cloud</a:t>
            </a:r>
            <a:r>
              <a:rPr lang="fr-FR" sz="2400" dirty="0" smtClean="0"/>
              <a:t> </a:t>
            </a:r>
            <a:r>
              <a:rPr lang="fr-FR" sz="2400" dirty="0" err="1" smtClean="0"/>
              <a:t>computing</a:t>
            </a:r>
            <a:r>
              <a:rPr lang="fr-FR" sz="2400" dirty="0" smtClean="0"/>
              <a:t> pour les entreprises et particuliers.</a:t>
            </a:r>
          </a:p>
          <a:p>
            <a:r>
              <a:rPr lang="fr-FR" sz="2400" dirty="0" smtClean="0"/>
              <a:t>Lancé officiellement en 2006 par </a:t>
            </a:r>
            <a:r>
              <a:rPr lang="fr-FR" sz="2400" b="1" dirty="0" smtClean="0">
                <a:solidFill>
                  <a:srgbClr val="FF0000"/>
                </a:solidFill>
              </a:rPr>
              <a:t>Andy </a:t>
            </a:r>
            <a:r>
              <a:rPr lang="fr-FR" sz="2400" b="1" dirty="0" err="1" smtClean="0">
                <a:solidFill>
                  <a:srgbClr val="FF0000"/>
                </a:solidFill>
              </a:rPr>
              <a:t>Jassy</a:t>
            </a:r>
            <a:r>
              <a:rPr lang="fr-FR" sz="2400" dirty="0" smtClean="0"/>
              <a:t>, Amazon Web Services fournit des services en lignes à d'autres sites internet ou applications clientes.</a:t>
            </a:r>
            <a:endParaRPr lang="fr-FR"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925" y="446204"/>
            <a:ext cx="10588796" cy="923330"/>
          </a:xfrm>
          <a:prstGeom prst="rect">
            <a:avLst/>
          </a:prstGeom>
          <a:noFill/>
        </p:spPr>
        <p:txBody>
          <a:bodyPr wrap="none" lIns="91440" tIns="45720" rIns="91440" bIns="45720">
            <a:spAutoFit/>
          </a:bodyPr>
          <a:lstStyle/>
          <a:p>
            <a:r>
              <a:rPr lang="fr-FR" sz="5400" dirty="0"/>
              <a:t>Microsoft Azure (Windows </a:t>
            </a:r>
            <a:r>
              <a:rPr lang="fr-FR" sz="5400" dirty="0" smtClean="0"/>
              <a:t>Azure):</a:t>
            </a:r>
          </a:p>
        </p:txBody>
      </p:sp>
      <p:sp>
        <p:nvSpPr>
          <p:cNvPr id="3" name="ZoneTexte 2"/>
          <p:cNvSpPr txBox="1"/>
          <p:nvPr/>
        </p:nvSpPr>
        <p:spPr>
          <a:xfrm>
            <a:off x="232925" y="1972491"/>
            <a:ext cx="10398034" cy="3108543"/>
          </a:xfrm>
          <a:prstGeom prst="rect">
            <a:avLst/>
          </a:prstGeom>
          <a:noFill/>
        </p:spPr>
        <p:txBody>
          <a:bodyPr wrap="square" rtlCol="0">
            <a:spAutoFit/>
          </a:bodyPr>
          <a:lstStyle/>
          <a:p>
            <a:pPr algn="just"/>
            <a:r>
              <a:rPr lang="fr-FR" sz="2800" dirty="0"/>
              <a:t>Microsoft Azure, anciennement connu sous le nom de Windows Azure, est le nouveau nom de la plateforme </a:t>
            </a:r>
            <a:r>
              <a:rPr lang="fr-FR" sz="2800" dirty="0" err="1" smtClean="0"/>
              <a:t>cloud</a:t>
            </a:r>
            <a:r>
              <a:rPr lang="fr-FR" sz="2800" dirty="0" smtClean="0">
                <a:solidFill>
                  <a:srgbClr val="FF0000"/>
                </a:solidFill>
              </a:rPr>
              <a:t> </a:t>
            </a:r>
            <a:r>
              <a:rPr lang="fr-FR" sz="2800" dirty="0" smtClean="0"/>
              <a:t>de </a:t>
            </a:r>
            <a:r>
              <a:rPr lang="fr-FR" sz="2800" dirty="0"/>
              <a:t>Microsoft.</a:t>
            </a:r>
          </a:p>
          <a:p>
            <a:pPr algn="just"/>
            <a:r>
              <a:rPr lang="fr-FR" sz="2800" dirty="0"/>
              <a:t>Au départ simple plateforme basée sur Windows Server, Microsoft Azure a gagné en flexibilité et permet désormais aux développeurs d'utiliser n'importe quel langage, infrastructure ou outil pour créer, déployer et gérer des applications.</a:t>
            </a:r>
          </a:p>
          <a:p>
            <a:pPr algn="just"/>
            <a:endParaRPr lang="fr-FR" sz="2800" dirty="0"/>
          </a:p>
        </p:txBody>
      </p:sp>
    </p:spTree>
    <p:extLst>
      <p:ext uri="{BB962C8B-B14F-4D97-AF65-F5344CB8AC3E}">
        <p14:creationId xmlns:p14="http://schemas.microsoft.com/office/powerpoint/2010/main" val="369974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407" y="399500"/>
            <a:ext cx="3220753" cy="923330"/>
          </a:xfrm>
          <a:prstGeom prst="rect">
            <a:avLst/>
          </a:prstGeom>
          <a:noFill/>
        </p:spPr>
        <p:txBody>
          <a:bodyPr wrap="none" lIns="91440" tIns="45720" rIns="91440" bIns="45720">
            <a:spAutoFit/>
          </a:bodyPr>
          <a:lstStyle/>
          <a:p>
            <a:pPr algn="ctr"/>
            <a:r>
              <a:rPr lang="fr-FR" sz="5400" b="0" cap="none" spc="0" dirty="0" smtClean="0">
                <a:ln w="0"/>
                <a:solidFill>
                  <a:schemeClr val="tx1"/>
                </a:solidFill>
                <a:effectLst>
                  <a:outerShdw blurRad="38100" dist="19050" dir="2700000" algn="tl" rotWithShape="0">
                    <a:schemeClr val="dk1">
                      <a:alpha val="40000"/>
                    </a:schemeClr>
                  </a:outerShdw>
                </a:effectLst>
              </a:rPr>
              <a:t>IBM Cloud</a:t>
            </a:r>
            <a:endParaRPr lang="fr-FR" sz="5400" b="0" cap="none" spc="0" dirty="0">
              <a:ln w="0"/>
              <a:solidFill>
                <a:schemeClr val="tx1"/>
              </a:solidFill>
              <a:effectLst>
                <a:outerShdw blurRad="38100" dist="19050" dir="2700000" algn="tl" rotWithShape="0">
                  <a:schemeClr val="dk1">
                    <a:alpha val="40000"/>
                  </a:schemeClr>
                </a:outerShdw>
              </a:effectLst>
            </a:endParaRPr>
          </a:p>
        </p:txBody>
      </p:sp>
      <p:sp>
        <p:nvSpPr>
          <p:cNvPr id="5" name="ZoneTexte 4"/>
          <p:cNvSpPr txBox="1"/>
          <p:nvPr/>
        </p:nvSpPr>
        <p:spPr>
          <a:xfrm>
            <a:off x="289407" y="1758296"/>
            <a:ext cx="10157300" cy="3539430"/>
          </a:xfrm>
          <a:prstGeom prst="rect">
            <a:avLst/>
          </a:prstGeom>
          <a:noFill/>
        </p:spPr>
        <p:txBody>
          <a:bodyPr wrap="square" rtlCol="0">
            <a:spAutoFit/>
          </a:bodyPr>
          <a:lstStyle/>
          <a:p>
            <a:pPr algn="just"/>
            <a:r>
              <a:rPr lang="fr-FR" sz="2800" dirty="0"/>
              <a:t>IBM </a:t>
            </a:r>
            <a:r>
              <a:rPr lang="fr-FR" sz="2800" dirty="0" err="1"/>
              <a:t>cloud</a:t>
            </a:r>
            <a:r>
              <a:rPr lang="fr-FR" sz="2800" dirty="0"/>
              <a:t> </a:t>
            </a:r>
            <a:r>
              <a:rPr lang="fr-FR" sz="2800" dirty="0" err="1"/>
              <a:t>computing</a:t>
            </a:r>
            <a:r>
              <a:rPr lang="fr-FR" sz="2800" dirty="0"/>
              <a:t> est un ensemble de services de </a:t>
            </a:r>
            <a:r>
              <a:rPr lang="fr-FR" sz="2800" dirty="0" err="1"/>
              <a:t>cloud</a:t>
            </a:r>
            <a:r>
              <a:rPr lang="fr-FR" sz="2800" dirty="0"/>
              <a:t> </a:t>
            </a:r>
            <a:r>
              <a:rPr lang="fr-FR" sz="2800" dirty="0" err="1"/>
              <a:t>computing</a:t>
            </a:r>
            <a:r>
              <a:rPr lang="fr-FR" sz="2800" dirty="0"/>
              <a:t> pour les entreprises, offerts par la société de technologie de l'information IBM. Le </a:t>
            </a:r>
            <a:r>
              <a:rPr lang="fr-FR" sz="2800" dirty="0" err="1"/>
              <a:t>cloud</a:t>
            </a:r>
            <a:r>
              <a:rPr lang="fr-FR" sz="2800" dirty="0"/>
              <a:t> IBM inclut l'infrastructure en tant que service (</a:t>
            </a:r>
            <a:r>
              <a:rPr lang="fr-FR" sz="2800" dirty="0" err="1"/>
              <a:t>IaaS</a:t>
            </a:r>
            <a:r>
              <a:rPr lang="fr-FR" sz="2800" dirty="0"/>
              <a:t>), le logiciel en tant que service (</a:t>
            </a:r>
            <a:r>
              <a:rPr lang="fr-FR" sz="2800" dirty="0" err="1"/>
              <a:t>SaaS</a:t>
            </a:r>
            <a:r>
              <a:rPr lang="fr-FR" sz="2800" dirty="0"/>
              <a:t>) et la plate-forme en tant que service (</a:t>
            </a:r>
            <a:r>
              <a:rPr lang="fr-FR" sz="2800" dirty="0" err="1"/>
              <a:t>PaaS</a:t>
            </a:r>
            <a:r>
              <a:rPr lang="fr-FR" sz="2800" dirty="0"/>
              <a:t>), offert aussi des modèles de diffusion </a:t>
            </a:r>
            <a:r>
              <a:rPr lang="fr-FR" sz="2800" dirty="0" err="1"/>
              <a:t>cloud</a:t>
            </a:r>
            <a:r>
              <a:rPr lang="fr-FR" sz="2800" dirty="0"/>
              <a:t> publics, privés et hybrides, en plus des composants qui composent ces </a:t>
            </a:r>
            <a:r>
              <a:rPr lang="fr-FR" sz="2800" dirty="0" err="1" smtClean="0"/>
              <a:t>clouds</a:t>
            </a:r>
            <a:r>
              <a:rPr lang="fr-FR" sz="2800" dirty="0"/>
              <a:t>.</a:t>
            </a:r>
          </a:p>
        </p:txBody>
      </p:sp>
    </p:spTree>
    <p:extLst>
      <p:ext uri="{BB962C8B-B14F-4D97-AF65-F5344CB8AC3E}">
        <p14:creationId xmlns:p14="http://schemas.microsoft.com/office/powerpoint/2010/main" val="1134080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04346" y="1703540"/>
            <a:ext cx="9480413" cy="3539430"/>
          </a:xfrm>
          <a:prstGeom prst="rect">
            <a:avLst/>
          </a:prstGeom>
          <a:noFill/>
        </p:spPr>
        <p:txBody>
          <a:bodyPr wrap="square" rtlCol="0">
            <a:spAutoFit/>
          </a:bodyPr>
          <a:lstStyle/>
          <a:p>
            <a:pPr algn="just"/>
            <a:r>
              <a:rPr lang="fr-FR" sz="2800" dirty="0"/>
              <a:t>Google Cloud Platform est une plateforme de </a:t>
            </a:r>
            <a:r>
              <a:rPr lang="fr-FR" sz="2800" dirty="0" err="1"/>
              <a:t>cloud</a:t>
            </a:r>
            <a:r>
              <a:rPr lang="fr-FR" sz="2800" dirty="0"/>
              <a:t> </a:t>
            </a:r>
            <a:r>
              <a:rPr lang="fr-FR" sz="2800" dirty="0" err="1"/>
              <a:t>computing</a:t>
            </a:r>
            <a:r>
              <a:rPr lang="fr-FR" sz="2800" dirty="0"/>
              <a:t> fournie par Google, proposant un hébergement sur la même infrastructure que celle que Google utilise en interne pour des produits tels que son moteur de recherche. Cloud Platform fournit aux développeurs des produits permettant de construire une gamme de programmes allant de simples sites web à des applications complexe</a:t>
            </a:r>
          </a:p>
        </p:txBody>
      </p:sp>
      <p:sp>
        <p:nvSpPr>
          <p:cNvPr id="5" name="Rectangle 4"/>
          <p:cNvSpPr/>
          <p:nvPr/>
        </p:nvSpPr>
        <p:spPr>
          <a:xfrm>
            <a:off x="404346" y="575716"/>
            <a:ext cx="7661073" cy="923330"/>
          </a:xfrm>
          <a:prstGeom prst="rect">
            <a:avLst/>
          </a:prstGeom>
          <a:noFill/>
        </p:spPr>
        <p:txBody>
          <a:bodyPr wrap="none" lIns="91440" tIns="45720" rIns="91440" bIns="45720">
            <a:spAutoFit/>
          </a:bodyPr>
          <a:lstStyle/>
          <a:p>
            <a:pPr algn="ctr"/>
            <a:r>
              <a:rPr lang="fr-FR" sz="5400" b="0" cap="none" spc="0" dirty="0" smtClean="0">
                <a:ln w="0"/>
                <a:solidFill>
                  <a:schemeClr val="tx1"/>
                </a:solidFill>
                <a:effectLst>
                  <a:outerShdw blurRad="38100" dist="19050" dir="2700000" algn="tl" rotWithShape="0">
                    <a:schemeClr val="dk1">
                      <a:alpha val="40000"/>
                    </a:schemeClr>
                  </a:outerShdw>
                </a:effectLst>
              </a:rPr>
              <a:t>Google Cloud Platform :</a:t>
            </a:r>
            <a:endParaRPr lang="fr-F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93271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63256"/>
            <a:ext cx="11243784" cy="923330"/>
          </a:xfrm>
          <a:prstGeom prst="rect">
            <a:avLst/>
          </a:prstGeom>
          <a:noFill/>
        </p:spPr>
        <p:txBody>
          <a:bodyPr wrap="none" lIns="91440" tIns="45720" rIns="91440" bIns="45720">
            <a:spAutoFit/>
          </a:bodyPr>
          <a:lstStyle/>
          <a:p>
            <a:pPr algn="ctr"/>
            <a:r>
              <a:rPr lang="fr-FR" sz="5400" dirty="0">
                <a:ln w="0"/>
                <a:effectLst>
                  <a:outerShdw blurRad="38100" dist="19050" dir="2700000" algn="tl" rotWithShape="0">
                    <a:schemeClr val="dk1">
                      <a:alpha val="40000"/>
                    </a:schemeClr>
                  </a:outerShdw>
                </a:effectLst>
              </a:rPr>
              <a:t>Comparaison entre les </a:t>
            </a:r>
            <a:r>
              <a:rPr lang="fr-FR" sz="5400" dirty="0" smtClean="0">
                <a:ln w="0"/>
                <a:effectLst>
                  <a:outerShdw blurRad="38100" dist="19050" dir="2700000" algn="tl" rotWithShape="0">
                    <a:schemeClr val="dk1">
                      <a:alpha val="40000"/>
                    </a:schemeClr>
                  </a:outerShdw>
                </a:effectLst>
              </a:rPr>
              <a:t>plateforme :</a:t>
            </a:r>
            <a:endParaRPr lang="fr-FR"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Tableau 4"/>
          <p:cNvGraphicFramePr>
            <a:graphicFrameLocks noGrp="1"/>
          </p:cNvGraphicFramePr>
          <p:nvPr>
            <p:extLst>
              <p:ext uri="{D42A27DB-BD31-4B8C-83A1-F6EECF244321}">
                <p14:modId xmlns:p14="http://schemas.microsoft.com/office/powerpoint/2010/main" val="3685908352"/>
              </p:ext>
            </p:extLst>
          </p:nvPr>
        </p:nvGraphicFramePr>
        <p:xfrm>
          <a:off x="274773" y="1286586"/>
          <a:ext cx="10781120" cy="4342815"/>
        </p:xfrm>
        <a:graphic>
          <a:graphicData uri="http://schemas.openxmlformats.org/drawingml/2006/table">
            <a:tbl>
              <a:tblPr firstRow="1" bandRow="1">
                <a:tableStyleId>{5C22544A-7EE6-4342-B048-85BDC9FD1C3A}</a:tableStyleId>
              </a:tblPr>
              <a:tblGrid>
                <a:gridCol w="2293063"/>
                <a:gridCol w="2019385"/>
                <a:gridCol w="2156224"/>
                <a:gridCol w="2156224"/>
                <a:gridCol w="2156224"/>
              </a:tblGrid>
              <a:tr h="538937">
                <a:tc>
                  <a:txBody>
                    <a:bodyPr/>
                    <a:lstStyle/>
                    <a:p>
                      <a:pPr algn="ctr"/>
                      <a:r>
                        <a:rPr lang="fr-FR" dirty="0" smtClean="0"/>
                        <a:t>Caractéristiques et solutions</a:t>
                      </a:r>
                      <a:endParaRPr lang="fr-FR" dirty="0"/>
                    </a:p>
                  </a:txBody>
                  <a:tcPr/>
                </a:tc>
                <a:tc>
                  <a:txBody>
                    <a:bodyPr/>
                    <a:lstStyle/>
                    <a:p>
                      <a:pPr algn="ctr"/>
                      <a:r>
                        <a:rPr lang="fr-FR" dirty="0" smtClean="0"/>
                        <a:t>AWS</a:t>
                      </a:r>
                      <a:endParaRPr lang="fr-FR" dirty="0"/>
                    </a:p>
                  </a:txBody>
                  <a:tcPr/>
                </a:tc>
                <a:tc>
                  <a:txBody>
                    <a:bodyPr/>
                    <a:lstStyle/>
                    <a:p>
                      <a:pPr algn="ctr"/>
                      <a:r>
                        <a:rPr lang="fr-FR" dirty="0" smtClean="0"/>
                        <a:t>GCP</a:t>
                      </a:r>
                      <a:endParaRPr lang="fr-FR" dirty="0"/>
                    </a:p>
                  </a:txBody>
                  <a:tcPr/>
                </a:tc>
                <a:tc>
                  <a:txBody>
                    <a:bodyPr/>
                    <a:lstStyle/>
                    <a:p>
                      <a:pPr algn="ctr"/>
                      <a:r>
                        <a:rPr lang="fr-FR" dirty="0" smtClean="0"/>
                        <a:t>IBM Cloud</a:t>
                      </a:r>
                      <a:endParaRPr lang="fr-FR" dirty="0"/>
                    </a:p>
                  </a:txBody>
                  <a:tcPr/>
                </a:tc>
                <a:tc>
                  <a:txBody>
                    <a:bodyPr/>
                    <a:lstStyle/>
                    <a:p>
                      <a:pPr algn="ctr"/>
                      <a:r>
                        <a:rPr lang="fr-FR" dirty="0" smtClean="0"/>
                        <a:t>Azure</a:t>
                      </a:r>
                      <a:endParaRPr lang="fr-FR" dirty="0"/>
                    </a:p>
                  </a:txBody>
                  <a:tcPr/>
                </a:tc>
              </a:tr>
              <a:tr h="751244">
                <a:tc>
                  <a:txBody>
                    <a:bodyPr/>
                    <a:lstStyle/>
                    <a:p>
                      <a:pPr algn="l"/>
                      <a:r>
                        <a:rPr lang="fr-FR" dirty="0" smtClean="0"/>
                        <a:t>Maximum de processeurs dans VM</a:t>
                      </a:r>
                      <a:endParaRPr lang="fr-FR" dirty="0"/>
                    </a:p>
                  </a:txBody>
                  <a:tcPr/>
                </a:tc>
                <a:tc>
                  <a:txBody>
                    <a:bodyPr/>
                    <a:lstStyle/>
                    <a:p>
                      <a:r>
                        <a:rPr lang="fr-FR" sz="1800" b="0" i="0" kern="1200" dirty="0" smtClean="0">
                          <a:solidFill>
                            <a:schemeClr val="dk1"/>
                          </a:solidFill>
                          <a:effectLst/>
                          <a:latin typeface="+mn-lt"/>
                          <a:ea typeface="+mn-ea"/>
                          <a:cs typeface="+mn-cs"/>
                        </a:rPr>
                        <a:t>128</a:t>
                      </a:r>
                      <a:endParaRPr lang="fr-FR" dirty="0"/>
                    </a:p>
                  </a:txBody>
                  <a:tcPr/>
                </a:tc>
                <a:tc>
                  <a:txBody>
                    <a:bodyPr/>
                    <a:lstStyle/>
                    <a:p>
                      <a:r>
                        <a:rPr lang="fr-FR" sz="1800" b="0" i="0" kern="1200" dirty="0" smtClean="0">
                          <a:solidFill>
                            <a:schemeClr val="dk1"/>
                          </a:solidFill>
                          <a:effectLst/>
                          <a:latin typeface="+mn-lt"/>
                          <a:ea typeface="+mn-ea"/>
                          <a:cs typeface="+mn-cs"/>
                        </a:rPr>
                        <a:t>96</a:t>
                      </a:r>
                      <a:endParaRPr lang="fr-FR" dirty="0"/>
                    </a:p>
                  </a:txBody>
                  <a:tcPr/>
                </a:tc>
                <a:tc>
                  <a:txBody>
                    <a:bodyPr/>
                    <a:lstStyle/>
                    <a:p>
                      <a:r>
                        <a:rPr lang="fr-FR" sz="1800" b="0" i="0" kern="1200" dirty="0" smtClean="0">
                          <a:solidFill>
                            <a:schemeClr val="dk1"/>
                          </a:solidFill>
                          <a:effectLst/>
                          <a:latin typeface="+mn-lt"/>
                          <a:ea typeface="+mn-ea"/>
                          <a:cs typeface="+mn-cs"/>
                        </a:rPr>
                        <a:t>56</a:t>
                      </a:r>
                      <a:endParaRPr lang="fr-FR" dirty="0"/>
                    </a:p>
                  </a:txBody>
                  <a:tcPr/>
                </a:tc>
                <a:tc>
                  <a:txBody>
                    <a:bodyPr/>
                    <a:lstStyle/>
                    <a:p>
                      <a:r>
                        <a:rPr lang="fr-FR" sz="1800" b="0" i="0" kern="1200" dirty="0" smtClean="0">
                          <a:solidFill>
                            <a:schemeClr val="dk1"/>
                          </a:solidFill>
                          <a:effectLst/>
                          <a:latin typeface="+mn-lt"/>
                          <a:ea typeface="+mn-ea"/>
                          <a:cs typeface="+mn-cs"/>
                        </a:rPr>
                        <a:t>128</a:t>
                      </a:r>
                      <a:endParaRPr lang="fr-FR" dirty="0"/>
                    </a:p>
                  </a:txBody>
                  <a:tcPr/>
                </a:tc>
              </a:tr>
              <a:tr h="665491">
                <a:tc>
                  <a:txBody>
                    <a:bodyPr/>
                    <a:lstStyle/>
                    <a:p>
                      <a:r>
                        <a:rPr lang="fr-FR" dirty="0" smtClean="0"/>
                        <a:t>Mémoire maximale dans VM (</a:t>
                      </a:r>
                      <a:r>
                        <a:rPr lang="fr-FR" dirty="0" err="1" smtClean="0"/>
                        <a:t>GiB</a:t>
                      </a:r>
                      <a:r>
                        <a:rPr lang="fr-FR" dirty="0" smtClean="0"/>
                        <a:t>)</a:t>
                      </a:r>
                      <a:endParaRPr lang="fr-FR" dirty="0"/>
                    </a:p>
                  </a:txBody>
                  <a:tcPr/>
                </a:tc>
                <a:tc>
                  <a:txBody>
                    <a:bodyPr/>
                    <a:lstStyle/>
                    <a:p>
                      <a:r>
                        <a:rPr lang="fr-FR" sz="1800" b="0" i="0" kern="1200" dirty="0" smtClean="0">
                          <a:solidFill>
                            <a:schemeClr val="dk1"/>
                          </a:solidFill>
                          <a:effectLst/>
                          <a:latin typeface="+mn-lt"/>
                          <a:ea typeface="+mn-ea"/>
                          <a:cs typeface="+mn-cs"/>
                        </a:rPr>
                        <a:t>3904</a:t>
                      </a:r>
                      <a:endParaRPr lang="fr-FR" dirty="0"/>
                    </a:p>
                  </a:txBody>
                  <a:tcPr/>
                </a:tc>
                <a:tc>
                  <a:txBody>
                    <a:bodyPr/>
                    <a:lstStyle/>
                    <a:p>
                      <a:r>
                        <a:rPr lang="fr-FR" sz="1800" b="0" i="0" kern="1200" dirty="0" smtClean="0">
                          <a:solidFill>
                            <a:schemeClr val="dk1"/>
                          </a:solidFill>
                          <a:effectLst/>
                          <a:latin typeface="+mn-lt"/>
                          <a:ea typeface="+mn-ea"/>
                          <a:cs typeface="+mn-cs"/>
                        </a:rPr>
                        <a:t>1433</a:t>
                      </a:r>
                      <a:endParaRPr lang="fr-FR" dirty="0"/>
                    </a:p>
                  </a:txBody>
                  <a:tcPr/>
                </a:tc>
                <a:tc>
                  <a:txBody>
                    <a:bodyPr/>
                    <a:lstStyle/>
                    <a:p>
                      <a:r>
                        <a:rPr lang="fr-FR" sz="1800" b="0" i="0" kern="1200" dirty="0" smtClean="0">
                          <a:solidFill>
                            <a:schemeClr val="dk1"/>
                          </a:solidFill>
                          <a:effectLst/>
                          <a:latin typeface="+mn-lt"/>
                          <a:ea typeface="+mn-ea"/>
                          <a:cs typeface="+mn-cs"/>
                        </a:rPr>
                        <a:t>242</a:t>
                      </a:r>
                      <a:endParaRPr lang="fr-FR" dirty="0"/>
                    </a:p>
                  </a:txBody>
                  <a:tcPr/>
                </a:tc>
                <a:tc>
                  <a:txBody>
                    <a:bodyPr/>
                    <a:lstStyle/>
                    <a:p>
                      <a:r>
                        <a:rPr lang="fr-FR" sz="1800" b="0" i="0" kern="1200" dirty="0" smtClean="0">
                          <a:solidFill>
                            <a:schemeClr val="dk1"/>
                          </a:solidFill>
                          <a:effectLst/>
                          <a:latin typeface="+mn-lt"/>
                          <a:ea typeface="+mn-ea"/>
                          <a:cs typeface="+mn-cs"/>
                        </a:rPr>
                        <a:t>3800</a:t>
                      </a:r>
                      <a:endParaRPr lang="fr-FR" dirty="0"/>
                    </a:p>
                  </a:txBody>
                  <a:tcPr/>
                </a:tc>
              </a:tr>
              <a:tr h="2200336">
                <a:tc>
                  <a:txBody>
                    <a:bodyPr/>
                    <a:lstStyle/>
                    <a:p>
                      <a:r>
                        <a:rPr lang="fr-FR" dirty="0" smtClean="0"/>
                        <a:t>Systèmes d'exploitation pris en charge</a:t>
                      </a:r>
                      <a:endParaRPr lang="fr-FR" dirty="0"/>
                    </a:p>
                  </a:txBody>
                  <a:tcPr/>
                </a:tc>
                <a:tc>
                  <a:txBody>
                    <a:bodyPr/>
                    <a:lstStyle/>
                    <a:p>
                      <a:r>
                        <a:rPr lang="fr-FR" sz="1800" b="0" i="0" kern="1200" dirty="0" smtClean="0">
                          <a:solidFill>
                            <a:schemeClr val="dk1"/>
                          </a:solidFill>
                          <a:effectLst/>
                          <a:latin typeface="+mn-lt"/>
                          <a:ea typeface="+mn-ea"/>
                          <a:cs typeface="+mn-cs"/>
                        </a:rPr>
                        <a:t>Windows, SLES, </a:t>
                      </a:r>
                      <a:r>
                        <a:rPr lang="fr-FR" sz="1800" b="0" i="0" kern="1200" dirty="0" err="1" smtClean="0">
                          <a:solidFill>
                            <a:schemeClr val="dk1"/>
                          </a:solidFill>
                          <a:effectLst/>
                          <a:latin typeface="+mn-lt"/>
                          <a:ea typeface="+mn-ea"/>
                          <a:cs typeface="+mn-cs"/>
                        </a:rPr>
                        <a:t>CentOS</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CoreOS</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OpenSUSE</a:t>
                      </a:r>
                      <a:r>
                        <a:rPr lang="fr-FR" sz="1800" b="0" i="0" kern="1200" dirty="0" smtClean="0">
                          <a:solidFill>
                            <a:schemeClr val="dk1"/>
                          </a:solidFill>
                          <a:effectLst/>
                          <a:latin typeface="+mn-lt"/>
                          <a:ea typeface="+mn-ea"/>
                          <a:cs typeface="+mn-cs"/>
                        </a:rPr>
                        <a:t>, </a:t>
                      </a:r>
                      <a:r>
                        <a:rPr lang="fr-FR" sz="1800" b="0" i="0" u="sng" kern="1200" dirty="0" err="1" smtClean="0">
                          <a:solidFill>
                            <a:schemeClr val="dk1"/>
                          </a:solidFill>
                          <a:effectLst/>
                          <a:latin typeface="+mn-lt"/>
                          <a:ea typeface="+mn-ea"/>
                          <a:cs typeface="+mn-cs"/>
                        </a:rPr>
                        <a:t>RedHat</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CloudLinux</a:t>
                      </a:r>
                      <a:r>
                        <a:rPr lang="fr-FR" sz="1800" b="0" i="0" kern="1200" dirty="0" smtClean="0">
                          <a:solidFill>
                            <a:schemeClr val="dk1"/>
                          </a:solidFill>
                          <a:effectLst/>
                          <a:latin typeface="+mn-lt"/>
                          <a:ea typeface="+mn-ea"/>
                          <a:cs typeface="+mn-cs"/>
                        </a:rPr>
                        <a:t>, Debian, FreeBSD, </a:t>
                      </a:r>
                      <a:r>
                        <a:rPr lang="fr-FR" sz="1800" b="0" i="0" kern="1200" dirty="0" err="1" smtClean="0">
                          <a:solidFill>
                            <a:schemeClr val="dk1"/>
                          </a:solidFill>
                          <a:effectLst/>
                          <a:latin typeface="+mn-lt"/>
                          <a:ea typeface="+mn-ea"/>
                          <a:cs typeface="+mn-cs"/>
                        </a:rPr>
                        <a:t>Ubuntu</a:t>
                      </a:r>
                      <a:r>
                        <a:rPr lang="fr-FR" sz="1800" b="0" i="0" kern="1200" dirty="0" smtClean="0">
                          <a:solidFill>
                            <a:schemeClr val="dk1"/>
                          </a:solidFill>
                          <a:effectLst/>
                          <a:latin typeface="+mn-lt"/>
                          <a:ea typeface="+mn-ea"/>
                          <a:cs typeface="+mn-cs"/>
                        </a:rPr>
                        <a:t>, Oracle Linux</a:t>
                      </a:r>
                      <a:endParaRPr lang="fr-FR" dirty="0"/>
                    </a:p>
                  </a:txBody>
                  <a:tcPr/>
                </a:tc>
                <a:tc>
                  <a:txBody>
                    <a:bodyPr/>
                    <a:lstStyle/>
                    <a:p>
                      <a:r>
                        <a:rPr lang="fr-FR" sz="1800" b="0" i="0" kern="1200" dirty="0" smtClean="0">
                          <a:solidFill>
                            <a:schemeClr val="dk1"/>
                          </a:solidFill>
                          <a:effectLst/>
                          <a:latin typeface="+mn-lt"/>
                          <a:ea typeface="+mn-ea"/>
                          <a:cs typeface="+mn-cs"/>
                        </a:rPr>
                        <a:t>Windows, SLES, </a:t>
                      </a:r>
                      <a:r>
                        <a:rPr lang="fr-FR" sz="1800" b="0" i="0" kern="1200" dirty="0" err="1" smtClean="0">
                          <a:solidFill>
                            <a:schemeClr val="dk1"/>
                          </a:solidFill>
                          <a:effectLst/>
                          <a:latin typeface="+mn-lt"/>
                          <a:ea typeface="+mn-ea"/>
                          <a:cs typeface="+mn-cs"/>
                        </a:rPr>
                        <a:t>CentOS</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CoreOS</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OpenSUSE</a:t>
                      </a:r>
                      <a:r>
                        <a:rPr lang="fr-FR" sz="1800" b="0" i="0" kern="1200" dirty="0" smtClean="0">
                          <a:solidFill>
                            <a:schemeClr val="dk1"/>
                          </a:solidFill>
                          <a:effectLst/>
                          <a:latin typeface="+mn-lt"/>
                          <a:ea typeface="+mn-ea"/>
                          <a:cs typeface="+mn-cs"/>
                        </a:rPr>
                        <a:t>, </a:t>
                      </a:r>
                      <a:r>
                        <a:rPr lang="fr-FR" sz="1800" b="0" i="0" u="sng" kern="1200" dirty="0" err="1" smtClean="0">
                          <a:solidFill>
                            <a:schemeClr val="dk1"/>
                          </a:solidFill>
                          <a:effectLst/>
                          <a:latin typeface="+mn-lt"/>
                          <a:ea typeface="+mn-ea"/>
                          <a:cs typeface="+mn-cs"/>
                        </a:rPr>
                        <a:t>RedHat</a:t>
                      </a:r>
                      <a:r>
                        <a:rPr lang="fr-FR" sz="1800" b="0" i="0" kern="1200" dirty="0" smtClean="0">
                          <a:solidFill>
                            <a:schemeClr val="dk1"/>
                          </a:solidFill>
                          <a:effectLst/>
                          <a:latin typeface="+mn-lt"/>
                          <a:ea typeface="+mn-ea"/>
                          <a:cs typeface="+mn-cs"/>
                        </a:rPr>
                        <a:t>, Debian, FreeBSD, </a:t>
                      </a:r>
                      <a:r>
                        <a:rPr lang="fr-FR" sz="1800" b="0" i="0" kern="1200" dirty="0" err="1" smtClean="0">
                          <a:solidFill>
                            <a:schemeClr val="dk1"/>
                          </a:solidFill>
                          <a:effectLst/>
                          <a:latin typeface="+mn-lt"/>
                          <a:ea typeface="+mn-ea"/>
                          <a:cs typeface="+mn-cs"/>
                        </a:rPr>
                        <a:t>Ubuntu</a:t>
                      </a:r>
                      <a:endParaRPr lang="fr-FR" dirty="0" smtClean="0"/>
                    </a:p>
                  </a:txBody>
                  <a:tcPr/>
                </a:tc>
                <a:tc>
                  <a:txBody>
                    <a:bodyPr/>
                    <a:lstStyle/>
                    <a:p>
                      <a:r>
                        <a:rPr lang="fr-FR" sz="1800" b="0" i="0" kern="1200" dirty="0" smtClean="0">
                          <a:solidFill>
                            <a:schemeClr val="dk1"/>
                          </a:solidFill>
                          <a:effectLst/>
                          <a:latin typeface="+mn-lt"/>
                          <a:ea typeface="+mn-ea"/>
                          <a:cs typeface="+mn-cs"/>
                        </a:rPr>
                        <a:t>Windows, </a:t>
                      </a:r>
                      <a:r>
                        <a:rPr lang="fr-FR" sz="1800" b="0" i="0" kern="1200" dirty="0" err="1" smtClean="0">
                          <a:solidFill>
                            <a:schemeClr val="dk1"/>
                          </a:solidFill>
                          <a:effectLst/>
                          <a:latin typeface="+mn-lt"/>
                          <a:ea typeface="+mn-ea"/>
                          <a:cs typeface="+mn-cs"/>
                        </a:rPr>
                        <a:t>CentOS</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CoreOS</a:t>
                      </a:r>
                      <a:r>
                        <a:rPr lang="fr-FR" sz="1800" b="0" i="0" kern="1200" dirty="0" smtClean="0">
                          <a:solidFill>
                            <a:schemeClr val="dk1"/>
                          </a:solidFill>
                          <a:effectLst/>
                          <a:latin typeface="+mn-lt"/>
                          <a:ea typeface="+mn-ea"/>
                          <a:cs typeface="+mn-cs"/>
                        </a:rPr>
                        <a:t>, </a:t>
                      </a:r>
                      <a:r>
                        <a:rPr lang="fr-FR" sz="1800" b="0" i="0" u="sng" kern="1200" dirty="0" err="1" smtClean="0">
                          <a:solidFill>
                            <a:schemeClr val="dk1"/>
                          </a:solidFill>
                          <a:effectLst/>
                          <a:latin typeface="+mn-lt"/>
                          <a:ea typeface="+mn-ea"/>
                          <a:cs typeface="+mn-cs"/>
                        </a:rPr>
                        <a:t>RedHat</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CloudLinux</a:t>
                      </a:r>
                      <a:r>
                        <a:rPr lang="fr-FR" sz="1800" b="0" i="0" kern="1200" dirty="0" smtClean="0">
                          <a:solidFill>
                            <a:schemeClr val="dk1"/>
                          </a:solidFill>
                          <a:effectLst/>
                          <a:latin typeface="+mn-lt"/>
                          <a:ea typeface="+mn-ea"/>
                          <a:cs typeface="+mn-cs"/>
                        </a:rPr>
                        <a:t>, Debian, FreeBSD, </a:t>
                      </a:r>
                      <a:r>
                        <a:rPr lang="fr-FR" sz="1800" b="0" i="0" kern="1200" dirty="0" err="1" smtClean="0">
                          <a:solidFill>
                            <a:schemeClr val="dk1"/>
                          </a:solidFill>
                          <a:effectLst/>
                          <a:latin typeface="+mn-lt"/>
                          <a:ea typeface="+mn-ea"/>
                          <a:cs typeface="+mn-cs"/>
                        </a:rPr>
                        <a:t>Ubuntu</a:t>
                      </a:r>
                      <a:endParaRPr lang="fr-FR" dirty="0"/>
                    </a:p>
                  </a:txBody>
                  <a:tcPr/>
                </a:tc>
                <a:tc>
                  <a:txBody>
                    <a:bodyPr/>
                    <a:lstStyle/>
                    <a:p>
                      <a:r>
                        <a:rPr lang="fr-FR" sz="1800" b="0" i="0" kern="1200" dirty="0" smtClean="0">
                          <a:solidFill>
                            <a:schemeClr val="dk1"/>
                          </a:solidFill>
                          <a:effectLst/>
                          <a:latin typeface="+mn-lt"/>
                          <a:ea typeface="+mn-ea"/>
                          <a:cs typeface="+mn-cs"/>
                        </a:rPr>
                        <a:t>Windows, SLES, </a:t>
                      </a:r>
                      <a:r>
                        <a:rPr lang="fr-FR" sz="1800" b="0" i="0" kern="1200" dirty="0" err="1" smtClean="0">
                          <a:solidFill>
                            <a:schemeClr val="dk1"/>
                          </a:solidFill>
                          <a:effectLst/>
                          <a:latin typeface="+mn-lt"/>
                          <a:ea typeface="+mn-ea"/>
                          <a:cs typeface="+mn-cs"/>
                        </a:rPr>
                        <a:t>CentOS</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CoreOS</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OpenSUSE</a:t>
                      </a:r>
                      <a:r>
                        <a:rPr lang="fr-FR" sz="1800" b="0" i="0" kern="1200" dirty="0" smtClean="0">
                          <a:solidFill>
                            <a:schemeClr val="dk1"/>
                          </a:solidFill>
                          <a:effectLst/>
                          <a:latin typeface="+mn-lt"/>
                          <a:ea typeface="+mn-ea"/>
                          <a:cs typeface="+mn-cs"/>
                        </a:rPr>
                        <a:t>, </a:t>
                      </a:r>
                      <a:r>
                        <a:rPr lang="fr-FR" sz="1800" b="0" i="0" u="sng" kern="1200" dirty="0" err="1" smtClean="0">
                          <a:solidFill>
                            <a:schemeClr val="dk1"/>
                          </a:solidFill>
                          <a:effectLst/>
                          <a:latin typeface="+mn-lt"/>
                          <a:ea typeface="+mn-ea"/>
                          <a:cs typeface="+mn-cs"/>
                        </a:rPr>
                        <a:t>RedHat</a:t>
                      </a:r>
                      <a:r>
                        <a:rPr lang="fr-FR" sz="1800" b="0" i="0" kern="1200" dirty="0" smtClean="0">
                          <a:solidFill>
                            <a:schemeClr val="dk1"/>
                          </a:solidFill>
                          <a:effectLst/>
                          <a:latin typeface="+mn-lt"/>
                          <a:ea typeface="+mn-ea"/>
                          <a:cs typeface="+mn-cs"/>
                        </a:rPr>
                        <a:t>, Debian, FreeBSD, </a:t>
                      </a:r>
                      <a:r>
                        <a:rPr lang="fr-FR" sz="1800" b="0" i="0" kern="1200" dirty="0" err="1" smtClean="0">
                          <a:solidFill>
                            <a:schemeClr val="dk1"/>
                          </a:solidFill>
                          <a:effectLst/>
                          <a:latin typeface="+mn-lt"/>
                          <a:ea typeface="+mn-ea"/>
                          <a:cs typeface="+mn-cs"/>
                        </a:rPr>
                        <a:t>Ubuntu</a:t>
                      </a:r>
                      <a:r>
                        <a:rPr lang="fr-FR" sz="1800" b="0" i="0" kern="1200" dirty="0" smtClean="0">
                          <a:solidFill>
                            <a:schemeClr val="dk1"/>
                          </a:solidFill>
                          <a:effectLst/>
                          <a:latin typeface="+mn-lt"/>
                          <a:ea typeface="+mn-ea"/>
                          <a:cs typeface="+mn-cs"/>
                        </a:rPr>
                        <a:t>, Oracle Linux</a:t>
                      </a:r>
                      <a:endParaRPr lang="fr-FR" dirty="0"/>
                    </a:p>
                  </a:txBody>
                  <a:tcPr/>
                </a:tc>
              </a:tr>
            </a:tbl>
          </a:graphicData>
        </a:graphic>
      </p:graphicFrame>
    </p:spTree>
    <p:extLst>
      <p:ext uri="{BB962C8B-B14F-4D97-AF65-F5344CB8AC3E}">
        <p14:creationId xmlns:p14="http://schemas.microsoft.com/office/powerpoint/2010/main" val="907526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532</TotalTime>
  <Words>468</Words>
  <Application>Microsoft Office PowerPoint</Application>
  <PresentationFormat>Grand écran</PresentationFormat>
  <Paragraphs>68</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Trebuchet MS</vt:lpstr>
      <vt:lpstr>Wingdings 3</vt:lpstr>
      <vt:lpstr>Facette</vt:lpstr>
      <vt:lpstr>Différent plateformes de "cloud computing"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différent plateformes de "cloud computing"</dc:title>
  <dc:creator>Utilisateur Windows</dc:creator>
  <cp:lastModifiedBy>Utilisateur Windows</cp:lastModifiedBy>
  <cp:revision>51</cp:revision>
  <dcterms:created xsi:type="dcterms:W3CDTF">2018-04-28T08:15:08Z</dcterms:created>
  <dcterms:modified xsi:type="dcterms:W3CDTF">2018-04-30T04:37:06Z</dcterms:modified>
</cp:coreProperties>
</file>