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6" d="100"/>
          <a:sy n="76" d="100"/>
        </p:scale>
        <p:origin x="3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3/20/2018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c-marketing.eu/du-web-1-0-au-web-4-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Tim_O%27Reilly" TargetMode="External"/><Relationship Id="rId2" Type="http://schemas.openxmlformats.org/officeDocument/2006/relationships/hyperlink" Target="https://fr.wikipedia.org/wiki/O%27Reilly_Media" TargetMode="External"/><Relationship Id="rId1" Type="http://schemas.openxmlformats.org/officeDocument/2006/relationships/slideLayout" Target="../slideLayouts/slideLayout2.xml"/><Relationship Id="rId6" Type="http://schemas.openxmlformats.org/officeDocument/2006/relationships/hyperlink" Target="https://fr.wikipedia.org/wiki/2007" TargetMode="External"/><Relationship Id="rId5" Type="http://schemas.openxmlformats.org/officeDocument/2006/relationships/hyperlink" Target="https://fr.wikipedia.org/wiki/2005" TargetMode="External"/><Relationship Id="rId4" Type="http://schemas.openxmlformats.org/officeDocument/2006/relationships/hyperlink" Target="https://fr.wikipedia.org/wiki/200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954061" y="3732756"/>
            <a:ext cx="9375188" cy="1480553"/>
          </a:xfrm>
        </p:spPr>
        <p:txBody>
          <a:bodyPr>
            <a:normAutofit fontScale="90000"/>
          </a:bodyPr>
          <a:lstStyle/>
          <a:p>
            <a:pPr algn="ctr"/>
            <a:r>
              <a:rPr lang="fr-FR" dirty="0" smtClean="0">
                <a:latin typeface="Bookman Old Style" panose="02050604050505020204" pitchFamily="18" charset="0"/>
              </a:rPr>
              <a:t>Différences entre Web 2,0 et Web 3,0</a:t>
            </a:r>
            <a:endParaRPr lang="fr-FR" dirty="0">
              <a:latin typeface="Bookman Old Style" panose="02050604050505020204" pitchFamily="18" charset="0"/>
            </a:endParaRPr>
          </a:p>
        </p:txBody>
      </p:sp>
      <p:sp>
        <p:nvSpPr>
          <p:cNvPr id="3" name="Sous-titre 2"/>
          <p:cNvSpPr>
            <a:spLocks noGrp="1"/>
          </p:cNvSpPr>
          <p:nvPr>
            <p:ph type="subTitle" idx="1"/>
          </p:nvPr>
        </p:nvSpPr>
        <p:spPr>
          <a:xfrm>
            <a:off x="7540668" y="5498926"/>
            <a:ext cx="4258849" cy="968406"/>
          </a:xfrm>
        </p:spPr>
        <p:txBody>
          <a:bodyPr>
            <a:normAutofit fontScale="92500" lnSpcReduction="20000"/>
          </a:bodyPr>
          <a:lstStyle/>
          <a:p>
            <a:r>
              <a:rPr lang="fr-FR" dirty="0" smtClean="0"/>
              <a:t>Présenté par :</a:t>
            </a:r>
          </a:p>
          <a:p>
            <a:pPr marL="285750" indent="-285750">
              <a:buFont typeface="Wingdings" panose="05000000000000000000" pitchFamily="2" charset="2"/>
              <a:buChar char="v"/>
            </a:pPr>
            <a:r>
              <a:rPr lang="fr-FR" dirty="0" smtClean="0"/>
              <a:t>YAGOUBI </a:t>
            </a:r>
            <a:r>
              <a:rPr lang="fr-FR" dirty="0"/>
              <a:t>AEK </a:t>
            </a:r>
          </a:p>
          <a:p>
            <a:pPr marL="285750" indent="-285750">
              <a:buFont typeface="Wingdings" panose="05000000000000000000" pitchFamily="2" charset="2"/>
              <a:buChar char="v"/>
            </a:pPr>
            <a:r>
              <a:rPr lang="fr-FR" dirty="0" smtClean="0"/>
              <a:t>Chergui Nor El Houda </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16" y="112734"/>
            <a:ext cx="11991583" cy="32191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ous-titre 2"/>
          <p:cNvSpPr txBox="1">
            <a:spLocks/>
          </p:cNvSpPr>
          <p:nvPr/>
        </p:nvSpPr>
        <p:spPr>
          <a:xfrm>
            <a:off x="513567" y="5805224"/>
            <a:ext cx="3384113" cy="56119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fr-FR" dirty="0" smtClean="0"/>
              <a:t>Master 1 </a:t>
            </a:r>
            <a:r>
              <a:rPr lang="fr-FR" dirty="0" err="1" smtClean="0"/>
              <a:t>Resin</a:t>
            </a:r>
            <a:r>
              <a:rPr lang="fr-FR" smtClean="0"/>
              <a:t> 2017/2018</a:t>
            </a:r>
            <a:endParaRPr lang="fr-FR" dirty="0"/>
          </a:p>
        </p:txBody>
      </p:sp>
    </p:spTree>
    <p:extLst>
      <p:ext uri="{BB962C8B-B14F-4D97-AF65-F5344CB8AC3E}">
        <p14:creationId xmlns:p14="http://schemas.microsoft.com/office/powerpoint/2010/main" val="418969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6483" y="624110"/>
            <a:ext cx="9588130" cy="753753"/>
          </a:xfrm>
        </p:spPr>
        <p:txBody>
          <a:bodyPr/>
          <a:lstStyle/>
          <a:p>
            <a:r>
              <a:rPr lang="fr-FR" dirty="0" smtClean="0">
                <a:ln w="0"/>
                <a:effectLst>
                  <a:outerShdw blurRad="38100" dist="19050" dir="2700000" algn="tl" rotWithShape="0">
                    <a:schemeClr val="dk1">
                      <a:alpha val="40000"/>
                    </a:schemeClr>
                  </a:outerShdw>
                </a:effectLst>
              </a:rPr>
              <a:t>Les caractéristique du </a:t>
            </a:r>
            <a:r>
              <a:rPr lang="fr-FR" dirty="0">
                <a:ln w="0"/>
                <a:effectLst>
                  <a:outerShdw blurRad="38100" dist="19050" dir="2700000" algn="tl" rotWithShape="0">
                    <a:schemeClr val="dk1">
                      <a:alpha val="40000"/>
                    </a:schemeClr>
                  </a:outerShdw>
                </a:effectLst>
              </a:rPr>
              <a:t>web3.0</a:t>
            </a:r>
            <a:endParaRPr lang="fr-FR" dirty="0">
              <a:ln w="0"/>
              <a:effectLst>
                <a:outerShdw blurRad="38100" dist="19050" dir="2700000" algn="tl" rotWithShape="0">
                  <a:schemeClr val="dk1">
                    <a:alpha val="40000"/>
                  </a:schemeClr>
                </a:outerShdw>
              </a:effectLst>
            </a:endParaRPr>
          </a:p>
        </p:txBody>
      </p:sp>
      <p:sp>
        <p:nvSpPr>
          <p:cNvPr id="3" name="Espace réservé du contenu 2"/>
          <p:cNvSpPr>
            <a:spLocks noGrp="1"/>
          </p:cNvSpPr>
          <p:nvPr>
            <p:ph idx="1"/>
          </p:nvPr>
        </p:nvSpPr>
        <p:spPr>
          <a:xfrm>
            <a:off x="2104374" y="2617940"/>
            <a:ext cx="8936776" cy="3081403"/>
          </a:xfrm>
        </p:spPr>
        <p:txBody>
          <a:bodyPr/>
          <a:lstStyle/>
          <a:p>
            <a:r>
              <a:rPr lang="fr-FR" sz="2600" dirty="0" smtClean="0"/>
              <a:t> individualisé</a:t>
            </a:r>
          </a:p>
          <a:p>
            <a:r>
              <a:rPr lang="fr-FR" sz="2600" dirty="0" smtClean="0"/>
              <a:t> </a:t>
            </a:r>
            <a:r>
              <a:rPr lang="fr-FR" sz="2600" dirty="0"/>
              <a:t>intelligent</a:t>
            </a:r>
          </a:p>
          <a:p>
            <a:r>
              <a:rPr lang="fr-FR" sz="2600" dirty="0" smtClean="0"/>
              <a:t>omniprésent</a:t>
            </a:r>
            <a:endParaRPr lang="fr-FR" sz="2600" dirty="0"/>
          </a:p>
          <a:p>
            <a:r>
              <a:rPr lang="fr-FR" sz="2600" dirty="0" smtClean="0"/>
              <a:t>décentraliser</a:t>
            </a:r>
            <a:endParaRPr lang="fr-FR" sz="2600" dirty="0"/>
          </a:p>
          <a:p>
            <a:endParaRPr lang="fr-FR" dirty="0"/>
          </a:p>
        </p:txBody>
      </p:sp>
    </p:spTree>
    <p:extLst>
      <p:ext uri="{BB962C8B-B14F-4D97-AF65-F5344CB8AC3E}">
        <p14:creationId xmlns:p14="http://schemas.microsoft.com/office/powerpoint/2010/main" val="98951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1572" y="523902"/>
            <a:ext cx="8911687" cy="853961"/>
          </a:xfrm>
        </p:spPr>
        <p:txBody>
          <a:bodyPr/>
          <a:lstStyle/>
          <a:p>
            <a:r>
              <a:rPr lang="fr-FR" dirty="0" smtClean="0">
                <a:ln w="0"/>
                <a:effectLst>
                  <a:outerShdw blurRad="38100" dist="19050" dir="2700000" algn="tl" rotWithShape="0">
                    <a:schemeClr val="dk1">
                      <a:alpha val="40000"/>
                    </a:schemeClr>
                  </a:outerShdw>
                </a:effectLst>
              </a:rPr>
              <a:t>Les technologies de </a:t>
            </a:r>
            <a:r>
              <a:rPr lang="fr-FR" dirty="0">
                <a:ln w="0"/>
                <a:effectLst>
                  <a:outerShdw blurRad="38100" dist="19050" dir="2700000" algn="tl" rotWithShape="0">
                    <a:schemeClr val="dk1">
                      <a:alpha val="40000"/>
                    </a:schemeClr>
                  </a:outerShdw>
                </a:effectLst>
              </a:rPr>
              <a:t>Web 3.0</a:t>
            </a:r>
            <a:endParaRPr lang="fr-FR" dirty="0">
              <a:ln w="0"/>
              <a:effectLst>
                <a:outerShdw blurRad="38100" dist="19050" dir="2700000" algn="tl" rotWithShape="0">
                  <a:schemeClr val="dk1">
                    <a:alpha val="40000"/>
                  </a:schemeClr>
                </a:outerShdw>
              </a:effectLst>
            </a:endParaRPr>
          </a:p>
        </p:txBody>
      </p:sp>
      <p:sp>
        <p:nvSpPr>
          <p:cNvPr id="3" name="Espace réservé du contenu 2"/>
          <p:cNvSpPr>
            <a:spLocks noGrp="1"/>
          </p:cNvSpPr>
          <p:nvPr>
            <p:ph idx="1"/>
          </p:nvPr>
        </p:nvSpPr>
        <p:spPr>
          <a:xfrm>
            <a:off x="1937859" y="2810005"/>
            <a:ext cx="8915400" cy="1749470"/>
          </a:xfrm>
        </p:spPr>
        <p:txBody>
          <a:bodyPr>
            <a:normAutofit fontScale="92500" lnSpcReduction="20000"/>
          </a:bodyPr>
          <a:lstStyle/>
          <a:p>
            <a:r>
              <a:rPr lang="fr-FR" sz="2600" dirty="0" err="1" smtClean="0"/>
              <a:t>Blockchain</a:t>
            </a:r>
            <a:r>
              <a:rPr lang="fr-FR" sz="2600" dirty="0" smtClean="0"/>
              <a:t> </a:t>
            </a:r>
            <a:r>
              <a:rPr lang="fr-FR" sz="2600" dirty="0"/>
              <a:t>.</a:t>
            </a:r>
          </a:p>
          <a:p>
            <a:r>
              <a:rPr lang="fr-FR" sz="2600" dirty="0" smtClean="0"/>
              <a:t>Devise </a:t>
            </a:r>
            <a:r>
              <a:rPr lang="fr-FR" sz="2600" dirty="0"/>
              <a:t>virtuelle .</a:t>
            </a:r>
          </a:p>
          <a:p>
            <a:r>
              <a:rPr lang="fr-FR" sz="2600" dirty="0" smtClean="0"/>
              <a:t>L'intelligence </a:t>
            </a:r>
            <a:r>
              <a:rPr lang="fr-FR" sz="2600" dirty="0"/>
              <a:t>artificielle.</a:t>
            </a:r>
          </a:p>
          <a:p>
            <a:r>
              <a:rPr lang="fr-FR" sz="2600" dirty="0" smtClean="0"/>
              <a:t>temps </a:t>
            </a:r>
            <a:r>
              <a:rPr lang="fr-FR" sz="2600" dirty="0"/>
              <a:t>réel.</a:t>
            </a:r>
          </a:p>
          <a:p>
            <a:endParaRPr lang="fr-FR" dirty="0"/>
          </a:p>
        </p:txBody>
      </p:sp>
    </p:spTree>
    <p:extLst>
      <p:ext uri="{BB962C8B-B14F-4D97-AF65-F5344CB8AC3E}">
        <p14:creationId xmlns:p14="http://schemas.microsoft.com/office/powerpoint/2010/main" val="162952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a:xfrm>
            <a:off x="1640910" y="624110"/>
            <a:ext cx="9863703" cy="753753"/>
          </a:xfrm>
        </p:spPr>
        <p:txBody>
          <a:bodyPr>
            <a:normAutofit/>
          </a:bodyPr>
          <a:lstStyle/>
          <a:p>
            <a:r>
              <a:rPr lang="fr-FR" sz="3200" dirty="0" smtClean="0"/>
              <a:t>Etude comparative entre Web 2.0 et Web 3.0</a:t>
            </a:r>
            <a:endParaRPr lang="fr-FR" sz="3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8027" y="2091846"/>
            <a:ext cx="9369468" cy="3883069"/>
          </a:xfrm>
        </p:spPr>
      </p:pic>
    </p:spTree>
    <p:extLst>
      <p:ext uri="{BB962C8B-B14F-4D97-AF65-F5344CB8AC3E}">
        <p14:creationId xmlns:p14="http://schemas.microsoft.com/office/powerpoint/2010/main" val="29175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1105209480"/>
              </p:ext>
            </p:extLst>
          </p:nvPr>
        </p:nvGraphicFramePr>
        <p:xfrm>
          <a:off x="1703539" y="363813"/>
          <a:ext cx="10196186" cy="6162709"/>
        </p:xfrm>
        <a:graphic>
          <a:graphicData uri="http://schemas.openxmlformats.org/drawingml/2006/table">
            <a:tbl>
              <a:tblPr firstRow="1" bandRow="1">
                <a:tableStyleId>{5C22544A-7EE6-4342-B048-85BDC9FD1C3A}</a:tableStyleId>
              </a:tblPr>
              <a:tblGrid>
                <a:gridCol w="2603711"/>
                <a:gridCol w="3007948"/>
                <a:gridCol w="4584527"/>
              </a:tblGrid>
              <a:tr h="347616">
                <a:tc>
                  <a:txBody>
                    <a:bodyPr/>
                    <a:lstStyle/>
                    <a:p>
                      <a:endParaRPr lang="fr-FR" dirty="0"/>
                    </a:p>
                  </a:txBody>
                  <a:tcPr/>
                </a:tc>
                <a:tc>
                  <a:txBody>
                    <a:bodyPr/>
                    <a:lstStyle/>
                    <a:p>
                      <a:r>
                        <a:rPr lang="fr-FR" dirty="0" smtClean="0"/>
                        <a:t>Web 2.0</a:t>
                      </a:r>
                      <a:endParaRPr lang="fr-FR" dirty="0"/>
                    </a:p>
                  </a:txBody>
                  <a:tcPr/>
                </a:tc>
                <a:tc>
                  <a:txBody>
                    <a:bodyPr/>
                    <a:lstStyle/>
                    <a:p>
                      <a:r>
                        <a:rPr lang="fr-FR" dirty="0" smtClean="0"/>
                        <a:t>Web 3.0</a:t>
                      </a:r>
                      <a:endParaRPr lang="fr-FR" dirty="0"/>
                    </a:p>
                  </a:txBody>
                  <a:tcPr/>
                </a:tc>
              </a:tr>
              <a:tr h="608327">
                <a:tc>
                  <a:txBody>
                    <a:bodyPr/>
                    <a:lstStyle/>
                    <a:p>
                      <a:r>
                        <a:rPr lang="fr-FR" dirty="0">
                          <a:effectLst/>
                        </a:rPr>
                        <a:t>Période</a:t>
                      </a:r>
                    </a:p>
                  </a:txBody>
                  <a:tcPr marL="0" marR="0" marT="0" marB="0"/>
                </a:tc>
                <a:tc>
                  <a:txBody>
                    <a:bodyPr/>
                    <a:lstStyle/>
                    <a:p>
                      <a:r>
                        <a:rPr lang="fr-FR">
                          <a:effectLst/>
                        </a:rPr>
                        <a:t>2000-2009</a:t>
                      </a:r>
                    </a:p>
                  </a:txBody>
                  <a:tcPr marL="0" marR="0" marT="0" marB="0"/>
                </a:tc>
                <a:tc>
                  <a:txBody>
                    <a:bodyPr/>
                    <a:lstStyle/>
                    <a:p>
                      <a:r>
                        <a:rPr lang="fr-FR" dirty="0" smtClean="0">
                          <a:effectLst/>
                        </a:rPr>
                        <a:t>2010-xx</a:t>
                      </a:r>
                      <a:endParaRPr lang="fr-FR" dirty="0">
                        <a:effectLst/>
                      </a:endParaRPr>
                    </a:p>
                  </a:txBody>
                  <a:tcPr/>
                </a:tc>
              </a:tr>
              <a:tr h="1042847">
                <a:tc>
                  <a:txBody>
                    <a:bodyPr/>
                    <a:lstStyle/>
                    <a:p>
                      <a:r>
                        <a:rPr lang="fr-FR">
                          <a:effectLst/>
                        </a:rPr>
                        <a:t>Focus</a:t>
                      </a:r>
                    </a:p>
                  </a:txBody>
                  <a:tcPr marL="0" marR="0" marT="0" marB="0"/>
                </a:tc>
                <a:tc>
                  <a:txBody>
                    <a:bodyPr/>
                    <a:lstStyle/>
                    <a:p>
                      <a:r>
                        <a:rPr lang="fr-FR">
                          <a:effectLst/>
                        </a:rPr>
                        <a:t>connecte les </a:t>
                      </a:r>
                      <a:r>
                        <a:rPr lang="fr-FR" b="1">
                          <a:effectLst/>
                        </a:rPr>
                        <a:t>personnes,</a:t>
                      </a:r>
                      <a:br>
                        <a:rPr lang="fr-FR" b="1">
                          <a:effectLst/>
                        </a:rPr>
                      </a:br>
                      <a:r>
                        <a:rPr lang="fr-FR">
                          <a:effectLst/>
                        </a:rPr>
                        <a:t>orienté</a:t>
                      </a:r>
                      <a:r>
                        <a:rPr lang="fr-FR" b="1">
                          <a:effectLst/>
                        </a:rPr>
                        <a:t> communautés et « tribus » </a:t>
                      </a:r>
                      <a:r>
                        <a:rPr lang="fr-FR">
                          <a:effectLst/>
                        </a:rPr>
                        <a:t> (web démocratisé)</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connecte le </a:t>
                      </a:r>
                      <a:r>
                        <a:rPr lang="fr-FR" b="1" dirty="0" smtClean="0">
                          <a:effectLst/>
                        </a:rPr>
                        <a:t>savoir, orienté individu dans son contexte</a:t>
                      </a:r>
                      <a:endParaRPr lang="fr-FR" dirty="0" smtClean="0">
                        <a:effectLst/>
                      </a:endParaRPr>
                    </a:p>
                    <a:p>
                      <a:endParaRPr lang="fr-FR" dirty="0">
                        <a:effectLst/>
                      </a:endParaRPr>
                    </a:p>
                  </a:txBody>
                  <a:tcPr/>
                </a:tc>
              </a:tr>
              <a:tr h="869039">
                <a:tc>
                  <a:txBody>
                    <a:bodyPr/>
                    <a:lstStyle/>
                    <a:p>
                      <a:r>
                        <a:rPr lang="fr-FR">
                          <a:effectLst/>
                        </a:rPr>
                        <a:t>Objectif</a:t>
                      </a:r>
                    </a:p>
                  </a:txBody>
                  <a:tcPr marL="0" marR="0" marT="0" marB="0"/>
                </a:tc>
                <a:tc>
                  <a:txBody>
                    <a:bodyPr/>
                    <a:lstStyle/>
                    <a:p>
                      <a:r>
                        <a:rPr lang="fr-FR">
                          <a:effectLst/>
                        </a:rPr>
                        <a:t>partager du contenu</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consolider et intégrer des contenus dynamiques</a:t>
                      </a:r>
                    </a:p>
                    <a:p>
                      <a:endParaRPr lang="fr-FR" dirty="0">
                        <a:effectLst/>
                      </a:endParaRPr>
                    </a:p>
                  </a:txBody>
                  <a:tcPr/>
                </a:tc>
              </a:tr>
              <a:tr h="869039">
                <a:tc>
                  <a:txBody>
                    <a:bodyPr/>
                    <a:lstStyle/>
                    <a:p>
                      <a:r>
                        <a:rPr lang="fr-FR">
                          <a:effectLst/>
                        </a:rPr>
                        <a:t>Concept</a:t>
                      </a:r>
                    </a:p>
                  </a:txBody>
                  <a:tcPr marL="0" marR="0" marT="0" marB="0"/>
                </a:tc>
                <a:tc>
                  <a:txBody>
                    <a:bodyPr/>
                    <a:lstStyle/>
                    <a:p>
                      <a:r>
                        <a:rPr lang="fr-FR">
                          <a:effectLst/>
                        </a:rPr>
                        <a:t>interactions – conversations entre utilisateurs</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curation –  compréhension et exploitation des données</a:t>
                      </a:r>
                    </a:p>
                    <a:p>
                      <a:endParaRPr lang="fr-FR" dirty="0">
                        <a:effectLst/>
                      </a:endParaRPr>
                    </a:p>
                  </a:txBody>
                  <a:tcPr/>
                </a:tc>
              </a:tr>
              <a:tr h="2262542">
                <a:tc>
                  <a:txBody>
                    <a:bodyPr/>
                    <a:lstStyle/>
                    <a:p>
                      <a:r>
                        <a:rPr lang="fr-FR">
                          <a:effectLst/>
                        </a:rPr>
                        <a:t>Architecture</a:t>
                      </a:r>
                    </a:p>
                  </a:txBody>
                  <a:tcPr marL="0" marR="0" marT="0" marB="0"/>
                </a:tc>
                <a:tc>
                  <a:txBody>
                    <a:bodyPr/>
                    <a:lstStyle/>
                    <a:p>
                      <a:r>
                        <a:rPr lang="fr-FR" dirty="0">
                          <a:effectLst/>
                        </a:rPr>
                        <a:t>Plateformes interactives (Read, </a:t>
                      </a:r>
                      <a:r>
                        <a:rPr lang="fr-FR" dirty="0" err="1">
                          <a:effectLst/>
                        </a:rPr>
                        <a:t>Write</a:t>
                      </a:r>
                      <a:r>
                        <a:rPr lang="fr-FR" dirty="0">
                          <a:effectLst/>
                        </a:rPr>
                        <a:t> &amp; </a:t>
                      </a:r>
                      <a:r>
                        <a:rPr lang="fr-FR" dirty="0" err="1">
                          <a:effectLst/>
                        </a:rPr>
                        <a:t>Share</a:t>
                      </a:r>
                      <a:r>
                        <a:rPr lang="fr-FR" dirty="0">
                          <a:effectLst/>
                        </a:rPr>
                        <a:t>)</a:t>
                      </a:r>
                      <a:br>
                        <a:rPr lang="fr-FR" dirty="0">
                          <a:effectLst/>
                        </a:rPr>
                      </a:br>
                      <a:r>
                        <a:rPr lang="fr-FR" dirty="0">
                          <a:effectLst/>
                        </a:rPr>
                        <a:t>sites dynamiques, blogs, </a:t>
                      </a:r>
                      <a:r>
                        <a:rPr lang="fr-FR" dirty="0" err="1">
                          <a:effectLst/>
                        </a:rPr>
                        <a:t>microblogs</a:t>
                      </a:r>
                      <a:r>
                        <a:rPr lang="fr-FR" dirty="0">
                          <a:effectLst/>
                        </a:rPr>
                        <a:t>, wikis</a:t>
                      </a:r>
                      <a:br>
                        <a:rPr lang="fr-FR" dirty="0">
                          <a:effectLst/>
                        </a:rPr>
                      </a:br>
                      <a:r>
                        <a:rPr lang="fr-FR" dirty="0">
                          <a:effectLst/>
                        </a:rPr>
                        <a:t>web services &amp; web applications pour connecter les programmes et contenus</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err="1" smtClean="0">
                          <a:effectLst/>
                        </a:rPr>
                        <a:t>SaaS</a:t>
                      </a:r>
                      <a:r>
                        <a:rPr lang="fr-FR" dirty="0" smtClean="0">
                          <a:effectLst/>
                        </a:rPr>
                        <a:t> (logiciel=service) &amp; Cloud (ubiquité et portabilité)</a:t>
                      </a:r>
                      <a:br>
                        <a:rPr lang="fr-FR" dirty="0" smtClean="0">
                          <a:effectLst/>
                        </a:rPr>
                      </a:br>
                      <a:r>
                        <a:rPr lang="fr-FR" dirty="0" smtClean="0">
                          <a:effectLst/>
                        </a:rPr>
                        <a:t>Les web services occupent la place centrale et connectent les supports et les applications à travers des interfaces simplifiées.</a:t>
                      </a:r>
                    </a:p>
                    <a:p>
                      <a:endParaRPr lang="fr-FR" dirty="0">
                        <a:effectLst/>
                      </a:endParaRPr>
                    </a:p>
                  </a:txBody>
                  <a:tcPr/>
                </a:tc>
              </a:tr>
            </a:tbl>
          </a:graphicData>
        </a:graphic>
      </p:graphicFrame>
    </p:spTree>
    <p:extLst>
      <p:ext uri="{BB962C8B-B14F-4D97-AF65-F5344CB8AC3E}">
        <p14:creationId xmlns:p14="http://schemas.microsoft.com/office/powerpoint/2010/main" val="266647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363530003"/>
              </p:ext>
            </p:extLst>
          </p:nvPr>
        </p:nvGraphicFramePr>
        <p:xfrm>
          <a:off x="1578279" y="320806"/>
          <a:ext cx="10371551" cy="6035040"/>
        </p:xfrm>
        <a:graphic>
          <a:graphicData uri="http://schemas.openxmlformats.org/drawingml/2006/table">
            <a:tbl>
              <a:tblPr firstRow="1" bandRow="1">
                <a:tableStyleId>{5C22544A-7EE6-4342-B048-85BDC9FD1C3A}</a:tableStyleId>
              </a:tblPr>
              <a:tblGrid>
                <a:gridCol w="2418304"/>
                <a:gridCol w="3879632"/>
                <a:gridCol w="4073615"/>
              </a:tblGrid>
              <a:tr h="0">
                <a:tc>
                  <a:txBody>
                    <a:bodyPr/>
                    <a:lstStyle/>
                    <a:p>
                      <a:endParaRPr lang="fr-FR" dirty="0"/>
                    </a:p>
                  </a:txBody>
                  <a:tcPr/>
                </a:tc>
                <a:tc>
                  <a:txBody>
                    <a:bodyPr/>
                    <a:lstStyle/>
                    <a:p>
                      <a:r>
                        <a:rPr lang="fr-FR" dirty="0" smtClean="0"/>
                        <a:t>Web 2.0</a:t>
                      </a:r>
                      <a:endParaRPr lang="fr-FR" dirty="0"/>
                    </a:p>
                  </a:txBody>
                  <a:tcPr/>
                </a:tc>
                <a:tc>
                  <a:txBody>
                    <a:bodyPr/>
                    <a:lstStyle/>
                    <a:p>
                      <a:r>
                        <a:rPr lang="fr-FR" dirty="0" smtClean="0"/>
                        <a:t>Web 3.0</a:t>
                      </a:r>
                      <a:endParaRPr lang="fr-FR" dirty="0"/>
                    </a:p>
                  </a:txBody>
                  <a:tcPr/>
                </a:tc>
              </a:tr>
              <a:tr h="370840">
                <a:tc>
                  <a:txBody>
                    <a:bodyPr/>
                    <a:lstStyle/>
                    <a:p>
                      <a:r>
                        <a:rPr lang="fr-FR" dirty="0">
                          <a:effectLst/>
                        </a:rPr>
                        <a:t>Language</a:t>
                      </a:r>
                    </a:p>
                  </a:txBody>
                  <a:tcPr marL="0" marR="0" marT="0" marB="0"/>
                </a:tc>
                <a:tc>
                  <a:txBody>
                    <a:bodyPr/>
                    <a:lstStyle/>
                    <a:p>
                      <a:r>
                        <a:rPr lang="fr-FR">
                          <a:effectLst/>
                        </a:rPr>
                        <a:t>XML (HTML structuré) qui consiste à décrire les choses avec des mots + RSS (flux de contenus)</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Outre le XML, de nouveaux </a:t>
                      </a:r>
                      <a:r>
                        <a:rPr lang="fr-FR" dirty="0" err="1" smtClean="0">
                          <a:effectLst/>
                        </a:rPr>
                        <a:t>languages</a:t>
                      </a:r>
                      <a:r>
                        <a:rPr lang="fr-FR" dirty="0" smtClean="0">
                          <a:effectLst/>
                        </a:rPr>
                        <a:t> émergent: RDF (Resource Description Framework) </a:t>
                      </a:r>
                      <a:r>
                        <a:rPr lang="fr-FR" dirty="0" err="1" smtClean="0">
                          <a:effectLst/>
                        </a:rPr>
                        <a:t>càd</a:t>
                      </a:r>
                      <a:r>
                        <a:rPr lang="fr-FR" dirty="0" smtClean="0">
                          <a:effectLst/>
                        </a:rPr>
                        <a:t> la grammaire qui définit les concepts et établit les relations + OWL (</a:t>
                      </a:r>
                      <a:r>
                        <a:rPr lang="fr-FR" dirty="0" err="1" smtClean="0">
                          <a:effectLst/>
                        </a:rPr>
                        <a:t>Ontology</a:t>
                      </a:r>
                      <a:r>
                        <a:rPr lang="fr-FR" dirty="0" smtClean="0">
                          <a:effectLst/>
                        </a:rPr>
                        <a:t> Web Language) basé sur les relations et la logique + SWRL (</a:t>
                      </a:r>
                      <a:r>
                        <a:rPr lang="fr-FR" dirty="0" err="1" smtClean="0">
                          <a:effectLst/>
                        </a:rPr>
                        <a:t>Semantic</a:t>
                      </a:r>
                      <a:r>
                        <a:rPr lang="fr-FR" dirty="0" smtClean="0">
                          <a:effectLst/>
                        </a:rPr>
                        <a:t> Web </a:t>
                      </a:r>
                      <a:r>
                        <a:rPr lang="fr-FR" dirty="0" err="1" smtClean="0">
                          <a:effectLst/>
                        </a:rPr>
                        <a:t>Rule</a:t>
                      </a:r>
                      <a:r>
                        <a:rPr lang="fr-FR" dirty="0" smtClean="0">
                          <a:effectLst/>
                        </a:rPr>
                        <a:t> Language) qui établit les règles qui permettent de comprendre ce que les humains cherchent.</a:t>
                      </a:r>
                    </a:p>
                  </a:txBody>
                  <a:tcPr/>
                </a:tc>
              </a:tr>
              <a:tr h="370840">
                <a:tc>
                  <a:txBody>
                    <a:bodyPr/>
                    <a:lstStyle/>
                    <a:p>
                      <a:r>
                        <a:rPr lang="fr-FR" dirty="0">
                          <a:effectLst/>
                        </a:rPr>
                        <a:t>Données</a:t>
                      </a:r>
                    </a:p>
                  </a:txBody>
                  <a:tcPr marL="0" marR="0" marT="0" marB="0"/>
                </a:tc>
                <a:tc>
                  <a:txBody>
                    <a:bodyPr/>
                    <a:lstStyle/>
                    <a:p>
                      <a:r>
                        <a:rPr lang="fr-FR" dirty="0">
                          <a:effectLst/>
                        </a:rPr>
                        <a:t>Multiplication des programmes open source qui démocratisent le web. Licences </a:t>
                      </a:r>
                      <a:r>
                        <a:rPr lang="fr-FR" dirty="0" err="1">
                          <a:effectLst/>
                        </a:rPr>
                        <a:t>Creative</a:t>
                      </a:r>
                      <a:r>
                        <a:rPr lang="fr-FR" dirty="0">
                          <a:effectLst/>
                        </a:rPr>
                        <a:t> Commons:  ouverture &amp; partage des logiciels et ressources.</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Transforme le web est une base de données géante, divisée en groupes avec une multitude de liens entre eux pour croiser les données. Intégration des  </a:t>
                      </a:r>
                      <a:r>
                        <a:rPr lang="fr-FR" dirty="0" err="1" smtClean="0">
                          <a:effectLst/>
                        </a:rPr>
                        <a:t>metadata</a:t>
                      </a:r>
                      <a:r>
                        <a:rPr lang="fr-FR" dirty="0" smtClean="0">
                          <a:effectLst/>
                        </a:rPr>
                        <a:t> dans les ressources accessibles partout, à tout moment et sur n’importe quel support.</a:t>
                      </a:r>
                    </a:p>
                  </a:txBody>
                  <a:tcPr/>
                </a:tc>
              </a:tr>
            </a:tbl>
          </a:graphicData>
        </a:graphic>
      </p:graphicFrame>
    </p:spTree>
    <p:extLst>
      <p:ext uri="{BB962C8B-B14F-4D97-AF65-F5344CB8AC3E}">
        <p14:creationId xmlns:p14="http://schemas.microsoft.com/office/powerpoint/2010/main" val="391483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2235129358"/>
              </p:ext>
            </p:extLst>
          </p:nvPr>
        </p:nvGraphicFramePr>
        <p:xfrm>
          <a:off x="1590806" y="204591"/>
          <a:ext cx="10333972" cy="5948680"/>
        </p:xfrm>
        <a:graphic>
          <a:graphicData uri="http://schemas.openxmlformats.org/drawingml/2006/table">
            <a:tbl>
              <a:tblPr firstRow="1" bandRow="1">
                <a:tableStyleId>{5C22544A-7EE6-4342-B048-85BDC9FD1C3A}</a:tableStyleId>
              </a:tblPr>
              <a:tblGrid>
                <a:gridCol w="2253754"/>
                <a:gridCol w="3944069"/>
                <a:gridCol w="4136149"/>
              </a:tblGrid>
              <a:tr h="370840">
                <a:tc>
                  <a:txBody>
                    <a:bodyPr/>
                    <a:lstStyle/>
                    <a:p>
                      <a:endParaRPr lang="fr-FR" dirty="0"/>
                    </a:p>
                  </a:txBody>
                  <a:tcPr/>
                </a:tc>
                <a:tc>
                  <a:txBody>
                    <a:bodyPr/>
                    <a:lstStyle/>
                    <a:p>
                      <a:r>
                        <a:rPr lang="fr-FR" dirty="0" smtClean="0"/>
                        <a:t>Web 2.0</a:t>
                      </a:r>
                      <a:endParaRPr lang="fr-FR" dirty="0"/>
                    </a:p>
                  </a:txBody>
                  <a:tcPr/>
                </a:tc>
                <a:tc>
                  <a:txBody>
                    <a:bodyPr/>
                    <a:lstStyle/>
                    <a:p>
                      <a:r>
                        <a:rPr lang="fr-FR" dirty="0" smtClean="0"/>
                        <a:t>Web 3.0</a:t>
                      </a:r>
                      <a:endParaRPr lang="fr-FR" dirty="0"/>
                    </a:p>
                  </a:txBody>
                  <a:tcPr/>
                </a:tc>
              </a:tr>
              <a:tr h="370840">
                <a:tc>
                  <a:txBody>
                    <a:bodyPr/>
                    <a:lstStyle/>
                    <a:p>
                      <a:r>
                        <a:rPr lang="fr-FR" dirty="0">
                          <a:effectLst/>
                        </a:rPr>
                        <a:t>Contenu</a:t>
                      </a:r>
                    </a:p>
                  </a:txBody>
                  <a:tcPr marL="0" marR="0" marT="0" marB="0"/>
                </a:tc>
                <a:tc>
                  <a:txBody>
                    <a:bodyPr/>
                    <a:lstStyle/>
                    <a:p>
                      <a:r>
                        <a:rPr lang="fr-FR">
                          <a:effectLst/>
                        </a:rPr>
                        <a:t>contenu illimité créé par des utilisateurs amateurs et professionnels – rich media</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contenu organisé par les utilisateurs – réalité augmentée</a:t>
                      </a:r>
                    </a:p>
                  </a:txBody>
                  <a:tcPr/>
                </a:tc>
              </a:tr>
              <a:tr h="370840">
                <a:tc>
                  <a:txBody>
                    <a:bodyPr/>
                    <a:lstStyle/>
                    <a:p>
                      <a:r>
                        <a:rPr lang="fr-FR" dirty="0">
                          <a:effectLst/>
                        </a:rPr>
                        <a:t>Outils de communication</a:t>
                      </a:r>
                    </a:p>
                  </a:txBody>
                  <a:tcPr marL="0" marR="0" marT="0" marB="0"/>
                </a:tc>
                <a:tc>
                  <a:txBody>
                    <a:bodyPr/>
                    <a:lstStyle/>
                    <a:p>
                      <a:r>
                        <a:rPr lang="fr-FR">
                          <a:effectLst/>
                        </a:rPr>
                        <a:t>réseaux sociaux – plateformes collaboratives</a:t>
                      </a:r>
                      <a:br>
                        <a:rPr lang="fr-FR">
                          <a:effectLst/>
                        </a:rPr>
                      </a:br>
                      <a:r>
                        <a:rPr lang="fr-FR">
                          <a:effectLst/>
                        </a:rPr>
                        <a:t>SMS – MMS – video-streaming</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tous les outils </a:t>
                      </a:r>
                      <a:r>
                        <a:rPr lang="fr-FR" dirty="0" err="1" smtClean="0">
                          <a:effectLst/>
                        </a:rPr>
                        <a:t>précédants</a:t>
                      </a:r>
                      <a:r>
                        <a:rPr lang="fr-FR" dirty="0" smtClean="0">
                          <a:effectLst/>
                        </a:rPr>
                        <a:t> adaptés à l’internet mobile (tablettes, smart phones) + des outils cross media tels que QR codes, RFID (radio </a:t>
                      </a:r>
                      <a:r>
                        <a:rPr lang="fr-FR" dirty="0" err="1" smtClean="0">
                          <a:effectLst/>
                        </a:rPr>
                        <a:t>frequency</a:t>
                      </a:r>
                      <a:r>
                        <a:rPr lang="fr-FR" dirty="0" smtClean="0">
                          <a:effectLst/>
                        </a:rPr>
                        <a:t> identification)</a:t>
                      </a:r>
                    </a:p>
                  </a:txBody>
                  <a:tcPr/>
                </a:tc>
              </a:tr>
              <a:tr h="370840">
                <a:tc>
                  <a:txBody>
                    <a:bodyPr/>
                    <a:lstStyle/>
                    <a:p>
                      <a:r>
                        <a:rPr lang="fr-FR">
                          <a:effectLst/>
                        </a:rPr>
                        <a:t>Applications</a:t>
                      </a:r>
                    </a:p>
                  </a:txBody>
                  <a:tcPr marL="0" marR="0" marT="0" marB="0"/>
                </a:tc>
                <a:tc>
                  <a:txBody>
                    <a:bodyPr/>
                    <a:lstStyle/>
                    <a:p>
                      <a:r>
                        <a:rPr lang="fr-FR" dirty="0">
                          <a:effectLst/>
                        </a:rPr>
                        <a:t>Multiplication des applications participatives pour communiquer (blog, </a:t>
                      </a:r>
                      <a:r>
                        <a:rPr lang="fr-FR" dirty="0" err="1">
                          <a:effectLst/>
                        </a:rPr>
                        <a:t>twitter</a:t>
                      </a:r>
                      <a:r>
                        <a:rPr lang="fr-FR" dirty="0">
                          <a:effectLst/>
                        </a:rPr>
                        <a:t>), partager (</a:t>
                      </a:r>
                      <a:r>
                        <a:rPr lang="fr-FR" dirty="0" err="1">
                          <a:effectLst/>
                        </a:rPr>
                        <a:t>facebook</a:t>
                      </a:r>
                      <a:r>
                        <a:rPr lang="fr-FR" dirty="0">
                          <a:effectLst/>
                        </a:rPr>
                        <a:t>, </a:t>
                      </a:r>
                      <a:r>
                        <a:rPr lang="fr-FR" dirty="0" err="1">
                          <a:effectLst/>
                        </a:rPr>
                        <a:t>linkedin</a:t>
                      </a:r>
                      <a:r>
                        <a:rPr lang="fr-FR" dirty="0">
                          <a:effectLst/>
                        </a:rPr>
                        <a:t>, </a:t>
                      </a:r>
                      <a:r>
                        <a:rPr lang="fr-FR" dirty="0" err="1" smtClean="0">
                          <a:effectLst/>
                        </a:rPr>
                        <a:t>youtube</a:t>
                      </a:r>
                      <a:r>
                        <a:rPr lang="fr-FR" dirty="0">
                          <a:effectLst/>
                        </a:rPr>
                        <a:t>, etc.), transformer des données (RSS &amp; XML), tagger (</a:t>
                      </a:r>
                      <a:r>
                        <a:rPr lang="fr-FR" dirty="0" err="1">
                          <a:effectLst/>
                        </a:rPr>
                        <a:t>Digg</a:t>
                      </a:r>
                      <a:r>
                        <a:rPr lang="fr-FR" dirty="0">
                          <a:effectLst/>
                        </a:rPr>
                        <a:t>), présenter (</a:t>
                      </a:r>
                      <a:r>
                        <a:rPr lang="fr-FR" dirty="0" err="1">
                          <a:effectLst/>
                        </a:rPr>
                        <a:t>slideshare</a:t>
                      </a:r>
                      <a:r>
                        <a:rPr lang="fr-FR" dirty="0">
                          <a:effectLst/>
                        </a:rPr>
                        <a:t>), etc.</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applications personnalisables – ex. </a:t>
                      </a:r>
                      <a:r>
                        <a:rPr lang="fr-FR" dirty="0" err="1" smtClean="0">
                          <a:effectLst/>
                        </a:rPr>
                        <a:t>netvibes</a:t>
                      </a:r>
                      <a:r>
                        <a:rPr lang="fr-FR" dirty="0" smtClean="0">
                          <a:effectLst/>
                        </a:rPr>
                        <a:t>, </a:t>
                      </a:r>
                      <a:r>
                        <a:rPr lang="fr-FR" dirty="0" err="1" smtClean="0">
                          <a:effectLst/>
                        </a:rPr>
                        <a:t>igoogle</a:t>
                      </a:r>
                      <a:r>
                        <a:rPr lang="fr-FR" dirty="0" smtClean="0">
                          <a:effectLst/>
                        </a:rPr>
                        <a:t>, applications 3D, création de mondes virtuels,</a:t>
                      </a:r>
                      <a:br>
                        <a:rPr lang="fr-FR" dirty="0" smtClean="0">
                          <a:effectLst/>
                        </a:rPr>
                      </a:br>
                      <a:r>
                        <a:rPr lang="fr-FR" dirty="0" err="1" smtClean="0">
                          <a:effectLst/>
                        </a:rPr>
                        <a:t>serious</a:t>
                      </a:r>
                      <a:r>
                        <a:rPr lang="fr-FR" dirty="0" smtClean="0">
                          <a:effectLst/>
                        </a:rPr>
                        <a:t> </a:t>
                      </a:r>
                      <a:r>
                        <a:rPr lang="fr-FR" dirty="0" err="1" smtClean="0">
                          <a:effectLst/>
                        </a:rPr>
                        <a:t>games</a:t>
                      </a:r>
                      <a:r>
                        <a:rPr lang="fr-FR" dirty="0" smtClean="0">
                          <a:effectLst/>
                        </a:rPr>
                        <a:t>, social </a:t>
                      </a:r>
                      <a:r>
                        <a:rPr lang="fr-FR" dirty="0" err="1" smtClean="0">
                          <a:effectLst/>
                        </a:rPr>
                        <a:t>games</a:t>
                      </a:r>
                      <a:endParaRPr lang="fr-FR" dirty="0" smtClean="0">
                        <a:effectLst/>
                      </a:endParaRPr>
                    </a:p>
                  </a:txBody>
                  <a:tcPr/>
                </a:tc>
              </a:tr>
              <a:tr h="370840">
                <a:tc>
                  <a:txBody>
                    <a:bodyPr/>
                    <a:lstStyle/>
                    <a:p>
                      <a:r>
                        <a:rPr lang="fr-FR" dirty="0">
                          <a:effectLst/>
                        </a:rPr>
                        <a:t>Utilisateur</a:t>
                      </a:r>
                    </a:p>
                  </a:txBody>
                  <a:tcPr marL="0" marR="0" marT="0" marB="0"/>
                </a:tc>
                <a:tc>
                  <a:txBody>
                    <a:bodyPr/>
                    <a:lstStyle/>
                    <a:p>
                      <a:r>
                        <a:rPr lang="fr-FR">
                          <a:effectLst/>
                        </a:rPr>
                        <a:t>Consommateur et acteur.  Néanmoins, seule une minorité devient auteur « read &amp; write », la majorité se contente d’un engagement restreint « read &amp; share »</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dirty="0" smtClean="0">
                          <a:effectLst/>
                        </a:rPr>
                        <a:t>Emergence du </a:t>
                      </a:r>
                      <a:r>
                        <a:rPr lang="fr-FR" dirty="0" err="1" smtClean="0">
                          <a:effectLst/>
                        </a:rPr>
                        <a:t>consommacteur</a:t>
                      </a:r>
                      <a:r>
                        <a:rPr lang="fr-FR" dirty="0" smtClean="0">
                          <a:effectLst/>
                        </a:rPr>
                        <a:t>. Consommateur engagé. Utilisateur de plus en plus actif, mobile, toujours connecté.</a:t>
                      </a:r>
                    </a:p>
                  </a:txBody>
                  <a:tcPr/>
                </a:tc>
              </a:tr>
            </a:tbl>
          </a:graphicData>
        </a:graphic>
      </p:graphicFrame>
    </p:spTree>
    <p:extLst>
      <p:ext uri="{BB962C8B-B14F-4D97-AF65-F5344CB8AC3E}">
        <p14:creationId xmlns:p14="http://schemas.microsoft.com/office/powerpoint/2010/main" val="42431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extLst>
              <p:ext uri="{D42A27DB-BD31-4B8C-83A1-F6EECF244321}">
                <p14:modId xmlns:p14="http://schemas.microsoft.com/office/powerpoint/2010/main" val="435562193"/>
              </p:ext>
            </p:extLst>
          </p:nvPr>
        </p:nvGraphicFramePr>
        <p:xfrm>
          <a:off x="2116899" y="893527"/>
          <a:ext cx="9457150" cy="5106440"/>
        </p:xfrm>
        <a:graphic>
          <a:graphicData uri="http://schemas.openxmlformats.org/drawingml/2006/table">
            <a:tbl>
              <a:tblPr firstRow="1" bandRow="1">
                <a:tableStyleId>{5C22544A-7EE6-4342-B048-85BDC9FD1C3A}</a:tableStyleId>
              </a:tblPr>
              <a:tblGrid>
                <a:gridCol w="2379945"/>
                <a:gridCol w="3394554"/>
                <a:gridCol w="3682651"/>
              </a:tblGrid>
              <a:tr h="490990">
                <a:tc>
                  <a:txBody>
                    <a:bodyPr/>
                    <a:lstStyle/>
                    <a:p>
                      <a:endParaRPr lang="fr-FR" dirty="0"/>
                    </a:p>
                  </a:txBody>
                  <a:tcPr/>
                </a:tc>
                <a:tc>
                  <a:txBody>
                    <a:bodyPr/>
                    <a:lstStyle/>
                    <a:p>
                      <a:r>
                        <a:rPr lang="fr-FR" dirty="0" smtClean="0"/>
                        <a:t>Web 2.0</a:t>
                      </a:r>
                      <a:endParaRPr lang="fr-FR" dirty="0"/>
                    </a:p>
                  </a:txBody>
                  <a:tcPr/>
                </a:tc>
                <a:tc>
                  <a:txBody>
                    <a:bodyPr/>
                    <a:lstStyle/>
                    <a:p>
                      <a:r>
                        <a:rPr lang="fr-FR" dirty="0" smtClean="0"/>
                        <a:t>Web 3.0</a:t>
                      </a:r>
                      <a:endParaRPr lang="fr-FR" dirty="0"/>
                    </a:p>
                  </a:txBody>
                  <a:tcPr/>
                </a:tc>
              </a:tr>
              <a:tr h="2663105">
                <a:tc>
                  <a:txBody>
                    <a:bodyPr/>
                    <a:lstStyle/>
                    <a:p>
                      <a:r>
                        <a:rPr lang="fr-FR" dirty="0">
                          <a:effectLst/>
                        </a:rPr>
                        <a:t>Technologie de recherche</a:t>
                      </a:r>
                    </a:p>
                  </a:txBody>
                  <a:tcPr marL="0" marR="0" marT="0" marB="0"/>
                </a:tc>
                <a:tc>
                  <a:txBody>
                    <a:bodyPr/>
                    <a:lstStyle/>
                    <a:p>
                      <a:r>
                        <a:rPr lang="fr-FR" sz="1600" dirty="0">
                          <a:effectLst/>
                        </a:rPr>
                        <a:t>recherche sur base de mots clés (tags) partagés et </a:t>
                      </a:r>
                      <a:r>
                        <a:rPr lang="fr-FR" sz="1600" dirty="0" smtClean="0">
                          <a:effectLst/>
                        </a:rPr>
                        <a:t>croisés</a:t>
                      </a:r>
                      <a:endParaRPr lang="fr-FR" sz="1600" dirty="0">
                        <a:effectLst/>
                      </a:endParaRP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smtClean="0">
                          <a:effectLst/>
                        </a:rPr>
                        <a:t>recherche contextuelle grâce à des filtres individuels (ex: les recommandations d’Amazon) </a:t>
                      </a:r>
                      <a:r>
                        <a:rPr lang="fr-FR" sz="1600" dirty="0" smtClean="0">
                          <a:effectLst/>
                        </a:rPr>
                        <a:t>,</a:t>
                      </a:r>
                      <a:r>
                        <a:rPr lang="fr-FR" sz="1600" dirty="0" smtClean="0">
                          <a:effectLst/>
                        </a:rPr>
                        <a:t/>
                      </a:r>
                      <a:br>
                        <a:rPr lang="fr-FR" sz="1600" dirty="0" smtClean="0">
                          <a:effectLst/>
                        </a:rPr>
                      </a:br>
                      <a:r>
                        <a:rPr lang="fr-FR" sz="1600" dirty="0" smtClean="0">
                          <a:effectLst/>
                        </a:rPr>
                        <a:t>recherche sémantique en </a:t>
                      </a:r>
                      <a:r>
                        <a:rPr lang="fr-FR" sz="1600" dirty="0" err="1" smtClean="0">
                          <a:effectLst/>
                        </a:rPr>
                        <a:t>language</a:t>
                      </a:r>
                      <a:r>
                        <a:rPr lang="fr-FR" sz="1600" dirty="0" smtClean="0">
                          <a:effectLst/>
                        </a:rPr>
                        <a:t> naturel,</a:t>
                      </a:r>
                      <a:br>
                        <a:rPr lang="fr-FR" sz="1600" dirty="0" smtClean="0">
                          <a:effectLst/>
                        </a:rPr>
                      </a:br>
                      <a:r>
                        <a:rPr lang="fr-FR" sz="1600" dirty="0" smtClean="0">
                          <a:effectLst/>
                        </a:rPr>
                        <a:t>recherche visuelle (ex: en prenant la photo d’un monument, accéder à toute l’information qui s’y rapporte)</a:t>
                      </a:r>
                    </a:p>
                  </a:txBody>
                  <a:tcPr/>
                </a:tc>
              </a:tr>
              <a:tr h="1952345">
                <a:tc>
                  <a:txBody>
                    <a:bodyPr/>
                    <a:lstStyle/>
                    <a:p>
                      <a:r>
                        <a:rPr lang="fr-FR" dirty="0">
                          <a:effectLst/>
                        </a:rPr>
                        <a:t>Obstacles</a:t>
                      </a:r>
                    </a:p>
                  </a:txBody>
                  <a:tcPr marL="0" marR="0" marT="0" marB="0"/>
                </a:tc>
                <a:tc>
                  <a:txBody>
                    <a:bodyPr/>
                    <a:lstStyle/>
                    <a:p>
                      <a:r>
                        <a:rPr lang="fr-FR" sz="1600" dirty="0" err="1">
                          <a:effectLst/>
                        </a:rPr>
                        <a:t>Infobésité</a:t>
                      </a:r>
                      <a:r>
                        <a:rPr lang="fr-FR" sz="1600" dirty="0">
                          <a:effectLst/>
                        </a:rPr>
                        <a:t>: trop de contenu de qualité très </a:t>
                      </a:r>
                      <a:r>
                        <a:rPr lang="fr-FR" sz="1600" dirty="0" err="1">
                          <a:effectLst/>
                        </a:rPr>
                        <a:t>inégale.Accessibilité</a:t>
                      </a:r>
                      <a:r>
                        <a:rPr lang="fr-FR" sz="1600" dirty="0">
                          <a:effectLst/>
                        </a:rPr>
                        <a:t>: technologie ne permet pas encore une vraie portabilité. Manque de personnalisation: il est difficile de sortir du lot</a:t>
                      </a:r>
                    </a:p>
                  </a:txBody>
                  <a:tcPr marL="0" marR="0" marT="0" marB="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600" dirty="0" smtClean="0">
                          <a:effectLst/>
                        </a:rPr>
                        <a:t>Difficulté de combiner le web des données (scientifique et rigoureux) avec le web social (</a:t>
                      </a:r>
                      <a:r>
                        <a:rPr lang="fr-FR" sz="1600" dirty="0" err="1" smtClean="0">
                          <a:effectLst/>
                        </a:rPr>
                        <a:t>instantanné</a:t>
                      </a:r>
                      <a:r>
                        <a:rPr lang="fr-FR" sz="1600" dirty="0" smtClean="0">
                          <a:effectLst/>
                        </a:rPr>
                        <a:t>, basé sur les émotions).</a:t>
                      </a:r>
                      <a:br>
                        <a:rPr lang="fr-FR" sz="1600" dirty="0" smtClean="0">
                          <a:effectLst/>
                        </a:rPr>
                      </a:br>
                      <a:r>
                        <a:rPr lang="fr-FR" sz="1600" dirty="0" smtClean="0">
                          <a:effectLst/>
                        </a:rPr>
                        <a:t>Danger d' </a:t>
                      </a:r>
                      <a:r>
                        <a:rPr lang="fr-FR" sz="1600" dirty="0" smtClean="0">
                          <a:effectLst/>
                        </a:rPr>
                        <a:t> &lt;&lt;envahissement&gt;&gt; </a:t>
                      </a:r>
                      <a:r>
                        <a:rPr lang="fr-FR" sz="1600" dirty="0" smtClean="0">
                          <a:effectLst/>
                        </a:rPr>
                        <a:t>par un web omniprésent.</a:t>
                      </a:r>
                    </a:p>
                  </a:txBody>
                  <a:tcPr/>
                </a:tc>
              </a:tr>
            </a:tbl>
          </a:graphicData>
        </a:graphic>
      </p:graphicFrame>
    </p:spTree>
    <p:extLst>
      <p:ext uri="{BB962C8B-B14F-4D97-AF65-F5344CB8AC3E}">
        <p14:creationId xmlns:p14="http://schemas.microsoft.com/office/powerpoint/2010/main" val="304935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40911" y="624110"/>
            <a:ext cx="9863702" cy="678597"/>
          </a:xfrm>
        </p:spPr>
        <p:txBody>
          <a:bodyPr/>
          <a:lstStyle/>
          <a:p>
            <a:r>
              <a:rPr lang="fr-FR" dirty="0" smtClean="0"/>
              <a:t>Conclusion </a:t>
            </a:r>
            <a:endParaRPr lang="fr-FR" dirty="0"/>
          </a:p>
        </p:txBody>
      </p:sp>
      <p:sp>
        <p:nvSpPr>
          <p:cNvPr id="3" name="Espace réservé du contenu 2"/>
          <p:cNvSpPr>
            <a:spLocks noGrp="1"/>
          </p:cNvSpPr>
          <p:nvPr>
            <p:ph idx="1"/>
          </p:nvPr>
        </p:nvSpPr>
        <p:spPr>
          <a:xfrm>
            <a:off x="1640911" y="2521907"/>
            <a:ext cx="9863702" cy="2488504"/>
          </a:xfrm>
        </p:spPr>
        <p:txBody>
          <a:bodyPr>
            <a:normAutofit/>
          </a:bodyPr>
          <a:lstStyle/>
          <a:p>
            <a:r>
              <a:rPr lang="fr-FR" sz="2400" dirty="0" smtClean="0"/>
              <a:t>À l'heure </a:t>
            </a:r>
            <a:r>
              <a:rPr lang="fr-FR" sz="2400" dirty="0"/>
              <a:t>actuelle, lorsque certains experts s'accordent pour dire que nous intégrons le web sémantique, d'autres préfèrent toujours s'en tenir au terme de web 2.0, dénonçant le web 3.0 qui serait qu'un simple "</a:t>
            </a:r>
            <a:r>
              <a:rPr lang="fr-FR" sz="2400" dirty="0" err="1"/>
              <a:t>buzz</a:t>
            </a:r>
            <a:r>
              <a:rPr lang="fr-FR" sz="2400" dirty="0"/>
              <a:t> marketing" .</a:t>
            </a:r>
          </a:p>
        </p:txBody>
      </p:sp>
    </p:spTree>
    <p:extLst>
      <p:ext uri="{BB962C8B-B14F-4D97-AF65-F5344CB8AC3E}">
        <p14:creationId xmlns:p14="http://schemas.microsoft.com/office/powerpoint/2010/main" val="3867984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78905" y="624110"/>
            <a:ext cx="9625708" cy="678597"/>
          </a:xfrm>
        </p:spPr>
        <p:txBody>
          <a:bodyPr/>
          <a:lstStyle/>
          <a:p>
            <a:r>
              <a:rPr lang="fr-FR" dirty="0" smtClean="0"/>
              <a:t>Référence utilisé </a:t>
            </a:r>
            <a:endParaRPr lang="fr-FR" dirty="0"/>
          </a:p>
        </p:txBody>
      </p:sp>
      <p:sp>
        <p:nvSpPr>
          <p:cNvPr id="3" name="Espace réservé du contenu 2"/>
          <p:cNvSpPr>
            <a:spLocks noGrp="1"/>
          </p:cNvSpPr>
          <p:nvPr>
            <p:ph idx="1"/>
          </p:nvPr>
        </p:nvSpPr>
        <p:spPr>
          <a:xfrm>
            <a:off x="2041743" y="3085579"/>
            <a:ext cx="6025018" cy="647178"/>
          </a:xfrm>
        </p:spPr>
        <p:txBody>
          <a:bodyPr/>
          <a:lstStyle/>
          <a:p>
            <a:r>
              <a:rPr lang="fr-FR" u="sng" dirty="0">
                <a:hlinkClick r:id="rId2"/>
              </a:rPr>
              <a:t>https://c-marketing.eu/du-web-1-0-au-web-4-0/</a:t>
            </a:r>
            <a:endParaRPr lang="fr-FR" dirty="0"/>
          </a:p>
          <a:p>
            <a:endParaRPr lang="fr-FR" dirty="0"/>
          </a:p>
        </p:txBody>
      </p:sp>
    </p:spTree>
    <p:extLst>
      <p:ext uri="{BB962C8B-B14F-4D97-AF65-F5344CB8AC3E}">
        <p14:creationId xmlns:p14="http://schemas.microsoft.com/office/powerpoint/2010/main" val="226302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1326" y="624110"/>
            <a:ext cx="9663285" cy="929117"/>
          </a:xfrm>
        </p:spPr>
        <p:txBody>
          <a:bodyPr/>
          <a:lstStyle/>
          <a:p>
            <a:r>
              <a:rPr lang="fr-FR" dirty="0" smtClean="0"/>
              <a:t>Merci à votre attention </a:t>
            </a:r>
            <a:endParaRPr lang="fr-FR" dirty="0"/>
          </a:p>
        </p:txBody>
      </p:sp>
    </p:spTree>
    <p:extLst>
      <p:ext uri="{BB962C8B-B14F-4D97-AF65-F5344CB8AC3E}">
        <p14:creationId xmlns:p14="http://schemas.microsoft.com/office/powerpoint/2010/main" val="21935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 </a:t>
            </a:r>
            <a:endParaRPr lang="fr-FR" dirty="0"/>
          </a:p>
        </p:txBody>
      </p:sp>
      <p:sp>
        <p:nvSpPr>
          <p:cNvPr id="3" name="Espace réservé du contenu 2"/>
          <p:cNvSpPr>
            <a:spLocks noGrp="1"/>
          </p:cNvSpPr>
          <p:nvPr>
            <p:ph idx="1"/>
          </p:nvPr>
        </p:nvSpPr>
        <p:spPr>
          <a:xfrm>
            <a:off x="1691014" y="1503123"/>
            <a:ext cx="9162244" cy="4647156"/>
          </a:xfrm>
        </p:spPr>
        <p:txBody>
          <a:bodyPr/>
          <a:lstStyle/>
          <a:p>
            <a:endParaRPr lang="fr-FR" dirty="0" smtClean="0"/>
          </a:p>
          <a:p>
            <a:r>
              <a:rPr lang="fr-FR" dirty="0" smtClean="0"/>
              <a:t>Introduction.</a:t>
            </a:r>
          </a:p>
          <a:p>
            <a:r>
              <a:rPr lang="fr-FR" dirty="0" smtClean="0"/>
              <a:t>Définition du web 2.0 .</a:t>
            </a:r>
          </a:p>
          <a:p>
            <a:r>
              <a:rPr lang="fr-FR" dirty="0" smtClean="0"/>
              <a:t>Les caractéristiques du web 2.0 .</a:t>
            </a:r>
          </a:p>
          <a:p>
            <a:r>
              <a:rPr lang="fr-FR" dirty="0" smtClean="0"/>
              <a:t>Les technologies web 2.0 .</a:t>
            </a:r>
          </a:p>
          <a:p>
            <a:r>
              <a:rPr lang="fr-FR" dirty="0" smtClean="0"/>
              <a:t>Définition du web 3.0 .</a:t>
            </a:r>
          </a:p>
          <a:p>
            <a:r>
              <a:rPr lang="fr-FR" dirty="0" smtClean="0"/>
              <a:t>Les caractéristiques du web 3.0 .</a:t>
            </a:r>
          </a:p>
          <a:p>
            <a:r>
              <a:rPr lang="fr-FR" dirty="0" smtClean="0"/>
              <a:t>Les technologies web 3.0 .</a:t>
            </a:r>
          </a:p>
          <a:p>
            <a:r>
              <a:rPr lang="fr-FR" dirty="0" smtClean="0"/>
              <a:t>Etudes comparative entre web 2.0 et web 3.0 .</a:t>
            </a:r>
          </a:p>
          <a:p>
            <a:r>
              <a:rPr lang="fr-FR" dirty="0" smtClean="0"/>
              <a:t>Conclusion .</a:t>
            </a:r>
          </a:p>
          <a:p>
            <a:endParaRPr lang="fr-FR" dirty="0" smtClean="0"/>
          </a:p>
          <a:p>
            <a:endParaRPr lang="fr-FR" dirty="0" smtClean="0"/>
          </a:p>
        </p:txBody>
      </p:sp>
    </p:spTree>
    <p:extLst>
      <p:ext uri="{BB962C8B-B14F-4D97-AF65-F5344CB8AC3E}">
        <p14:creationId xmlns:p14="http://schemas.microsoft.com/office/powerpoint/2010/main" val="3285299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1468" y="574006"/>
            <a:ext cx="8911687" cy="778805"/>
          </a:xfrm>
        </p:spPr>
        <p:txBody>
          <a:bodyPr/>
          <a:lstStyle/>
          <a:p>
            <a:r>
              <a:rPr lang="fr-FR" dirty="0" smtClean="0"/>
              <a:t>Introduction</a:t>
            </a:r>
            <a:endParaRPr lang="fr-FR" dirty="0"/>
          </a:p>
        </p:txBody>
      </p:sp>
      <p:sp>
        <p:nvSpPr>
          <p:cNvPr id="3" name="Espace réservé du contenu 2"/>
          <p:cNvSpPr>
            <a:spLocks noGrp="1"/>
          </p:cNvSpPr>
          <p:nvPr>
            <p:ph idx="1"/>
          </p:nvPr>
        </p:nvSpPr>
        <p:spPr>
          <a:xfrm>
            <a:off x="1887755" y="2471802"/>
            <a:ext cx="8915400" cy="2864285"/>
          </a:xfrm>
        </p:spPr>
        <p:txBody>
          <a:bodyPr>
            <a:normAutofit/>
          </a:bodyPr>
          <a:lstStyle/>
          <a:p>
            <a:r>
              <a:rPr lang="fr-FR" sz="2600" dirty="0"/>
              <a:t>Le web est sans nul doute une technologie majeure du 21ème siècle. Et si sa nature, sa structure et son utilisation ont évolué au cours du temps, force est de constater que cette évolution a également profondément modifié nos pratiques commerciales et sociales.</a:t>
            </a:r>
            <a:endParaRPr lang="fr-FR" sz="2600" dirty="0"/>
          </a:p>
        </p:txBody>
      </p:sp>
    </p:spTree>
    <p:extLst>
      <p:ext uri="{BB962C8B-B14F-4D97-AF65-F5344CB8AC3E}">
        <p14:creationId xmlns:p14="http://schemas.microsoft.com/office/powerpoint/2010/main" val="929799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2054" y="1189973"/>
            <a:ext cx="8354861" cy="4694433"/>
          </a:xfrm>
        </p:spPr>
      </p:pic>
    </p:spTree>
    <p:extLst>
      <p:ext uri="{BB962C8B-B14F-4D97-AF65-F5344CB8AC3E}">
        <p14:creationId xmlns:p14="http://schemas.microsoft.com/office/powerpoint/2010/main" val="2548637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du web 2.0 </a:t>
            </a:r>
            <a:endParaRPr lang="fr-FR" dirty="0"/>
          </a:p>
        </p:txBody>
      </p:sp>
      <p:sp>
        <p:nvSpPr>
          <p:cNvPr id="3" name="Espace réservé du contenu 2"/>
          <p:cNvSpPr>
            <a:spLocks noGrp="1"/>
          </p:cNvSpPr>
          <p:nvPr>
            <p:ph idx="1"/>
          </p:nvPr>
        </p:nvSpPr>
        <p:spPr>
          <a:xfrm>
            <a:off x="2589212" y="2133600"/>
            <a:ext cx="8915400" cy="3427956"/>
          </a:xfrm>
        </p:spPr>
        <p:txBody>
          <a:bodyPr/>
          <a:lstStyle/>
          <a:p>
            <a:r>
              <a:rPr lang="fr-FR" dirty="0"/>
              <a:t>L'expression « Web 2.0 » utilisée en 2003 par Dale </a:t>
            </a:r>
            <a:r>
              <a:rPr lang="fr-FR" dirty="0" err="1"/>
              <a:t>Dougherty</a:t>
            </a:r>
            <a:r>
              <a:rPr lang="fr-FR" dirty="0"/>
              <a:t>, un cadre de la société </a:t>
            </a:r>
            <a:r>
              <a:rPr lang="fr-FR" dirty="0" err="1">
                <a:hlinkClick r:id="rId2" tooltip="O'Reilly Media"/>
              </a:rPr>
              <a:t>O'Reilly</a:t>
            </a:r>
            <a:r>
              <a:rPr lang="fr-FR" dirty="0">
                <a:hlinkClick r:id="rId2" tooltip="O'Reilly Media"/>
              </a:rPr>
              <a:t> Media</a:t>
            </a:r>
            <a:r>
              <a:rPr lang="fr-FR" dirty="0"/>
              <a:t>, et diffusée par </a:t>
            </a:r>
            <a:r>
              <a:rPr lang="fr-FR" dirty="0">
                <a:hlinkClick r:id="rId3" tooltip="Tim O'Reilly"/>
              </a:rPr>
              <a:t>Tim </a:t>
            </a:r>
            <a:r>
              <a:rPr lang="fr-FR" dirty="0" err="1">
                <a:hlinkClick r:id="rId3" tooltip="Tim O'Reilly"/>
              </a:rPr>
              <a:t>O'Reilly</a:t>
            </a:r>
            <a:r>
              <a:rPr lang="fr-FR" dirty="0"/>
              <a:t> en </a:t>
            </a:r>
            <a:r>
              <a:rPr lang="fr-FR" dirty="0">
                <a:hlinkClick r:id="rId4" tooltip="2004"/>
              </a:rPr>
              <a:t>2004</a:t>
            </a:r>
            <a:r>
              <a:rPr lang="fr-FR" dirty="0"/>
              <a:t> puis consolidée en </a:t>
            </a:r>
            <a:r>
              <a:rPr lang="fr-FR" dirty="0">
                <a:hlinkClick r:id="rId5" tooltip="2005"/>
              </a:rPr>
              <a:t>2005</a:t>
            </a:r>
            <a:r>
              <a:rPr lang="fr-FR" dirty="0"/>
              <a:t> avec l'exposé de position « </a:t>
            </a:r>
            <a:r>
              <a:rPr lang="fr-FR" dirty="0" err="1"/>
              <a:t>What</a:t>
            </a:r>
            <a:r>
              <a:rPr lang="fr-FR" dirty="0"/>
              <a:t> Is Web 2.0 </a:t>
            </a:r>
            <a:r>
              <a:rPr lang="fr-FR" dirty="0" smtClean="0"/>
              <a:t>»</a:t>
            </a:r>
            <a:r>
              <a:rPr lang="fr-FR" baseline="30000" dirty="0" smtClean="0"/>
              <a:t> </a:t>
            </a:r>
            <a:r>
              <a:rPr lang="fr-FR" dirty="0" smtClean="0"/>
              <a:t>s'est </a:t>
            </a:r>
            <a:r>
              <a:rPr lang="fr-FR" dirty="0"/>
              <a:t>imposée à partir </a:t>
            </a:r>
            <a:r>
              <a:rPr lang="fr-FR" dirty="0" smtClean="0"/>
              <a:t>de</a:t>
            </a:r>
            <a:r>
              <a:rPr lang="fr-FR" dirty="0"/>
              <a:t> </a:t>
            </a:r>
            <a:r>
              <a:rPr lang="fr-FR" dirty="0">
                <a:hlinkClick r:id="rId6" tooltip="2007"/>
              </a:rPr>
              <a:t>2007</a:t>
            </a:r>
            <a:r>
              <a:rPr lang="fr-FR" dirty="0" smtClean="0"/>
              <a:t>.</a:t>
            </a:r>
          </a:p>
          <a:p>
            <a:endParaRPr lang="fr-FR" dirty="0" smtClean="0"/>
          </a:p>
          <a:p>
            <a:r>
              <a:rPr lang="fr-FR" dirty="0" smtClean="0"/>
              <a:t>Web 2,0 appelé </a:t>
            </a:r>
            <a:r>
              <a:rPr lang="fr-FR" dirty="0"/>
              <a:t>aussi web social c'est la deuxième étape du développement du World Wide Web .Caractérisé notamment par le passage des pages Web statiques à la page web dynamique .</a:t>
            </a:r>
          </a:p>
        </p:txBody>
      </p:sp>
    </p:spTree>
    <p:extLst>
      <p:ext uri="{BB962C8B-B14F-4D97-AF65-F5344CB8AC3E}">
        <p14:creationId xmlns:p14="http://schemas.microsoft.com/office/powerpoint/2010/main" val="195525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04165" y="624110"/>
            <a:ext cx="6764054" cy="816383"/>
          </a:xfrm>
        </p:spPr>
        <p:txBody>
          <a:bodyPr>
            <a:normAutofit fontScale="90000"/>
          </a:bodyPr>
          <a:lstStyle/>
          <a:p>
            <a:r>
              <a:rPr lang="fr-FR" dirty="0" smtClean="0">
                <a:ln w="0"/>
                <a:effectLst>
                  <a:outerShdw blurRad="38100" dist="19050" dir="2700000" algn="tl" rotWithShape="0">
                    <a:schemeClr val="dk1">
                      <a:alpha val="40000"/>
                    </a:schemeClr>
                  </a:outerShdw>
                </a:effectLst>
              </a:rPr>
              <a:t>Les caractéristiques du </a:t>
            </a:r>
            <a:r>
              <a:rPr lang="fr-FR" dirty="0">
                <a:ln w="0"/>
                <a:effectLst>
                  <a:outerShdw blurRad="38100" dist="19050" dir="2700000" algn="tl" rotWithShape="0">
                    <a:schemeClr val="dk1">
                      <a:alpha val="40000"/>
                    </a:schemeClr>
                  </a:outerShdw>
                </a:effectLst>
              </a:rPr>
              <a:t>web2.0</a:t>
            </a:r>
            <a:r>
              <a:rPr lang="fr-FR" dirty="0">
                <a:ln w="0"/>
                <a:solidFill>
                  <a:schemeClr val="tx1"/>
                </a:solidFill>
                <a:effectLst>
                  <a:outerShdw blurRad="38100" dist="19050" dir="2700000" algn="tl" rotWithShape="0">
                    <a:schemeClr val="dk1">
                      <a:alpha val="40000"/>
                    </a:schemeClr>
                  </a:outerShdw>
                </a:effectLst>
              </a:rPr>
              <a:t/>
            </a:r>
            <a:br>
              <a:rPr lang="fr-FR" dirty="0">
                <a:ln w="0"/>
                <a:solidFill>
                  <a:schemeClr val="tx1"/>
                </a:solidFill>
                <a:effectLst>
                  <a:outerShdw blurRad="38100" dist="19050" dir="2700000" algn="tl" rotWithShape="0">
                    <a:schemeClr val="dk1">
                      <a:alpha val="40000"/>
                    </a:schemeClr>
                  </a:outerShdw>
                </a:effectLst>
              </a:rPr>
            </a:br>
            <a:endParaRPr lang="fr-FR" dirty="0"/>
          </a:p>
        </p:txBody>
      </p:sp>
      <p:sp>
        <p:nvSpPr>
          <p:cNvPr id="3" name="Espace réservé du contenu 2"/>
          <p:cNvSpPr>
            <a:spLocks noGrp="1"/>
          </p:cNvSpPr>
          <p:nvPr>
            <p:ph idx="1"/>
          </p:nvPr>
        </p:nvSpPr>
        <p:spPr>
          <a:xfrm>
            <a:off x="1766170" y="2546960"/>
            <a:ext cx="8915400" cy="3139856"/>
          </a:xfrm>
        </p:spPr>
        <p:txBody>
          <a:bodyPr/>
          <a:lstStyle/>
          <a:p>
            <a:r>
              <a:rPr lang="fr-FR" sz="2400" dirty="0" smtClean="0"/>
              <a:t>Réseau </a:t>
            </a:r>
            <a:r>
              <a:rPr lang="fr-FR" sz="2400" dirty="0"/>
              <a:t>sociaux</a:t>
            </a:r>
          </a:p>
          <a:p>
            <a:r>
              <a:rPr lang="fr-FR" sz="2400" dirty="0" smtClean="0"/>
              <a:t>Partager </a:t>
            </a:r>
            <a:r>
              <a:rPr lang="fr-FR" sz="2400" dirty="0"/>
              <a:t>des données.</a:t>
            </a:r>
          </a:p>
          <a:p>
            <a:r>
              <a:rPr lang="fr-FR" sz="2400" dirty="0" smtClean="0"/>
              <a:t>Faites </a:t>
            </a:r>
            <a:r>
              <a:rPr lang="fr-FR" sz="2400" dirty="0"/>
              <a:t>confiance aux visiteurs(utilisateur gère le contenu).</a:t>
            </a:r>
          </a:p>
          <a:p>
            <a:r>
              <a:rPr lang="fr-FR" sz="2400" dirty="0" smtClean="0"/>
              <a:t>Service </a:t>
            </a:r>
            <a:r>
              <a:rPr lang="fr-FR" sz="2400" dirty="0"/>
              <a:t>web.</a:t>
            </a:r>
          </a:p>
          <a:p>
            <a:r>
              <a:rPr lang="fr-FR" sz="2400" dirty="0" smtClean="0"/>
              <a:t>Diversité </a:t>
            </a:r>
            <a:r>
              <a:rPr lang="fr-FR" sz="2400" dirty="0"/>
              <a:t>des données(</a:t>
            </a:r>
            <a:r>
              <a:rPr lang="fr-FR" sz="2400" dirty="0" err="1"/>
              <a:t>video</a:t>
            </a:r>
            <a:r>
              <a:rPr lang="fr-FR" sz="2400" dirty="0"/>
              <a:t> , image ,audio etc..).</a:t>
            </a:r>
          </a:p>
          <a:p>
            <a:endParaRPr lang="fr-FR" dirty="0"/>
          </a:p>
        </p:txBody>
      </p:sp>
    </p:spTree>
    <p:extLst>
      <p:ext uri="{BB962C8B-B14F-4D97-AF65-F5344CB8AC3E}">
        <p14:creationId xmlns:p14="http://schemas.microsoft.com/office/powerpoint/2010/main" val="3388354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03993" y="586532"/>
            <a:ext cx="8911687" cy="803857"/>
          </a:xfrm>
        </p:spPr>
        <p:txBody>
          <a:bodyPr>
            <a:normAutofit fontScale="90000"/>
          </a:bodyPr>
          <a:lstStyle/>
          <a:p>
            <a:r>
              <a:rPr lang="fr-FR" dirty="0" smtClean="0">
                <a:ln w="0"/>
                <a:effectLst>
                  <a:outerShdw blurRad="38100" dist="19050" dir="2700000" algn="tl" rotWithShape="0">
                    <a:schemeClr val="dk1">
                      <a:alpha val="40000"/>
                    </a:schemeClr>
                  </a:outerShdw>
                </a:effectLst>
              </a:rPr>
              <a:t>Les technologies </a:t>
            </a:r>
            <a:r>
              <a:rPr lang="fr-FR" dirty="0">
                <a:ln w="0"/>
                <a:effectLst>
                  <a:outerShdw blurRad="38100" dist="19050" dir="2700000" algn="tl" rotWithShape="0">
                    <a:schemeClr val="dk1">
                      <a:alpha val="40000"/>
                    </a:schemeClr>
                  </a:outerShdw>
                </a:effectLst>
              </a:rPr>
              <a:t>Web 2.0</a:t>
            </a:r>
            <a:r>
              <a:rPr lang="fr-FR" dirty="0">
                <a:ln w="0"/>
                <a:solidFill>
                  <a:schemeClr val="tx1"/>
                </a:solidFill>
                <a:effectLst>
                  <a:outerShdw blurRad="38100" dist="19050" dir="2700000" algn="tl" rotWithShape="0">
                    <a:schemeClr val="dk1">
                      <a:alpha val="40000"/>
                    </a:schemeClr>
                  </a:outerShdw>
                </a:effectLst>
              </a:rPr>
              <a:t/>
            </a:r>
            <a:br>
              <a:rPr lang="fr-FR" dirty="0">
                <a:ln w="0"/>
                <a:solidFill>
                  <a:schemeClr val="tx1"/>
                </a:solidFill>
                <a:effectLst>
                  <a:outerShdw blurRad="38100" dist="19050" dir="2700000" algn="tl" rotWithShape="0">
                    <a:schemeClr val="dk1">
                      <a:alpha val="40000"/>
                    </a:schemeClr>
                  </a:outerShdw>
                </a:effectLst>
              </a:rPr>
            </a:br>
            <a:endParaRPr lang="fr-FR" dirty="0"/>
          </a:p>
        </p:txBody>
      </p:sp>
      <p:sp>
        <p:nvSpPr>
          <p:cNvPr id="3" name="Espace réservé du contenu 2"/>
          <p:cNvSpPr>
            <a:spLocks noGrp="1"/>
          </p:cNvSpPr>
          <p:nvPr>
            <p:ph idx="1"/>
          </p:nvPr>
        </p:nvSpPr>
        <p:spPr>
          <a:xfrm>
            <a:off x="1903993" y="2434224"/>
            <a:ext cx="8915400" cy="2463453"/>
          </a:xfrm>
        </p:spPr>
        <p:txBody>
          <a:bodyPr/>
          <a:lstStyle/>
          <a:p>
            <a:r>
              <a:rPr lang="fr-FR" sz="2400" dirty="0" smtClean="0"/>
              <a:t>AJAX</a:t>
            </a:r>
            <a:r>
              <a:rPr lang="fr-FR" sz="2400" dirty="0"/>
              <a:t>.</a:t>
            </a:r>
          </a:p>
          <a:p>
            <a:r>
              <a:rPr lang="fr-FR" sz="2400" dirty="0" smtClean="0"/>
              <a:t>logiciel </a:t>
            </a:r>
            <a:r>
              <a:rPr lang="fr-FR" sz="2400" dirty="0"/>
              <a:t>basé sur le Web.</a:t>
            </a:r>
          </a:p>
          <a:p>
            <a:r>
              <a:rPr lang="fr-FR" sz="2400" dirty="0" smtClean="0"/>
              <a:t>blogs </a:t>
            </a:r>
            <a:r>
              <a:rPr lang="fr-FR" sz="2400" dirty="0"/>
              <a:t>et réseaux sociaux.</a:t>
            </a:r>
          </a:p>
          <a:p>
            <a:r>
              <a:rPr lang="fr-FR" sz="2400" dirty="0" smtClean="0"/>
              <a:t>Wiki</a:t>
            </a:r>
            <a:r>
              <a:rPr lang="fr-FR" sz="2400" dirty="0"/>
              <a:t>.</a:t>
            </a:r>
          </a:p>
          <a:p>
            <a:pPr marL="0" indent="0">
              <a:buNone/>
            </a:pPr>
            <a:endParaRPr lang="fr-FR" dirty="0"/>
          </a:p>
        </p:txBody>
      </p:sp>
    </p:spTree>
    <p:extLst>
      <p:ext uri="{BB962C8B-B14F-4D97-AF65-F5344CB8AC3E}">
        <p14:creationId xmlns:p14="http://schemas.microsoft.com/office/powerpoint/2010/main" val="154973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937" y="880997"/>
            <a:ext cx="8911686" cy="5081392"/>
          </a:xfrm>
        </p:spPr>
      </p:pic>
    </p:spTree>
    <p:extLst>
      <p:ext uri="{BB962C8B-B14F-4D97-AF65-F5344CB8AC3E}">
        <p14:creationId xmlns:p14="http://schemas.microsoft.com/office/powerpoint/2010/main" val="186870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6379" y="624110"/>
            <a:ext cx="9638234" cy="791331"/>
          </a:xfrm>
        </p:spPr>
        <p:txBody>
          <a:bodyPr/>
          <a:lstStyle/>
          <a:p>
            <a:r>
              <a:rPr lang="fr-FR" dirty="0"/>
              <a:t>Définition du web </a:t>
            </a:r>
            <a:r>
              <a:rPr lang="fr-FR" dirty="0" smtClean="0"/>
              <a:t>3.0 </a:t>
            </a:r>
            <a:endParaRPr lang="fr-FR" dirty="0"/>
          </a:p>
        </p:txBody>
      </p:sp>
      <p:sp>
        <p:nvSpPr>
          <p:cNvPr id="3" name="Espace réservé du contenu 2"/>
          <p:cNvSpPr>
            <a:spLocks noGrp="1"/>
          </p:cNvSpPr>
          <p:nvPr>
            <p:ph idx="1"/>
          </p:nvPr>
        </p:nvSpPr>
        <p:spPr>
          <a:xfrm>
            <a:off x="2016691" y="2872636"/>
            <a:ext cx="8915400" cy="2789128"/>
          </a:xfrm>
        </p:spPr>
        <p:txBody>
          <a:bodyPr>
            <a:noAutofit/>
          </a:bodyPr>
          <a:lstStyle/>
          <a:p>
            <a:r>
              <a:rPr lang="fr-FR" sz="2600" dirty="0" smtClean="0"/>
              <a:t>Est </a:t>
            </a:r>
            <a:r>
              <a:rPr lang="fr-FR" sz="2600" dirty="0"/>
              <a:t>appelé aussi  web sémantique c'est  une troisième phase de l'évaluation du World Wide Web. basé sur l'idée que l'internet comprend les éléments d'information qu'il stocke et est en mesure de faire une connexion logique entre eux.</a:t>
            </a:r>
            <a:endParaRPr lang="fr-FR" sz="2600" dirty="0"/>
          </a:p>
        </p:txBody>
      </p:sp>
    </p:spTree>
    <p:extLst>
      <p:ext uri="{BB962C8B-B14F-4D97-AF65-F5344CB8AC3E}">
        <p14:creationId xmlns:p14="http://schemas.microsoft.com/office/powerpoint/2010/main" val="3329047536"/>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610</TotalTime>
  <Words>712</Words>
  <Application>Microsoft Office PowerPoint</Application>
  <PresentationFormat>Grand écran</PresentationFormat>
  <Paragraphs>98</Paragraphs>
  <Slides>19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19</vt:i4>
      </vt:variant>
    </vt:vector>
  </HeadingPairs>
  <TitlesOfParts>
    <vt:vector size="25" baseType="lpstr">
      <vt:lpstr>Arial</vt:lpstr>
      <vt:lpstr>Bookman Old Style</vt:lpstr>
      <vt:lpstr>Century Gothic</vt:lpstr>
      <vt:lpstr>Wingdings</vt:lpstr>
      <vt:lpstr>Wingdings 3</vt:lpstr>
      <vt:lpstr>Brin</vt:lpstr>
      <vt:lpstr>Différences entre Web 2,0 et Web 3,0</vt:lpstr>
      <vt:lpstr>Plan </vt:lpstr>
      <vt:lpstr>Introduction</vt:lpstr>
      <vt:lpstr>Présentation PowerPoint</vt:lpstr>
      <vt:lpstr>Définition du web 2.0 </vt:lpstr>
      <vt:lpstr>Les caractéristiques du web2.0 </vt:lpstr>
      <vt:lpstr>Les technologies Web 2.0 </vt:lpstr>
      <vt:lpstr>Présentation PowerPoint</vt:lpstr>
      <vt:lpstr>Définition du web 3.0 </vt:lpstr>
      <vt:lpstr>Les caractéristique du web3.0</vt:lpstr>
      <vt:lpstr>Les technologies de Web 3.0</vt:lpstr>
      <vt:lpstr>Etude comparative entre Web 2.0 et Web 3.0</vt:lpstr>
      <vt:lpstr>Présentation PowerPoint</vt:lpstr>
      <vt:lpstr>Présentation PowerPoint</vt:lpstr>
      <vt:lpstr>Présentation PowerPoint</vt:lpstr>
      <vt:lpstr>Présentation PowerPoint</vt:lpstr>
      <vt:lpstr>Conclusion </vt:lpstr>
      <vt:lpstr>Référence utilisé </vt:lpstr>
      <vt:lpstr>Merci à votre attention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Différences entre Web 2,0 et Web 3,0</dc:title>
  <dc:creator>User</dc:creator>
  <cp:lastModifiedBy>User</cp:lastModifiedBy>
  <cp:revision>17</cp:revision>
  <dcterms:created xsi:type="dcterms:W3CDTF">2018-03-20T12:15:02Z</dcterms:created>
  <dcterms:modified xsi:type="dcterms:W3CDTF">2018-03-20T22:25:14Z</dcterms:modified>
</cp:coreProperties>
</file>