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8"/>
  </p:notesMasterIdLst>
  <p:sldIdLst>
    <p:sldId id="256" r:id="rId4"/>
    <p:sldId id="389" r:id="rId5"/>
    <p:sldId id="642" r:id="rId6"/>
    <p:sldId id="64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389"/>
            <p14:sldId id="642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C9"/>
    <a:srgbClr val="8FA7C4"/>
    <a:srgbClr val="A166FF"/>
    <a:srgbClr val="444D58"/>
    <a:srgbClr val="232F3E"/>
    <a:srgbClr val="FF5151"/>
    <a:srgbClr val="FF0000"/>
    <a:srgbClr val="161E2D"/>
    <a:srgbClr val="BF0816"/>
    <a:srgbClr val="3F8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/>
    <p:restoredTop sz="97026"/>
  </p:normalViewPr>
  <p:slideViewPr>
    <p:cSldViewPr snapToGrid="0" snapToObjects="1">
      <p:cViewPr varScale="1">
        <p:scale>
          <a:sx n="131" d="100"/>
          <a:sy n="131" d="100"/>
        </p:scale>
        <p:origin x="448" y="18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3/6/23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1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81D99-19C3-C743-5B06-68DB62F8340B}"/>
              </a:ext>
            </a:extLst>
          </p:cNvPr>
          <p:cNvSpPr txBox="1">
            <a:spLocks/>
          </p:cNvSpPr>
          <p:nvPr userDrawn="1"/>
        </p:nvSpPr>
        <p:spPr>
          <a:xfrm>
            <a:off x="240941" y="4012435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3894896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2023,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6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  <p:sldLayoutId id="2147483859" r:id="rId30"/>
    <p:sldLayoutId id="2147483860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1297055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 Lambda Metrics 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Release 15-2023.01.31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827ED-9F12-195B-69DB-12DABFC0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58" y="1297427"/>
            <a:ext cx="4902200" cy="445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C7FB2-ED64-8813-ED63-87E1301160BF}"/>
              </a:ext>
            </a:extLst>
          </p:cNvPr>
          <p:cNvSpPr txBox="1"/>
          <p:nvPr/>
        </p:nvSpPr>
        <p:spPr>
          <a:xfrm>
            <a:off x="0" y="1600143"/>
            <a:ext cx="6858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from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opentelemetry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import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>
                <a:solidFill>
                  <a:srgbClr val="A6E22E"/>
                </a:solidFill>
                <a:effectLst/>
                <a:latin typeface="Monaco" pitchFamily="2" charset="77"/>
              </a:rPr>
              <a:t>metrics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from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opentelemetry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exporter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otlp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proto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grpc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metric_exporter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import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OTLPMetricExporter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from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opentelemetry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sdk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metrics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import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MeterProvider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from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opentelemetry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metrics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import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Monaco" pitchFamily="2" charset="77"/>
              </a:rPr>
              <a:t>set_meter_provider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from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opentelemetry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sdk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metrics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export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import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PeriodicExportingMetricReader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</a:br>
            <a:r>
              <a:rPr lang="en-US" sz="1200" b="0" i="1" dirty="0">
                <a:solidFill>
                  <a:srgbClr val="66D9EF"/>
                </a:solidFill>
                <a:effectLst/>
                <a:latin typeface="Monaco" pitchFamily="2" charset="77"/>
              </a:rPr>
              <a:t>def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A6E22E"/>
                </a:solidFill>
                <a:effectLst/>
                <a:latin typeface="Monaco" pitchFamily="2" charset="77"/>
              </a:rPr>
              <a:t>handler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Monaco" pitchFamily="2" charset="77"/>
              </a:rPr>
              <a:t>event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, 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Monaco" pitchFamily="2" charset="77"/>
              </a:rPr>
              <a:t>context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):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exporter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OTLPMetricExporter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Monaco" pitchFamily="2" charset="77"/>
              </a:rPr>
              <a:t>endpoint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"http://localhost:4317"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)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reader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PeriodicExportingMetricReader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(exporter, </a:t>
            </a:r>
            <a:r>
              <a:rPr lang="en-US" sz="1200" b="0" i="1" dirty="0" err="1">
                <a:solidFill>
                  <a:srgbClr val="FD971F"/>
                </a:solidFill>
                <a:effectLst/>
                <a:latin typeface="Monaco" pitchFamily="2" charset="77"/>
              </a:rPr>
              <a:t>export_interval_millis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100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)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provider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MeterProvider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i="1" dirty="0" err="1">
                <a:solidFill>
                  <a:srgbClr val="FD971F"/>
                </a:solidFill>
                <a:effectLst/>
                <a:latin typeface="Monaco" pitchFamily="2" charset="77"/>
              </a:rPr>
              <a:t>metric_readers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[reader])</a:t>
            </a:r>
          </a:p>
          <a:p>
            <a:r>
              <a:rPr lang="en-US" sz="1200" b="0" dirty="0" err="1">
                <a:solidFill>
                  <a:srgbClr val="A6E22E"/>
                </a:solidFill>
                <a:effectLst/>
                <a:latin typeface="Monaco" pitchFamily="2" charset="77"/>
              </a:rPr>
              <a:t>set_meter_provider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(provider)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meter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u="sng" dirty="0" err="1">
                <a:solidFill>
                  <a:srgbClr val="A6E22E"/>
                </a:solidFill>
                <a:effectLst/>
                <a:latin typeface="Monaco" pitchFamily="2" charset="77"/>
              </a:rPr>
              <a:t>metrics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Monaco" pitchFamily="2" charset="77"/>
              </a:rPr>
              <a:t>get_meter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(__name__)</a:t>
            </a:r>
          </a:p>
          <a:p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metric_interval_counter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meter.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Monaco" pitchFamily="2" charset="77"/>
              </a:rPr>
              <a:t>create_counter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</a:t>
            </a:r>
            <a:r>
              <a:rPr lang="en-US" sz="1200" b="0" dirty="0" err="1">
                <a:solidFill>
                  <a:srgbClr val="E6DB74"/>
                </a:solidFill>
                <a:effectLst/>
                <a:latin typeface="Monaco" pitchFamily="2" charset="77"/>
              </a:rPr>
              <a:t>interval.counter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, 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Monaco" pitchFamily="2" charset="77"/>
              </a:rPr>
              <a:t>unit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"1"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, 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Monaco" pitchFamily="2" charset="77"/>
              </a:rPr>
              <a:t>description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=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"Counts the number of intervals processed"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)</a:t>
            </a:r>
          </a:p>
          <a:p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metric_interval_counter.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Monaco" pitchFamily="2" charset="77"/>
              </a:rPr>
              <a:t>add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1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, {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</a:t>
            </a:r>
            <a:r>
              <a:rPr lang="en-US" sz="1200" b="0" dirty="0" err="1">
                <a:solidFill>
                  <a:srgbClr val="E6DB74"/>
                </a:solidFill>
                <a:effectLst/>
                <a:latin typeface="Monaco" pitchFamily="2" charset="77"/>
              </a:rPr>
              <a:t>work.type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</a:t>
            </a:r>
            <a:r>
              <a:rPr lang="en-US" sz="1200" b="0" dirty="0">
                <a:solidFill>
                  <a:srgbClr val="E6DB74"/>
                </a:solidFill>
                <a:effectLst/>
                <a:latin typeface="Monaco" pitchFamily="2" charset="77"/>
              </a:rPr>
              <a:t>"demo"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})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</a:br>
            <a:b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</a:br>
            <a:r>
              <a:rPr lang="en-US" sz="1200" b="0" dirty="0">
                <a:solidFill>
                  <a:srgbClr val="A6E22E"/>
                </a:solidFill>
                <a:effectLst/>
                <a:latin typeface="Monaco" pitchFamily="2" charset="77"/>
              </a:rPr>
              <a:t>handler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0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, 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0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)</a:t>
            </a:r>
          </a:p>
          <a:p>
            <a:endParaRPr lang="en-C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A62C1-E262-18E5-E386-12FC5364A63F}"/>
              </a:ext>
            </a:extLst>
          </p:cNvPr>
          <p:cNvSpPr txBox="1"/>
          <p:nvPr/>
        </p:nvSpPr>
        <p:spPr>
          <a:xfrm>
            <a:off x="163691" y="242541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Monaco" pitchFamily="2" charset="77"/>
              </a:rPr>
              <a:t>Local Run with Port-Forward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786E9-6C65-A1DF-C768-0F190CE02261}"/>
              </a:ext>
            </a:extLst>
          </p:cNvPr>
          <p:cNvSpPr txBox="1"/>
          <p:nvPr/>
        </p:nvSpPr>
        <p:spPr>
          <a:xfrm>
            <a:off x="163691" y="242541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Monaco" pitchFamily="2" charset="77"/>
              </a:rPr>
              <a:t>Remote Run with Pod 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425164-A02C-DF87-6E12-CCF03ED8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06" y="1233522"/>
            <a:ext cx="4318000" cy="454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59FF1A-C18F-ABBF-8CCF-490DFD242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91" y="1233522"/>
            <a:ext cx="6888862" cy="1833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52370D-CA09-B39F-DD49-339FC4E60F13}"/>
              </a:ext>
            </a:extLst>
          </p:cNvPr>
          <p:cNvSpPr txBox="1"/>
          <p:nvPr/>
        </p:nvSpPr>
        <p:spPr>
          <a:xfrm>
            <a:off x="1117863" y="3887441"/>
            <a:ext cx="443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Monaco" pitchFamily="2" charset="77"/>
              </a:rPr>
              <a:t>Some Tweaks: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onaco" pitchFamily="2" charset="77"/>
              </a:rPr>
              <a:t>R</a:t>
            </a:r>
            <a:r>
              <a:rPr lang="en-CN" sz="1200" dirty="0">
                <a:solidFill>
                  <a:schemeClr val="bg1"/>
                </a:solidFill>
                <a:latin typeface="Monaco" pitchFamily="2" charset="77"/>
              </a:rPr>
              <a:t>emove local function call “</a:t>
            </a:r>
            <a:r>
              <a:rPr lang="en-US" sz="1200" b="0" dirty="0">
                <a:solidFill>
                  <a:srgbClr val="A6E22E"/>
                </a:solidFill>
                <a:effectLst/>
                <a:latin typeface="Monaco" pitchFamily="2" charset="77"/>
              </a:rPr>
              <a:t>handler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(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0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, 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0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)</a:t>
            </a:r>
            <a:r>
              <a:rPr lang="en-CN" sz="1200" dirty="0">
                <a:solidFill>
                  <a:schemeClr val="bg1"/>
                </a:solidFill>
                <a:latin typeface="Monaco" pitchFamily="2" charset="77"/>
              </a:rPr>
              <a:t>”</a:t>
            </a:r>
          </a:p>
          <a:p>
            <a:pPr marL="342900" indent="-342900">
              <a:buAutoNum type="arabicPeriod"/>
            </a:pPr>
            <a:r>
              <a:rPr lang="en-CN" sz="1200" dirty="0">
                <a:solidFill>
                  <a:schemeClr val="bg1"/>
                </a:solidFill>
                <a:latin typeface="Monaco" pitchFamily="2" charset="77"/>
              </a:rPr>
              <a:t>Add Sleep as emit function is async call</a:t>
            </a:r>
          </a:p>
          <a:p>
            <a:pPr marL="342900" indent="-342900">
              <a:buAutoNum type="arabicPeriod"/>
            </a:pPr>
            <a:r>
              <a:rPr lang="en-CN" sz="1200" dirty="0">
                <a:solidFill>
                  <a:schemeClr val="bg1"/>
                </a:solidFill>
                <a:latin typeface="Monaco" pitchFamily="2" charset="77"/>
              </a:rPr>
              <a:t>Use Pod IP</a:t>
            </a:r>
          </a:p>
        </p:txBody>
      </p:sp>
    </p:spTree>
    <p:extLst>
      <p:ext uri="{BB962C8B-B14F-4D97-AF65-F5344CB8AC3E}">
        <p14:creationId xmlns:p14="http://schemas.microsoft.com/office/powerpoint/2010/main" val="24797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FFF75-CA53-FE8C-209E-51AEDA936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40" y="2756743"/>
            <a:ext cx="5559218" cy="2145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3DE6A9-C45D-8164-C692-323835CB5BB9}"/>
              </a:ext>
            </a:extLst>
          </p:cNvPr>
          <p:cNvSpPr txBox="1"/>
          <p:nvPr/>
        </p:nvSpPr>
        <p:spPr>
          <a:xfrm>
            <a:off x="163691" y="242541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Monaco" pitchFamily="2" charset="77"/>
              </a:rPr>
              <a:t>Remote Run with Internal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82BDD-5877-A04E-AF78-AA5777063AFD}"/>
              </a:ext>
            </a:extLst>
          </p:cNvPr>
          <p:cNvSpPr txBox="1"/>
          <p:nvPr/>
        </p:nvSpPr>
        <p:spPr>
          <a:xfrm>
            <a:off x="138042" y="1589610"/>
            <a:ext cx="61350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apiVersion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v1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kind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Service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metadata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name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lambda-metrics-collector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namespace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observability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annotations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</a:p>
          <a:p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service.beta.kubernetes.io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/</a:t>
            </a:r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aws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-load-balancer-type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external</a:t>
            </a:r>
          </a:p>
          <a:p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service.beta.kubernetes.io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/</a:t>
            </a:r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aws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-load-balancer-</a:t>
            </a:r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nlb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-target-type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ip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service.beta.kubernetes.io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/</a:t>
            </a:r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aws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-load-balancer-scheme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internal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spec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ports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- 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4317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targetPort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</a:t>
            </a:r>
            <a:r>
              <a:rPr lang="en-US" sz="1200" b="0" dirty="0">
                <a:solidFill>
                  <a:srgbClr val="AE81FF"/>
                </a:solidFill>
                <a:effectLst/>
                <a:latin typeface="Monaco" pitchFamily="2" charset="77"/>
              </a:rPr>
              <a:t>4317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protocol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TCP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type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Monaco" pitchFamily="2" charset="77"/>
              </a:rPr>
              <a:t>LoadBalancer</a:t>
            </a:r>
            <a:endParaRPr lang="en-US" sz="1200" b="0" dirty="0">
              <a:solidFill>
                <a:srgbClr val="F8F8F2"/>
              </a:solidFill>
              <a:effectLst/>
              <a:latin typeface="Monaco" pitchFamily="2" charset="77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selector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</a:p>
          <a:p>
            <a:r>
              <a:rPr lang="en-US" sz="1200" b="0" dirty="0" err="1">
                <a:solidFill>
                  <a:srgbClr val="F92672"/>
                </a:solidFill>
                <a:effectLst/>
                <a:latin typeface="Monaco" pitchFamily="2" charset="77"/>
              </a:rPr>
              <a:t>app.kubernetes.io</a:t>
            </a:r>
            <a:r>
              <a:rPr lang="en-US" sz="1200" b="0" dirty="0">
                <a:solidFill>
                  <a:srgbClr val="F92672"/>
                </a:solidFill>
                <a:effectLst/>
                <a:latin typeface="Monaco" pitchFamily="2" charset="77"/>
              </a:rPr>
              <a:t>/name</a:t>
            </a:r>
            <a:r>
              <a:rPr lang="en-US" sz="1200" b="0" dirty="0">
                <a:solidFill>
                  <a:srgbClr val="F8F8F2"/>
                </a:solidFill>
                <a:effectLst/>
                <a:latin typeface="Monaco" pitchFamily="2" charset="77"/>
              </a:rPr>
              <a:t>: metrics-lambda-collector-collector</a:t>
            </a:r>
          </a:p>
          <a:p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55118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3" id="{654AA20A-A5FD-7D49-8AE7-3277DD9B0EB9}" vid="{0D33CAE3-AF1B-B34E-9779-E65C01BD81B0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3" id="{654AA20A-A5FD-7D49-8AE7-3277DD9B0EB9}" vid="{ED6D158E-2B2A-0346-B11C-AB3B8165C317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3" id="{654AA20A-A5FD-7D49-8AE7-3277DD9B0EB9}" vid="{FB4CB11B-BFE3-F74A-871A-E115A9F7AD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364</Words>
  <Application>Microsoft Macintosh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Monaco</vt:lpstr>
      <vt:lpstr>Office Theme</vt:lpstr>
      <vt:lpstr>1_Title-and-content_DB</vt:lpstr>
      <vt:lpstr>Title-and-content_DB</vt:lpstr>
      <vt:lpstr>AWS Lambda Metrics 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Demo</dc:title>
  <dc:creator>Microsoft Office User</dc:creator>
  <cp:lastModifiedBy>Microsoft Office User</cp:lastModifiedBy>
  <cp:revision>2</cp:revision>
  <dcterms:created xsi:type="dcterms:W3CDTF">2023-03-06T12:20:21Z</dcterms:created>
  <dcterms:modified xsi:type="dcterms:W3CDTF">2023-03-06T16:51:24Z</dcterms:modified>
</cp:coreProperties>
</file>