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11"/>
  </p:notesMasterIdLst>
  <p:sldIdLst>
    <p:sldId id="256" r:id="rId4"/>
    <p:sldId id="393" r:id="rId5"/>
    <p:sldId id="389" r:id="rId6"/>
    <p:sldId id="390" r:id="rId7"/>
    <p:sldId id="391" r:id="rId8"/>
    <p:sldId id="392" r:id="rId9"/>
    <p:sldId id="39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93"/>
            <p14:sldId id="389"/>
            <p14:sldId id="390"/>
            <p14:sldId id="391"/>
            <p14:sldId id="392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0A1C9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5"/>
    <p:restoredTop sz="97026"/>
  </p:normalViewPr>
  <p:slideViewPr>
    <p:cSldViewPr snapToGrid="0" snapToObjects="1">
      <p:cViewPr varScale="1">
        <p:scale>
          <a:sx n="124" d="100"/>
          <a:sy n="124" d="100"/>
        </p:scale>
        <p:origin x="184" y="232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1/31/23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</a:t>
            </a:r>
            <a:r>
              <a:rPr lang="en-US" altLang="zh-CN" dirty="0"/>
              <a:t>22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altLang="zh-CN" dirty="0"/>
              <a:t>2022</a:t>
            </a:r>
            <a:r>
              <a:rPr lang="en-US" dirty="0"/>
              <a:t>, Amazon Web Services, Inc. or its affiliates.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79" y="1726434"/>
            <a:ext cx="11900200" cy="1977204"/>
          </a:xfrm>
        </p:spPr>
        <p:txBody>
          <a:bodyPr/>
          <a:lstStyle/>
          <a:p>
            <a:br>
              <a:rPr lang="en-CN" altLang="zh-CN" sz="3600" dirty="0">
                <a:latin typeface="Heiti TC Medium" pitchFamily="2" charset="-128"/>
                <a:ea typeface="Heiti TC Medium" pitchFamily="2" charset="-128"/>
              </a:rPr>
            </a:br>
            <a:br>
              <a:rPr lang="en-CN" altLang="zh-CN" sz="3600" dirty="0">
                <a:latin typeface="Heiti TC Medium" pitchFamily="2" charset="-128"/>
                <a:ea typeface="Heiti TC Medium" pitchFamily="2" charset="-128"/>
              </a:rPr>
            </a:br>
            <a:r>
              <a:rPr lang="en-CN" altLang="zh-CN" sz="3600" dirty="0">
                <a:latin typeface="Heiti TC Medium" pitchFamily="2" charset="-128"/>
                <a:ea typeface="Heiti TC Medium" pitchFamily="2" charset="-128"/>
              </a:rPr>
              <a:t>CloudWatch Cross-Account Demo</a:t>
            </a:r>
            <a:r>
              <a:rPr lang="zh-CN" altLang="en-US" sz="3600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sz="3600" dirty="0">
                <a:latin typeface="Heiti TC Medium" pitchFamily="2" charset="-128"/>
                <a:ea typeface="Heiti TC Medium" pitchFamily="2" charset="-128"/>
              </a:rPr>
              <a:t>Architecture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28F1-020D-B16A-C163-DE19433DAFE3}"/>
              </a:ext>
            </a:extLst>
          </p:cNvPr>
          <p:cNvSpPr txBox="1"/>
          <p:nvPr/>
        </p:nvSpPr>
        <p:spPr>
          <a:xfrm>
            <a:off x="1222409" y="418698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Yagr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9D87-12BE-DCAC-8A73-17C9EA4AF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DB5-BC5E-C563-7C7F-84B63AE1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44729-7C30-F1A5-0DBD-9CE1D9A6FB3C}"/>
              </a:ext>
            </a:extLst>
          </p:cNvPr>
          <p:cNvSpPr txBox="1"/>
          <p:nvPr/>
        </p:nvSpPr>
        <p:spPr>
          <a:xfrm>
            <a:off x="318498" y="42124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Configure</a:t>
            </a:r>
            <a:endParaRPr lang="en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4B283-12D2-E9DC-2F28-1893AE8F0F4E}"/>
              </a:ext>
            </a:extLst>
          </p:cNvPr>
          <p:cNvSpPr txBox="1"/>
          <p:nvPr/>
        </p:nvSpPr>
        <p:spPr>
          <a:xfrm>
            <a:off x="318498" y="1047963"/>
            <a:ext cx="982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aws.amazon.com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/blogs/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/new-amazon-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-cross-account-observability/</a:t>
            </a:r>
            <a:endParaRPr lang="en-CN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26" name="Picture 2" descr="Console screenshot.">
            <a:extLst>
              <a:ext uri="{FF2B5EF4-FFF2-40B4-BE49-F238E27FC236}">
                <a16:creationId xmlns:a16="http://schemas.microsoft.com/office/drawing/2014/main" id="{103076EE-10C1-1E5F-93BC-623EC2B2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5" y="3378756"/>
            <a:ext cx="5462278" cy="31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ole screenshot.">
            <a:extLst>
              <a:ext uri="{FF2B5EF4-FFF2-40B4-BE49-F238E27FC236}">
                <a16:creationId xmlns:a16="http://schemas.microsoft.com/office/drawing/2014/main" id="{D9F7B920-F3CC-BDAE-ADF5-6A66D317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8" y="1582352"/>
            <a:ext cx="6259587" cy="284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8873F-693B-F56E-6049-D3666A480FA0}"/>
              </a:ext>
            </a:extLst>
          </p:cNvPr>
          <p:cNvSpPr txBox="1"/>
          <p:nvPr/>
        </p:nvSpPr>
        <p:spPr>
          <a:xfrm>
            <a:off x="7167938" y="1806323"/>
            <a:ext cx="470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Configure the current account to be monitoring account and source account (One account can be monitoring and source account at the same time)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63CDE-64D1-5CEC-5183-FBC16CB9F710}"/>
              </a:ext>
            </a:extLst>
          </p:cNvPr>
          <p:cNvSpPr txBox="1"/>
          <p:nvPr/>
        </p:nvSpPr>
        <p:spPr>
          <a:xfrm>
            <a:off x="2102053" y="5388245"/>
            <a:ext cx="345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 Logs/Metrics/Traces with monitoring account</a:t>
            </a:r>
          </a:p>
        </p:txBody>
      </p:sp>
    </p:spTree>
    <p:extLst>
      <p:ext uri="{BB962C8B-B14F-4D97-AF65-F5344CB8AC3E}">
        <p14:creationId xmlns:p14="http://schemas.microsoft.com/office/powerpoint/2010/main" val="31483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16592-06DB-19F1-C665-2E3095F2E5CC}"/>
              </a:ext>
            </a:extLst>
          </p:cNvPr>
          <p:cNvSpPr/>
          <p:nvPr/>
        </p:nvSpPr>
        <p:spPr>
          <a:xfrm>
            <a:off x="273298" y="846953"/>
            <a:ext cx="5280396" cy="51919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 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5AB26D-ABA4-51B8-2A16-91FBFCEBE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98" y="846953"/>
            <a:ext cx="381602" cy="381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4A9CAC-8F70-0085-EDE2-59AAFCDB518B}"/>
              </a:ext>
            </a:extLst>
          </p:cNvPr>
          <p:cNvSpPr/>
          <p:nvPr/>
        </p:nvSpPr>
        <p:spPr>
          <a:xfrm>
            <a:off x="6136851" y="846953"/>
            <a:ext cx="5280396" cy="51919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 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E7401-17BF-A825-1D55-5B9078089480}"/>
              </a:ext>
            </a:extLst>
          </p:cNvPr>
          <p:cNvGrpSpPr/>
          <p:nvPr/>
        </p:nvGrpSpPr>
        <p:grpSpPr>
          <a:xfrm>
            <a:off x="6538915" y="1996254"/>
            <a:ext cx="4476267" cy="3282284"/>
            <a:chOff x="590585" y="1781976"/>
            <a:chExt cx="4476267" cy="3282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3B37C-98C8-303D-199E-F1E7DD57A511}"/>
                </a:ext>
              </a:extLst>
            </p:cNvPr>
            <p:cNvSpPr/>
            <p:nvPr/>
          </p:nvSpPr>
          <p:spPr>
            <a:xfrm>
              <a:off x="894945" y="2584535"/>
              <a:ext cx="3920246" cy="2277593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DE6B9336-FAD0-16DB-5C76-EEF486A1F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674" y="2346953"/>
              <a:ext cx="475163" cy="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559A-39F3-E9ED-EC65-D310758324FF}"/>
                </a:ext>
              </a:extLst>
            </p:cNvPr>
            <p:cNvSpPr/>
            <p:nvPr/>
          </p:nvSpPr>
          <p:spPr>
            <a:xfrm>
              <a:off x="592368" y="1782446"/>
              <a:ext cx="4474484" cy="328181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7432" algn="l"/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84C8FF-BAD7-E00C-E13D-C56AEC77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585" y="1781976"/>
              <a:ext cx="381000" cy="381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DBDE3-335E-27AB-4E0A-306835EC4910}"/>
              </a:ext>
            </a:extLst>
          </p:cNvPr>
          <p:cNvGrpSpPr/>
          <p:nvPr/>
        </p:nvGrpSpPr>
        <p:grpSpPr>
          <a:xfrm>
            <a:off x="742985" y="1996020"/>
            <a:ext cx="4476267" cy="3282518"/>
            <a:chOff x="590585" y="1781976"/>
            <a:chExt cx="4476267" cy="328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74F88C-1180-E621-8665-F8F92AE67912}"/>
                </a:ext>
              </a:extLst>
            </p:cNvPr>
            <p:cNvSpPr/>
            <p:nvPr/>
          </p:nvSpPr>
          <p:spPr>
            <a:xfrm>
              <a:off x="894945" y="2584535"/>
              <a:ext cx="3920246" cy="2277827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19" name="Graphic 23">
              <a:extLst>
                <a:ext uri="{FF2B5EF4-FFF2-40B4-BE49-F238E27FC236}">
                  <a16:creationId xmlns:a16="http://schemas.microsoft.com/office/drawing/2014/main" id="{825D1D0A-6C41-FD8B-5DE3-58877CD29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674" y="2346953"/>
              <a:ext cx="475163" cy="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1BD565-451C-C700-D308-C3D5BDEBB919}"/>
                </a:ext>
              </a:extLst>
            </p:cNvPr>
            <p:cNvSpPr/>
            <p:nvPr/>
          </p:nvSpPr>
          <p:spPr>
            <a:xfrm>
              <a:off x="592368" y="1782445"/>
              <a:ext cx="4474484" cy="3282049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7432" algn="l"/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2E34989-6D58-5AE4-BC1A-647B86BB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585" y="1781976"/>
              <a:ext cx="381000" cy="381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92CCB9-8089-A9FB-3880-70AA2E087A28}"/>
              </a:ext>
            </a:extLst>
          </p:cNvPr>
          <p:cNvGrpSpPr/>
          <p:nvPr/>
        </p:nvGrpSpPr>
        <p:grpSpPr>
          <a:xfrm>
            <a:off x="3924754" y="1181007"/>
            <a:ext cx="1579278" cy="728962"/>
            <a:chOff x="4050621" y="2092066"/>
            <a:chExt cx="1579278" cy="728962"/>
          </a:xfrm>
        </p:grpSpPr>
        <p:pic>
          <p:nvPicPr>
            <p:cNvPr id="22" name="Graphic 7">
              <a:extLst>
                <a:ext uri="{FF2B5EF4-FFF2-40B4-BE49-F238E27FC236}">
                  <a16:creationId xmlns:a16="http://schemas.microsoft.com/office/drawing/2014/main" id="{3292B6CD-E098-5FDE-24A5-551F3A2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68" y="2092066"/>
              <a:ext cx="453183" cy="453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B04322-CDD7-69D3-B1A6-FEE69A1ED1FF}"/>
                </a:ext>
              </a:extLst>
            </p:cNvPr>
            <p:cNvSpPr txBox="1"/>
            <p:nvPr/>
          </p:nvSpPr>
          <p:spPr>
            <a:xfrm>
              <a:off x="4050621" y="2544029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CN" sz="12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mazon Ember" panose="020B0603020204020204" pitchFamily="34" charset="0"/>
                </a:rPr>
                <a:t>ransit Gateway</a:t>
              </a:r>
            </a:p>
          </p:txBody>
        </p: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3F26C4-910A-735E-10B6-5B63BC38E0D1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>
            <a:off x="4940984" y="1407599"/>
            <a:ext cx="3836956" cy="589125"/>
          </a:xfrm>
          <a:prstGeom prst="bentConnector2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B7A31FFA-A67E-9AFD-75DB-A0613031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646" y="859213"/>
            <a:ext cx="381602" cy="3816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22F2C18-3FE4-49A1-A467-CCE2BE8D056A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 flipV="1">
            <a:off x="2982011" y="1407599"/>
            <a:ext cx="1505791" cy="588890"/>
          </a:xfrm>
          <a:prstGeom prst="bentConnector2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47DD59-9E3D-8376-3D8B-AE88AE019BA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301931" y="3938354"/>
            <a:ext cx="305775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8D641E-F0DB-5105-64A8-42FB31F3A4DB}"/>
              </a:ext>
            </a:extLst>
          </p:cNvPr>
          <p:cNvGrpSpPr/>
          <p:nvPr/>
        </p:nvGrpSpPr>
        <p:grpSpPr>
          <a:xfrm>
            <a:off x="3436873" y="3711554"/>
            <a:ext cx="1261884" cy="753720"/>
            <a:chOff x="2195214" y="4063799"/>
            <a:chExt cx="1261884" cy="75372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0B8492C-99D5-01FA-C60B-A24CB8FD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2040" y="4063799"/>
              <a:ext cx="468232" cy="4536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896BC-D7BF-BB35-B913-8C2CE1503939}"/>
                </a:ext>
              </a:extLst>
            </p:cNvPr>
            <p:cNvSpPr txBox="1"/>
            <p:nvPr/>
          </p:nvSpPr>
          <p:spPr>
            <a:xfrm>
              <a:off x="2195214" y="4571298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Monaco" pitchFamily="2" charset="77"/>
                </a:rPr>
                <a:t>C</a:t>
              </a:r>
              <a:r>
                <a:rPr lang="en-CN" sz="1000" dirty="0">
                  <a:solidFill>
                    <a:schemeClr val="bg1"/>
                  </a:solidFill>
                  <a:latin typeface="Monaco" pitchFamily="2" charset="77"/>
                </a:rPr>
                <a:t>aller Service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DE8568-F66A-0FE6-DDA3-1C0778FBCA46}"/>
              </a:ext>
            </a:extLst>
          </p:cNvPr>
          <p:cNvGrpSpPr/>
          <p:nvPr/>
        </p:nvGrpSpPr>
        <p:grpSpPr>
          <a:xfrm>
            <a:off x="6962857" y="3711554"/>
            <a:ext cx="1261884" cy="755498"/>
            <a:chOff x="7954256" y="4063799"/>
            <a:chExt cx="1261884" cy="75549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CDDC9-68BE-E9EB-04C2-7FB33BE66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2" y="4063799"/>
              <a:ext cx="468232" cy="4536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3C464-35D7-F40A-B091-B6E3F85A0F09}"/>
                </a:ext>
              </a:extLst>
            </p:cNvPr>
            <p:cNvSpPr txBox="1"/>
            <p:nvPr/>
          </p:nvSpPr>
          <p:spPr>
            <a:xfrm>
              <a:off x="7954256" y="4573076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Monaco" pitchFamily="2" charset="77"/>
                </a:rPr>
                <a:t>C</a:t>
              </a:r>
              <a:r>
                <a:rPr lang="en-CN" sz="1000" dirty="0">
                  <a:solidFill>
                    <a:schemeClr val="bg1"/>
                  </a:solidFill>
                  <a:latin typeface="Monaco" pitchFamily="2" charset="77"/>
                </a:rPr>
                <a:t>allee Service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CF2C53-E113-FF9A-10E8-67DE760FF3E6}"/>
              </a:ext>
            </a:extLst>
          </p:cNvPr>
          <p:cNvGrpSpPr/>
          <p:nvPr/>
        </p:nvGrpSpPr>
        <p:grpSpPr>
          <a:xfrm>
            <a:off x="1196757" y="3709878"/>
            <a:ext cx="1261884" cy="760243"/>
            <a:chOff x="2220611" y="4067313"/>
            <a:chExt cx="1261884" cy="76024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99B581-52D8-3FF7-208F-8176C8C7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CED3CE-0361-B329-AD63-FE8BAD09F052}"/>
                </a:ext>
              </a:extLst>
            </p:cNvPr>
            <p:cNvSpPr txBox="1"/>
            <p:nvPr/>
          </p:nvSpPr>
          <p:spPr>
            <a:xfrm>
              <a:off x="2220611" y="4581335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Monaco" pitchFamily="2" charset="77"/>
                </a:rPr>
                <a:t>ADOT Collector</a:t>
              </a:r>
              <a:endParaRPr lang="en-CN" sz="1000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0734B0-9810-C10F-A91C-350060CB933B}"/>
              </a:ext>
            </a:extLst>
          </p:cNvPr>
          <p:cNvGrpSpPr/>
          <p:nvPr/>
        </p:nvGrpSpPr>
        <p:grpSpPr>
          <a:xfrm>
            <a:off x="9440561" y="3711656"/>
            <a:ext cx="1261884" cy="755396"/>
            <a:chOff x="945940" y="4063901"/>
            <a:chExt cx="1261884" cy="75539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691FC74-1E44-A355-8EA5-3C1FADA7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2766" y="4063901"/>
              <a:ext cx="468232" cy="4536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E73DE5-A643-8E35-C052-FC124D016EE1}"/>
                </a:ext>
              </a:extLst>
            </p:cNvPr>
            <p:cNvSpPr txBox="1"/>
            <p:nvPr/>
          </p:nvSpPr>
          <p:spPr>
            <a:xfrm>
              <a:off x="945940" y="4573076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Monaco" pitchFamily="2" charset="77"/>
                </a:rPr>
                <a:t>ADOT Collector</a:t>
              </a:r>
              <a:endParaRPr lang="en-CN" sz="1000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60104E-72EA-ECBA-DEA0-F8AD5E89CDED}"/>
              </a:ext>
            </a:extLst>
          </p:cNvPr>
          <p:cNvGrpSpPr/>
          <p:nvPr/>
        </p:nvGrpSpPr>
        <p:grpSpPr>
          <a:xfrm>
            <a:off x="1708211" y="5365058"/>
            <a:ext cx="1433687" cy="693948"/>
            <a:chOff x="5226550" y="5108575"/>
            <a:chExt cx="1433687" cy="693948"/>
          </a:xfrm>
        </p:grpSpPr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AA484DF8-604E-80EF-B491-66FCE0671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550" y="5556302"/>
              <a:ext cx="14336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Metrics Insights</a:t>
              </a:r>
            </a:p>
          </p:txBody>
        </p:sp>
        <p:pic>
          <p:nvPicPr>
            <p:cNvPr id="52" name="Graphic 24">
              <a:extLst>
                <a:ext uri="{FF2B5EF4-FFF2-40B4-BE49-F238E27FC236}">
                  <a16:creationId xmlns:a16="http://schemas.microsoft.com/office/drawing/2014/main" id="{4C92DE9A-BA58-F7A1-1B74-4DCCD8644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5695277" y="51085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703478-8EB8-7017-D875-11DFA48697C6}"/>
              </a:ext>
            </a:extLst>
          </p:cNvPr>
          <p:cNvGrpSpPr/>
          <p:nvPr/>
        </p:nvGrpSpPr>
        <p:grpSpPr>
          <a:xfrm>
            <a:off x="3000767" y="5358496"/>
            <a:ext cx="1163639" cy="680435"/>
            <a:chOff x="2339478" y="5108575"/>
            <a:chExt cx="1163639" cy="680435"/>
          </a:xfrm>
        </p:grpSpPr>
        <p:pic>
          <p:nvPicPr>
            <p:cNvPr id="53" name="Graphic 7">
              <a:extLst>
                <a:ext uri="{FF2B5EF4-FFF2-40B4-BE49-F238E27FC236}">
                  <a16:creationId xmlns:a16="http://schemas.microsoft.com/office/drawing/2014/main" id="{DDAB82DD-7CC6-751B-A736-A3A356D1E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718590" y="51085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C1612FAE-3F25-C8A5-2082-BC2E890CB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478" y="5542789"/>
              <a:ext cx="1163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27B223-E33D-6C4D-C865-C476F54F1DDB}"/>
              </a:ext>
            </a:extLst>
          </p:cNvPr>
          <p:cNvGrpSpPr/>
          <p:nvPr/>
        </p:nvGrpSpPr>
        <p:grpSpPr>
          <a:xfrm>
            <a:off x="651808" y="5362456"/>
            <a:ext cx="1226907" cy="695726"/>
            <a:chOff x="3193653" y="5303414"/>
            <a:chExt cx="1226907" cy="695726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2696CA96-C198-B7E6-8021-1A37C494B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507" y="53034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22D957AF-1593-BAE3-821A-AF3BFFA8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653" y="5752919"/>
              <a:ext cx="1226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AWS X-Ray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FF6134-AB9B-8A4E-BD2C-B9E4F81BDD36}"/>
              </a:ext>
            </a:extLst>
          </p:cNvPr>
          <p:cNvGrpSpPr/>
          <p:nvPr/>
        </p:nvGrpSpPr>
        <p:grpSpPr>
          <a:xfrm>
            <a:off x="8699206" y="5352234"/>
            <a:ext cx="1433687" cy="693948"/>
            <a:chOff x="5226550" y="5108575"/>
            <a:chExt cx="1433687" cy="693948"/>
          </a:xfrm>
        </p:grpSpPr>
        <p:sp>
          <p:nvSpPr>
            <p:cNvPr id="61" name="TextBox 25">
              <a:extLst>
                <a:ext uri="{FF2B5EF4-FFF2-40B4-BE49-F238E27FC236}">
                  <a16:creationId xmlns:a16="http://schemas.microsoft.com/office/drawing/2014/main" id="{C3EE1A22-22C2-ED5B-2F54-AE5649658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550" y="5556302"/>
              <a:ext cx="14336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Metrics Insights</a:t>
              </a:r>
            </a:p>
          </p:txBody>
        </p:sp>
        <p:pic>
          <p:nvPicPr>
            <p:cNvPr id="62" name="Graphic 24">
              <a:extLst>
                <a:ext uri="{FF2B5EF4-FFF2-40B4-BE49-F238E27FC236}">
                  <a16:creationId xmlns:a16="http://schemas.microsoft.com/office/drawing/2014/main" id="{23A9DB3B-ADE5-3617-0ECF-9B112C08A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5695277" y="51085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892562-0240-787C-EA62-BFA1164A8296}"/>
              </a:ext>
            </a:extLst>
          </p:cNvPr>
          <p:cNvGrpSpPr/>
          <p:nvPr/>
        </p:nvGrpSpPr>
        <p:grpSpPr>
          <a:xfrm>
            <a:off x="7713282" y="5342522"/>
            <a:ext cx="1163639" cy="696410"/>
            <a:chOff x="2317113" y="5108575"/>
            <a:chExt cx="1163639" cy="696410"/>
          </a:xfrm>
        </p:grpSpPr>
        <p:pic>
          <p:nvPicPr>
            <p:cNvPr id="39936" name="Graphic 7">
              <a:extLst>
                <a:ext uri="{FF2B5EF4-FFF2-40B4-BE49-F238E27FC236}">
                  <a16:creationId xmlns:a16="http://schemas.microsoft.com/office/drawing/2014/main" id="{50F8EA5F-01D5-3F5F-2904-3CD558EC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718590" y="51085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8" name="TextBox 31">
              <a:extLst>
                <a:ext uri="{FF2B5EF4-FFF2-40B4-BE49-F238E27FC236}">
                  <a16:creationId xmlns:a16="http://schemas.microsoft.com/office/drawing/2014/main" id="{29CCCA20-8CC5-6637-831C-8B40DD06A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113" y="5558764"/>
              <a:ext cx="1163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grpSp>
        <p:nvGrpSpPr>
          <p:cNvPr id="39939" name="Group 39938">
            <a:extLst>
              <a:ext uri="{FF2B5EF4-FFF2-40B4-BE49-F238E27FC236}">
                <a16:creationId xmlns:a16="http://schemas.microsoft.com/office/drawing/2014/main" id="{E8AB2F47-4C32-71E5-AA07-B52084B02325}"/>
              </a:ext>
            </a:extLst>
          </p:cNvPr>
          <p:cNvGrpSpPr/>
          <p:nvPr/>
        </p:nvGrpSpPr>
        <p:grpSpPr>
          <a:xfrm>
            <a:off x="10030643" y="5352234"/>
            <a:ext cx="1226907" cy="695726"/>
            <a:chOff x="3193653" y="5303414"/>
            <a:chExt cx="1226907" cy="695726"/>
          </a:xfrm>
        </p:grpSpPr>
        <p:pic>
          <p:nvPicPr>
            <p:cNvPr id="39940" name="Graphic 7">
              <a:extLst>
                <a:ext uri="{FF2B5EF4-FFF2-40B4-BE49-F238E27FC236}">
                  <a16:creationId xmlns:a16="http://schemas.microsoft.com/office/drawing/2014/main" id="{3306E24F-709E-7811-FE77-51C73BE00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507" y="53034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1" name="TextBox 9">
              <a:extLst>
                <a:ext uri="{FF2B5EF4-FFF2-40B4-BE49-F238E27FC236}">
                  <a16:creationId xmlns:a16="http://schemas.microsoft.com/office/drawing/2014/main" id="{3E21F9FF-0AEB-243F-2A7E-45BF8DBF5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653" y="5752919"/>
              <a:ext cx="1226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Monaco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AWS X-Ray</a:t>
              </a:r>
            </a:p>
          </p:txBody>
        </p:sp>
      </p:grpSp>
      <p:cxnSp>
        <p:nvCxnSpPr>
          <p:cNvPr id="39946" name="Elbow Connector 39945">
            <a:extLst>
              <a:ext uri="{FF2B5EF4-FFF2-40B4-BE49-F238E27FC236}">
                <a16:creationId xmlns:a16="http://schemas.microsoft.com/office/drawing/2014/main" id="{8C323C40-6343-CA00-AF09-E48F7E7597EB}"/>
              </a:ext>
            </a:extLst>
          </p:cNvPr>
          <p:cNvCxnSpPr>
            <a:cxnSpLocks/>
            <a:stCxn id="46" idx="2"/>
            <a:endCxn id="62" idx="0"/>
          </p:cNvCxnSpPr>
          <p:nvPr/>
        </p:nvCxnSpPr>
        <p:spPr>
          <a:xfrm rot="5400000">
            <a:off x="9291427" y="4572158"/>
            <a:ext cx="885182" cy="67497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49" name="Elbow Connector 39948">
            <a:extLst>
              <a:ext uri="{FF2B5EF4-FFF2-40B4-BE49-F238E27FC236}">
                <a16:creationId xmlns:a16="http://schemas.microsoft.com/office/drawing/2014/main" id="{C8ECABB8-659C-7CF4-9D33-35E31813CDDF}"/>
              </a:ext>
            </a:extLst>
          </p:cNvPr>
          <p:cNvCxnSpPr>
            <a:cxnSpLocks/>
            <a:stCxn id="46" idx="2"/>
            <a:endCxn id="39940" idx="0"/>
          </p:cNvCxnSpPr>
          <p:nvPr/>
        </p:nvCxnSpPr>
        <p:spPr>
          <a:xfrm rot="16200000" flipH="1">
            <a:off x="9915209" y="4623346"/>
            <a:ext cx="885182" cy="572594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52" name="Elbow Connector 39951">
            <a:extLst>
              <a:ext uri="{FF2B5EF4-FFF2-40B4-BE49-F238E27FC236}">
                <a16:creationId xmlns:a16="http://schemas.microsoft.com/office/drawing/2014/main" id="{C8E1B1B5-6109-0153-5702-69491D851294}"/>
              </a:ext>
            </a:extLst>
          </p:cNvPr>
          <p:cNvCxnSpPr>
            <a:cxnSpLocks/>
            <a:stCxn id="39959" idx="2"/>
            <a:endCxn id="39936" idx="0"/>
          </p:cNvCxnSpPr>
          <p:nvPr/>
        </p:nvCxnSpPr>
        <p:spPr>
          <a:xfrm rot="5400000">
            <a:off x="8196961" y="4611672"/>
            <a:ext cx="877248" cy="584452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57" name="Group 39956">
            <a:extLst>
              <a:ext uri="{FF2B5EF4-FFF2-40B4-BE49-F238E27FC236}">
                <a16:creationId xmlns:a16="http://schemas.microsoft.com/office/drawing/2014/main" id="{3D2ABFA2-8C60-346D-B09C-52310EA6FDD6}"/>
              </a:ext>
            </a:extLst>
          </p:cNvPr>
          <p:cNvGrpSpPr/>
          <p:nvPr/>
        </p:nvGrpSpPr>
        <p:grpSpPr>
          <a:xfrm>
            <a:off x="8489229" y="3709878"/>
            <a:ext cx="877163" cy="755396"/>
            <a:chOff x="1138302" y="4063901"/>
            <a:chExt cx="877163" cy="755396"/>
          </a:xfrm>
        </p:grpSpPr>
        <p:pic>
          <p:nvPicPr>
            <p:cNvPr id="39958" name="Picture 39957">
              <a:extLst>
                <a:ext uri="{FF2B5EF4-FFF2-40B4-BE49-F238E27FC236}">
                  <a16:creationId xmlns:a16="http://schemas.microsoft.com/office/drawing/2014/main" id="{24954269-EC19-8D60-3D83-B8A27233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2766" y="4063901"/>
              <a:ext cx="468232" cy="453600"/>
            </a:xfrm>
            <a:prstGeom prst="rect">
              <a:avLst/>
            </a:prstGeom>
          </p:spPr>
        </p:pic>
        <p:sp>
          <p:nvSpPr>
            <p:cNvPr id="39959" name="TextBox 39958">
              <a:extLst>
                <a:ext uri="{FF2B5EF4-FFF2-40B4-BE49-F238E27FC236}">
                  <a16:creationId xmlns:a16="http://schemas.microsoft.com/office/drawing/2014/main" id="{F0473AB2-9223-3B5B-D3F8-19B6DF2D0559}"/>
                </a:ext>
              </a:extLst>
            </p:cNvPr>
            <p:cNvSpPr txBox="1"/>
            <p:nvPr/>
          </p:nvSpPr>
          <p:spPr>
            <a:xfrm>
              <a:off x="1138302" y="457307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latin typeface="Monaco" pitchFamily="2" charset="77"/>
                </a:rPr>
                <a:t>FluentBit</a:t>
              </a:r>
              <a:endParaRPr lang="en-CN" sz="1000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</p:grpSp>
      <p:grpSp>
        <p:nvGrpSpPr>
          <p:cNvPr id="39964" name="Group 39963">
            <a:extLst>
              <a:ext uri="{FF2B5EF4-FFF2-40B4-BE49-F238E27FC236}">
                <a16:creationId xmlns:a16="http://schemas.microsoft.com/office/drawing/2014/main" id="{8F896C23-977B-F96A-33D9-188E1801A802}"/>
              </a:ext>
            </a:extLst>
          </p:cNvPr>
          <p:cNvGrpSpPr/>
          <p:nvPr/>
        </p:nvGrpSpPr>
        <p:grpSpPr>
          <a:xfrm>
            <a:off x="2544639" y="3706430"/>
            <a:ext cx="877163" cy="758844"/>
            <a:chOff x="2415936" y="4067313"/>
            <a:chExt cx="877163" cy="758844"/>
          </a:xfrm>
        </p:grpSpPr>
        <p:pic>
          <p:nvPicPr>
            <p:cNvPr id="39965" name="Picture 39964">
              <a:extLst>
                <a:ext uri="{FF2B5EF4-FFF2-40B4-BE49-F238E27FC236}">
                  <a16:creationId xmlns:a16="http://schemas.microsoft.com/office/drawing/2014/main" id="{C1EF94F9-867A-B9A4-6E05-7A2EF73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9966" name="TextBox 39965">
              <a:extLst>
                <a:ext uri="{FF2B5EF4-FFF2-40B4-BE49-F238E27FC236}">
                  <a16:creationId xmlns:a16="http://schemas.microsoft.com/office/drawing/2014/main" id="{AD42ECDB-0D5B-27C0-0CBE-925906CCC8AD}"/>
                </a:ext>
              </a:extLst>
            </p:cNvPr>
            <p:cNvSpPr txBox="1"/>
            <p:nvPr/>
          </p:nvSpPr>
          <p:spPr>
            <a:xfrm>
              <a:off x="2415936" y="457993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  <a:latin typeface="Monaco" pitchFamily="2" charset="77"/>
                </a:rPr>
                <a:t>FluentBit</a:t>
              </a:r>
              <a:endParaRPr lang="en-CN" sz="1000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</p:grpSp>
      <p:cxnSp>
        <p:nvCxnSpPr>
          <p:cNvPr id="39967" name="Elbow Connector 39966">
            <a:extLst>
              <a:ext uri="{FF2B5EF4-FFF2-40B4-BE49-F238E27FC236}">
                <a16:creationId xmlns:a16="http://schemas.microsoft.com/office/drawing/2014/main" id="{FDC3EEDF-527C-9E41-C8A9-786CC911CC1E}"/>
              </a:ext>
            </a:extLst>
          </p:cNvPr>
          <p:cNvCxnSpPr>
            <a:cxnSpLocks/>
            <a:stCxn id="39966" idx="2"/>
            <a:endCxn id="53" idx="0"/>
          </p:cNvCxnSpPr>
          <p:nvPr/>
        </p:nvCxnSpPr>
        <p:spPr>
          <a:xfrm rot="16200000" flipH="1">
            <a:off x="2849239" y="4599256"/>
            <a:ext cx="893222" cy="625258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70" name="Elbow Connector 39969">
            <a:extLst>
              <a:ext uri="{FF2B5EF4-FFF2-40B4-BE49-F238E27FC236}">
                <a16:creationId xmlns:a16="http://schemas.microsoft.com/office/drawing/2014/main" id="{5D109653-E815-3F9A-1AE2-F7DB400DAF69}"/>
              </a:ext>
            </a:extLst>
          </p:cNvPr>
          <p:cNvCxnSpPr>
            <a:cxnSpLocks/>
            <a:stCxn id="42" idx="2"/>
            <a:endCxn id="57" idx="0"/>
          </p:cNvCxnSpPr>
          <p:nvPr/>
        </p:nvCxnSpPr>
        <p:spPr>
          <a:xfrm rot="5400000">
            <a:off x="1100314" y="4635070"/>
            <a:ext cx="892335" cy="562437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73" name="Elbow Connector 39972">
            <a:extLst>
              <a:ext uri="{FF2B5EF4-FFF2-40B4-BE49-F238E27FC236}">
                <a16:creationId xmlns:a16="http://schemas.microsoft.com/office/drawing/2014/main" id="{2646AB73-CA98-F9D8-A659-4B58ECFE0014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 rot="16200000" flipH="1">
            <a:off x="1669150" y="4628669"/>
            <a:ext cx="894937" cy="57783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4C00A9-8BB6-799F-000C-FF18F52ADE60}"/>
              </a:ext>
            </a:extLst>
          </p:cNvPr>
          <p:cNvSpPr txBox="1"/>
          <p:nvPr/>
        </p:nvSpPr>
        <p:spPr>
          <a:xfrm>
            <a:off x="318498" y="14384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9D87-12BE-DCAC-8A73-17C9EA4AF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DB5-BC5E-C563-7C7F-84B63AE1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44729-7C30-F1A5-0DBD-9CE1D9A6FB3C}"/>
              </a:ext>
            </a:extLst>
          </p:cNvPr>
          <p:cNvSpPr txBox="1"/>
          <p:nvPr/>
        </p:nvSpPr>
        <p:spPr>
          <a:xfrm>
            <a:off x="318498" y="421241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Account Privilege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90FBA-AC28-DF09-874E-4C395E2035F5}"/>
              </a:ext>
            </a:extLst>
          </p:cNvPr>
          <p:cNvSpPr txBox="1"/>
          <p:nvPr/>
        </p:nvSpPr>
        <p:spPr>
          <a:xfrm>
            <a:off x="391158" y="1673794"/>
            <a:ext cx="5861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"Version": "2012-10-17",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"Statement": [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"Effect": "Allow",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"Principal": {"AWS": "996599195919"},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"Action": ["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oam:CreateLink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", "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oam:UpdateLink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"],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"Resource": "*",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"Condition": {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"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ForAllValues:StringEquals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": {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    "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oam:ResourceTypes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": [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        "AWS::Logs::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LogGroup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        "AWS::CloudWatch::Metric",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        "AWS::</a:t>
            </a:r>
            <a:r>
              <a:rPr lang="en-US" sz="1200" dirty="0" err="1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XRay</a:t>
            </a:r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::Trace"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    ]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    ]</a:t>
            </a:r>
          </a:p>
          <a:p>
            <a:r>
              <a:rPr lang="en-US" sz="1200" dirty="0">
                <a:solidFill>
                  <a:schemeClr val="bg1"/>
                </a:solidFill>
                <a:latin typeface="Monaco" pitchFamily="2" charset="77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endParaRPr lang="en-CN" sz="1200" dirty="0">
              <a:solidFill>
                <a:schemeClr val="bg1"/>
              </a:solidFill>
              <a:latin typeface="Monaco" pitchFamily="2" charset="77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905E2-809E-13CB-4A41-266025F81165}"/>
              </a:ext>
            </a:extLst>
          </p:cNvPr>
          <p:cNvSpPr txBox="1"/>
          <p:nvPr/>
        </p:nvSpPr>
        <p:spPr>
          <a:xfrm>
            <a:off x="6435395" y="2335810"/>
            <a:ext cx="5515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Source Account can configure the categories to be shared (metrics, logs, traces). If a catetory is shared, all information under the category can be collected from Monitoring Account</a:t>
            </a:r>
          </a:p>
          <a:p>
            <a:pPr marL="228600" indent="-2286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Monitoring Account can control resource access by IAM (X-Ray and CloudWatch Logs). Metrics in CloudWatch cannot be controlled by IAM.</a:t>
            </a:r>
          </a:p>
        </p:txBody>
      </p:sp>
    </p:spTree>
    <p:extLst>
      <p:ext uri="{BB962C8B-B14F-4D97-AF65-F5344CB8AC3E}">
        <p14:creationId xmlns:p14="http://schemas.microsoft.com/office/powerpoint/2010/main" val="5064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E6193-F806-FCD7-155F-1CD7E1F0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29" y="940338"/>
            <a:ext cx="8118927" cy="4977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10049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Metrics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A412-B750-D844-55B2-7C2D1BC7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16" y="1092956"/>
            <a:ext cx="8798203" cy="48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F519-A22E-3E68-56A8-38A6A7FD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0B6E-EE63-06BA-DC1C-3CB6CC75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3FAA3-FFA1-D95F-0490-58CFBDB4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74" y="1067612"/>
            <a:ext cx="8554052" cy="4881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4C841-CD37-74DD-1AAA-90A58ECEE4D7}"/>
              </a:ext>
            </a:extLst>
          </p:cNvPr>
          <p:cNvSpPr txBox="1"/>
          <p:nvPr/>
        </p:nvSpPr>
        <p:spPr>
          <a:xfrm>
            <a:off x="318498" y="421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0368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0D930F42-F35C-C344-B1C9-B457690EA4FE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639C0FD8-5F1D-0A4F-8AA9-D731F83ADA6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CBF2BCE9-C788-FF40-926D-F245B660D39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Title-and-Content</Template>
  <TotalTime>478</TotalTime>
  <Words>388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Heiti TC Medium</vt:lpstr>
      <vt:lpstr>Amazon Ember</vt:lpstr>
      <vt:lpstr>Arial</vt:lpstr>
      <vt:lpstr>Calibri</vt:lpstr>
      <vt:lpstr>Calibri Light</vt:lpstr>
      <vt:lpstr>Monaco</vt:lpstr>
      <vt:lpstr>Office Theme</vt:lpstr>
      <vt:lpstr>1_Title-and-content_DB</vt:lpstr>
      <vt:lpstr>Title-and-content_DB</vt:lpstr>
      <vt:lpstr>  CloudWatch Cross-Account Demo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行业解决方案 助力业务创新</dc:title>
  <dc:creator>Microsoft Office User</dc:creator>
  <cp:lastModifiedBy>Microsoft Office User</cp:lastModifiedBy>
  <cp:revision>29</cp:revision>
  <dcterms:created xsi:type="dcterms:W3CDTF">2023-01-19T08:12:53Z</dcterms:created>
  <dcterms:modified xsi:type="dcterms:W3CDTF">2023-01-31T13:42:55Z</dcterms:modified>
</cp:coreProperties>
</file>