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66" d="100"/>
          <a:sy n="66" d="100"/>
        </p:scale>
        <p:origin x="1190"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A967-052C-38AD-1481-40FA66D14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5FAC87-B095-B762-EDAB-B91D83B9E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176875-1DC9-35BB-A7E9-6EFCC640CB54}"/>
              </a:ext>
            </a:extLst>
          </p:cNvPr>
          <p:cNvSpPr>
            <a:spLocks noGrp="1"/>
          </p:cNvSpPr>
          <p:nvPr>
            <p:ph type="dt" sz="half" idx="10"/>
          </p:nvPr>
        </p:nvSpPr>
        <p:spPr/>
        <p:txBody>
          <a:bodyPr/>
          <a:lstStyle/>
          <a:p>
            <a:fld id="{1305AAE3-63B8-4118-92A8-C37F6B0B14C7}" type="datetimeFigureOut">
              <a:rPr lang="en-US" smtClean="0"/>
              <a:t>3/3/2024</a:t>
            </a:fld>
            <a:endParaRPr lang="en-US"/>
          </a:p>
        </p:txBody>
      </p:sp>
      <p:sp>
        <p:nvSpPr>
          <p:cNvPr id="5" name="Footer Placeholder 4">
            <a:extLst>
              <a:ext uri="{FF2B5EF4-FFF2-40B4-BE49-F238E27FC236}">
                <a16:creationId xmlns:a16="http://schemas.microsoft.com/office/drawing/2014/main" id="{87640EF7-9D55-8558-2655-104D312BF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0E68D-6C31-E83F-039D-A0A56B6FF56E}"/>
              </a:ext>
            </a:extLst>
          </p:cNvPr>
          <p:cNvSpPr>
            <a:spLocks noGrp="1"/>
          </p:cNvSpPr>
          <p:nvPr>
            <p:ph type="sldNum" sz="quarter" idx="12"/>
          </p:nvPr>
        </p:nvSpPr>
        <p:spPr/>
        <p:txBody>
          <a:bodyPr/>
          <a:lstStyle/>
          <a:p>
            <a:fld id="{8F47E433-37CE-469C-A678-95A640E2D89F}" type="slidenum">
              <a:rPr lang="en-US" smtClean="0"/>
              <a:t>‹#›</a:t>
            </a:fld>
            <a:endParaRPr lang="en-US"/>
          </a:p>
        </p:txBody>
      </p:sp>
    </p:spTree>
    <p:extLst>
      <p:ext uri="{BB962C8B-B14F-4D97-AF65-F5344CB8AC3E}">
        <p14:creationId xmlns:p14="http://schemas.microsoft.com/office/powerpoint/2010/main" val="157216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20B9-4BAE-5BB1-FA8D-F72D40C525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16DAD8-0A8C-A3A9-25E6-034C6A7313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A5B06-9B3D-5E6F-88E1-F48F1B03DC80}"/>
              </a:ext>
            </a:extLst>
          </p:cNvPr>
          <p:cNvSpPr>
            <a:spLocks noGrp="1"/>
          </p:cNvSpPr>
          <p:nvPr>
            <p:ph type="dt" sz="half" idx="10"/>
          </p:nvPr>
        </p:nvSpPr>
        <p:spPr/>
        <p:txBody>
          <a:bodyPr/>
          <a:lstStyle/>
          <a:p>
            <a:fld id="{1305AAE3-63B8-4118-92A8-C37F6B0B14C7}" type="datetimeFigureOut">
              <a:rPr lang="en-US" smtClean="0"/>
              <a:t>3/3/2024</a:t>
            </a:fld>
            <a:endParaRPr lang="en-US"/>
          </a:p>
        </p:txBody>
      </p:sp>
      <p:sp>
        <p:nvSpPr>
          <p:cNvPr id="5" name="Footer Placeholder 4">
            <a:extLst>
              <a:ext uri="{FF2B5EF4-FFF2-40B4-BE49-F238E27FC236}">
                <a16:creationId xmlns:a16="http://schemas.microsoft.com/office/drawing/2014/main" id="{67FCFE25-D72B-8890-BC81-2FA48D2B6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858D3-D199-5C75-89F7-67B036ED6067}"/>
              </a:ext>
            </a:extLst>
          </p:cNvPr>
          <p:cNvSpPr>
            <a:spLocks noGrp="1"/>
          </p:cNvSpPr>
          <p:nvPr>
            <p:ph type="sldNum" sz="quarter" idx="12"/>
          </p:nvPr>
        </p:nvSpPr>
        <p:spPr/>
        <p:txBody>
          <a:bodyPr/>
          <a:lstStyle/>
          <a:p>
            <a:fld id="{8F47E433-37CE-469C-A678-95A640E2D89F}" type="slidenum">
              <a:rPr lang="en-US" smtClean="0"/>
              <a:t>‹#›</a:t>
            </a:fld>
            <a:endParaRPr lang="en-US"/>
          </a:p>
        </p:txBody>
      </p:sp>
    </p:spTree>
    <p:extLst>
      <p:ext uri="{BB962C8B-B14F-4D97-AF65-F5344CB8AC3E}">
        <p14:creationId xmlns:p14="http://schemas.microsoft.com/office/powerpoint/2010/main" val="253336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DBA41-802F-6D1D-921A-C3495FCAF1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574B82-55B0-8D8F-0F6B-FC7AB1715B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E00E1-D888-B498-2F71-AB1A552CE660}"/>
              </a:ext>
            </a:extLst>
          </p:cNvPr>
          <p:cNvSpPr>
            <a:spLocks noGrp="1"/>
          </p:cNvSpPr>
          <p:nvPr>
            <p:ph type="dt" sz="half" idx="10"/>
          </p:nvPr>
        </p:nvSpPr>
        <p:spPr/>
        <p:txBody>
          <a:bodyPr/>
          <a:lstStyle/>
          <a:p>
            <a:fld id="{1305AAE3-63B8-4118-92A8-C37F6B0B14C7}" type="datetimeFigureOut">
              <a:rPr lang="en-US" smtClean="0"/>
              <a:t>3/3/2024</a:t>
            </a:fld>
            <a:endParaRPr lang="en-US"/>
          </a:p>
        </p:txBody>
      </p:sp>
      <p:sp>
        <p:nvSpPr>
          <p:cNvPr id="5" name="Footer Placeholder 4">
            <a:extLst>
              <a:ext uri="{FF2B5EF4-FFF2-40B4-BE49-F238E27FC236}">
                <a16:creationId xmlns:a16="http://schemas.microsoft.com/office/drawing/2014/main" id="{AC86AB76-B3D4-AD68-7308-6ECD8DCAA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364E9-8AD3-1A37-084E-505A49E2EF67}"/>
              </a:ext>
            </a:extLst>
          </p:cNvPr>
          <p:cNvSpPr>
            <a:spLocks noGrp="1"/>
          </p:cNvSpPr>
          <p:nvPr>
            <p:ph type="sldNum" sz="quarter" idx="12"/>
          </p:nvPr>
        </p:nvSpPr>
        <p:spPr/>
        <p:txBody>
          <a:bodyPr/>
          <a:lstStyle/>
          <a:p>
            <a:fld id="{8F47E433-37CE-469C-A678-95A640E2D89F}" type="slidenum">
              <a:rPr lang="en-US" smtClean="0"/>
              <a:t>‹#›</a:t>
            </a:fld>
            <a:endParaRPr lang="en-US"/>
          </a:p>
        </p:txBody>
      </p:sp>
    </p:spTree>
    <p:extLst>
      <p:ext uri="{BB962C8B-B14F-4D97-AF65-F5344CB8AC3E}">
        <p14:creationId xmlns:p14="http://schemas.microsoft.com/office/powerpoint/2010/main" val="29039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7383-2418-7A4C-4197-F681D10EFB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ACAC82-1D9A-3637-EE66-3B3C468933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91F6A-A72E-5705-0998-4EE17844C71C}"/>
              </a:ext>
            </a:extLst>
          </p:cNvPr>
          <p:cNvSpPr>
            <a:spLocks noGrp="1"/>
          </p:cNvSpPr>
          <p:nvPr>
            <p:ph type="dt" sz="half" idx="10"/>
          </p:nvPr>
        </p:nvSpPr>
        <p:spPr/>
        <p:txBody>
          <a:bodyPr/>
          <a:lstStyle/>
          <a:p>
            <a:fld id="{1305AAE3-63B8-4118-92A8-C37F6B0B14C7}" type="datetimeFigureOut">
              <a:rPr lang="en-US" smtClean="0"/>
              <a:t>3/3/2024</a:t>
            </a:fld>
            <a:endParaRPr lang="en-US"/>
          </a:p>
        </p:txBody>
      </p:sp>
      <p:sp>
        <p:nvSpPr>
          <p:cNvPr id="5" name="Footer Placeholder 4">
            <a:extLst>
              <a:ext uri="{FF2B5EF4-FFF2-40B4-BE49-F238E27FC236}">
                <a16:creationId xmlns:a16="http://schemas.microsoft.com/office/drawing/2014/main" id="{41BF5C4B-928B-2C3A-7F13-49F14F329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D2D13-1D47-DBB4-1000-F2CEDBA78D8B}"/>
              </a:ext>
            </a:extLst>
          </p:cNvPr>
          <p:cNvSpPr>
            <a:spLocks noGrp="1"/>
          </p:cNvSpPr>
          <p:nvPr>
            <p:ph type="sldNum" sz="quarter" idx="12"/>
          </p:nvPr>
        </p:nvSpPr>
        <p:spPr/>
        <p:txBody>
          <a:bodyPr/>
          <a:lstStyle/>
          <a:p>
            <a:fld id="{8F47E433-37CE-469C-A678-95A640E2D89F}" type="slidenum">
              <a:rPr lang="en-US" smtClean="0"/>
              <a:t>‹#›</a:t>
            </a:fld>
            <a:endParaRPr lang="en-US"/>
          </a:p>
        </p:txBody>
      </p:sp>
    </p:spTree>
    <p:extLst>
      <p:ext uri="{BB962C8B-B14F-4D97-AF65-F5344CB8AC3E}">
        <p14:creationId xmlns:p14="http://schemas.microsoft.com/office/powerpoint/2010/main" val="25886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0AF6-89BE-0031-344B-C761F07B9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C74B39-7EAE-40C3-93A8-65C97E89C6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CF2E8F-0852-5B1C-451C-3E0250828FAB}"/>
              </a:ext>
            </a:extLst>
          </p:cNvPr>
          <p:cNvSpPr>
            <a:spLocks noGrp="1"/>
          </p:cNvSpPr>
          <p:nvPr>
            <p:ph type="dt" sz="half" idx="10"/>
          </p:nvPr>
        </p:nvSpPr>
        <p:spPr/>
        <p:txBody>
          <a:bodyPr/>
          <a:lstStyle/>
          <a:p>
            <a:fld id="{1305AAE3-63B8-4118-92A8-C37F6B0B14C7}" type="datetimeFigureOut">
              <a:rPr lang="en-US" smtClean="0"/>
              <a:t>3/3/2024</a:t>
            </a:fld>
            <a:endParaRPr lang="en-US"/>
          </a:p>
        </p:txBody>
      </p:sp>
      <p:sp>
        <p:nvSpPr>
          <p:cNvPr id="5" name="Footer Placeholder 4">
            <a:extLst>
              <a:ext uri="{FF2B5EF4-FFF2-40B4-BE49-F238E27FC236}">
                <a16:creationId xmlns:a16="http://schemas.microsoft.com/office/drawing/2014/main" id="{17E8BA92-84C6-72CE-AF77-B62E19B1E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5B46A-546A-C1ED-4388-B40A01567C77}"/>
              </a:ext>
            </a:extLst>
          </p:cNvPr>
          <p:cNvSpPr>
            <a:spLocks noGrp="1"/>
          </p:cNvSpPr>
          <p:nvPr>
            <p:ph type="sldNum" sz="quarter" idx="12"/>
          </p:nvPr>
        </p:nvSpPr>
        <p:spPr/>
        <p:txBody>
          <a:bodyPr/>
          <a:lstStyle/>
          <a:p>
            <a:fld id="{8F47E433-37CE-469C-A678-95A640E2D89F}" type="slidenum">
              <a:rPr lang="en-US" smtClean="0"/>
              <a:t>‹#›</a:t>
            </a:fld>
            <a:endParaRPr lang="en-US"/>
          </a:p>
        </p:txBody>
      </p:sp>
    </p:spTree>
    <p:extLst>
      <p:ext uri="{BB962C8B-B14F-4D97-AF65-F5344CB8AC3E}">
        <p14:creationId xmlns:p14="http://schemas.microsoft.com/office/powerpoint/2010/main" val="33848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F18A-7A17-8568-5D46-4A2FBA30A3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B04C4-D1FC-4BD2-639D-9D197F519A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29F045-2A8F-02F0-FE8B-E5937B2F93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39ECD-728B-5413-AFD5-24D187370D7B}"/>
              </a:ext>
            </a:extLst>
          </p:cNvPr>
          <p:cNvSpPr>
            <a:spLocks noGrp="1"/>
          </p:cNvSpPr>
          <p:nvPr>
            <p:ph type="dt" sz="half" idx="10"/>
          </p:nvPr>
        </p:nvSpPr>
        <p:spPr/>
        <p:txBody>
          <a:bodyPr/>
          <a:lstStyle/>
          <a:p>
            <a:fld id="{1305AAE3-63B8-4118-92A8-C37F6B0B14C7}" type="datetimeFigureOut">
              <a:rPr lang="en-US" smtClean="0"/>
              <a:t>3/3/2024</a:t>
            </a:fld>
            <a:endParaRPr lang="en-US"/>
          </a:p>
        </p:txBody>
      </p:sp>
      <p:sp>
        <p:nvSpPr>
          <p:cNvPr id="6" name="Footer Placeholder 5">
            <a:extLst>
              <a:ext uri="{FF2B5EF4-FFF2-40B4-BE49-F238E27FC236}">
                <a16:creationId xmlns:a16="http://schemas.microsoft.com/office/drawing/2014/main" id="{C4C00402-4EEB-9F97-4EBF-10FA9FD85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FCE85-2386-9044-CA6C-5BD3615B7A13}"/>
              </a:ext>
            </a:extLst>
          </p:cNvPr>
          <p:cNvSpPr>
            <a:spLocks noGrp="1"/>
          </p:cNvSpPr>
          <p:nvPr>
            <p:ph type="sldNum" sz="quarter" idx="12"/>
          </p:nvPr>
        </p:nvSpPr>
        <p:spPr/>
        <p:txBody>
          <a:bodyPr/>
          <a:lstStyle/>
          <a:p>
            <a:fld id="{8F47E433-37CE-469C-A678-95A640E2D89F}" type="slidenum">
              <a:rPr lang="en-US" smtClean="0"/>
              <a:t>‹#›</a:t>
            </a:fld>
            <a:endParaRPr lang="en-US"/>
          </a:p>
        </p:txBody>
      </p:sp>
    </p:spTree>
    <p:extLst>
      <p:ext uri="{BB962C8B-B14F-4D97-AF65-F5344CB8AC3E}">
        <p14:creationId xmlns:p14="http://schemas.microsoft.com/office/powerpoint/2010/main" val="46124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EC49-A77D-99B4-D460-ADC4971181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EA5D95-6634-8A58-B475-9DB67D0F1F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AEEB13-0F40-A6C2-E2B8-F24E2AB2CA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EADACB-8794-D030-7155-2ED290F5BB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95C18-62C4-A62E-4B3D-97F9C35BC1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07A175-1168-3389-4441-B16A4494CD81}"/>
              </a:ext>
            </a:extLst>
          </p:cNvPr>
          <p:cNvSpPr>
            <a:spLocks noGrp="1"/>
          </p:cNvSpPr>
          <p:nvPr>
            <p:ph type="dt" sz="half" idx="10"/>
          </p:nvPr>
        </p:nvSpPr>
        <p:spPr/>
        <p:txBody>
          <a:bodyPr/>
          <a:lstStyle/>
          <a:p>
            <a:fld id="{1305AAE3-63B8-4118-92A8-C37F6B0B14C7}" type="datetimeFigureOut">
              <a:rPr lang="en-US" smtClean="0"/>
              <a:t>3/3/2024</a:t>
            </a:fld>
            <a:endParaRPr lang="en-US"/>
          </a:p>
        </p:txBody>
      </p:sp>
      <p:sp>
        <p:nvSpPr>
          <p:cNvPr id="8" name="Footer Placeholder 7">
            <a:extLst>
              <a:ext uri="{FF2B5EF4-FFF2-40B4-BE49-F238E27FC236}">
                <a16:creationId xmlns:a16="http://schemas.microsoft.com/office/drawing/2014/main" id="{68BE7316-37AF-0E63-700D-0902230C28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1102C7-FD4F-8165-3F5B-E5273E54A3CD}"/>
              </a:ext>
            </a:extLst>
          </p:cNvPr>
          <p:cNvSpPr>
            <a:spLocks noGrp="1"/>
          </p:cNvSpPr>
          <p:nvPr>
            <p:ph type="sldNum" sz="quarter" idx="12"/>
          </p:nvPr>
        </p:nvSpPr>
        <p:spPr/>
        <p:txBody>
          <a:bodyPr/>
          <a:lstStyle/>
          <a:p>
            <a:fld id="{8F47E433-37CE-469C-A678-95A640E2D89F}" type="slidenum">
              <a:rPr lang="en-US" smtClean="0"/>
              <a:t>‹#›</a:t>
            </a:fld>
            <a:endParaRPr lang="en-US"/>
          </a:p>
        </p:txBody>
      </p:sp>
    </p:spTree>
    <p:extLst>
      <p:ext uri="{BB962C8B-B14F-4D97-AF65-F5344CB8AC3E}">
        <p14:creationId xmlns:p14="http://schemas.microsoft.com/office/powerpoint/2010/main" val="3050907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E7F3-9040-110C-0075-50322310F3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C87A13-CB4C-81B0-BAC7-306D72198904}"/>
              </a:ext>
            </a:extLst>
          </p:cNvPr>
          <p:cNvSpPr>
            <a:spLocks noGrp="1"/>
          </p:cNvSpPr>
          <p:nvPr>
            <p:ph type="dt" sz="half" idx="10"/>
          </p:nvPr>
        </p:nvSpPr>
        <p:spPr/>
        <p:txBody>
          <a:bodyPr/>
          <a:lstStyle/>
          <a:p>
            <a:fld id="{1305AAE3-63B8-4118-92A8-C37F6B0B14C7}" type="datetimeFigureOut">
              <a:rPr lang="en-US" smtClean="0"/>
              <a:t>3/3/2024</a:t>
            </a:fld>
            <a:endParaRPr lang="en-US"/>
          </a:p>
        </p:txBody>
      </p:sp>
      <p:sp>
        <p:nvSpPr>
          <p:cNvPr id="4" name="Footer Placeholder 3">
            <a:extLst>
              <a:ext uri="{FF2B5EF4-FFF2-40B4-BE49-F238E27FC236}">
                <a16:creationId xmlns:a16="http://schemas.microsoft.com/office/drawing/2014/main" id="{185CB724-1394-66E8-70D9-7DC7255A7F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ED3CED-F1C1-0586-FA20-707819983BA5}"/>
              </a:ext>
            </a:extLst>
          </p:cNvPr>
          <p:cNvSpPr>
            <a:spLocks noGrp="1"/>
          </p:cNvSpPr>
          <p:nvPr>
            <p:ph type="sldNum" sz="quarter" idx="12"/>
          </p:nvPr>
        </p:nvSpPr>
        <p:spPr/>
        <p:txBody>
          <a:bodyPr/>
          <a:lstStyle/>
          <a:p>
            <a:fld id="{8F47E433-37CE-469C-A678-95A640E2D89F}" type="slidenum">
              <a:rPr lang="en-US" smtClean="0"/>
              <a:t>‹#›</a:t>
            </a:fld>
            <a:endParaRPr lang="en-US"/>
          </a:p>
        </p:txBody>
      </p:sp>
    </p:spTree>
    <p:extLst>
      <p:ext uri="{BB962C8B-B14F-4D97-AF65-F5344CB8AC3E}">
        <p14:creationId xmlns:p14="http://schemas.microsoft.com/office/powerpoint/2010/main" val="2722630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49A79-882B-EF13-CBF8-EFBD70DE4B4B}"/>
              </a:ext>
            </a:extLst>
          </p:cNvPr>
          <p:cNvSpPr>
            <a:spLocks noGrp="1"/>
          </p:cNvSpPr>
          <p:nvPr>
            <p:ph type="dt" sz="half" idx="10"/>
          </p:nvPr>
        </p:nvSpPr>
        <p:spPr/>
        <p:txBody>
          <a:bodyPr/>
          <a:lstStyle/>
          <a:p>
            <a:fld id="{1305AAE3-63B8-4118-92A8-C37F6B0B14C7}" type="datetimeFigureOut">
              <a:rPr lang="en-US" smtClean="0"/>
              <a:t>3/3/2024</a:t>
            </a:fld>
            <a:endParaRPr lang="en-US"/>
          </a:p>
        </p:txBody>
      </p:sp>
      <p:sp>
        <p:nvSpPr>
          <p:cNvPr id="3" name="Footer Placeholder 2">
            <a:extLst>
              <a:ext uri="{FF2B5EF4-FFF2-40B4-BE49-F238E27FC236}">
                <a16:creationId xmlns:a16="http://schemas.microsoft.com/office/drawing/2014/main" id="{267C96BE-9EC1-4590-4FE4-0684E6CBF0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9B6D5A-4AC1-719B-C3ED-2978983E7B9D}"/>
              </a:ext>
            </a:extLst>
          </p:cNvPr>
          <p:cNvSpPr>
            <a:spLocks noGrp="1"/>
          </p:cNvSpPr>
          <p:nvPr>
            <p:ph type="sldNum" sz="quarter" idx="12"/>
          </p:nvPr>
        </p:nvSpPr>
        <p:spPr/>
        <p:txBody>
          <a:bodyPr/>
          <a:lstStyle/>
          <a:p>
            <a:fld id="{8F47E433-37CE-469C-A678-95A640E2D89F}" type="slidenum">
              <a:rPr lang="en-US" smtClean="0"/>
              <a:t>‹#›</a:t>
            </a:fld>
            <a:endParaRPr lang="en-US"/>
          </a:p>
        </p:txBody>
      </p:sp>
    </p:spTree>
    <p:extLst>
      <p:ext uri="{BB962C8B-B14F-4D97-AF65-F5344CB8AC3E}">
        <p14:creationId xmlns:p14="http://schemas.microsoft.com/office/powerpoint/2010/main" val="135860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646F-02B0-B190-B056-A74481A95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2EA814-91F4-188D-493A-0665758AF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D95028-1CD4-A73F-45E0-C2B1C6E86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C4A7F-426B-FEFC-61D9-FCD7BFC05E38}"/>
              </a:ext>
            </a:extLst>
          </p:cNvPr>
          <p:cNvSpPr>
            <a:spLocks noGrp="1"/>
          </p:cNvSpPr>
          <p:nvPr>
            <p:ph type="dt" sz="half" idx="10"/>
          </p:nvPr>
        </p:nvSpPr>
        <p:spPr/>
        <p:txBody>
          <a:bodyPr/>
          <a:lstStyle/>
          <a:p>
            <a:fld id="{1305AAE3-63B8-4118-92A8-C37F6B0B14C7}" type="datetimeFigureOut">
              <a:rPr lang="en-US" smtClean="0"/>
              <a:t>3/3/2024</a:t>
            </a:fld>
            <a:endParaRPr lang="en-US"/>
          </a:p>
        </p:txBody>
      </p:sp>
      <p:sp>
        <p:nvSpPr>
          <p:cNvPr id="6" name="Footer Placeholder 5">
            <a:extLst>
              <a:ext uri="{FF2B5EF4-FFF2-40B4-BE49-F238E27FC236}">
                <a16:creationId xmlns:a16="http://schemas.microsoft.com/office/drawing/2014/main" id="{5A81569D-A6E7-0471-59A0-E83249435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A1249-A1B8-7AF7-D4A9-AFDCD87DDACE}"/>
              </a:ext>
            </a:extLst>
          </p:cNvPr>
          <p:cNvSpPr>
            <a:spLocks noGrp="1"/>
          </p:cNvSpPr>
          <p:nvPr>
            <p:ph type="sldNum" sz="quarter" idx="12"/>
          </p:nvPr>
        </p:nvSpPr>
        <p:spPr/>
        <p:txBody>
          <a:bodyPr/>
          <a:lstStyle/>
          <a:p>
            <a:fld id="{8F47E433-37CE-469C-A678-95A640E2D89F}" type="slidenum">
              <a:rPr lang="en-US" smtClean="0"/>
              <a:t>‹#›</a:t>
            </a:fld>
            <a:endParaRPr lang="en-US"/>
          </a:p>
        </p:txBody>
      </p:sp>
    </p:spTree>
    <p:extLst>
      <p:ext uri="{BB962C8B-B14F-4D97-AF65-F5344CB8AC3E}">
        <p14:creationId xmlns:p14="http://schemas.microsoft.com/office/powerpoint/2010/main" val="291653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4E57-8FFD-FCCB-747C-769FBA4D7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E3D092-549D-B6BA-B461-AEBB8111A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23ECE8-128C-4F23-88BF-D7944A02A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D73F9-0ECD-C3F9-89E7-75C39F2BAEB9}"/>
              </a:ext>
            </a:extLst>
          </p:cNvPr>
          <p:cNvSpPr>
            <a:spLocks noGrp="1"/>
          </p:cNvSpPr>
          <p:nvPr>
            <p:ph type="dt" sz="half" idx="10"/>
          </p:nvPr>
        </p:nvSpPr>
        <p:spPr/>
        <p:txBody>
          <a:bodyPr/>
          <a:lstStyle/>
          <a:p>
            <a:fld id="{1305AAE3-63B8-4118-92A8-C37F6B0B14C7}" type="datetimeFigureOut">
              <a:rPr lang="en-US" smtClean="0"/>
              <a:t>3/3/2024</a:t>
            </a:fld>
            <a:endParaRPr lang="en-US"/>
          </a:p>
        </p:txBody>
      </p:sp>
      <p:sp>
        <p:nvSpPr>
          <p:cNvPr id="6" name="Footer Placeholder 5">
            <a:extLst>
              <a:ext uri="{FF2B5EF4-FFF2-40B4-BE49-F238E27FC236}">
                <a16:creationId xmlns:a16="http://schemas.microsoft.com/office/drawing/2014/main" id="{7E652C20-2F58-F85A-6A6D-FE230CA33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A22DC-0CFD-4C91-A3FF-48849CDCD755}"/>
              </a:ext>
            </a:extLst>
          </p:cNvPr>
          <p:cNvSpPr>
            <a:spLocks noGrp="1"/>
          </p:cNvSpPr>
          <p:nvPr>
            <p:ph type="sldNum" sz="quarter" idx="12"/>
          </p:nvPr>
        </p:nvSpPr>
        <p:spPr/>
        <p:txBody>
          <a:bodyPr/>
          <a:lstStyle/>
          <a:p>
            <a:fld id="{8F47E433-37CE-469C-A678-95A640E2D89F}" type="slidenum">
              <a:rPr lang="en-US" smtClean="0"/>
              <a:t>‹#›</a:t>
            </a:fld>
            <a:endParaRPr lang="en-US"/>
          </a:p>
        </p:txBody>
      </p:sp>
    </p:spTree>
    <p:extLst>
      <p:ext uri="{BB962C8B-B14F-4D97-AF65-F5344CB8AC3E}">
        <p14:creationId xmlns:p14="http://schemas.microsoft.com/office/powerpoint/2010/main" val="385312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38FF34-250B-C2E3-2162-5B778754B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042211-B226-239E-7B0D-D48A6EE2B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4E3F8-D11F-E960-F4D9-C8A07D1287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05AAE3-63B8-4118-92A8-C37F6B0B14C7}" type="datetimeFigureOut">
              <a:rPr lang="en-US" smtClean="0"/>
              <a:t>3/3/2024</a:t>
            </a:fld>
            <a:endParaRPr lang="en-US"/>
          </a:p>
        </p:txBody>
      </p:sp>
      <p:sp>
        <p:nvSpPr>
          <p:cNvPr id="5" name="Footer Placeholder 4">
            <a:extLst>
              <a:ext uri="{FF2B5EF4-FFF2-40B4-BE49-F238E27FC236}">
                <a16:creationId xmlns:a16="http://schemas.microsoft.com/office/drawing/2014/main" id="{FF0A5F86-E750-D6F9-EE8B-ADAF97DFFB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7A91B07-0C27-FFE9-BE4D-DC9B297822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47E433-37CE-469C-A678-95A640E2D89F}" type="slidenum">
              <a:rPr lang="en-US" smtClean="0"/>
              <a:t>‹#›</a:t>
            </a:fld>
            <a:endParaRPr lang="en-US"/>
          </a:p>
        </p:txBody>
      </p:sp>
    </p:spTree>
    <p:extLst>
      <p:ext uri="{BB962C8B-B14F-4D97-AF65-F5344CB8AC3E}">
        <p14:creationId xmlns:p14="http://schemas.microsoft.com/office/powerpoint/2010/main" val="154476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ndrejgajdos.com/how-to-hire-a-freelance-front-end-developer/"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uentocolectivo.com/tag/estrategia-de-marketing/"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62BA78-D3BE-BD33-3EC8-5033164F257E}"/>
              </a:ext>
            </a:extLst>
          </p:cNvPr>
          <p:cNvSpPr>
            <a:spLocks noGrp="1"/>
          </p:cNvSpPr>
          <p:nvPr>
            <p:ph type="title"/>
          </p:nvPr>
        </p:nvSpPr>
        <p:spPr>
          <a:xfrm>
            <a:off x="193965" y="399627"/>
            <a:ext cx="11998036" cy="1373756"/>
          </a:xfrm>
        </p:spPr>
        <p:txBody>
          <a:bodyPr vert="horz" lIns="91440" tIns="45720" rIns="91440" bIns="45720" rtlCol="0" anchor="b">
            <a:normAutofit/>
          </a:bodyPr>
          <a:lstStyle/>
          <a:p>
            <a:r>
              <a:rPr lang="en-US" sz="4800" kern="1200" dirty="0">
                <a:solidFill>
                  <a:srgbClr val="FFFFFF"/>
                </a:solidFill>
                <a:latin typeface="+mj-lt"/>
                <a:ea typeface="+mj-ea"/>
                <a:cs typeface="+mj-cs"/>
              </a:rPr>
              <a:t>Front-end and Back-end development</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B5C5AC-DD44-60E6-174B-E6099F9E8DAE}"/>
              </a:ext>
            </a:extLst>
          </p:cNvPr>
          <p:cNvSpPr txBox="1"/>
          <p:nvPr/>
        </p:nvSpPr>
        <p:spPr>
          <a:xfrm>
            <a:off x="261214" y="6006055"/>
            <a:ext cx="5834786" cy="707886"/>
          </a:xfrm>
          <a:prstGeom prst="rect">
            <a:avLst/>
          </a:prstGeom>
          <a:noFill/>
        </p:spPr>
        <p:txBody>
          <a:bodyPr wrap="square" rtlCol="0">
            <a:spAutoFit/>
          </a:bodyPr>
          <a:lstStyle/>
          <a:p>
            <a:r>
              <a:rPr lang="en-US" sz="4000" dirty="0">
                <a:solidFill>
                  <a:schemeClr val="bg1"/>
                </a:solidFill>
              </a:rPr>
              <a:t>Yaqub Hac</a:t>
            </a:r>
            <a:r>
              <a:rPr lang="az-Latn-AZ" sz="4000" dirty="0">
                <a:solidFill>
                  <a:schemeClr val="bg1"/>
                </a:solidFill>
              </a:rPr>
              <a:t>ılı</a:t>
            </a:r>
            <a:endParaRPr lang="en-US" sz="4000" dirty="0">
              <a:solidFill>
                <a:schemeClr val="bg1"/>
              </a:solidFill>
            </a:endParaRPr>
          </a:p>
        </p:txBody>
      </p:sp>
    </p:spTree>
    <p:extLst>
      <p:ext uri="{BB962C8B-B14F-4D97-AF65-F5344CB8AC3E}">
        <p14:creationId xmlns:p14="http://schemas.microsoft.com/office/powerpoint/2010/main" val="226324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7741396D-0B2C-5565-6559-54AF22A32C9C}"/>
              </a:ext>
            </a:extLst>
          </p:cNvPr>
          <p:cNvSpPr>
            <a:spLocks noChangeArrowheads="1"/>
          </p:cNvSpPr>
          <p:nvPr/>
        </p:nvSpPr>
        <p:spPr bwMode="auto">
          <a:xfrm>
            <a:off x="0" y="-300307"/>
            <a:ext cx="12679912" cy="64633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descr="A computer with a keyboard and mouse&#10;&#10;Description automatically generated">
            <a:extLst>
              <a:ext uri="{FF2B5EF4-FFF2-40B4-BE49-F238E27FC236}">
                <a16:creationId xmlns:a16="http://schemas.microsoft.com/office/drawing/2014/main" id="{7986F31E-E6D8-5222-9514-F0A12982C8F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00306"/>
            <a:ext cx="12192000" cy="71583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10" name="Rectangle 5">
            <a:extLst>
              <a:ext uri="{FF2B5EF4-FFF2-40B4-BE49-F238E27FC236}">
                <a16:creationId xmlns:a16="http://schemas.microsoft.com/office/drawing/2014/main" id="{76587A4F-B931-B18F-7821-0E54F82B8233}"/>
              </a:ext>
            </a:extLst>
          </p:cNvPr>
          <p:cNvSpPr>
            <a:spLocks noChangeArrowheads="1"/>
          </p:cNvSpPr>
          <p:nvPr/>
        </p:nvSpPr>
        <p:spPr bwMode="auto">
          <a:xfrm>
            <a:off x="78658" y="1313638"/>
            <a:ext cx="12113342" cy="483260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Söhne"/>
              </a:rPr>
              <a:t>Front-end development, also known as client-side development, refers to the process of creating the visual and interactive part of a website or web application that users interact with directly. Front-end developers are responsible for designing and implementing the user interface and user experience, ensuring that the website or application looks appealing, is easy to navigate, and provides a seamless interaction for users.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Söhne"/>
              </a:rPr>
              <a:t>Key aspects of front-end development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FFFFFF"/>
                </a:solidFill>
                <a:effectLst/>
                <a:latin typeface="Söhne"/>
              </a:rPr>
              <a:t>HTML (Hypertext Markup Language):</a:t>
            </a:r>
            <a:r>
              <a:rPr kumimoji="0" lang="en-US" altLang="en-US" sz="1600" b="0" i="0" u="none" strike="noStrike" cap="none" normalizeH="0" baseline="0" dirty="0">
                <a:ln>
                  <a:noFill/>
                </a:ln>
                <a:solidFill>
                  <a:srgbClr val="FFFFFF"/>
                </a:solidFill>
                <a:effectLst/>
                <a:latin typeface="Söhne"/>
              </a:rPr>
              <a:t> Defines the structure and content of web pages.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FFFFFF"/>
                </a:solidFill>
                <a:effectLst/>
                <a:latin typeface="Söhne"/>
              </a:rPr>
              <a:t>CSS (Cascading Style Sheets):</a:t>
            </a:r>
            <a:r>
              <a:rPr kumimoji="0" lang="en-US" altLang="en-US" sz="1600" b="0" i="0" u="none" strike="noStrike" cap="none" normalizeH="0" baseline="0" dirty="0">
                <a:ln>
                  <a:noFill/>
                </a:ln>
                <a:solidFill>
                  <a:srgbClr val="FFFFFF"/>
                </a:solidFill>
                <a:effectLst/>
                <a:latin typeface="Söhne"/>
              </a:rPr>
              <a:t> Styles the HTML elements to control the layout, appearance, and presentation of the web pages.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FFFFFF"/>
                </a:solidFill>
                <a:effectLst/>
                <a:latin typeface="Söhne"/>
              </a:rPr>
              <a:t>JavaScript:</a:t>
            </a:r>
            <a:r>
              <a:rPr kumimoji="0" lang="en-US" altLang="en-US" sz="1600" b="0" i="0" u="none" strike="noStrike" cap="none" normalizeH="0" baseline="0" dirty="0">
                <a:ln>
                  <a:noFill/>
                </a:ln>
                <a:solidFill>
                  <a:srgbClr val="FFFFFF"/>
                </a:solidFill>
                <a:effectLst/>
                <a:latin typeface="Söhne"/>
              </a:rPr>
              <a:t> Adds interactivity and dynamic behavior to web pages. It allows developers to create features like image sliders, form validation, and asynchronous requests.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FFFFFF"/>
                </a:solidFill>
                <a:effectLst/>
                <a:latin typeface="Söhne"/>
              </a:rPr>
              <a:t>Responsive Design:</a:t>
            </a:r>
            <a:r>
              <a:rPr kumimoji="0" lang="en-US" altLang="en-US" sz="1600" b="0" i="0" u="none" strike="noStrike" cap="none" normalizeH="0" baseline="0" dirty="0">
                <a:ln>
                  <a:noFill/>
                </a:ln>
                <a:solidFill>
                  <a:srgbClr val="FFFFFF"/>
                </a:solidFill>
                <a:effectLst/>
                <a:latin typeface="Söhne"/>
              </a:rPr>
              <a:t> Ensures that the website or application looks and functions well on various devices and screen sizes, such as desktops, tablets, and mobile phones.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FFFFFF"/>
                </a:solidFill>
                <a:effectLst/>
                <a:latin typeface="Söhne"/>
              </a:rPr>
              <a:t>Front-end Frameworks and Libraries:</a:t>
            </a:r>
            <a:r>
              <a:rPr kumimoji="0" lang="en-US" altLang="en-US" sz="1600" b="0" i="0" u="none" strike="noStrike" cap="none" normalizeH="0" baseline="0" dirty="0">
                <a:ln>
                  <a:noFill/>
                </a:ln>
                <a:solidFill>
                  <a:srgbClr val="FFFFFF"/>
                </a:solidFill>
                <a:effectLst/>
                <a:latin typeface="Söhne"/>
              </a:rPr>
              <a:t> Tools like React, Angular, and Vue.js help streamline the development process by providing pre-built components and structures.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FFFFFF"/>
                </a:solidFill>
                <a:effectLst/>
                <a:latin typeface="Söhne"/>
              </a:rPr>
              <a:t>Cross-Browser Compatibility:</a:t>
            </a:r>
            <a:r>
              <a:rPr kumimoji="0" lang="en-US" altLang="en-US" sz="1600" b="0" i="0" u="none" strike="noStrike" cap="none" normalizeH="0" baseline="0" dirty="0">
                <a:ln>
                  <a:noFill/>
                </a:ln>
                <a:solidFill>
                  <a:srgbClr val="FFFFFF"/>
                </a:solidFill>
                <a:effectLst/>
                <a:latin typeface="Söhne"/>
              </a:rPr>
              <a:t> Ensures that the web application works consistently across different web browsers.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solidFill>
                  <a:srgbClr val="FFFFFF"/>
                </a:solidFill>
                <a:effectLst/>
                <a:latin typeface="Söhne"/>
              </a:rPr>
              <a:t>Version Control/Git:</a:t>
            </a:r>
            <a:r>
              <a:rPr kumimoji="0" lang="en-US" altLang="en-US" sz="1600" b="0" i="0" u="none" strike="noStrike" cap="none" normalizeH="0" baseline="0" dirty="0">
                <a:ln>
                  <a:noFill/>
                </a:ln>
                <a:solidFill>
                  <a:srgbClr val="FFFFFF"/>
                </a:solidFill>
                <a:effectLst/>
                <a:latin typeface="Söhne"/>
              </a:rPr>
              <a:t> Helps track changes in the codebase, collaborate with other developers, and manage different versions of the project.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600" b="1" i="0" u="none" strike="noStrike" cap="none" normalizeH="0" baseline="0" dirty="0">
                <a:ln>
                  <a:noFill/>
                </a:ln>
                <a:solidFill>
                  <a:srgbClr val="FFFFFF"/>
                </a:solidFill>
                <a:effectLst/>
                <a:latin typeface="Söhne"/>
              </a:rPr>
              <a:t>Web Performance Optimization:</a:t>
            </a:r>
            <a:r>
              <a:rPr kumimoji="0" lang="en-US" altLang="en-US" sz="1600" b="0" i="0" u="none" strike="noStrike" cap="none" normalizeH="0" baseline="0" dirty="0">
                <a:ln>
                  <a:noFill/>
                </a:ln>
                <a:solidFill>
                  <a:srgbClr val="FFFFFF"/>
                </a:solidFill>
                <a:effectLst/>
                <a:latin typeface="Söhne"/>
              </a:rPr>
              <a:t> Techniques to enhance the speed and efficiency of web pages, improving the user experience.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Söhne"/>
              </a:rPr>
              <a:t>Front-end developers work closely with designers, back-end developers, and other stakeholders to bring a web project to life. They need to stay updated on the latest web technologies, design trends, and best practices to create modern and user-friendly interfaces.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44DB05A2-17BE-4196-EE25-C4E24569638B}"/>
              </a:ext>
            </a:extLst>
          </p:cNvPr>
          <p:cNvSpPr txBox="1"/>
          <p:nvPr/>
        </p:nvSpPr>
        <p:spPr>
          <a:xfrm>
            <a:off x="2646744" y="183499"/>
            <a:ext cx="6898511" cy="646331"/>
          </a:xfrm>
          <a:prstGeom prst="rect">
            <a:avLst/>
          </a:prstGeom>
          <a:noFill/>
        </p:spPr>
        <p:txBody>
          <a:bodyPr wrap="square" rtlCol="0">
            <a:spAutoFit/>
          </a:bodyPr>
          <a:lstStyle/>
          <a:p>
            <a:r>
              <a:rPr lang="en-US" sz="3600" dirty="0">
                <a:solidFill>
                  <a:schemeClr val="tx1">
                    <a:lumMod val="95000"/>
                    <a:lumOff val="5000"/>
                  </a:schemeClr>
                </a:solidFill>
                <a:latin typeface="Roboto" panose="02000000000000000000" pitchFamily="2" charset="0"/>
              </a:rPr>
              <a:t>W</a:t>
            </a:r>
            <a:r>
              <a:rPr lang="en-US" sz="3600" b="0" i="0" dirty="0">
                <a:solidFill>
                  <a:schemeClr val="tx1">
                    <a:lumMod val="95000"/>
                    <a:lumOff val="5000"/>
                  </a:schemeClr>
                </a:solidFill>
                <a:effectLst/>
                <a:latin typeface="Roboto" panose="02000000000000000000" pitchFamily="2" charset="0"/>
              </a:rPr>
              <a:t>hat is front-end development?</a:t>
            </a:r>
            <a:endParaRPr lang="en-US" sz="3600" dirty="0">
              <a:solidFill>
                <a:schemeClr val="tx1">
                  <a:lumMod val="95000"/>
                  <a:lumOff val="5000"/>
                </a:schemeClr>
              </a:solidFill>
            </a:endParaRPr>
          </a:p>
        </p:txBody>
      </p:sp>
    </p:spTree>
    <p:extLst>
      <p:ext uri="{BB962C8B-B14F-4D97-AF65-F5344CB8AC3E}">
        <p14:creationId xmlns:p14="http://schemas.microsoft.com/office/powerpoint/2010/main" val="144209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chnological background">
            <a:extLst>
              <a:ext uri="{FF2B5EF4-FFF2-40B4-BE49-F238E27FC236}">
                <a16:creationId xmlns:a16="http://schemas.microsoft.com/office/drawing/2014/main" id="{314074F3-5292-68E7-1DBD-897D31AED87B}"/>
              </a:ext>
            </a:extLst>
          </p:cNvPr>
          <p:cNvPicPr>
            <a:picLocks noChangeAspect="1"/>
          </p:cNvPicPr>
          <p:nvPr/>
        </p:nvPicPr>
        <p:blipFill rotWithShape="1">
          <a:blip r:embed="rId2"/>
          <a:srcRect l="9157" r="24092"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B2AE11CE-7781-E732-171C-10E474BFDDC7}"/>
              </a:ext>
            </a:extLst>
          </p:cNvPr>
          <p:cNvSpPr txBox="1"/>
          <p:nvPr/>
        </p:nvSpPr>
        <p:spPr>
          <a:xfrm>
            <a:off x="6247607" y="259386"/>
            <a:ext cx="4605781" cy="5029496"/>
          </a:xfrm>
          <a:prstGeom prst="rect">
            <a:avLst/>
          </a:prstGeom>
        </p:spPr>
        <p:txBody>
          <a:bodyPr vert="horz" lIns="91440" tIns="45720" rIns="91440" bIns="45720" rtlCol="0" anchor="t">
            <a:noAutofit/>
          </a:bodyPr>
          <a:lstStyle/>
          <a:p>
            <a:pPr>
              <a:lnSpc>
                <a:spcPct val="90000"/>
              </a:lnSpc>
              <a:spcAft>
                <a:spcPts val="600"/>
              </a:spcAft>
            </a:pPr>
            <a:br>
              <a:rPr lang="en-US" sz="1100" b="0" i="0" dirty="0">
                <a:solidFill>
                  <a:schemeClr val="tx1">
                    <a:alpha val="80000"/>
                  </a:schemeClr>
                </a:solidFill>
                <a:effectLst/>
              </a:rPr>
            </a:br>
            <a:r>
              <a:rPr lang="en-US" sz="1100" b="0" i="0" dirty="0">
                <a:solidFill>
                  <a:schemeClr val="tx1">
                    <a:alpha val="80000"/>
                  </a:schemeClr>
                </a:solidFill>
                <a:effectLst/>
              </a:rPr>
              <a:t>A front-end developer is a professional who specializes in the development of the user interface (UI) and user experience (UX) of websites and web applications. Their primary focus is on creating the visual elements and interactive features that users directly interact with while using a website or application.</a:t>
            </a:r>
          </a:p>
          <a:p>
            <a:pPr indent="-228600">
              <a:lnSpc>
                <a:spcPct val="90000"/>
              </a:lnSpc>
              <a:spcAft>
                <a:spcPts val="600"/>
              </a:spcAft>
              <a:buFont typeface="Arial" panose="020B0604020202020204" pitchFamily="34" charset="0"/>
              <a:buChar char="•"/>
            </a:pPr>
            <a:r>
              <a:rPr lang="en-US" sz="1100" b="0" i="0" dirty="0">
                <a:solidFill>
                  <a:schemeClr val="tx1">
                    <a:alpha val="80000"/>
                  </a:schemeClr>
                </a:solidFill>
                <a:effectLst/>
              </a:rPr>
              <a:t>Key responsibilities of a front-end developer include:</a:t>
            </a:r>
          </a:p>
          <a:p>
            <a:pPr indent="-228600">
              <a:lnSpc>
                <a:spcPct val="90000"/>
              </a:lnSpc>
              <a:spcAft>
                <a:spcPts val="600"/>
              </a:spcAft>
              <a:buFont typeface="Arial" panose="020B0604020202020204" pitchFamily="34" charset="0"/>
              <a:buChar char="•"/>
            </a:pPr>
            <a:r>
              <a:rPr lang="en-US" sz="1100" b="1" i="0" dirty="0">
                <a:solidFill>
                  <a:schemeClr val="tx1">
                    <a:alpha val="80000"/>
                  </a:schemeClr>
                </a:solidFill>
                <a:effectLst/>
              </a:rPr>
              <a:t>Web Design:</a:t>
            </a:r>
            <a:r>
              <a:rPr lang="en-US" sz="1100" b="0" i="0" dirty="0">
                <a:solidFill>
                  <a:schemeClr val="tx1">
                    <a:alpha val="80000"/>
                  </a:schemeClr>
                </a:solidFill>
                <a:effectLst/>
              </a:rPr>
              <a:t> Collaborating with designers to turn static design mockups into interactive and visually appealing web pages.</a:t>
            </a:r>
          </a:p>
          <a:p>
            <a:pPr indent="-228600">
              <a:lnSpc>
                <a:spcPct val="90000"/>
              </a:lnSpc>
              <a:spcAft>
                <a:spcPts val="600"/>
              </a:spcAft>
              <a:buFont typeface="Arial" panose="020B0604020202020204" pitchFamily="34" charset="0"/>
              <a:buChar char="•"/>
            </a:pPr>
            <a:r>
              <a:rPr lang="en-US" sz="1100" b="1" i="0" dirty="0">
                <a:solidFill>
                  <a:schemeClr val="tx1">
                    <a:alpha val="80000"/>
                  </a:schemeClr>
                </a:solidFill>
                <a:effectLst/>
              </a:rPr>
              <a:t>HTML/CSS Coding:</a:t>
            </a:r>
            <a:r>
              <a:rPr lang="en-US" sz="1100" b="0" i="0" dirty="0">
                <a:solidFill>
                  <a:schemeClr val="tx1">
                    <a:alpha val="80000"/>
                  </a:schemeClr>
                </a:solidFill>
                <a:effectLst/>
              </a:rPr>
              <a:t> Writing HTML (Hypertext Markup Language) and CSS (Cascading Style Sheets) code to structure and style web pages according to design specifications.</a:t>
            </a:r>
          </a:p>
          <a:p>
            <a:pPr indent="-228600">
              <a:lnSpc>
                <a:spcPct val="90000"/>
              </a:lnSpc>
              <a:spcAft>
                <a:spcPts val="600"/>
              </a:spcAft>
              <a:buFont typeface="Arial" panose="020B0604020202020204" pitchFamily="34" charset="0"/>
              <a:buChar char="•"/>
            </a:pPr>
            <a:r>
              <a:rPr lang="en-US" sz="1100" b="1" i="0" dirty="0">
                <a:solidFill>
                  <a:schemeClr val="tx1">
                    <a:alpha val="80000"/>
                  </a:schemeClr>
                </a:solidFill>
                <a:effectLst/>
              </a:rPr>
              <a:t>JavaScript Development:</a:t>
            </a:r>
            <a:r>
              <a:rPr lang="en-US" sz="1100" b="0" i="0" dirty="0">
                <a:solidFill>
                  <a:schemeClr val="tx1">
                    <a:alpha val="80000"/>
                  </a:schemeClr>
                </a:solidFill>
                <a:effectLst/>
              </a:rPr>
              <a:t> Implementing client-side scripting using JavaScript to enhance interactivity, create dynamic content, and handle user input.</a:t>
            </a:r>
          </a:p>
          <a:p>
            <a:pPr indent="-228600">
              <a:lnSpc>
                <a:spcPct val="90000"/>
              </a:lnSpc>
              <a:spcAft>
                <a:spcPts val="600"/>
              </a:spcAft>
              <a:buFont typeface="Arial" panose="020B0604020202020204" pitchFamily="34" charset="0"/>
              <a:buChar char="•"/>
            </a:pPr>
            <a:r>
              <a:rPr lang="en-US" sz="1100" b="1" i="0" dirty="0">
                <a:solidFill>
                  <a:schemeClr val="tx1">
                    <a:alpha val="80000"/>
                  </a:schemeClr>
                </a:solidFill>
                <a:effectLst/>
              </a:rPr>
              <a:t>Responsive Design:</a:t>
            </a:r>
            <a:r>
              <a:rPr lang="en-US" sz="1100" b="0" i="0" dirty="0">
                <a:solidFill>
                  <a:schemeClr val="tx1">
                    <a:alpha val="80000"/>
                  </a:schemeClr>
                </a:solidFill>
                <a:effectLst/>
              </a:rPr>
              <a:t> Ensuring that websites and applications are optimized for various devices and screen sizes, providing a consistent and effective user experience.</a:t>
            </a:r>
          </a:p>
          <a:p>
            <a:pPr indent="-228600">
              <a:lnSpc>
                <a:spcPct val="90000"/>
              </a:lnSpc>
              <a:spcAft>
                <a:spcPts val="600"/>
              </a:spcAft>
              <a:buFont typeface="Arial" panose="020B0604020202020204" pitchFamily="34" charset="0"/>
              <a:buChar char="•"/>
            </a:pPr>
            <a:r>
              <a:rPr lang="en-US" sz="1100" b="1" i="0" dirty="0">
                <a:solidFill>
                  <a:schemeClr val="tx1">
                    <a:alpha val="80000"/>
                  </a:schemeClr>
                </a:solidFill>
                <a:effectLst/>
              </a:rPr>
              <a:t>Cross-Browser Compatibility:</a:t>
            </a:r>
            <a:r>
              <a:rPr lang="en-US" sz="1100" b="0" i="0" dirty="0">
                <a:solidFill>
                  <a:schemeClr val="tx1">
                    <a:alpha val="80000"/>
                  </a:schemeClr>
                </a:solidFill>
                <a:effectLst/>
              </a:rPr>
              <a:t> Writing code that works consistently across different web browsers to reach a broad audience.</a:t>
            </a:r>
          </a:p>
          <a:p>
            <a:pPr indent="-228600">
              <a:lnSpc>
                <a:spcPct val="90000"/>
              </a:lnSpc>
              <a:spcAft>
                <a:spcPts val="600"/>
              </a:spcAft>
              <a:buFont typeface="Arial" panose="020B0604020202020204" pitchFamily="34" charset="0"/>
              <a:buChar char="•"/>
            </a:pPr>
            <a:r>
              <a:rPr lang="en-US" sz="1100" b="1" i="0" dirty="0">
                <a:solidFill>
                  <a:schemeClr val="tx1">
                    <a:alpha val="80000"/>
                  </a:schemeClr>
                </a:solidFill>
                <a:effectLst/>
              </a:rPr>
              <a:t>Front-end Frameworks and Libraries:</a:t>
            </a:r>
            <a:r>
              <a:rPr lang="en-US" sz="1100" b="0" i="0" dirty="0">
                <a:solidFill>
                  <a:schemeClr val="tx1">
                    <a:alpha val="80000"/>
                  </a:schemeClr>
                </a:solidFill>
                <a:effectLst/>
              </a:rPr>
              <a:t> Utilizing tools and frameworks like React, Angular, or Vue.js to streamline development and enhance code efficiency.</a:t>
            </a:r>
          </a:p>
          <a:p>
            <a:pPr indent="-228600">
              <a:lnSpc>
                <a:spcPct val="90000"/>
              </a:lnSpc>
              <a:spcAft>
                <a:spcPts val="600"/>
              </a:spcAft>
              <a:buFont typeface="Arial" panose="020B0604020202020204" pitchFamily="34" charset="0"/>
              <a:buChar char="•"/>
            </a:pPr>
            <a:r>
              <a:rPr lang="en-US" sz="1100" b="1" i="0" dirty="0">
                <a:solidFill>
                  <a:schemeClr val="tx1">
                    <a:alpha val="80000"/>
                  </a:schemeClr>
                </a:solidFill>
                <a:effectLst/>
              </a:rPr>
              <a:t>Performance Optimization:</a:t>
            </a:r>
            <a:r>
              <a:rPr lang="en-US" sz="1100" b="0" i="0" dirty="0">
                <a:solidFill>
                  <a:schemeClr val="tx1">
                    <a:alpha val="80000"/>
                  </a:schemeClr>
                </a:solidFill>
                <a:effectLst/>
              </a:rPr>
              <a:t> Implementing techniques to improve the speed and performance of web pages, optimizing for faster loading times.</a:t>
            </a:r>
          </a:p>
          <a:p>
            <a:pPr indent="-228600">
              <a:lnSpc>
                <a:spcPct val="90000"/>
              </a:lnSpc>
              <a:spcAft>
                <a:spcPts val="600"/>
              </a:spcAft>
              <a:buFont typeface="Arial" panose="020B0604020202020204" pitchFamily="34" charset="0"/>
              <a:buChar char="•"/>
            </a:pPr>
            <a:r>
              <a:rPr lang="en-US" sz="1100" b="1" i="0" dirty="0">
                <a:solidFill>
                  <a:schemeClr val="tx1">
                    <a:alpha val="80000"/>
                  </a:schemeClr>
                </a:solidFill>
                <a:effectLst/>
              </a:rPr>
              <a:t>Collaboration:</a:t>
            </a:r>
            <a:r>
              <a:rPr lang="en-US" sz="1100" b="0" i="0" dirty="0">
                <a:solidFill>
                  <a:schemeClr val="tx1">
                    <a:alpha val="80000"/>
                  </a:schemeClr>
                </a:solidFill>
                <a:effectLst/>
              </a:rPr>
              <a:t> Working closely with back-end developers, designers, and other stakeholders to ensure seamless integration of front-end and back-end components.</a:t>
            </a:r>
          </a:p>
          <a:p>
            <a:pPr indent="-228600">
              <a:lnSpc>
                <a:spcPct val="90000"/>
              </a:lnSpc>
              <a:spcAft>
                <a:spcPts val="600"/>
              </a:spcAft>
              <a:buFont typeface="Arial" panose="020B0604020202020204" pitchFamily="34" charset="0"/>
              <a:buChar char="•"/>
            </a:pPr>
            <a:r>
              <a:rPr lang="en-US" sz="1100" b="1" i="0" dirty="0">
                <a:solidFill>
                  <a:schemeClr val="tx1">
                    <a:alpha val="80000"/>
                  </a:schemeClr>
                </a:solidFill>
                <a:effectLst/>
              </a:rPr>
              <a:t>Version Control:</a:t>
            </a:r>
            <a:r>
              <a:rPr lang="en-US" sz="1100" b="0" i="0" dirty="0">
                <a:solidFill>
                  <a:schemeClr val="tx1">
                    <a:alpha val="80000"/>
                  </a:schemeClr>
                </a:solidFill>
                <a:effectLst/>
              </a:rPr>
              <a:t> Using version control systems like Git to manage and track changes in the codebase.</a:t>
            </a:r>
          </a:p>
          <a:p>
            <a:pPr indent="-228600">
              <a:lnSpc>
                <a:spcPct val="90000"/>
              </a:lnSpc>
              <a:spcAft>
                <a:spcPts val="600"/>
              </a:spcAft>
              <a:buFont typeface="Arial" panose="020B0604020202020204" pitchFamily="34" charset="0"/>
              <a:buChar char="•"/>
            </a:pPr>
            <a:r>
              <a:rPr lang="en-US" sz="1100" b="1" i="0" dirty="0">
                <a:solidFill>
                  <a:schemeClr val="tx1">
                    <a:alpha val="80000"/>
                  </a:schemeClr>
                </a:solidFill>
                <a:effectLst/>
              </a:rPr>
              <a:t>Continuous Learning:</a:t>
            </a:r>
            <a:r>
              <a:rPr lang="en-US" sz="1100" b="0" i="0" dirty="0">
                <a:solidFill>
                  <a:schemeClr val="tx1">
                    <a:alpha val="80000"/>
                  </a:schemeClr>
                </a:solidFill>
                <a:effectLst/>
              </a:rPr>
              <a:t> Staying updated on the latest web technologies, design trends, and best practices to deliver modern and effective user interfaces.</a:t>
            </a:r>
          </a:p>
          <a:p>
            <a:pPr indent="-228600">
              <a:lnSpc>
                <a:spcPct val="90000"/>
              </a:lnSpc>
              <a:spcAft>
                <a:spcPts val="600"/>
              </a:spcAft>
              <a:buFont typeface="Arial" panose="020B0604020202020204" pitchFamily="34" charset="0"/>
              <a:buChar char="•"/>
            </a:pPr>
            <a:r>
              <a:rPr lang="en-US" sz="1100" b="0" i="0" dirty="0">
                <a:solidFill>
                  <a:schemeClr val="tx1">
                    <a:alpha val="80000"/>
                  </a:schemeClr>
                </a:solidFill>
                <a:effectLst/>
              </a:rPr>
              <a:t>Front-end developers play a crucial role in creating a positive user experience and ensuring that websites and applications are visually appealing, functional, and easy to navigate.</a:t>
            </a:r>
          </a:p>
        </p:txBody>
      </p:sp>
      <p:sp>
        <p:nvSpPr>
          <p:cNvPr id="2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50D4E9F-D7B1-B042-C7E8-36021925FFDC}"/>
              </a:ext>
            </a:extLst>
          </p:cNvPr>
          <p:cNvSpPr txBox="1"/>
          <p:nvPr/>
        </p:nvSpPr>
        <p:spPr>
          <a:xfrm>
            <a:off x="739110" y="3000991"/>
            <a:ext cx="5387738" cy="584775"/>
          </a:xfrm>
          <a:prstGeom prst="rect">
            <a:avLst/>
          </a:prstGeom>
          <a:noFill/>
        </p:spPr>
        <p:txBody>
          <a:bodyPr wrap="square" rtlCol="0">
            <a:spAutoFit/>
          </a:bodyPr>
          <a:lstStyle/>
          <a:p>
            <a:r>
              <a:rPr lang="en-US" sz="3200" dirty="0">
                <a:solidFill>
                  <a:schemeClr val="bg1">
                    <a:lumMod val="95000"/>
                  </a:schemeClr>
                </a:solidFill>
                <a:latin typeface="Roboto" panose="02000000000000000000" pitchFamily="2" charset="0"/>
              </a:rPr>
              <a:t>W</a:t>
            </a:r>
            <a:r>
              <a:rPr lang="en-US" sz="3200" b="0" i="0" dirty="0">
                <a:solidFill>
                  <a:schemeClr val="bg1">
                    <a:lumMod val="95000"/>
                  </a:schemeClr>
                </a:solidFill>
                <a:effectLst/>
                <a:latin typeface="Roboto" panose="02000000000000000000" pitchFamily="2" charset="0"/>
              </a:rPr>
              <a:t>ho is front-end developer?</a:t>
            </a:r>
            <a:endParaRPr lang="en-US" sz="3200" dirty="0">
              <a:solidFill>
                <a:schemeClr val="bg1">
                  <a:lumMod val="95000"/>
                </a:schemeClr>
              </a:solidFill>
            </a:endParaRPr>
          </a:p>
        </p:txBody>
      </p:sp>
    </p:spTree>
    <p:extLst>
      <p:ext uri="{BB962C8B-B14F-4D97-AF65-F5344CB8AC3E}">
        <p14:creationId xmlns:p14="http://schemas.microsoft.com/office/powerpoint/2010/main" val="320575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word made out of letters&#10;&#10;Description automatically generated with medium confidence">
            <a:extLst>
              <a:ext uri="{FF2B5EF4-FFF2-40B4-BE49-F238E27FC236}">
                <a16:creationId xmlns:a16="http://schemas.microsoft.com/office/drawing/2014/main" id="{0AC6C69F-C50B-28A5-CBC8-2A35E56CFBA6}"/>
              </a:ext>
            </a:extLst>
          </p:cNvPr>
          <p:cNvPicPr>
            <a:picLocks noChangeAspect="1"/>
          </p:cNvPicPr>
          <p:nvPr/>
        </p:nvPicPr>
        <p:blipFill rotWithShape="1">
          <a:blip r:embed="rId2">
            <a:alphaModFix amt="6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589" r="-1" b="-1"/>
          <a:stretch/>
        </p:blipFill>
        <p:spPr>
          <a:xfrm>
            <a:off x="180975" y="182880"/>
            <a:ext cx="11823637" cy="6499784"/>
          </a:xfrm>
          <a:prstGeom prst="rect">
            <a:avLst/>
          </a:prstGeom>
        </p:spPr>
      </p:pic>
      <p:sp>
        <p:nvSpPr>
          <p:cNvPr id="10" name="TextBox 9">
            <a:extLst>
              <a:ext uri="{FF2B5EF4-FFF2-40B4-BE49-F238E27FC236}">
                <a16:creationId xmlns:a16="http://schemas.microsoft.com/office/drawing/2014/main" id="{CA2CBED0-AFF4-2401-CA16-32AEA520A01C}"/>
              </a:ext>
            </a:extLst>
          </p:cNvPr>
          <p:cNvSpPr txBox="1"/>
          <p:nvPr/>
        </p:nvSpPr>
        <p:spPr>
          <a:xfrm>
            <a:off x="838200" y="525195"/>
            <a:ext cx="10165218" cy="9216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dirty="0">
                <a:solidFill>
                  <a:srgbClr val="FFFFFF"/>
                </a:solidFill>
                <a:latin typeface="+mj-lt"/>
                <a:ea typeface="+mj-ea"/>
                <a:cs typeface="+mj-cs"/>
              </a:rPr>
              <a:t>W</a:t>
            </a:r>
            <a:r>
              <a:rPr lang="en-US" sz="4000" b="0" i="0" dirty="0">
                <a:solidFill>
                  <a:srgbClr val="FFFFFF"/>
                </a:solidFill>
                <a:effectLst/>
                <a:latin typeface="+mj-lt"/>
                <a:ea typeface="+mj-ea"/>
                <a:cs typeface="+mj-cs"/>
              </a:rPr>
              <a:t>hat is SEO in web development?</a:t>
            </a:r>
            <a:endParaRPr lang="en-US" sz="4000" dirty="0">
              <a:solidFill>
                <a:srgbClr val="FFFFFF"/>
              </a:solidFill>
              <a:latin typeface="+mj-lt"/>
              <a:ea typeface="+mj-ea"/>
              <a:cs typeface="+mj-cs"/>
            </a:endParaRPr>
          </a:p>
        </p:txBody>
      </p:sp>
      <p:sp>
        <p:nvSpPr>
          <p:cNvPr id="4" name="Rectangle 1">
            <a:extLst>
              <a:ext uri="{FF2B5EF4-FFF2-40B4-BE49-F238E27FC236}">
                <a16:creationId xmlns:a16="http://schemas.microsoft.com/office/drawing/2014/main" id="{E792F50E-C683-D245-1021-BD5B1F338373}"/>
              </a:ext>
            </a:extLst>
          </p:cNvPr>
          <p:cNvSpPr>
            <a:spLocks noChangeArrowheads="1"/>
          </p:cNvSpPr>
          <p:nvPr/>
        </p:nvSpPr>
        <p:spPr bwMode="auto">
          <a:xfrm>
            <a:off x="838200" y="1628411"/>
            <a:ext cx="10165218" cy="2588458"/>
          </a:xfrm>
          <a:prstGeom prst="rect">
            <a:avLst/>
          </a:prstGeom>
        </p:spPr>
        <p:txBody>
          <a:bodyPr vert="horz" lIns="91440" tIns="45720" rIns="91440" bIns="45720" numCol="1" rtlCol="0"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solidFill>
                  <a:srgbClr val="FFFFFF"/>
                </a:solidFill>
                <a:effectLst/>
              </a:rPr>
              <a:t>SEO, or Search Engine Optimization, is a set of practices and strategies aimed at optimizing a website's visibility and ranking on search engine results pages (SERPs). In the context of web development, SEO involves both technical and non-technical aspects to improve a website's performance in search engine rankings. Here are key components of SEO in web development: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solidFill>
                  <a:srgbClr val="FFFFFF"/>
                </a:solidFill>
                <a:effectLst/>
              </a:rPr>
              <a:t>Keyword Research:</a:t>
            </a:r>
            <a:r>
              <a:rPr kumimoji="0" lang="en-US" altLang="en-US" sz="1200" b="0" i="0" u="none" strike="noStrike" cap="none" normalizeH="0" baseline="0" dirty="0">
                <a:ln>
                  <a:noFill/>
                </a:ln>
                <a:solidFill>
                  <a:srgbClr val="FFFFFF"/>
                </a:solidFill>
                <a:effectLst/>
              </a:rPr>
              <a:t> Identifying and targeting relevant keywords that users are likely to search for. These keywords are strategically integrated into the website's content, meta tags, and other elements.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solidFill>
                  <a:srgbClr val="FFFFFF"/>
                </a:solidFill>
                <a:effectLst/>
              </a:rPr>
              <a:t>On-Page Optimization:</a:t>
            </a:r>
            <a:r>
              <a:rPr kumimoji="0" lang="en-US" altLang="en-US" sz="1200" b="0" i="0" u="none" strike="noStrike" cap="none" normalizeH="0" baseline="0" dirty="0">
                <a:ln>
                  <a:noFill/>
                </a:ln>
                <a:solidFill>
                  <a:srgbClr val="FFFFFF"/>
                </a:solidFill>
                <a:effectLst/>
              </a:rPr>
              <a:t> Optimizing individual pages of a website to make them more search engine-friendly. This includes optimizing meta tags (title, description), headings, URL structure, and ensuring content is relevant and well-organized.</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solidFill>
                  <a:srgbClr val="FFFFFF"/>
                </a:solidFill>
                <a:effectLst/>
              </a:rPr>
              <a:t>Technical SEO:</a:t>
            </a:r>
            <a:r>
              <a:rPr kumimoji="0" lang="en-US" altLang="en-US" sz="1200" b="0" i="0" u="none" strike="noStrike" cap="none" normalizeH="0" baseline="0" dirty="0">
                <a:ln>
                  <a:noFill/>
                </a:ln>
                <a:solidFill>
                  <a:srgbClr val="FFFFFF"/>
                </a:solidFill>
                <a:effectLst/>
              </a:rPr>
              <a:t> Addressing technical aspects of a website to improve search engine crawling and indexing. This involves optimizing website speed, implementing proper redirects, creating an XML sitemap, and ensuring mobile-friendliness.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solidFill>
                  <a:srgbClr val="FFFFFF"/>
                </a:solidFill>
                <a:effectLst/>
              </a:rPr>
              <a:t>Quality Content:</a:t>
            </a:r>
            <a:r>
              <a:rPr kumimoji="0" lang="en-US" altLang="en-US" sz="1200" b="0" i="0" u="none" strike="noStrike" cap="none" normalizeH="0" baseline="0" dirty="0">
                <a:ln>
                  <a:noFill/>
                </a:ln>
                <a:solidFill>
                  <a:srgbClr val="FFFFFF"/>
                </a:solidFill>
                <a:effectLst/>
              </a:rPr>
              <a:t> Creating high-quality, relevant, and valuable content that caters to the needs of the target audience. Search engines reward websites that offer valuable information.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solidFill>
                  <a:srgbClr val="FFFFFF"/>
                </a:solidFill>
                <a:effectLst/>
              </a:rPr>
              <a:t>Backlink Building:</a:t>
            </a:r>
            <a:r>
              <a:rPr kumimoji="0" lang="en-US" altLang="en-US" sz="1200" b="0" i="0" u="none" strike="noStrike" cap="none" normalizeH="0" baseline="0" dirty="0">
                <a:ln>
                  <a:noFill/>
                </a:ln>
                <a:solidFill>
                  <a:srgbClr val="FFFFFF"/>
                </a:solidFill>
                <a:effectLst/>
              </a:rPr>
              <a:t> Acquiring high-quality backlinks from reputable websites. Backlinks are an important factor in search engine algorithms and can positively impact a website's authority and ranking.</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solidFill>
                  <a:srgbClr val="FFFFFF"/>
                </a:solidFill>
                <a:effectLst/>
              </a:rPr>
              <a:t>User Experience (UX):</a:t>
            </a:r>
            <a:r>
              <a:rPr kumimoji="0" lang="en-US" altLang="en-US" sz="1200" b="0" i="0" u="none" strike="noStrike" cap="none" normalizeH="0" baseline="0" dirty="0">
                <a:ln>
                  <a:noFill/>
                </a:ln>
                <a:solidFill>
                  <a:srgbClr val="FFFFFF"/>
                </a:solidFill>
                <a:effectLst/>
              </a:rPr>
              <a:t> Ensuring a positive user experience on the website, including easy navigation, clear calls-to-action, and mobile responsiveness. Search engines consider user experience as a ranking factor.</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solidFill>
                  <a:srgbClr val="FFFFFF"/>
                </a:solidFill>
                <a:effectLst/>
              </a:rPr>
              <a:t>Local SEO:</a:t>
            </a:r>
            <a:r>
              <a:rPr kumimoji="0" lang="en-US" altLang="en-US" sz="1200" b="0" i="0" u="none" strike="noStrike" cap="none" normalizeH="0" baseline="0" dirty="0">
                <a:ln>
                  <a:noFill/>
                </a:ln>
                <a:solidFill>
                  <a:srgbClr val="FFFFFF"/>
                </a:solidFill>
                <a:effectLst/>
              </a:rPr>
              <a:t> If applicable, optimizing the website for local searches. This involves creating and optimizing a Google My Business profile, including local keywords, and obtaining local citations.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solidFill>
                  <a:srgbClr val="FFFFFF"/>
                </a:solidFill>
                <a:effectLst/>
              </a:rPr>
              <a:t>Social Media Integration:</a:t>
            </a:r>
            <a:r>
              <a:rPr kumimoji="0" lang="en-US" altLang="en-US" sz="1200" b="0" i="0" u="none" strike="noStrike" cap="none" normalizeH="0" baseline="0" dirty="0">
                <a:ln>
                  <a:noFill/>
                </a:ln>
                <a:solidFill>
                  <a:srgbClr val="FFFFFF"/>
                </a:solidFill>
                <a:effectLst/>
              </a:rPr>
              <a:t> Integrating social media elements into the website and promoting content on social platforms. Social signals can indirectly impact search rankings.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solidFill>
                  <a:srgbClr val="FFFFFF"/>
                </a:solidFill>
                <a:effectLst/>
              </a:rPr>
              <a:t>Monitoring and Analytics:</a:t>
            </a:r>
            <a:r>
              <a:rPr kumimoji="0" lang="en-US" altLang="en-US" sz="1200" b="0" i="0" u="none" strike="noStrike" cap="none" normalizeH="0" baseline="0" dirty="0">
                <a:ln>
                  <a:noFill/>
                </a:ln>
                <a:solidFill>
                  <a:srgbClr val="FFFFFF"/>
                </a:solidFill>
                <a:effectLst/>
              </a:rPr>
              <a:t> Using tools like Google Analytics to monitor website performance, track user behavior, and analyze the effectiveness of SEO strategies. Regular analysis helps in making data-driven improvements.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solidFill>
                  <a:srgbClr val="FFFFFF"/>
                </a:solidFill>
                <a:effectLst/>
              </a:rPr>
              <a:t>Regular Updates:</a:t>
            </a:r>
            <a:r>
              <a:rPr kumimoji="0" lang="en-US" altLang="en-US" sz="1200" b="0" i="0" u="none" strike="noStrike" cap="none" normalizeH="0" baseline="0" dirty="0">
                <a:ln>
                  <a:noFill/>
                </a:ln>
                <a:solidFill>
                  <a:srgbClr val="FFFFFF"/>
                </a:solidFill>
                <a:effectLst/>
              </a:rPr>
              <a:t> Keeping the website's content and technology up-to-date. Search engines often favor fresh and relevant content.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solidFill>
                  <a:srgbClr val="FFFFFF"/>
                </a:solidFill>
                <a:effectLst/>
              </a:rPr>
              <a:t>SEO is an ongoing process, and web developers work collaboratively with digital marketers and content creators to ensure that websites not only meet technical SEO requirements but also provide valuable content that aligns with user intent.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0667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black arrows on a blue background&#10;&#10;Description automatically generated">
            <a:extLst>
              <a:ext uri="{FF2B5EF4-FFF2-40B4-BE49-F238E27FC236}">
                <a16:creationId xmlns:a16="http://schemas.microsoft.com/office/drawing/2014/main" id="{840C5452-9B93-6CD2-D18E-3B3C3290B6AB}"/>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3" name="Content Placeholder 2">
            <a:extLst>
              <a:ext uri="{FF2B5EF4-FFF2-40B4-BE49-F238E27FC236}">
                <a16:creationId xmlns:a16="http://schemas.microsoft.com/office/drawing/2014/main" id="{446D86A5-F2FB-641F-CE89-72AA24F8644A}"/>
              </a:ext>
            </a:extLst>
          </p:cNvPr>
          <p:cNvSpPr>
            <a:spLocks noGrp="1"/>
          </p:cNvSpPr>
          <p:nvPr>
            <p:ph idx="1"/>
          </p:nvPr>
        </p:nvSpPr>
        <p:spPr>
          <a:xfrm>
            <a:off x="908814" y="1626576"/>
            <a:ext cx="9792471" cy="3171423"/>
          </a:xfrm>
        </p:spPr>
        <p:txBody>
          <a:bodyPr>
            <a:noAutofit/>
          </a:bodyPr>
          <a:lstStyle/>
          <a:p>
            <a:pPr>
              <a:spcAft>
                <a:spcPts val="600"/>
              </a:spcAft>
            </a:pPr>
            <a:br>
              <a:rPr lang="en-US" sz="1200" b="1" i="0" dirty="0">
                <a:solidFill>
                  <a:srgbClr val="FFFFFF"/>
                </a:solidFill>
                <a:effectLst/>
              </a:rPr>
            </a:br>
            <a:r>
              <a:rPr lang="en-US" sz="1200" b="1" i="0" dirty="0">
                <a:solidFill>
                  <a:srgbClr val="FFFFFF"/>
                </a:solidFill>
                <a:effectLst/>
              </a:rPr>
              <a:t>Back-End Development:</a:t>
            </a:r>
            <a:r>
              <a:rPr lang="en-US" sz="1200" b="0" i="0" dirty="0">
                <a:solidFill>
                  <a:srgbClr val="FFFFFF"/>
                </a:solidFill>
                <a:effectLst/>
              </a:rPr>
              <a:t> Back-end development refers to the server-side of web development, where the logic, database interactions, and server-side scripting take place. It involves building and maintaining the behind-the-scenes functionality of a website or web application. The back end ensures that data is stored, retrieved, and processed effectively, and it is responsible for managing the server, databases, and application logic.</a:t>
            </a:r>
          </a:p>
          <a:p>
            <a:pPr indent="-228600">
              <a:spcAft>
                <a:spcPts val="600"/>
              </a:spcAft>
              <a:buFont typeface="Arial" panose="020B0604020202020204" pitchFamily="34" charset="0"/>
              <a:buChar char="•"/>
            </a:pPr>
            <a:r>
              <a:rPr lang="en-US" sz="1200" b="0" i="0" dirty="0">
                <a:solidFill>
                  <a:srgbClr val="FFFFFF"/>
                </a:solidFill>
                <a:effectLst/>
              </a:rPr>
              <a:t>Key aspects of back-end development include:</a:t>
            </a:r>
          </a:p>
          <a:p>
            <a:pPr indent="-228600">
              <a:spcAft>
                <a:spcPts val="600"/>
              </a:spcAft>
              <a:buFont typeface="Arial" panose="020B0604020202020204" pitchFamily="34" charset="0"/>
              <a:buChar char="•"/>
            </a:pPr>
            <a:r>
              <a:rPr lang="en-US" sz="1200" b="1" i="0" dirty="0">
                <a:solidFill>
                  <a:srgbClr val="FFFFFF"/>
                </a:solidFill>
                <a:effectLst/>
              </a:rPr>
              <a:t>Server-side Scripting:</a:t>
            </a:r>
            <a:r>
              <a:rPr lang="en-US" sz="1200" b="0" i="0" dirty="0">
                <a:solidFill>
                  <a:srgbClr val="FFFFFF"/>
                </a:solidFill>
                <a:effectLst/>
              </a:rPr>
              <a:t> Writing code that runs on the server and generates dynamic content to be sent to the client-side (front end).</a:t>
            </a:r>
          </a:p>
          <a:p>
            <a:pPr indent="-228600">
              <a:spcAft>
                <a:spcPts val="600"/>
              </a:spcAft>
              <a:buFont typeface="Arial" panose="020B0604020202020204" pitchFamily="34" charset="0"/>
              <a:buChar char="•"/>
            </a:pPr>
            <a:r>
              <a:rPr lang="en-US" sz="1200" b="1" i="0" dirty="0">
                <a:solidFill>
                  <a:srgbClr val="FFFFFF"/>
                </a:solidFill>
                <a:effectLst/>
              </a:rPr>
              <a:t>Database Management:</a:t>
            </a:r>
            <a:r>
              <a:rPr lang="en-US" sz="1200" b="0" i="0" dirty="0">
                <a:solidFill>
                  <a:srgbClr val="FFFFFF"/>
                </a:solidFill>
                <a:effectLst/>
              </a:rPr>
              <a:t> Storing, organizing, and retrieving data from databases. This involves working with database management systems (DBMS) like MySQL, PostgreSQL, or MongoDB.</a:t>
            </a:r>
          </a:p>
          <a:p>
            <a:pPr indent="-228600">
              <a:spcAft>
                <a:spcPts val="600"/>
              </a:spcAft>
              <a:buFont typeface="Arial" panose="020B0604020202020204" pitchFamily="34" charset="0"/>
              <a:buChar char="•"/>
            </a:pPr>
            <a:r>
              <a:rPr lang="en-US" sz="1200" b="1" i="0" dirty="0">
                <a:solidFill>
                  <a:srgbClr val="FFFFFF"/>
                </a:solidFill>
                <a:effectLst/>
              </a:rPr>
              <a:t>Server Management:</a:t>
            </a:r>
            <a:r>
              <a:rPr lang="en-US" sz="1200" b="0" i="0" dirty="0">
                <a:solidFill>
                  <a:srgbClr val="FFFFFF"/>
                </a:solidFill>
                <a:effectLst/>
              </a:rPr>
              <a:t> Configuring and maintaining the server that hosts the application, managing server security, and ensuring optimal performance.</a:t>
            </a:r>
          </a:p>
          <a:p>
            <a:pPr indent="-228600">
              <a:spcAft>
                <a:spcPts val="600"/>
              </a:spcAft>
              <a:buFont typeface="Arial" panose="020B0604020202020204" pitchFamily="34" charset="0"/>
              <a:buChar char="•"/>
            </a:pPr>
            <a:r>
              <a:rPr lang="en-US" sz="1200" b="1" i="0" dirty="0">
                <a:solidFill>
                  <a:srgbClr val="FFFFFF"/>
                </a:solidFill>
                <a:effectLst/>
              </a:rPr>
              <a:t>APIs (Application Programming Interfaces):</a:t>
            </a:r>
            <a:r>
              <a:rPr lang="en-US" sz="1200" b="0" i="0" dirty="0">
                <a:solidFill>
                  <a:srgbClr val="FFFFFF"/>
                </a:solidFill>
                <a:effectLst/>
              </a:rPr>
              <a:t> Developing and maintaining APIs that enable communication between different components of a web application or between different applications.</a:t>
            </a:r>
          </a:p>
          <a:p>
            <a:pPr indent="-228600">
              <a:spcAft>
                <a:spcPts val="600"/>
              </a:spcAft>
              <a:buFont typeface="Arial" panose="020B0604020202020204" pitchFamily="34" charset="0"/>
              <a:buChar char="•"/>
            </a:pPr>
            <a:r>
              <a:rPr lang="en-US" sz="1200" b="1" i="0" dirty="0">
                <a:solidFill>
                  <a:srgbClr val="FFFFFF"/>
                </a:solidFill>
                <a:effectLst/>
              </a:rPr>
              <a:t>Authentication and Authorization:</a:t>
            </a:r>
            <a:r>
              <a:rPr lang="en-US" sz="1200" b="0" i="0" dirty="0">
                <a:solidFill>
                  <a:srgbClr val="FFFFFF"/>
                </a:solidFill>
                <a:effectLst/>
              </a:rPr>
              <a:t> Implementing mechanisms for user authentication and authorization to control access to certain parts of the application.</a:t>
            </a:r>
          </a:p>
          <a:p>
            <a:pPr indent="-228600">
              <a:spcAft>
                <a:spcPts val="600"/>
              </a:spcAft>
              <a:buFont typeface="Arial" panose="020B0604020202020204" pitchFamily="34" charset="0"/>
              <a:buChar char="•"/>
            </a:pPr>
            <a:r>
              <a:rPr lang="en-US" sz="1200" b="1" i="0" dirty="0">
                <a:solidFill>
                  <a:srgbClr val="FFFFFF"/>
                </a:solidFill>
                <a:effectLst/>
              </a:rPr>
              <a:t>Performance Optimization:</a:t>
            </a:r>
            <a:r>
              <a:rPr lang="en-US" sz="1200" b="0" i="0" dirty="0">
                <a:solidFill>
                  <a:srgbClr val="FFFFFF"/>
                </a:solidFill>
                <a:effectLst/>
              </a:rPr>
              <a:t> Optimizing server performance, minimizing response times, and handling server-side bottlenecks to ensure a smooth user experience.</a:t>
            </a:r>
          </a:p>
          <a:p>
            <a:pPr indent="-228600">
              <a:spcAft>
                <a:spcPts val="600"/>
              </a:spcAft>
              <a:buFont typeface="Arial" panose="020B0604020202020204" pitchFamily="34" charset="0"/>
              <a:buChar char="•"/>
            </a:pPr>
            <a:r>
              <a:rPr lang="en-US" sz="1200" b="1" i="0" dirty="0">
                <a:solidFill>
                  <a:srgbClr val="FFFFFF"/>
                </a:solidFill>
                <a:effectLst/>
              </a:rPr>
              <a:t>Security:</a:t>
            </a:r>
            <a:r>
              <a:rPr lang="en-US" sz="1200" b="0" i="0" dirty="0">
                <a:solidFill>
                  <a:srgbClr val="FFFFFF"/>
                </a:solidFill>
                <a:effectLst/>
              </a:rPr>
              <a:t> Implementing security measures to protect against common web vulnerabilities, such as SQL injection, cross-site scripting (XSS), and cross-site request forgery (CSRF).</a:t>
            </a:r>
          </a:p>
          <a:p>
            <a:endParaRPr lang="en-US" sz="1200" dirty="0">
              <a:solidFill>
                <a:srgbClr val="FFFFFF"/>
              </a:solidFill>
            </a:endParaRPr>
          </a:p>
        </p:txBody>
      </p:sp>
      <p:sp>
        <p:nvSpPr>
          <p:cNvPr id="6" name="TextBox 5">
            <a:extLst>
              <a:ext uri="{FF2B5EF4-FFF2-40B4-BE49-F238E27FC236}">
                <a16:creationId xmlns:a16="http://schemas.microsoft.com/office/drawing/2014/main" id="{81697A8A-5A8A-AFD7-91D6-F48F3ABF805C}"/>
              </a:ext>
            </a:extLst>
          </p:cNvPr>
          <p:cNvSpPr txBox="1"/>
          <p:nvPr/>
        </p:nvSpPr>
        <p:spPr>
          <a:xfrm>
            <a:off x="2488557" y="671332"/>
            <a:ext cx="7407797" cy="707886"/>
          </a:xfrm>
          <a:prstGeom prst="rect">
            <a:avLst/>
          </a:prstGeom>
          <a:noFill/>
        </p:spPr>
        <p:txBody>
          <a:bodyPr wrap="square" rtlCol="0">
            <a:spAutoFit/>
          </a:bodyPr>
          <a:lstStyle/>
          <a:p>
            <a:r>
              <a:rPr lang="en-US" sz="4000" dirty="0">
                <a:solidFill>
                  <a:srgbClr val="ECECEC"/>
                </a:solidFill>
                <a:latin typeface="Söhne"/>
              </a:rPr>
              <a:t>W</a:t>
            </a:r>
            <a:r>
              <a:rPr lang="en-US" sz="4000" b="0" i="0" dirty="0">
                <a:solidFill>
                  <a:srgbClr val="ECECEC"/>
                </a:solidFill>
                <a:effectLst/>
                <a:latin typeface="Söhne"/>
              </a:rPr>
              <a:t>hat is back-end development?</a:t>
            </a:r>
            <a:endParaRPr lang="en-US" sz="4000" dirty="0"/>
          </a:p>
        </p:txBody>
      </p:sp>
    </p:spTree>
    <p:extLst>
      <p:ext uri="{BB962C8B-B14F-4D97-AF65-F5344CB8AC3E}">
        <p14:creationId xmlns:p14="http://schemas.microsoft.com/office/powerpoint/2010/main" val="30059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D9E0-6ACA-2BB8-CD82-C1CF9FA41170}"/>
              </a:ext>
            </a:extLst>
          </p:cNvPr>
          <p:cNvSpPr>
            <a:spLocks noGrp="1"/>
          </p:cNvSpPr>
          <p:nvPr>
            <p:ph type="title"/>
          </p:nvPr>
        </p:nvSpPr>
        <p:spPr>
          <a:xfrm>
            <a:off x="5868557" y="1138036"/>
            <a:ext cx="5444382" cy="1402470"/>
          </a:xfrm>
        </p:spPr>
        <p:txBody>
          <a:bodyPr anchor="t">
            <a:normAutofit/>
          </a:bodyPr>
          <a:lstStyle/>
          <a:p>
            <a:r>
              <a:rPr lang="en-US" sz="3200" dirty="0">
                <a:latin typeface="Söhne"/>
              </a:rPr>
              <a:t>W</a:t>
            </a:r>
            <a:r>
              <a:rPr lang="en-US" sz="3200" b="0" i="0" dirty="0">
                <a:effectLst/>
                <a:latin typeface="Söhne"/>
              </a:rPr>
              <a:t>ho is back-end developer?</a:t>
            </a:r>
            <a:endParaRPr lang="en-US" sz="3200" dirty="0"/>
          </a:p>
        </p:txBody>
      </p:sp>
      <p:pic>
        <p:nvPicPr>
          <p:cNvPr id="7" name="Picture 6" descr="Computer script on a screen">
            <a:extLst>
              <a:ext uri="{FF2B5EF4-FFF2-40B4-BE49-F238E27FC236}">
                <a16:creationId xmlns:a16="http://schemas.microsoft.com/office/drawing/2014/main" id="{80E2EF42-43D8-C39D-CB88-C614848CCA32}"/>
              </a:ext>
            </a:extLst>
          </p:cNvPr>
          <p:cNvPicPr>
            <a:picLocks noChangeAspect="1"/>
          </p:cNvPicPr>
          <p:nvPr/>
        </p:nvPicPr>
        <p:blipFill rotWithShape="1">
          <a:blip r:embed="rId2"/>
          <a:srcRect l="5045" r="44817" b="-1"/>
          <a:stretch/>
        </p:blipFill>
        <p:spPr>
          <a:xfrm>
            <a:off x="-1" y="10"/>
            <a:ext cx="5151179" cy="6857990"/>
          </a:xfrm>
          <a:prstGeom prst="rect">
            <a:avLst/>
          </a:prstGeom>
        </p:spPr>
      </p:pic>
      <p:cxnSp>
        <p:nvCxnSpPr>
          <p:cNvPr id="11" name="Straight Connector 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DD0A23-1A4F-A35F-E1A9-6A02A50F8D11}"/>
              </a:ext>
            </a:extLst>
          </p:cNvPr>
          <p:cNvSpPr>
            <a:spLocks noGrp="1"/>
          </p:cNvSpPr>
          <p:nvPr>
            <p:ph idx="1"/>
          </p:nvPr>
        </p:nvSpPr>
        <p:spPr>
          <a:xfrm>
            <a:off x="5868557" y="2551176"/>
            <a:ext cx="5444382" cy="3591207"/>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100" b="1" i="0" u="none" strike="noStrike" cap="none" normalizeH="0" baseline="0" dirty="0">
                <a:ln>
                  <a:noFill/>
                </a:ln>
                <a:effectLst/>
                <a:latin typeface="Söhne"/>
              </a:rPr>
              <a:t>Back-End Developer:</a:t>
            </a:r>
            <a:r>
              <a:rPr kumimoji="0" lang="en-US" altLang="en-US" sz="1100" b="0" i="0" u="none" strike="noStrike" cap="none" normalizeH="0" baseline="0" dirty="0">
                <a:ln>
                  <a:noFill/>
                </a:ln>
                <a:effectLst/>
                <a:latin typeface="Söhne"/>
              </a:rPr>
              <a:t> A back-end developer is a software engineer or programmer who specializes in writing code that runs on the server side of a web application. Back-end developers focus on server-side logic, database management, and server optimization. They work closely with front-end developers, who handle the client-side code that users interact with.</a:t>
            </a:r>
          </a:p>
          <a:p>
            <a:pPr marL="0" marR="0" lvl="0" indent="0"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dirty="0">
                <a:ln>
                  <a:noFill/>
                </a:ln>
                <a:effectLst/>
                <a:latin typeface="Söhne"/>
              </a:rPr>
              <a:t>Responsibilities of a back-end developer may include:</a:t>
            </a:r>
          </a:p>
          <a:p>
            <a:pPr marL="0" marR="0" lvl="0" indent="0" defTabSz="914400" rtl="0" eaLnBrk="0" fontAlgn="base" latinLnBrk="0" hangingPunct="0">
              <a:spcBef>
                <a:spcPct val="0"/>
              </a:spcBef>
              <a:spcAft>
                <a:spcPts val="600"/>
              </a:spcAft>
              <a:buClrTx/>
              <a:buSzTx/>
              <a:buFontTx/>
              <a:buChar char="•"/>
              <a:tabLst/>
            </a:pPr>
            <a:r>
              <a:rPr kumimoji="0" lang="en-US" altLang="en-US" sz="1100" b="0" i="0" u="none" strike="noStrike" cap="none" normalizeH="0" baseline="0" dirty="0">
                <a:ln>
                  <a:noFill/>
                </a:ln>
                <a:effectLst/>
                <a:latin typeface="Söhne"/>
              </a:rPr>
              <a:t>Writing server-side code using programming languages like Python, Ruby, Java, PHP, or Node.js.</a:t>
            </a:r>
          </a:p>
          <a:p>
            <a:pPr marL="0" marR="0" lvl="0" indent="0" defTabSz="914400" rtl="0" eaLnBrk="0" fontAlgn="base" latinLnBrk="0" hangingPunct="0">
              <a:spcBef>
                <a:spcPct val="0"/>
              </a:spcBef>
              <a:spcAft>
                <a:spcPts val="600"/>
              </a:spcAft>
              <a:buClrTx/>
              <a:buSzTx/>
              <a:buFontTx/>
              <a:buChar char="•"/>
              <a:tabLst/>
            </a:pPr>
            <a:r>
              <a:rPr kumimoji="0" lang="en-US" altLang="en-US" sz="1100" b="0" i="0" u="none" strike="noStrike" cap="none" normalizeH="0" baseline="0" dirty="0">
                <a:ln>
                  <a:noFill/>
                </a:ln>
                <a:effectLst/>
                <a:latin typeface="Söhne"/>
              </a:rPr>
              <a:t>Designing and managing databases.</a:t>
            </a:r>
          </a:p>
          <a:p>
            <a:pPr marL="0" marR="0" lvl="0" indent="0" defTabSz="914400" rtl="0" eaLnBrk="0" fontAlgn="base" latinLnBrk="0" hangingPunct="0">
              <a:spcBef>
                <a:spcPct val="0"/>
              </a:spcBef>
              <a:spcAft>
                <a:spcPts val="600"/>
              </a:spcAft>
              <a:buClrTx/>
              <a:buSzTx/>
              <a:buFontTx/>
              <a:buChar char="•"/>
              <a:tabLst/>
            </a:pPr>
            <a:r>
              <a:rPr kumimoji="0" lang="en-US" altLang="en-US" sz="1100" b="0" i="0" u="none" strike="noStrike" cap="none" normalizeH="0" baseline="0" dirty="0">
                <a:ln>
                  <a:noFill/>
                </a:ln>
                <a:effectLst/>
                <a:latin typeface="Söhne"/>
              </a:rPr>
              <a:t>Developing APIs for communication between different parts of a web application.</a:t>
            </a:r>
          </a:p>
          <a:p>
            <a:pPr marL="0" marR="0" lvl="0" indent="0" defTabSz="914400" rtl="0" eaLnBrk="0" fontAlgn="base" latinLnBrk="0" hangingPunct="0">
              <a:spcBef>
                <a:spcPct val="0"/>
              </a:spcBef>
              <a:spcAft>
                <a:spcPts val="600"/>
              </a:spcAft>
              <a:buClrTx/>
              <a:buSzTx/>
              <a:buFontTx/>
              <a:buChar char="•"/>
              <a:tabLst/>
            </a:pPr>
            <a:r>
              <a:rPr kumimoji="0" lang="en-US" altLang="en-US" sz="1100" b="0" i="0" u="none" strike="noStrike" cap="none" normalizeH="0" baseline="0" dirty="0">
                <a:ln>
                  <a:noFill/>
                </a:ln>
                <a:effectLst/>
                <a:latin typeface="Söhne"/>
              </a:rPr>
              <a:t>Implementing security measures to protect data and prevent unauthorized access.</a:t>
            </a:r>
          </a:p>
          <a:p>
            <a:pPr marL="0" marR="0" lvl="0" indent="0" defTabSz="914400" rtl="0" eaLnBrk="0" fontAlgn="base" latinLnBrk="0" hangingPunct="0">
              <a:spcBef>
                <a:spcPct val="0"/>
              </a:spcBef>
              <a:spcAft>
                <a:spcPts val="600"/>
              </a:spcAft>
              <a:buClrTx/>
              <a:buSzTx/>
              <a:buFontTx/>
              <a:buChar char="•"/>
              <a:tabLst/>
            </a:pPr>
            <a:r>
              <a:rPr kumimoji="0" lang="en-US" altLang="en-US" sz="1100" b="0" i="0" u="none" strike="noStrike" cap="none" normalizeH="0" baseline="0" dirty="0">
                <a:ln>
                  <a:noFill/>
                </a:ln>
                <a:effectLst/>
                <a:latin typeface="Söhne"/>
              </a:rPr>
              <a:t>Collaborating with front-end developers, designers, and other stakeholders to ensure seamless integration of the front and back ends.</a:t>
            </a:r>
          </a:p>
          <a:p>
            <a:pPr marL="0" marR="0" lvl="0" indent="0" defTabSz="914400" rtl="0" eaLnBrk="0" fontAlgn="base" latinLnBrk="0" hangingPunct="0">
              <a:spcBef>
                <a:spcPct val="0"/>
              </a:spcBef>
              <a:spcAft>
                <a:spcPts val="600"/>
              </a:spcAft>
              <a:buClrTx/>
              <a:buSzTx/>
              <a:buFontTx/>
              <a:buChar char="•"/>
              <a:tabLst/>
            </a:pPr>
            <a:r>
              <a:rPr kumimoji="0" lang="en-US" altLang="en-US" sz="1100" b="0" i="0" u="none" strike="noStrike" cap="none" normalizeH="0" baseline="0" dirty="0">
                <a:ln>
                  <a:noFill/>
                </a:ln>
                <a:effectLst/>
                <a:latin typeface="Söhne"/>
              </a:rPr>
              <a:t>Optimizing server performance and troubleshooting issues related to server-side functionality.</a:t>
            </a:r>
          </a:p>
          <a:p>
            <a:pPr marL="0" marR="0" lvl="0" indent="0"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dirty="0">
                <a:ln>
                  <a:noFill/>
                </a:ln>
                <a:effectLst/>
                <a:latin typeface="Söhne"/>
              </a:rPr>
              <a:t>In summary, while front-end developers focus on the user interface and client-side functionality, back-end developers work on the server side, ensuring that the application functions properly, securely, and efficiently.</a:t>
            </a: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E33398BE-A44F-44D0-1499-364D5860588D}"/>
              </a:ext>
            </a:extLst>
          </p:cNvPr>
          <p:cNvSpPr>
            <a:spLocks noChangeArrowheads="1"/>
          </p:cNvSpPr>
          <p:nvPr/>
        </p:nvSpPr>
        <p:spPr bwMode="auto">
          <a:xfrm>
            <a:off x="61323" y="-323165"/>
            <a:ext cx="123408" cy="64633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363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F144FB5-495B-6F7F-12EF-4A8DB5AE0BA4}"/>
              </a:ext>
            </a:extLst>
          </p:cNvPr>
          <p:cNvSpPr>
            <a:spLocks noGrp="1"/>
          </p:cNvSpPr>
          <p:nvPr>
            <p:ph type="title"/>
          </p:nvPr>
        </p:nvSpPr>
        <p:spPr>
          <a:xfrm>
            <a:off x="753136" y="-108087"/>
            <a:ext cx="5393361" cy="1325563"/>
          </a:xfrm>
        </p:spPr>
        <p:txBody>
          <a:bodyPr>
            <a:normAutofit/>
          </a:bodyPr>
          <a:lstStyle/>
          <a:p>
            <a:r>
              <a:rPr lang="en-US" dirty="0"/>
              <a:t>Database and API</a:t>
            </a:r>
          </a:p>
        </p:txBody>
      </p:sp>
      <p:sp>
        <p:nvSpPr>
          <p:cNvPr id="19" name="Freeform: Shape 1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FDF657-2454-EB94-69C9-3ED4A4EE42F6}"/>
              </a:ext>
            </a:extLst>
          </p:cNvPr>
          <p:cNvSpPr>
            <a:spLocks noGrp="1"/>
          </p:cNvSpPr>
          <p:nvPr>
            <p:ph idx="1"/>
          </p:nvPr>
        </p:nvSpPr>
        <p:spPr>
          <a:xfrm>
            <a:off x="625245" y="810940"/>
            <a:ext cx="5393361" cy="5624584"/>
          </a:xfrm>
        </p:spPr>
        <p:txBody>
          <a:bodyPr>
            <a:noAutofit/>
          </a:bodyPr>
          <a:lstStyle/>
          <a:p>
            <a:pPr algn="l"/>
            <a:r>
              <a:rPr lang="en-US" sz="1200" b="1" i="0" dirty="0">
                <a:effectLst/>
                <a:latin typeface="Söhne"/>
              </a:rPr>
              <a:t>1. Database:</a:t>
            </a:r>
            <a:r>
              <a:rPr lang="en-US" sz="1200" b="0" i="0" dirty="0">
                <a:effectLst/>
                <a:latin typeface="Söhne"/>
              </a:rPr>
              <a:t> A database is a structured collection of data organized in a way that a computer program can quickly select, manage, and update specific pieces of information. Databases are used to store, organize, and retrieve data for various applications. They can range from simple, single-user systems to large, complex, multi-user systems. Databases provide a systematic and efficient way to manage, organize, and analyze data.</a:t>
            </a:r>
          </a:p>
          <a:p>
            <a:pPr algn="l"/>
            <a:r>
              <a:rPr lang="en-US" sz="1200" b="1" i="0" dirty="0">
                <a:effectLst/>
                <a:latin typeface="Söhne"/>
              </a:rPr>
              <a:t>How it Works:</a:t>
            </a:r>
            <a:r>
              <a:rPr lang="en-US" sz="1200" b="0" i="0" dirty="0">
                <a:effectLst/>
                <a:latin typeface="Söhne"/>
              </a:rPr>
              <a:t> Databases typically consist of tables that store data in rows and columns. Each row represents a record, and each column represents a field or attribute of that record. The relationships between tables are defined, allowing for efficient retrieval of related data.</a:t>
            </a:r>
          </a:p>
          <a:p>
            <a:pPr algn="l"/>
            <a:r>
              <a:rPr lang="en-US" sz="1200" b="0" i="0" dirty="0">
                <a:effectLst/>
                <a:latin typeface="Söhne"/>
              </a:rPr>
              <a:t>The key components of a database system include:</a:t>
            </a:r>
          </a:p>
          <a:p>
            <a:pPr algn="l">
              <a:buFont typeface="Arial" panose="020B0604020202020204" pitchFamily="34" charset="0"/>
              <a:buChar char="•"/>
            </a:pPr>
            <a:r>
              <a:rPr lang="en-US" sz="1200" b="1" i="0" dirty="0">
                <a:effectLst/>
                <a:latin typeface="Söhne"/>
              </a:rPr>
              <a:t>Tables:</a:t>
            </a:r>
            <a:r>
              <a:rPr lang="en-US" sz="1200" b="0" i="0" dirty="0">
                <a:effectLst/>
                <a:latin typeface="Söhne"/>
              </a:rPr>
              <a:t> The main structure for storing data.</a:t>
            </a:r>
          </a:p>
          <a:p>
            <a:pPr algn="l">
              <a:buFont typeface="Arial" panose="020B0604020202020204" pitchFamily="34" charset="0"/>
              <a:buChar char="•"/>
            </a:pPr>
            <a:r>
              <a:rPr lang="en-US" sz="1200" b="1" i="0" dirty="0">
                <a:effectLst/>
                <a:latin typeface="Söhne"/>
              </a:rPr>
              <a:t>Fields:</a:t>
            </a:r>
            <a:r>
              <a:rPr lang="en-US" sz="1200" b="0" i="0" dirty="0">
                <a:effectLst/>
                <a:latin typeface="Söhne"/>
              </a:rPr>
              <a:t> The individual pieces of data within a table.</a:t>
            </a:r>
          </a:p>
          <a:p>
            <a:pPr algn="l">
              <a:buFont typeface="Arial" panose="020B0604020202020204" pitchFamily="34" charset="0"/>
              <a:buChar char="•"/>
            </a:pPr>
            <a:r>
              <a:rPr lang="en-US" sz="1200" b="1" i="0" dirty="0">
                <a:effectLst/>
                <a:latin typeface="Söhne"/>
              </a:rPr>
              <a:t>Records:</a:t>
            </a:r>
            <a:r>
              <a:rPr lang="en-US" sz="1200" b="0" i="0" dirty="0">
                <a:effectLst/>
                <a:latin typeface="Söhne"/>
              </a:rPr>
              <a:t> Rows in a table, representing a complete set of related data.</a:t>
            </a:r>
          </a:p>
          <a:p>
            <a:pPr algn="l">
              <a:buFont typeface="Arial" panose="020B0604020202020204" pitchFamily="34" charset="0"/>
              <a:buChar char="•"/>
            </a:pPr>
            <a:r>
              <a:rPr lang="en-US" sz="1200" b="1" i="0" dirty="0">
                <a:effectLst/>
                <a:latin typeface="Söhne"/>
              </a:rPr>
              <a:t>Queries:</a:t>
            </a:r>
            <a:r>
              <a:rPr lang="en-US" sz="1200" b="0" i="0" dirty="0">
                <a:effectLst/>
                <a:latin typeface="Söhne"/>
              </a:rPr>
              <a:t> Commands to retrieve or manipulate data.</a:t>
            </a:r>
          </a:p>
          <a:p>
            <a:pPr algn="l">
              <a:buFont typeface="Arial" panose="020B0604020202020204" pitchFamily="34" charset="0"/>
              <a:buChar char="•"/>
            </a:pPr>
            <a:r>
              <a:rPr lang="en-US" sz="1200" b="1" i="0" dirty="0">
                <a:effectLst/>
                <a:latin typeface="Söhne"/>
              </a:rPr>
              <a:t>Indexes:</a:t>
            </a:r>
            <a:r>
              <a:rPr lang="en-US" sz="1200" b="0" i="0" dirty="0">
                <a:effectLst/>
                <a:latin typeface="Söhne"/>
              </a:rPr>
              <a:t> Structures that improve the speed of data retrieval.</a:t>
            </a:r>
          </a:p>
          <a:p>
            <a:pPr algn="l"/>
            <a:r>
              <a:rPr lang="en-US" sz="1200" b="0" i="0" dirty="0">
                <a:effectLst/>
                <a:latin typeface="Söhne"/>
              </a:rPr>
              <a:t>Databases use a Database Management System (DBMS) to interact with the stored data. Popular DBMS include MySQL, PostgreSQL, Oracle, and Microsoft SQL Server. The DBMS manages data integrity, security, and provides a set of tools for interacting with the database.</a:t>
            </a:r>
          </a:p>
          <a:p>
            <a:pPr algn="l"/>
            <a:r>
              <a:rPr lang="en-US" sz="1200" b="1" i="0" dirty="0">
                <a:effectLst/>
                <a:latin typeface="Söhne"/>
              </a:rPr>
              <a:t>2. API (Application Programming Interface):</a:t>
            </a:r>
            <a:r>
              <a:rPr lang="en-US" sz="1200" b="0" i="0" dirty="0">
                <a:effectLst/>
                <a:latin typeface="Söhne"/>
              </a:rPr>
              <a:t> An API, or Application Programming Interface, is a set of rules and protocols that allows different software applications to communicate with each other. It defines the methods and data formats that applications can use to request and exchange information. APIs are used to enable the integration of different software systems and allow them to work together.</a:t>
            </a:r>
          </a:p>
          <a:p>
            <a:endParaRPr lang="en-US" sz="1200" dirty="0"/>
          </a:p>
        </p:txBody>
      </p:sp>
      <p:sp>
        <p:nvSpPr>
          <p:cNvPr id="21" name="Oval 2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920BEFAF-FEC0-C113-2B45-EA173BA46B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3" name="Freeform: Shape 2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6548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3C2701-4D43-804E-E5D3-5E2243E711CF}"/>
              </a:ext>
            </a:extLst>
          </p:cNvPr>
          <p:cNvSpPr>
            <a:spLocks noGrp="1"/>
          </p:cNvSpPr>
          <p:nvPr>
            <p:ph type="title"/>
          </p:nvPr>
        </p:nvSpPr>
        <p:spPr>
          <a:xfrm>
            <a:off x="6810060" y="2794881"/>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 </a:t>
            </a:r>
          </a:p>
        </p:txBody>
      </p:sp>
      <p:pic>
        <p:nvPicPr>
          <p:cNvPr id="6" name="Graphic 5" descr="Handshake">
            <a:extLst>
              <a:ext uri="{FF2B5EF4-FFF2-40B4-BE49-F238E27FC236}">
                <a16:creationId xmlns:a16="http://schemas.microsoft.com/office/drawing/2014/main" id="{59EA4711-8EDA-FD8F-66B5-01EFE775C4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16149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407</TotalTime>
  <Words>1830</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Calibri</vt:lpstr>
      <vt:lpstr>Roboto</vt:lpstr>
      <vt:lpstr>Söhne</vt:lpstr>
      <vt:lpstr>Office Theme</vt:lpstr>
      <vt:lpstr>Front-end and Back-end development</vt:lpstr>
      <vt:lpstr>PowerPoint Presentation</vt:lpstr>
      <vt:lpstr>PowerPoint Presentation</vt:lpstr>
      <vt:lpstr>PowerPoint Presentation</vt:lpstr>
      <vt:lpstr>PowerPoint Presentation</vt:lpstr>
      <vt:lpstr>Who is back-end developer?</vt:lpstr>
      <vt:lpstr>Database and API</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and Back-end development</dc:title>
  <dc:creator>Yagub Hajili</dc:creator>
  <cp:lastModifiedBy>Yagub Hajili</cp:lastModifiedBy>
  <cp:revision>1</cp:revision>
  <dcterms:created xsi:type="dcterms:W3CDTF">2024-03-03T11:30:23Z</dcterms:created>
  <dcterms:modified xsi:type="dcterms:W3CDTF">2024-03-03T18:17:51Z</dcterms:modified>
</cp:coreProperties>
</file>