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1106" r:id="rId2"/>
    <p:sldId id="1142" r:id="rId3"/>
    <p:sldId id="1983" r:id="rId4"/>
    <p:sldId id="1991" r:id="rId5"/>
    <p:sldId id="1992" r:id="rId6"/>
    <p:sldId id="1987" r:id="rId7"/>
    <p:sldId id="1988" r:id="rId8"/>
    <p:sldId id="1989" r:id="rId9"/>
    <p:sldId id="1990" r:id="rId10"/>
    <p:sldId id="1985" r:id="rId11"/>
    <p:sldId id="1986" r:id="rId12"/>
    <p:sldId id="1984" r:id="rId13"/>
    <p:sldId id="1982" r:id="rId14"/>
    <p:sldId id="1981" r:id="rId15"/>
    <p:sldId id="1980" r:id="rId16"/>
    <p:sldId id="1979" r:id="rId17"/>
    <p:sldId id="1147" r:id="rId18"/>
    <p:sldId id="11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01FF15-BD7A-0842-849E-9226F37B4676}">
          <p14:sldIdLst>
            <p14:sldId id="1106"/>
            <p14:sldId id="1142"/>
            <p14:sldId id="1983"/>
            <p14:sldId id="1991"/>
            <p14:sldId id="1992"/>
            <p14:sldId id="1987"/>
            <p14:sldId id="1988"/>
            <p14:sldId id="1989"/>
            <p14:sldId id="1990"/>
            <p14:sldId id="1985"/>
            <p14:sldId id="1986"/>
            <p14:sldId id="1984"/>
            <p14:sldId id="1982"/>
            <p14:sldId id="1981"/>
            <p14:sldId id="1980"/>
            <p14:sldId id="1979"/>
            <p14:sldId id="1147"/>
            <p14:sldId id="1140"/>
          </p14:sldIdLst>
        </p14:section>
        <p14:section name="Appendix" id="{44F70C44-FD81-7D42-8FD8-1E325B150C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4373-C49C-41D3-87DD-F815A3BA6E3F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B1D3-ED33-424F-9ECC-FC14022F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8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2D6A-7D2F-45CC-9773-9CDBBB6B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442C1-F570-4B45-9300-3A3C3441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15EE-14AA-48D2-9F47-C97FA9A9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0E75-29B9-463A-AB90-113E80A1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18F8-6E87-495A-8C03-872F50E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055C-08C0-409E-A127-7952687C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9EACE-584E-4119-8615-7B20005B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EAD5-BA39-493A-B5C3-58484DCF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2C4-9411-4EC0-B4DD-2CB18419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8A08-580B-4750-8A27-A77E4AA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EE047-2E12-499C-8F69-F5DA06701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CD147-B6BC-4B94-A76D-0B757198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69B4-9591-45FF-91AA-36265347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C190-DB7E-46B2-9507-F105D1DC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A37F-6F63-4E51-8C1F-8FF1CA9B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5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aseline="0">
                <a:latin typeface="Proxima Nova Light" charset="0"/>
              </a:defRPr>
            </a:lvl2pPr>
            <a:lvl3pPr>
              <a:defRPr baseline="0">
                <a:latin typeface="Proxima Nova Light" charset="0"/>
              </a:defRPr>
            </a:lvl3pPr>
            <a:lvl4pPr>
              <a:defRPr baseline="0">
                <a:latin typeface="Proxima Nova Light" charset="0"/>
              </a:defRPr>
            </a:lvl4pPr>
            <a:lvl5pPr>
              <a:defRPr baseline="0">
                <a:latin typeface="Proxima Nov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6E3E10-8DD7-ED4D-A6EF-6FEF39EA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9B5552-205B-E141-AC99-DFCD1021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14428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58373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73063" y="297710"/>
            <a:ext cx="5921412" cy="5524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628650" indent="-17145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1120138" indent="-205738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1600200" indent="-22860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2057400" indent="-22860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5353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238-A222-451C-8ED2-82687E28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21DA-0163-4ED1-9309-9D49D43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DFE3-352F-439F-94FE-A8BA9FC2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A5BB-8784-4B31-A7F0-BC27F7A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818B-A91D-4190-94D8-0B5DDFB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AED4-C692-49E7-AF38-F8ED6D6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4B14-85F2-4FF7-8933-C4C8B8DE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14A4-4067-48F7-B347-6D551D0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1A37-6815-475F-AE96-2ED3416F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1F01-A3B1-414F-9219-F1AEAE6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08C-749B-46C2-8713-4E6EF9A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3DEB-6F52-4556-9CDC-F7E5105A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569A7-4D25-4359-83CA-43A88740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C56D1-A596-44BD-854F-432083C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BC837-D5C9-408E-A8BF-5CBAAE86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40CB-332A-4CCA-89F9-AAF99F65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AE3D-CFD1-4052-97FB-333DD4EF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21817-07B1-427B-8A1E-FA518607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BCF6-F5FE-4B41-A4AD-AE6A9AE0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E4171-A0EA-4479-983E-A624E74D8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EA33E-D5EE-4A36-BFCC-163F7845F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F5AE-6E22-4D98-8420-6F642BEE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E233E-6256-4ECC-B3A2-1D17A77E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D4CE7-EB82-4D62-8179-EBDA98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9F53-8C34-4591-AF8E-2901201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1C88-5910-4698-B1CE-F33A707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2F9CE-6E76-4A1C-8B52-23758B5F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1BD8-81BE-4C2A-A757-7B295576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D6F95-01C7-4EF0-AA40-C672E961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1B2FC-D1D7-48B2-880E-16BFE956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E0806-229F-4984-B7D8-8C6C144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381-9C44-4514-9527-55547D7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B021-A15F-469C-B522-BE28828A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46888-AD33-4B6A-8D19-5EFE2720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373DE-2377-47D8-9AA7-CAB781EE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153F-6414-4656-B1A0-ABA6890B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550D-940F-4F27-913C-A10B3F7E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9C91-B56F-4546-A142-DDBF8CED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B470-7FD0-4D8D-913F-6BA479E31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73D4A-5B10-4DF9-BBCE-8AC921B3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7B8E-4030-4C04-A0E0-7C1306DB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9F10-5974-4B08-B4F1-6148782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C192-1FA3-466E-B050-2D584BDF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accent1">
                <a:lumMod val="5000"/>
                <a:lumOff val="95000"/>
              </a:schemeClr>
            </a:gs>
            <a:gs pos="100000">
              <a:srgbClr val="7030A0"/>
            </a:gs>
            <a:gs pos="14000">
              <a:schemeClr val="bg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F4063-9FA7-4794-A502-CF4690D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61E6-6D00-44EC-BB2F-F37491D4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82FB-E3AA-45CA-BE1E-75E2660B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3E5E-6B8F-4C84-AC19-5C346477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9CBF-AC85-4249-B3A0-0E22AFD7C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0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C311D-A605-4060-9605-05489D90FFE6}"/>
              </a:ext>
            </a:extLst>
          </p:cNvPr>
          <p:cNvSpPr txBox="1">
            <a:spLocks/>
          </p:cNvSpPr>
          <p:nvPr/>
        </p:nvSpPr>
        <p:spPr>
          <a:xfrm>
            <a:off x="955343" y="2183643"/>
            <a:ext cx="10845593" cy="1965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Testing Project - Effort Estimation</a:t>
            </a:r>
          </a:p>
          <a:p>
            <a:endParaRPr lang="en-US" sz="2400" b="1" dirty="0">
              <a:solidFill>
                <a:schemeClr val="bg2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Process, Model and Calculator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DE88-B1FA-4C3C-825E-4C78DB4B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Complexity Points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E9E65-D6A5-4248-A4A8-B6B2A34A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67" y="1282881"/>
            <a:ext cx="6544902" cy="2332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D6AAE-9F74-4B6D-8593-A564ED21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18" y="3615822"/>
            <a:ext cx="6544901" cy="23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95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11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Calculator Configuration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4C700-6F94-43E0-83FB-63E32085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42" y="1447477"/>
            <a:ext cx="8523313" cy="2190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5728B-DB63-4889-8D1F-302A8543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42" y="3681581"/>
            <a:ext cx="8523312" cy="20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675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Calculator Acronym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7A336-D7F6-4807-B4FE-80B650C9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39" y="1060946"/>
            <a:ext cx="7648867" cy="377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77DD3-57DD-4B20-8495-FA8A651F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38" y="4805550"/>
            <a:ext cx="766791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894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13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Project Planning Calculator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550360FA-B438-4216-8D63-A2407828891F}"/>
              </a:ext>
            </a:extLst>
          </p:cNvPr>
          <p:cNvSpPr/>
          <p:nvPr/>
        </p:nvSpPr>
        <p:spPr>
          <a:xfrm>
            <a:off x="4071250" y="5748924"/>
            <a:ext cx="1929051" cy="328054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WBS: Work Breakdown Structure</a:t>
            </a:r>
            <a:endParaRPr lang="en-IN" sz="1000" dirty="0"/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8292754F-D902-439C-B81E-6E81EAF60962}"/>
              </a:ext>
            </a:extLst>
          </p:cNvPr>
          <p:cNvSpPr/>
          <p:nvPr/>
        </p:nvSpPr>
        <p:spPr>
          <a:xfrm>
            <a:off x="6000301" y="5748924"/>
            <a:ext cx="1646662" cy="328054"/>
          </a:xfrm>
          <a:prstGeom prst="wav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TPE: Three Point Estimation</a:t>
            </a:r>
            <a:endParaRPr lang="en-IN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7F8C8-F596-40C4-86AA-C728EFD3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55" y="1158793"/>
            <a:ext cx="9467662" cy="430165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78193-D2AD-4D86-A644-72CE4A64A693}"/>
              </a:ext>
            </a:extLst>
          </p:cNvPr>
          <p:cNvSpPr/>
          <p:nvPr/>
        </p:nvSpPr>
        <p:spPr>
          <a:xfrm>
            <a:off x="4066784" y="6141493"/>
            <a:ext cx="3580179" cy="178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User Input</a:t>
            </a:r>
            <a:r>
              <a:rPr lang="en-IN" sz="1200" b="1" dirty="0">
                <a:solidFill>
                  <a:srgbClr val="00B050"/>
                </a:solidFill>
              </a:rPr>
              <a:t> Data (Hrs)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32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14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Case Creation Calculator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31118A4C-6BE8-4732-ACCD-9B5FC173D7D9}"/>
              </a:ext>
            </a:extLst>
          </p:cNvPr>
          <p:cNvSpPr/>
          <p:nvPr/>
        </p:nvSpPr>
        <p:spPr>
          <a:xfrm>
            <a:off x="2924837" y="5790303"/>
            <a:ext cx="1929051" cy="328054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WBS: Work Breakdown Structure</a:t>
            </a:r>
            <a:endParaRPr lang="en-IN" sz="1000" dirty="0"/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1CC9A781-DBC4-412B-B168-8EE0C91E7A87}"/>
              </a:ext>
            </a:extLst>
          </p:cNvPr>
          <p:cNvSpPr/>
          <p:nvPr/>
        </p:nvSpPr>
        <p:spPr>
          <a:xfrm>
            <a:off x="6910484" y="5790303"/>
            <a:ext cx="1646662" cy="328054"/>
          </a:xfrm>
          <a:prstGeom prst="wav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TPE: Three Point Estimation</a:t>
            </a:r>
            <a:endParaRPr lang="en-IN" sz="1000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73166779-F488-47AE-B49D-CECB0225F982}"/>
              </a:ext>
            </a:extLst>
          </p:cNvPr>
          <p:cNvSpPr/>
          <p:nvPr/>
        </p:nvSpPr>
        <p:spPr>
          <a:xfrm>
            <a:off x="4853889" y="5782929"/>
            <a:ext cx="2079174" cy="328054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UCP: Use Case Point</a:t>
            </a:r>
            <a:endParaRPr lang="en-IN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D449F-949B-43F6-B367-D5339F76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02" y="1178462"/>
            <a:ext cx="9715996" cy="41193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A61590-63A3-4304-A6A2-E300235BD8BC}"/>
              </a:ext>
            </a:extLst>
          </p:cNvPr>
          <p:cNvSpPr/>
          <p:nvPr/>
        </p:nvSpPr>
        <p:spPr>
          <a:xfrm>
            <a:off x="2924838" y="6141492"/>
            <a:ext cx="5632308" cy="2055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Input</a:t>
            </a:r>
            <a:r>
              <a:rPr lang="en-IN" sz="1200" b="1" dirty="0">
                <a:solidFill>
                  <a:schemeClr val="tx1"/>
                </a:solidFill>
              </a:rPr>
              <a:t> Data (Numbers)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898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15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Scripts Development Calculator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E7B91C-F0AA-43CD-8E2B-09A2EA20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85" y="1186742"/>
            <a:ext cx="9972629" cy="4145915"/>
          </a:xfrm>
          <a:prstGeom prst="rect">
            <a:avLst/>
          </a:prstGeom>
        </p:spPr>
      </p:pic>
      <p:sp>
        <p:nvSpPr>
          <p:cNvPr id="18" name="Wave 17">
            <a:extLst>
              <a:ext uri="{FF2B5EF4-FFF2-40B4-BE49-F238E27FC236}">
                <a16:creationId xmlns:a16="http://schemas.microsoft.com/office/drawing/2014/main" id="{31118A4C-6BE8-4732-ACCD-9B5FC173D7D9}"/>
              </a:ext>
            </a:extLst>
          </p:cNvPr>
          <p:cNvSpPr/>
          <p:nvPr/>
        </p:nvSpPr>
        <p:spPr>
          <a:xfrm>
            <a:off x="2924837" y="5790303"/>
            <a:ext cx="1929051" cy="328054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WBS: Work Breakdown Structure</a:t>
            </a:r>
            <a:endParaRPr lang="en-IN" sz="1000" dirty="0"/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1CC9A781-DBC4-412B-B168-8EE0C91E7A87}"/>
              </a:ext>
            </a:extLst>
          </p:cNvPr>
          <p:cNvSpPr/>
          <p:nvPr/>
        </p:nvSpPr>
        <p:spPr>
          <a:xfrm>
            <a:off x="6910484" y="5790303"/>
            <a:ext cx="1646662" cy="328054"/>
          </a:xfrm>
          <a:prstGeom prst="wav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TPE: Three Point Estimation</a:t>
            </a:r>
            <a:endParaRPr lang="en-IN" sz="1000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73166779-F488-47AE-B49D-CECB0225F982}"/>
              </a:ext>
            </a:extLst>
          </p:cNvPr>
          <p:cNvSpPr/>
          <p:nvPr/>
        </p:nvSpPr>
        <p:spPr>
          <a:xfrm>
            <a:off x="4853889" y="5782929"/>
            <a:ext cx="2056595" cy="328054"/>
          </a:xfrm>
          <a:prstGeom prst="wav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CP: Code Point</a:t>
            </a:r>
            <a:endParaRPr lang="en-IN" sz="10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CBE066-CE22-462F-A0C3-2F6DCEFEB48A}"/>
              </a:ext>
            </a:extLst>
          </p:cNvPr>
          <p:cNvSpPr/>
          <p:nvPr/>
        </p:nvSpPr>
        <p:spPr>
          <a:xfrm>
            <a:off x="2924838" y="6141492"/>
            <a:ext cx="5632308" cy="2055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Input</a:t>
            </a:r>
            <a:r>
              <a:rPr lang="en-IN" sz="1200" b="1" dirty="0">
                <a:solidFill>
                  <a:schemeClr val="tx1"/>
                </a:solidFill>
              </a:rPr>
              <a:t> Data (Numbers)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20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16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Tests Execution Calculator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27D87C-0916-4391-BD4E-578C6AB9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33" y="2184724"/>
            <a:ext cx="5632308" cy="1979436"/>
          </a:xfrm>
          <a:prstGeom prst="rect">
            <a:avLst/>
          </a:prstGeom>
        </p:spPr>
      </p:pic>
      <p:sp>
        <p:nvSpPr>
          <p:cNvPr id="13" name="Wave 12">
            <a:extLst>
              <a:ext uri="{FF2B5EF4-FFF2-40B4-BE49-F238E27FC236}">
                <a16:creationId xmlns:a16="http://schemas.microsoft.com/office/drawing/2014/main" id="{550360FA-B438-4216-8D63-A2407828891F}"/>
              </a:ext>
            </a:extLst>
          </p:cNvPr>
          <p:cNvSpPr/>
          <p:nvPr/>
        </p:nvSpPr>
        <p:spPr>
          <a:xfrm>
            <a:off x="4071250" y="4384139"/>
            <a:ext cx="1929051" cy="328054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WBS: Work Breakdown Structure</a:t>
            </a:r>
            <a:endParaRPr lang="en-IN" sz="1000" dirty="0"/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8292754F-D902-439C-B81E-6E81EAF60962}"/>
              </a:ext>
            </a:extLst>
          </p:cNvPr>
          <p:cNvSpPr/>
          <p:nvPr/>
        </p:nvSpPr>
        <p:spPr>
          <a:xfrm>
            <a:off x="6000301" y="4384139"/>
            <a:ext cx="1646662" cy="328054"/>
          </a:xfrm>
          <a:prstGeom prst="wav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TPE: Three Point Estimation</a:t>
            </a:r>
            <a:endParaRPr lang="en-IN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88F84E-2819-4A10-9762-87346275F539}"/>
              </a:ext>
            </a:extLst>
          </p:cNvPr>
          <p:cNvSpPr/>
          <p:nvPr/>
        </p:nvSpPr>
        <p:spPr>
          <a:xfrm>
            <a:off x="4071250" y="4763068"/>
            <a:ext cx="3575713" cy="169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User Input</a:t>
            </a: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</a:rPr>
              <a:t> Data (Hrs)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12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0E139-7875-4E54-8AED-5B82F4F0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7" y="1886660"/>
            <a:ext cx="11201899" cy="2655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Scripts Maintenance Calculator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E1C9A66B-8564-43FF-95CA-35BD4571199E}"/>
              </a:ext>
            </a:extLst>
          </p:cNvPr>
          <p:cNvSpPr/>
          <p:nvPr/>
        </p:nvSpPr>
        <p:spPr>
          <a:xfrm>
            <a:off x="2952133" y="5287939"/>
            <a:ext cx="1929051" cy="328054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WBS: Work Breakdown Structure</a:t>
            </a:r>
            <a:endParaRPr lang="en-IN" sz="1000" dirty="0"/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CF7ACB4B-6D0C-483F-B15F-B72BB243A906}"/>
              </a:ext>
            </a:extLst>
          </p:cNvPr>
          <p:cNvSpPr/>
          <p:nvPr/>
        </p:nvSpPr>
        <p:spPr>
          <a:xfrm>
            <a:off x="6937780" y="5287939"/>
            <a:ext cx="1646662" cy="328054"/>
          </a:xfrm>
          <a:prstGeom prst="wav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TPE: Three Point Estimation</a:t>
            </a:r>
            <a:endParaRPr lang="en-IN" sz="1000" dirty="0"/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DE5828A5-6905-4971-ABC0-8877ECDD6AF9}"/>
              </a:ext>
            </a:extLst>
          </p:cNvPr>
          <p:cNvSpPr/>
          <p:nvPr/>
        </p:nvSpPr>
        <p:spPr>
          <a:xfrm>
            <a:off x="4881185" y="5280565"/>
            <a:ext cx="2056595" cy="328054"/>
          </a:xfrm>
          <a:prstGeom prst="wav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UCMP: Use Case Maintenance Point</a:t>
            </a:r>
            <a:endParaRPr lang="en-IN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D948D4-935B-47DF-8325-63F35255872B}"/>
              </a:ext>
            </a:extLst>
          </p:cNvPr>
          <p:cNvSpPr/>
          <p:nvPr/>
        </p:nvSpPr>
        <p:spPr>
          <a:xfrm>
            <a:off x="2952132" y="5665806"/>
            <a:ext cx="5632308" cy="2055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Input</a:t>
            </a:r>
            <a:r>
              <a:rPr lang="en-IN" sz="1200" b="1" dirty="0">
                <a:solidFill>
                  <a:schemeClr val="tx1"/>
                </a:solidFill>
              </a:rPr>
              <a:t> Data (Numbers)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588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066A8-7BB7-452F-AF7C-D952C63F9B3A}"/>
              </a:ext>
            </a:extLst>
          </p:cNvPr>
          <p:cNvSpPr txBox="1"/>
          <p:nvPr/>
        </p:nvSpPr>
        <p:spPr>
          <a:xfrm>
            <a:off x="3896140" y="2928730"/>
            <a:ext cx="4620064" cy="100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latin typeface="+mj-lt"/>
              </a:rPr>
              <a:t>Thank You</a:t>
            </a:r>
            <a:endParaRPr lang="en-IN" sz="6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502B9-56F0-48A2-82D6-09CF16DAB814}"/>
              </a:ext>
            </a:extLst>
          </p:cNvPr>
          <p:cNvSpPr txBox="1"/>
          <p:nvPr/>
        </p:nvSpPr>
        <p:spPr>
          <a:xfrm>
            <a:off x="3940746" y="1695144"/>
            <a:ext cx="457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solidFill>
                  <a:srgbClr val="7030A0"/>
                </a:solidFill>
                <a:latin typeface="+mj-lt"/>
              </a:rPr>
              <a:t>Q &amp; A</a:t>
            </a:r>
            <a:endParaRPr lang="en-IN" sz="6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E0C4F-BCA4-4640-99AF-B4F94F9B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151D8-571F-48C0-8D57-EA840B291E06}"/>
              </a:ext>
            </a:extLst>
          </p:cNvPr>
          <p:cNvSpPr txBox="1"/>
          <p:nvPr/>
        </p:nvSpPr>
        <p:spPr>
          <a:xfrm>
            <a:off x="97890" y="307756"/>
            <a:ext cx="257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EB1FB383-59C7-460C-8A44-12C745B0D4A7}"/>
              </a:ext>
            </a:extLst>
          </p:cNvPr>
          <p:cNvSpPr txBox="1">
            <a:spLocks/>
          </p:cNvSpPr>
          <p:nvPr/>
        </p:nvSpPr>
        <p:spPr>
          <a:xfrm>
            <a:off x="901149" y="1160060"/>
            <a:ext cx="10339280" cy="4790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rgbClr val="34495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Process And Guidelines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Models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Complexity Points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Calculator Configuration And Acronym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Calculator </a:t>
            </a:r>
          </a:p>
          <a:p>
            <a:pPr marL="1460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Project Planning</a:t>
            </a:r>
          </a:p>
          <a:p>
            <a:pPr marL="1460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Case Creation</a:t>
            </a:r>
          </a:p>
          <a:p>
            <a:pPr marL="1460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Script Implementation</a:t>
            </a:r>
          </a:p>
          <a:p>
            <a:pPr marL="1460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Cases Execution</a:t>
            </a:r>
          </a:p>
          <a:p>
            <a:pPr marL="1460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Script Maintenance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Q &amp; A</a:t>
            </a:r>
            <a:endParaRPr lang="en-IN" sz="1800" b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DEF8-4429-41A7-B0D1-78F7FE096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Process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2437A-4B2C-43EF-B024-8B440354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20" y="1670474"/>
            <a:ext cx="9100359" cy="40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169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Guidelines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4DD26-A071-46DD-B3C1-A38A572D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48" y="1607113"/>
            <a:ext cx="1088767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791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Guidelines Contd.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EEBF0-6EDA-43A9-B24D-A2DCFC06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50" y="2059337"/>
            <a:ext cx="10612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15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Estimation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9826B-D769-48FC-B226-E5E07D26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14" y="1683271"/>
            <a:ext cx="10814563" cy="33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54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Model Contd.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90416-FCD3-4C90-B43A-55759547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4" y="1757802"/>
            <a:ext cx="10623351" cy="33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00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Model Contd.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0E62B-7BB2-4847-84CD-E28EE68C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9" y="1624714"/>
            <a:ext cx="10740720" cy="38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10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Amit Verma 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628D7-C075-4F91-BC09-5D8940AB07EA}"/>
              </a:ext>
            </a:extLst>
          </p:cNvPr>
          <p:cNvSpPr txBox="1"/>
          <p:nvPr/>
        </p:nvSpPr>
        <p:spPr>
          <a:xfrm>
            <a:off x="467909" y="537726"/>
            <a:ext cx="946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Estimation Model Contd.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AF659-3859-4508-BE0E-1B98EB8DF617}"/>
              </a:ext>
            </a:extLst>
          </p:cNvPr>
          <p:cNvSpPr txBox="1"/>
          <p:nvPr/>
        </p:nvSpPr>
        <p:spPr>
          <a:xfrm>
            <a:off x="372374" y="100067"/>
            <a:ext cx="228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Testing Effort Calculator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4DD37-8B0E-4143-B6E6-BDC9ECFA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2211026"/>
            <a:ext cx="10538424" cy="20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264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301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Montserrat Regular</vt:lpstr>
      <vt:lpstr>Open Sans</vt:lpstr>
      <vt:lpstr>Open Sans Semibold</vt:lpstr>
      <vt:lpstr>Open Sans Semibold</vt:lpstr>
      <vt:lpstr>Proxima Nova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Verma</dc:creator>
  <cp:lastModifiedBy>Yagyansh Verma</cp:lastModifiedBy>
  <cp:revision>112</cp:revision>
  <dcterms:created xsi:type="dcterms:W3CDTF">2020-06-17T13:45:59Z</dcterms:created>
  <dcterms:modified xsi:type="dcterms:W3CDTF">2022-03-06T15:12:07Z</dcterms:modified>
</cp:coreProperties>
</file>