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 id="2147483940" r:id="rId8"/>
  </p:sldMasterIdLst>
  <p:notesMasterIdLst>
    <p:notesMasterId r:id="rId44"/>
  </p:notesMasterIdLst>
  <p:sldIdLst>
    <p:sldId id="2147481739" r:id="rId9"/>
    <p:sldId id="10886" r:id="rId10"/>
    <p:sldId id="2142532399" r:id="rId11"/>
    <p:sldId id="2147481749" r:id="rId12"/>
    <p:sldId id="2147481751" r:id="rId13"/>
    <p:sldId id="2147481752" r:id="rId14"/>
    <p:sldId id="2147481753" r:id="rId15"/>
    <p:sldId id="2147481754" r:id="rId16"/>
    <p:sldId id="2147481755" r:id="rId17"/>
    <p:sldId id="2147481756" r:id="rId18"/>
    <p:sldId id="2147481750" r:id="rId19"/>
    <p:sldId id="2147481757" r:id="rId20"/>
    <p:sldId id="2147481758" r:id="rId21"/>
    <p:sldId id="2142532394" r:id="rId22"/>
    <p:sldId id="2147481759" r:id="rId23"/>
    <p:sldId id="2147481740" r:id="rId24"/>
    <p:sldId id="2147481760" r:id="rId25"/>
    <p:sldId id="2147481761" r:id="rId26"/>
    <p:sldId id="2147481746" r:id="rId27"/>
    <p:sldId id="2147481762" r:id="rId28"/>
    <p:sldId id="2147481763" r:id="rId29"/>
    <p:sldId id="2147481743" r:id="rId30"/>
    <p:sldId id="2147481745" r:id="rId31"/>
    <p:sldId id="2147481764" r:id="rId32"/>
    <p:sldId id="2147481765" r:id="rId33"/>
    <p:sldId id="2147481766" r:id="rId34"/>
    <p:sldId id="2147481767" r:id="rId35"/>
    <p:sldId id="2147481768" r:id="rId36"/>
    <p:sldId id="2147481769" r:id="rId37"/>
    <p:sldId id="2147481770" r:id="rId38"/>
    <p:sldId id="2147481771" r:id="rId39"/>
    <p:sldId id="2147481772" r:id="rId40"/>
    <p:sldId id="2147481773" r:id="rId41"/>
    <p:sldId id="2147481774" r:id="rId42"/>
    <p:sldId id="21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2147481751"/>
            <p14:sldId id="2147481752"/>
            <p14:sldId id="2147481753"/>
            <p14:sldId id="2147481754"/>
            <p14:sldId id="2147481755"/>
            <p14:sldId id="2147481756"/>
          </p14:sldIdLst>
        </p14:section>
        <p14:section name="1 - Intro" id="{46C49A4C-BB51-47DD-A0EF-90446C07C3DC}">
          <p14:sldIdLst>
            <p14:sldId id="2147481750"/>
            <p14:sldId id="2147481757"/>
            <p14:sldId id="2147481758"/>
          </p14:sldIdLst>
        </p14:section>
        <p14:section name="2 - Executive Summary" id="{B6924AF2-161A-4EE6-B817-CD2D4F0BC001}">
          <p14:sldIdLst>
            <p14:sldId id="2142532394"/>
            <p14:sldId id="2147481759"/>
            <p14:sldId id="2147481740"/>
            <p14:sldId id="2147481760"/>
            <p14:sldId id="2147481761"/>
          </p14:sldIdLst>
        </p14:section>
        <p14:section name="3 - Baseline metrics and insights details" id="{94FE9B2C-E1DA-4421-89DE-24254FC1D1EE}">
          <p14:sldIdLst>
            <p14:sldId id="2147481746"/>
            <p14:sldId id="2147481762"/>
            <p14:sldId id="2147481763"/>
            <p14:sldId id="2147481743"/>
          </p14:sldIdLst>
        </p14:section>
        <p14:section name="4 - Health and Risk recommendations" id="{026E90A8-9C60-4DC2-8D98-4BDC006196BB}">
          <p14:sldIdLst>
            <p14:sldId id="2147481745"/>
            <p14:sldId id="2147481764"/>
            <p14:sldId id="2147481765"/>
            <p14:sldId id="2147481766"/>
          </p14:sldIdLst>
        </p14:section>
        <p14:section name="5 - Other Resiliency Recommendations" id="{F430761B-A0B9-42AD-B735-4C855384E596}">
          <p14:sldIdLst>
            <p14:sldId id="2147481767"/>
            <p14:sldId id="2147481768"/>
            <p14:sldId id="2147481769"/>
            <p14:sldId id="2147481770"/>
            <p14:sldId id="2147481771"/>
          </p14:sldIdLst>
        </p14:section>
        <p14:section name="6 - Next Steps" id="{F0ADB6CB-35E0-4AAE-A7D6-2E5F03E7EC93}">
          <p14:sldIdLst>
            <p14:sldId id="2147481772"/>
            <p14:sldId id="2147481773"/>
          </p14:sldIdLst>
        </p14:section>
        <p14:section name="End" id="{8862871F-070F-436E-9008-36114B950065}">
          <p14:sldIdLst>
            <p14:sldId id="2147481774"/>
            <p14:sldId id="219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99FF33"/>
    <a:srgbClr val="FFCC00"/>
    <a:srgbClr val="FFFFFF"/>
    <a:srgbClr val="C00000"/>
    <a:srgbClr val="00B0F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4" autoAdjust="0"/>
    <p:restoredTop sz="94660"/>
  </p:normalViewPr>
  <p:slideViewPr>
    <p:cSldViewPr snapToGrid="0">
      <p:cViewPr varScale="1">
        <p:scale>
          <a:sx n="75" d="100"/>
          <a:sy n="75" d="100"/>
        </p:scale>
        <p:origin x="14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dirty="0"/>
              <a:t>サービス</a:t>
            </a:r>
            <a:r>
              <a:rPr lang="en-US" altLang="ja" dirty="0"/>
              <a:t> / Well-Architected</a:t>
            </a:r>
            <a:r>
              <a:rPr lang="en-US" altLang="ja" baseline="0" dirty="0"/>
              <a:t> </a:t>
            </a:r>
            <a:r>
              <a:rPr lang="ja-JP" altLang="en-US" baseline="0" dirty="0"/>
              <a:t>領域</a:t>
            </a:r>
            <a:r>
              <a:rPr lang="ja" dirty="0"/>
              <a:t>ごとの推奨事項</a:t>
            </a:r>
            <a:r>
              <a:rPr lang="ja-JP" altLang="en-US" dirty="0"/>
              <a:t>数</a:t>
            </a:r>
            <a:endParaRPr lang="j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高い</c:v>
                </c:pt>
              </c:strCache>
            </c:strRef>
          </c:tx>
          <c:spPr>
            <a:solidFill>
              <a:srgbClr val="A4262C"/>
            </a:solidFill>
            <a:ln>
              <a:noFill/>
            </a:ln>
            <a:effectLst/>
          </c:spPr>
          <c:invertIfNegative val="0"/>
          <c:cat>
            <c:multiLvlStrRef>
              <c:f>PivotTable!$A$5:$A$35</c:f>
              <c:multiLvlStrCache>
                <c:ptCount val="28"/>
                <c:lvl>
                  <c:pt idx="0">
                    <c:v>ワークロードテスト</c:v>
                  </c:pt>
                  <c:pt idx="1">
                    <c:v>ワークロード設計</c:v>
                  </c:pt>
                  <c:pt idx="2">
                    <c:v>必要条件</c:v>
                  </c:pt>
                  <c:pt idx="3">
                    <c:v>モニタリング</c:v>
                  </c:pt>
                  <c:pt idx="4">
                    <c:v>正常性モデリング</c:v>
                  </c:pt>
                  <c:pt idx="5">
                    <c:v>故障モード解析</c:v>
                  </c:pt>
                  <c:pt idx="6">
                    <c:v>エラー処理</c:v>
                  </c:pt>
                  <c:pt idx="7">
                    <c:v>カオステスト</c:v>
                  </c:pt>
                  <c:pt idx="8">
                    <c:v>BCDR 戦略</c:v>
                  </c:pt>
                  <c:pt idx="9">
                    <c:v>自動化と開発</c:v>
                  </c:pt>
                  <c:pt idx="10">
                    <c:v>インシデント対応の自動化</c:v>
                  </c:pt>
                  <c:pt idx="11">
                    <c:v>アプリケーションの正常性</c:v>
                  </c:pt>
                  <c:pt idx="12">
                    <c:v>Web アプリケーション 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グローバルIP</c:v>
                  </c:pt>
                  <c:pt idx="19">
                    <c:v>ログ分析ワークスペース</c:v>
                  </c:pt>
                  <c:pt idx="20">
                    <c:v>ロードバランサー</c:v>
                  </c:pt>
                  <c:pt idx="21">
                    <c:v>キー コンテナー</c:v>
                  </c:pt>
                  <c:pt idx="22">
                    <c:v>エクスプレスルート ゲートウェイ</c:v>
                  </c:pt>
                  <c:pt idx="23">
                    <c:v>エクスプレスルートサーキット</c:v>
                  </c:pt>
                  <c:pt idx="24">
                    <c:v>Azure SQL Database</c:v>
                  </c:pt>
                  <c:pt idx="25">
                    <c:v>アズールフロントドア</c:v>
                  </c:pt>
                  <c:pt idx="26">
                    <c:v>Azure Firewall</c:v>
                  </c:pt>
                  <c:pt idx="27">
                    <c:v>アプリケーション ゲートウェイ</c:v>
                  </c:pt>
                </c:lvl>
                <c:lvl>
                  <c:pt idx="0">
                    <c:v>よく設計された</c:v>
                  </c:pt>
                  <c:pt idx="12">
                    <c:v>Azure サービス</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4606-4252-AB9E-318924671D2E}"/>
            </c:ext>
          </c:extLst>
        </c:ser>
        <c:ser>
          <c:idx val="1"/>
          <c:order val="1"/>
          <c:tx>
            <c:strRef>
              <c:f>PivotTable!$C$3:$C$4</c:f>
              <c:strCache>
                <c:ptCount val="1"/>
                <c:pt idx="0">
                  <c:v>中程度</c:v>
                </c:pt>
              </c:strCache>
            </c:strRef>
          </c:tx>
          <c:spPr>
            <a:solidFill>
              <a:srgbClr val="FFCC00"/>
            </a:solidFill>
            <a:ln>
              <a:noFill/>
            </a:ln>
            <a:effectLst/>
          </c:spPr>
          <c:invertIfNegative val="0"/>
          <c:cat>
            <c:multiLvlStrRef>
              <c:f>PivotTable!$A$5:$A$35</c:f>
              <c:multiLvlStrCache>
                <c:ptCount val="28"/>
                <c:lvl>
                  <c:pt idx="0">
                    <c:v>ワークロードテスト</c:v>
                  </c:pt>
                  <c:pt idx="1">
                    <c:v>ワークロード設計</c:v>
                  </c:pt>
                  <c:pt idx="2">
                    <c:v>必要条件</c:v>
                  </c:pt>
                  <c:pt idx="3">
                    <c:v>モニタリング</c:v>
                  </c:pt>
                  <c:pt idx="4">
                    <c:v>正常性モデリング</c:v>
                  </c:pt>
                  <c:pt idx="5">
                    <c:v>故障モード解析</c:v>
                  </c:pt>
                  <c:pt idx="6">
                    <c:v>エラー処理</c:v>
                  </c:pt>
                  <c:pt idx="7">
                    <c:v>カオステスト</c:v>
                  </c:pt>
                  <c:pt idx="8">
                    <c:v>BCDR 戦略</c:v>
                  </c:pt>
                  <c:pt idx="9">
                    <c:v>自動化と開発</c:v>
                  </c:pt>
                  <c:pt idx="10">
                    <c:v>インシデント対応の自動化</c:v>
                  </c:pt>
                  <c:pt idx="11">
                    <c:v>アプリケーションの正常性</c:v>
                  </c:pt>
                  <c:pt idx="12">
                    <c:v>Web アプリケーション 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グローバルIP</c:v>
                  </c:pt>
                  <c:pt idx="19">
                    <c:v>ログ分析ワークスペース</c:v>
                  </c:pt>
                  <c:pt idx="20">
                    <c:v>ロードバランサー</c:v>
                  </c:pt>
                  <c:pt idx="21">
                    <c:v>キー コンテナー</c:v>
                  </c:pt>
                  <c:pt idx="22">
                    <c:v>エクスプレスルート ゲートウェイ</c:v>
                  </c:pt>
                  <c:pt idx="23">
                    <c:v>エクスプレスルートサーキット</c:v>
                  </c:pt>
                  <c:pt idx="24">
                    <c:v>Azure SQL Database</c:v>
                  </c:pt>
                  <c:pt idx="25">
                    <c:v>アズールフロントドア</c:v>
                  </c:pt>
                  <c:pt idx="26">
                    <c:v>Azure Firewall</c:v>
                  </c:pt>
                  <c:pt idx="27">
                    <c:v>アプリケーション ゲートウェイ</c:v>
                  </c:pt>
                </c:lvl>
                <c:lvl>
                  <c:pt idx="0">
                    <c:v>よく設計された</c:v>
                  </c:pt>
                  <c:pt idx="12">
                    <c:v>Azure サービス</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4606-4252-AB9E-318924671D2E}"/>
            </c:ext>
          </c:extLst>
        </c:ser>
        <c:ser>
          <c:idx val="2"/>
          <c:order val="2"/>
          <c:tx>
            <c:strRef>
              <c:f>PivotTable!$D$3:$D$4</c:f>
              <c:strCache>
                <c:ptCount val="1"/>
                <c:pt idx="0">
                  <c:v>低い</c:v>
                </c:pt>
              </c:strCache>
            </c:strRef>
          </c:tx>
          <c:spPr>
            <a:solidFill>
              <a:srgbClr val="00B0F0"/>
            </a:solidFill>
            <a:ln>
              <a:noFill/>
            </a:ln>
            <a:effectLst/>
          </c:spPr>
          <c:invertIfNegative val="0"/>
          <c:cat>
            <c:multiLvlStrRef>
              <c:f>PivotTable!$A$5:$A$35</c:f>
              <c:multiLvlStrCache>
                <c:ptCount val="28"/>
                <c:lvl>
                  <c:pt idx="0">
                    <c:v>ワークロードテスト</c:v>
                  </c:pt>
                  <c:pt idx="1">
                    <c:v>ワークロード設計</c:v>
                  </c:pt>
                  <c:pt idx="2">
                    <c:v>必要条件</c:v>
                  </c:pt>
                  <c:pt idx="3">
                    <c:v>モニタリング</c:v>
                  </c:pt>
                  <c:pt idx="4">
                    <c:v>正常性モデリング</c:v>
                  </c:pt>
                  <c:pt idx="5">
                    <c:v>故障モード解析</c:v>
                  </c:pt>
                  <c:pt idx="6">
                    <c:v>エラー処理</c:v>
                  </c:pt>
                  <c:pt idx="7">
                    <c:v>カオステスト</c:v>
                  </c:pt>
                  <c:pt idx="8">
                    <c:v>BCDR 戦略</c:v>
                  </c:pt>
                  <c:pt idx="9">
                    <c:v>自動化と開発</c:v>
                  </c:pt>
                  <c:pt idx="10">
                    <c:v>インシデント対応の自動化</c:v>
                  </c:pt>
                  <c:pt idx="11">
                    <c:v>アプリケーションの正常性</c:v>
                  </c:pt>
                  <c:pt idx="12">
                    <c:v>Web アプリケーション 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グローバルIP</c:v>
                  </c:pt>
                  <c:pt idx="19">
                    <c:v>ログ分析ワークスペース</c:v>
                  </c:pt>
                  <c:pt idx="20">
                    <c:v>ロードバランサー</c:v>
                  </c:pt>
                  <c:pt idx="21">
                    <c:v>キー コンテナー</c:v>
                  </c:pt>
                  <c:pt idx="22">
                    <c:v>エクスプレスルート ゲートウェイ</c:v>
                  </c:pt>
                  <c:pt idx="23">
                    <c:v>エクスプレスルートサーキット</c:v>
                  </c:pt>
                  <c:pt idx="24">
                    <c:v>Azure SQL Database</c:v>
                  </c:pt>
                  <c:pt idx="25">
                    <c:v>アズールフロントドア</c:v>
                  </c:pt>
                  <c:pt idx="26">
                    <c:v>Azure Firewall</c:v>
                  </c:pt>
                  <c:pt idx="27">
                    <c:v>アプリケーション ゲートウェイ</c:v>
                  </c:pt>
                </c:lvl>
                <c:lvl>
                  <c:pt idx="0">
                    <c:v>よく設計された</c:v>
                  </c:pt>
                  <c:pt idx="12">
                    <c:v>Azure サービス</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 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sz="1400" dirty="0"/>
              <a:t>回復性カテゴリごとの推奨事項</a:t>
            </a:r>
            <a:r>
              <a:rPr lang="ja-JP" altLang="en-US" sz="1400" dirty="0"/>
              <a:t>数</a:t>
            </a:r>
            <a:endParaRPr lang="ja" sz="1400"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高い</c:v>
                </c:pt>
              </c:strCache>
            </c:strRef>
          </c:tx>
          <c:spPr>
            <a:solidFill>
              <a:srgbClr val="A4262C"/>
            </a:solidFill>
            <a:ln>
              <a:noFill/>
            </a:ln>
            <a:effectLst/>
          </c:spPr>
          <c:invertIfNegative val="0"/>
          <c:cat>
            <c:strRef>
              <c:f>PivotTable!$J$5:$J$22</c:f>
              <c:strCache>
                <c:ptCount val="17"/>
                <c:pt idx="0">
                  <c:v>貯蔵</c:v>
                </c:pt>
                <c:pt idx="1">
                  <c:v>安全</c:v>
                </c:pt>
                <c:pt idx="2">
                  <c:v>拡張性</c:v>
                </c:pt>
                <c:pt idx="3">
                  <c:v>復元</c:v>
                </c:pt>
                <c:pt idx="4">
                  <c:v>パフォーマンス</c:v>
                </c:pt>
                <c:pt idx="5">
                  <c:v>ネットワーキング</c:v>
                </c:pt>
                <c:pt idx="6">
                  <c:v>モニタリング</c:v>
                </c:pt>
                <c:pt idx="7">
                  <c:v>管理</c:v>
                </c:pt>
                <c:pt idx="8">
                  <c:v>同一性</c:v>
                </c:pt>
                <c:pt idx="9">
                  <c:v>高可用性</c:v>
                </c:pt>
                <c:pt idx="10">
                  <c:v>統治</c:v>
                </c:pt>
                <c:pt idx="11">
                  <c:v>障害復旧</c:v>
                </c:pt>
                <c:pt idx="12">
                  <c:v>コンプライアンス</c:v>
                </c:pt>
                <c:pt idx="13">
                  <c:v>互換性</c:v>
                </c:pt>
                <c:pt idx="14">
                  <c:v>可用性</c:v>
                </c:pt>
                <c:pt idx="15">
                  <c:v>オートメーション</c:v>
                </c:pt>
                <c:pt idx="16">
                  <c:v>アプリケーション</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9EDA-4679-A4CB-32DCB6CF6911}"/>
            </c:ext>
          </c:extLst>
        </c:ser>
        <c:ser>
          <c:idx val="1"/>
          <c:order val="1"/>
          <c:tx>
            <c:strRef>
              <c:f>PivotTable!$L$3:$L$4</c:f>
              <c:strCache>
                <c:ptCount val="1"/>
                <c:pt idx="0">
                  <c:v>中程度</c:v>
                </c:pt>
              </c:strCache>
            </c:strRef>
          </c:tx>
          <c:spPr>
            <a:solidFill>
              <a:srgbClr val="FFCC00"/>
            </a:solidFill>
            <a:ln>
              <a:noFill/>
            </a:ln>
            <a:effectLst/>
          </c:spPr>
          <c:invertIfNegative val="0"/>
          <c:cat>
            <c:strRef>
              <c:f>PivotTable!$J$5:$J$22</c:f>
              <c:strCache>
                <c:ptCount val="17"/>
                <c:pt idx="0">
                  <c:v>貯蔵</c:v>
                </c:pt>
                <c:pt idx="1">
                  <c:v>安全</c:v>
                </c:pt>
                <c:pt idx="2">
                  <c:v>拡張性</c:v>
                </c:pt>
                <c:pt idx="3">
                  <c:v>復元</c:v>
                </c:pt>
                <c:pt idx="4">
                  <c:v>パフォーマンス</c:v>
                </c:pt>
                <c:pt idx="5">
                  <c:v>ネットワーキング</c:v>
                </c:pt>
                <c:pt idx="6">
                  <c:v>モニタリング</c:v>
                </c:pt>
                <c:pt idx="7">
                  <c:v>管理</c:v>
                </c:pt>
                <c:pt idx="8">
                  <c:v>同一性</c:v>
                </c:pt>
                <c:pt idx="9">
                  <c:v>高可用性</c:v>
                </c:pt>
                <c:pt idx="10">
                  <c:v>統治</c:v>
                </c:pt>
                <c:pt idx="11">
                  <c:v>障害復旧</c:v>
                </c:pt>
                <c:pt idx="12">
                  <c:v>コンプライアンス</c:v>
                </c:pt>
                <c:pt idx="13">
                  <c:v>互換性</c:v>
                </c:pt>
                <c:pt idx="14">
                  <c:v>可用性</c:v>
                </c:pt>
                <c:pt idx="15">
                  <c:v>オートメーション</c:v>
                </c:pt>
                <c:pt idx="16">
                  <c:v>アプリケーション</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9EDA-4679-A4CB-32DCB6CF6911}"/>
            </c:ext>
          </c:extLst>
        </c:ser>
        <c:ser>
          <c:idx val="2"/>
          <c:order val="2"/>
          <c:tx>
            <c:strRef>
              <c:f>PivotTable!$M$3:$M$4</c:f>
              <c:strCache>
                <c:ptCount val="1"/>
                <c:pt idx="0">
                  <c:v>低い</c:v>
                </c:pt>
              </c:strCache>
            </c:strRef>
          </c:tx>
          <c:spPr>
            <a:solidFill>
              <a:srgbClr val="00B0F0"/>
            </a:solidFill>
            <a:ln>
              <a:noFill/>
            </a:ln>
            <a:effectLst/>
          </c:spPr>
          <c:invertIfNegative val="0"/>
          <c:cat>
            <c:strRef>
              <c:f>PivotTable!$J$5:$J$22</c:f>
              <c:strCache>
                <c:ptCount val="17"/>
                <c:pt idx="0">
                  <c:v>貯蔵</c:v>
                </c:pt>
                <c:pt idx="1">
                  <c:v>安全</c:v>
                </c:pt>
                <c:pt idx="2">
                  <c:v>拡張性</c:v>
                </c:pt>
                <c:pt idx="3">
                  <c:v>復元</c:v>
                </c:pt>
                <c:pt idx="4">
                  <c:v>パフォーマンス</c:v>
                </c:pt>
                <c:pt idx="5">
                  <c:v>ネットワーキング</c:v>
                </c:pt>
                <c:pt idx="6">
                  <c:v>モニタリング</c:v>
                </c:pt>
                <c:pt idx="7">
                  <c:v>管理</c:v>
                </c:pt>
                <c:pt idx="8">
                  <c:v>同一性</c:v>
                </c:pt>
                <c:pt idx="9">
                  <c:v>高可用性</c:v>
                </c:pt>
                <c:pt idx="10">
                  <c:v>統治</c:v>
                </c:pt>
                <c:pt idx="11">
                  <c:v>障害復旧</c:v>
                </c:pt>
                <c:pt idx="12">
                  <c:v>コンプライアンス</c:v>
                </c:pt>
                <c:pt idx="13">
                  <c:v>互換性</c:v>
                </c:pt>
                <c:pt idx="14">
                  <c:v>可用性</c:v>
                </c:pt>
                <c:pt idx="15">
                  <c:v>オートメーション</c:v>
                </c:pt>
                <c:pt idx="16">
                  <c:v>アプリケーション</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ja" sz="2000" b="1" dirty="0">
              <a:solidFill>
                <a:schemeClr val="tx1">
                  <a:lumMod val="50000"/>
                </a:schemeClr>
              </a:solidFill>
            </a:rPr>
            <a:t>何</a:t>
          </a:r>
          <a:r>
            <a:rPr lang="ja-JP" altLang="en-US" sz="2000" b="1" dirty="0">
              <a:solidFill>
                <a:schemeClr val="tx1">
                  <a:lumMod val="50000"/>
                </a:schemeClr>
              </a:solidFill>
            </a:rPr>
            <a:t>をアセスメントしたのか</a:t>
          </a:r>
          <a:r>
            <a:rPr lang="ja" sz="2000" b="1" dirty="0">
              <a:solidFill>
                <a:schemeClr val="tx1">
                  <a:lumMod val="50000"/>
                </a:schemeClr>
              </a:solidFill>
            </a:rPr>
            <a:t> </a:t>
          </a:r>
        </a:p>
        <a:p>
          <a:pPr algn="ctr">
            <a:lnSpc>
              <a:spcPct val="114000"/>
            </a:lnSpc>
            <a:spcAft>
              <a:spcPts val="0"/>
            </a:spcAft>
          </a:pPr>
          <a:r>
            <a:rPr lang="ja-JP" altLang="en-US" sz="2000" b="1" dirty="0">
              <a:solidFill>
                <a:schemeClr val="tx1">
                  <a:lumMod val="50000"/>
                </a:schemeClr>
              </a:solidFill>
            </a:rPr>
            <a:t>以下</a:t>
          </a:r>
          <a:r>
            <a:rPr lang="ja" sz="2000" b="1" dirty="0">
              <a:solidFill>
                <a:schemeClr val="tx1">
                  <a:lumMod val="50000"/>
                </a:schemeClr>
              </a:solidFill>
            </a:rPr>
            <a:t>の領域</a:t>
          </a:r>
          <a:r>
            <a:rPr lang="ja-JP" altLang="en-US" sz="2000" b="1" dirty="0">
              <a:solidFill>
                <a:schemeClr val="tx1">
                  <a:lumMod val="50000"/>
                </a:schemeClr>
              </a:solidFill>
            </a:rPr>
            <a:t>で</a:t>
          </a:r>
          <a:r>
            <a:rPr lang="ja" sz="2000" b="1" dirty="0">
              <a:solidFill>
                <a:schemeClr val="tx1">
                  <a:lumMod val="50000"/>
                </a:schemeClr>
              </a:solidFill>
            </a:rPr>
            <a:t>推奨されるプラクティス</a:t>
          </a:r>
          <a:r>
            <a:rPr lang="ja-JP" altLang="en-US" sz="2000" b="1" dirty="0">
              <a:solidFill>
                <a:schemeClr val="tx1">
                  <a:lumMod val="50000"/>
                </a:schemeClr>
              </a:solidFill>
            </a:rPr>
            <a:t>について</a:t>
          </a:r>
          <a:r>
            <a:rPr lang="ja" sz="2000" b="1" dirty="0">
              <a:solidFill>
                <a:schemeClr val="tx1">
                  <a:lumMod val="50000"/>
                </a:schemeClr>
              </a:solidFill>
            </a:rPr>
            <a:t>ワークロード</a:t>
          </a:r>
          <a:r>
            <a:rPr lang="ja-JP" altLang="en-US" sz="2000" b="1" dirty="0">
              <a:solidFill>
                <a:schemeClr val="tx1">
                  <a:lumMod val="50000"/>
                </a:schemeClr>
              </a:solidFill>
            </a:rPr>
            <a:t>をアセスメント</a:t>
          </a:r>
          <a:r>
            <a:rPr lang="ja" sz="2000" b="1" dirty="0">
              <a:solidFill>
                <a:schemeClr val="tx1">
                  <a:lumMod val="50000"/>
                </a:schemeClr>
              </a:solidFill>
            </a:rPr>
            <a:t> </a:t>
          </a:r>
        </a:p>
        <a:p>
          <a:pPr algn="ctr">
            <a:lnSpc>
              <a:spcPct val="114000"/>
            </a:lnSpc>
            <a:spcAft>
              <a:spcPts val="0"/>
            </a:spcAft>
          </a:pPr>
          <a:r>
            <a:rPr lang="ja" sz="2000" dirty="0">
              <a:solidFill>
                <a:schemeClr val="tx1">
                  <a:lumMod val="50000"/>
                </a:schemeClr>
              </a:solidFill>
            </a:rPr>
            <a:t>Azure サービスのベスト プラクティスと、可用性の要件 - アーキテクチャ - 自動化と DevOps - スケーラビリティ、パフォーマンス、復旧 - </a:t>
          </a:r>
          <a:r>
            <a:rPr lang="ja-JP" altLang="en-US" sz="2000" dirty="0">
              <a:solidFill>
                <a:schemeClr val="tx1">
                  <a:lumMod val="50000"/>
                </a:schemeClr>
              </a:solidFill>
            </a:rPr>
            <a:t>可観測性</a:t>
          </a:r>
          <a:r>
            <a:rPr lang="ja" sz="2000" dirty="0">
              <a:solidFill>
                <a:schemeClr val="tx1">
                  <a:lumMod val="50000"/>
                </a:schemeClr>
              </a:solidFill>
            </a:rPr>
            <a:t>と監視 - </a:t>
          </a:r>
          <a:r>
            <a:rPr lang="ja-JP" altLang="en-US" sz="2000" dirty="0">
              <a:solidFill>
                <a:schemeClr val="tx1">
                  <a:lumMod val="50000"/>
                </a:schemeClr>
              </a:solidFill>
            </a:rPr>
            <a:t>障害</a:t>
          </a:r>
          <a:r>
            <a:rPr lang="ja" sz="2000" dirty="0">
              <a:solidFill>
                <a:schemeClr val="tx1">
                  <a:lumMod val="50000"/>
                </a:schemeClr>
              </a:solidFill>
            </a:rPr>
            <a:t>対応</a:t>
          </a:r>
          <a:r>
            <a:rPr lang="ja-JP" altLang="en-US" sz="2000" dirty="0">
              <a:solidFill>
                <a:schemeClr val="tx1">
                  <a:lumMod val="50000"/>
                </a:schemeClr>
              </a:solidFill>
            </a:rPr>
            <a:t>、</a:t>
          </a:r>
          <a:r>
            <a:rPr lang="ja" sz="2000" dirty="0">
              <a:solidFill>
                <a:schemeClr val="tx1">
                  <a:lumMod val="50000"/>
                </a:schemeClr>
              </a:solidFill>
            </a:rPr>
            <a:t>に関する</a:t>
          </a:r>
          <a:r>
            <a:rPr lang="en-US" altLang="ja" sz="2000" dirty="0">
              <a:solidFill>
                <a:schemeClr val="tx1">
                  <a:lumMod val="50000"/>
                </a:schemeClr>
              </a:solidFill>
            </a:rPr>
            <a:t> Well-Architected </a:t>
          </a:r>
          <a:r>
            <a:rPr lang="ja-JP" altLang="en-US" sz="2000" dirty="0">
              <a:solidFill>
                <a:schemeClr val="tx1">
                  <a:lumMod val="50000"/>
                </a:schemeClr>
              </a:solidFill>
            </a:rPr>
            <a:t>の信頼性と回復性</a:t>
          </a:r>
          <a:r>
            <a:rPr lang="ja" sz="2000" dirty="0">
              <a:solidFill>
                <a:schemeClr val="tx1">
                  <a:lumMod val="50000"/>
                </a:schemeClr>
              </a:solidFill>
            </a:rPr>
            <a:t>のベスト プラクティス</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単一の実行状態のワークロード</a:t>
          </a:r>
          <a:endParaRPr lang="en-US" sz="2000" dirty="0">
            <a:solidFill>
              <a:schemeClr val="tx1"/>
            </a:solidFill>
          </a:endParaRP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スコープ外</a:t>
          </a:r>
          <a:r>
            <a:rPr lang="en-US" altLang="ja-JP" sz="2000" dirty="0">
              <a:solidFill>
                <a:schemeClr val="tx1"/>
              </a:solidFill>
            </a:rPr>
            <a:t>: </a:t>
          </a:r>
          <a:r>
            <a:rPr lang="ja-JP" altLang="en-US" sz="2000" dirty="0">
              <a:solidFill>
                <a:schemeClr val="tx1"/>
              </a:solidFill>
            </a:rPr>
            <a:t>アセスメント過程での改善支援、ダッシュボードのカスタマイズ</a:t>
          </a:r>
          <a:endParaRPr lang="en-US"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データを収集し、</a:t>
          </a:r>
          <a:r>
            <a:rPr lang="en-US" altLang="ja-JP" sz="2000" dirty="0">
              <a:solidFill>
                <a:schemeClr val="tx1"/>
              </a:solidFill>
            </a:rPr>
            <a:t>Azure </a:t>
          </a:r>
          <a:r>
            <a:rPr lang="ja-JP" altLang="en-US" sz="2000" dirty="0">
              <a:solidFill>
                <a:schemeClr val="tx1"/>
              </a:solidFill>
            </a:rPr>
            <a:t>リソースとワークロードを支える構成に関する推奨事項を提供</a:t>
          </a:r>
          <a:endParaRPr lang="en-US" sz="2000" dirty="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しっかりした塗りつぶしのロケット"/>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塗りつぶしによる研究"/>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しっかりした塗りつぶしのブリーフケース"/>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ja" sz="2000" b="1" kern="1200" dirty="0">
              <a:solidFill>
                <a:schemeClr val="tx1">
                  <a:lumMod val="50000"/>
                </a:schemeClr>
              </a:solidFill>
            </a:rPr>
            <a:t>何</a:t>
          </a:r>
          <a:r>
            <a:rPr lang="ja-JP" altLang="en-US" sz="2000" b="1" kern="1200" dirty="0">
              <a:solidFill>
                <a:schemeClr val="tx1">
                  <a:lumMod val="50000"/>
                </a:schemeClr>
              </a:solidFill>
            </a:rPr>
            <a:t>をアセスメントしたのか</a:t>
          </a:r>
          <a:r>
            <a:rPr lang="ja" sz="2000" b="1" kern="1200" dirty="0">
              <a:solidFill>
                <a:schemeClr val="tx1">
                  <a:lumMod val="50000"/>
                </a:schemeClr>
              </a:solidFill>
            </a:rPr>
            <a:t> </a:t>
          </a:r>
        </a:p>
        <a:p>
          <a:pPr marL="0" lvl="0" indent="0" algn="ctr" defTabSz="889000">
            <a:lnSpc>
              <a:spcPct val="114000"/>
            </a:lnSpc>
            <a:spcBef>
              <a:spcPct val="0"/>
            </a:spcBef>
            <a:spcAft>
              <a:spcPts val="0"/>
            </a:spcAft>
            <a:buNone/>
          </a:pPr>
          <a:r>
            <a:rPr lang="ja-JP" altLang="en-US" sz="2000" b="1" kern="1200" dirty="0">
              <a:solidFill>
                <a:schemeClr val="tx1">
                  <a:lumMod val="50000"/>
                </a:schemeClr>
              </a:solidFill>
            </a:rPr>
            <a:t>以下</a:t>
          </a:r>
          <a:r>
            <a:rPr lang="ja" sz="2000" b="1" kern="1200" dirty="0">
              <a:solidFill>
                <a:schemeClr val="tx1">
                  <a:lumMod val="50000"/>
                </a:schemeClr>
              </a:solidFill>
            </a:rPr>
            <a:t>の領域</a:t>
          </a:r>
          <a:r>
            <a:rPr lang="ja-JP" altLang="en-US" sz="2000" b="1" kern="1200" dirty="0">
              <a:solidFill>
                <a:schemeClr val="tx1">
                  <a:lumMod val="50000"/>
                </a:schemeClr>
              </a:solidFill>
            </a:rPr>
            <a:t>で</a:t>
          </a:r>
          <a:r>
            <a:rPr lang="ja" sz="2000" b="1" kern="1200" dirty="0">
              <a:solidFill>
                <a:schemeClr val="tx1">
                  <a:lumMod val="50000"/>
                </a:schemeClr>
              </a:solidFill>
            </a:rPr>
            <a:t>推奨されるプラクティス</a:t>
          </a:r>
          <a:r>
            <a:rPr lang="ja-JP" altLang="en-US" sz="2000" b="1" kern="1200" dirty="0">
              <a:solidFill>
                <a:schemeClr val="tx1">
                  <a:lumMod val="50000"/>
                </a:schemeClr>
              </a:solidFill>
            </a:rPr>
            <a:t>について</a:t>
          </a:r>
          <a:r>
            <a:rPr lang="ja" sz="2000" b="1" kern="1200" dirty="0">
              <a:solidFill>
                <a:schemeClr val="tx1">
                  <a:lumMod val="50000"/>
                </a:schemeClr>
              </a:solidFill>
            </a:rPr>
            <a:t>ワークロード</a:t>
          </a:r>
          <a:r>
            <a:rPr lang="ja-JP" altLang="en-US" sz="2000" b="1" kern="1200" dirty="0">
              <a:solidFill>
                <a:schemeClr val="tx1">
                  <a:lumMod val="50000"/>
                </a:schemeClr>
              </a:solidFill>
            </a:rPr>
            <a:t>をアセスメント</a:t>
          </a:r>
          <a:r>
            <a:rPr lang="ja" sz="2000" b="1" kern="1200" dirty="0">
              <a:solidFill>
                <a:schemeClr val="tx1">
                  <a:lumMod val="50000"/>
                </a:schemeClr>
              </a:solidFill>
            </a:rPr>
            <a:t> </a:t>
          </a:r>
        </a:p>
        <a:p>
          <a:pPr marL="0" lvl="0" indent="0" algn="ctr" defTabSz="889000">
            <a:lnSpc>
              <a:spcPct val="114000"/>
            </a:lnSpc>
            <a:spcBef>
              <a:spcPct val="0"/>
            </a:spcBef>
            <a:spcAft>
              <a:spcPts val="0"/>
            </a:spcAft>
            <a:buNone/>
          </a:pPr>
          <a:r>
            <a:rPr lang="ja" sz="2000" kern="1200" dirty="0">
              <a:solidFill>
                <a:schemeClr val="tx1">
                  <a:lumMod val="50000"/>
                </a:schemeClr>
              </a:solidFill>
            </a:rPr>
            <a:t>Azure サービスのベスト プラクティスと、可用性の要件 - アーキテクチャ - 自動化と DevOps - スケーラビリティ、パフォーマンス、復旧 - </a:t>
          </a:r>
          <a:r>
            <a:rPr lang="ja-JP" altLang="en-US" sz="2000" kern="1200" dirty="0">
              <a:solidFill>
                <a:schemeClr val="tx1">
                  <a:lumMod val="50000"/>
                </a:schemeClr>
              </a:solidFill>
            </a:rPr>
            <a:t>可観測性</a:t>
          </a:r>
          <a:r>
            <a:rPr lang="ja" sz="2000" kern="1200" dirty="0">
              <a:solidFill>
                <a:schemeClr val="tx1">
                  <a:lumMod val="50000"/>
                </a:schemeClr>
              </a:solidFill>
            </a:rPr>
            <a:t>と監視 - </a:t>
          </a:r>
          <a:r>
            <a:rPr lang="ja-JP" altLang="en-US" sz="2000" kern="1200" dirty="0">
              <a:solidFill>
                <a:schemeClr val="tx1">
                  <a:lumMod val="50000"/>
                </a:schemeClr>
              </a:solidFill>
            </a:rPr>
            <a:t>障害</a:t>
          </a:r>
          <a:r>
            <a:rPr lang="ja" sz="2000" kern="1200" dirty="0">
              <a:solidFill>
                <a:schemeClr val="tx1">
                  <a:lumMod val="50000"/>
                </a:schemeClr>
              </a:solidFill>
            </a:rPr>
            <a:t>対応</a:t>
          </a:r>
          <a:r>
            <a:rPr lang="ja-JP" altLang="en-US" sz="2000" kern="1200" dirty="0">
              <a:solidFill>
                <a:schemeClr val="tx1">
                  <a:lumMod val="50000"/>
                </a:schemeClr>
              </a:solidFill>
            </a:rPr>
            <a:t>、</a:t>
          </a:r>
          <a:r>
            <a:rPr lang="ja" sz="2000" kern="1200" dirty="0">
              <a:solidFill>
                <a:schemeClr val="tx1">
                  <a:lumMod val="50000"/>
                </a:schemeClr>
              </a:solidFill>
            </a:rPr>
            <a:t>に関する</a:t>
          </a:r>
          <a:r>
            <a:rPr lang="en-US" altLang="ja" sz="2000" kern="1200" dirty="0">
              <a:solidFill>
                <a:schemeClr val="tx1">
                  <a:lumMod val="50000"/>
                </a:schemeClr>
              </a:solidFill>
            </a:rPr>
            <a:t> Well-Architected </a:t>
          </a:r>
          <a:r>
            <a:rPr lang="ja-JP" altLang="en-US" sz="2000" kern="1200" dirty="0">
              <a:solidFill>
                <a:schemeClr val="tx1">
                  <a:lumMod val="50000"/>
                </a:schemeClr>
              </a:solidFill>
            </a:rPr>
            <a:t>の信頼性と回復性</a:t>
          </a:r>
          <a:r>
            <a:rPr lang="ja" sz="2000" kern="1200" dirty="0">
              <a:solidFill>
                <a:schemeClr val="tx1">
                  <a:lumMod val="50000"/>
                </a:schemeClr>
              </a:solidFill>
            </a:rPr>
            <a:t>のベスト プラクティス</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単一の実行状態のワークロード</a:t>
          </a:r>
          <a:endParaRPr lang="en-US" sz="2000" kern="1200" dirty="0">
            <a:solidFill>
              <a:schemeClr val="tx1"/>
            </a:solidFill>
          </a:endParaRP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データを収集し、</a:t>
          </a:r>
          <a:r>
            <a:rPr lang="en-US" altLang="ja-JP" sz="2000" kern="1200" dirty="0">
              <a:solidFill>
                <a:schemeClr val="tx1"/>
              </a:solidFill>
            </a:rPr>
            <a:t>Azure </a:t>
          </a:r>
          <a:r>
            <a:rPr lang="ja-JP" altLang="en-US" sz="2000" kern="1200" dirty="0">
              <a:solidFill>
                <a:schemeClr val="tx1"/>
              </a:solidFill>
            </a:rPr>
            <a:t>リソースとワークロードを支える構成に関する推奨事項を提供</a:t>
          </a:r>
          <a:endParaRPr lang="en-US" sz="2000" kern="1200" dirty="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スコープ外</a:t>
          </a:r>
          <a:r>
            <a:rPr lang="en-US" altLang="ja-JP" sz="2000" kern="1200" dirty="0">
              <a:solidFill>
                <a:schemeClr val="tx1"/>
              </a:solidFill>
            </a:rPr>
            <a:t>: </a:t>
          </a:r>
          <a:r>
            <a:rPr lang="ja-JP" altLang="en-US" sz="2000" kern="1200" dirty="0">
              <a:solidFill>
                <a:schemeClr val="tx1"/>
              </a:solidFill>
            </a:rPr>
            <a:t>アセスメント過程での改善支援、ダッシュボードのカスタマイズ</a:t>
          </a:r>
          <a:endParaRPr lang="en-US"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マイクロソフトコーポレーション。全著作権所有。</a:t>
            </a: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マイクロソフトコーポレーション。全著作権所有。</a:t>
            </a: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5/24/2024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b="1" dirty="0">
                <a:latin typeface="+mn-ea"/>
                <a:ea typeface="+mn-ea"/>
              </a:rPr>
              <a:t>重要なポイント:</a:t>
            </a:r>
            <a:r>
              <a:rPr lang="en-US" altLang="ja" b="1" dirty="0">
                <a:latin typeface="+mn-ea"/>
                <a:ea typeface="+mn-ea"/>
              </a:rPr>
              <a:t> </a:t>
            </a:r>
            <a:r>
              <a:rPr lang="ja" b="1" dirty="0">
                <a:latin typeface="+mn-ea"/>
                <a:ea typeface="+mn-ea"/>
              </a:rPr>
              <a:t>人々は依然として問題の「根本原因」を特定することについて話しますが、現実には、主要な問題の根本原因が</a:t>
            </a:r>
            <a:r>
              <a:rPr lang="en-US" altLang="ja" b="1" dirty="0">
                <a:latin typeface="+mn-ea"/>
                <a:ea typeface="+mn-ea"/>
              </a:rPr>
              <a:t> </a:t>
            </a:r>
            <a:r>
              <a:rPr lang="ja" b="1" dirty="0">
                <a:latin typeface="+mn-ea"/>
                <a:ea typeface="+mn-ea"/>
              </a:rPr>
              <a:t>1</a:t>
            </a:r>
            <a:r>
              <a:rPr lang="en-US" altLang="ja" b="1" dirty="0">
                <a:latin typeface="+mn-ea"/>
                <a:ea typeface="+mn-ea"/>
              </a:rPr>
              <a:t> </a:t>
            </a:r>
            <a:r>
              <a:rPr lang="ja" b="1" dirty="0">
                <a:latin typeface="+mn-ea"/>
                <a:ea typeface="+mn-ea"/>
              </a:rPr>
              <a:t>つになることはほとんどありません。</a:t>
            </a:r>
          </a:p>
          <a:p>
            <a:pPr marL="171450" indent="-171450">
              <a:buFont typeface="Wingdings" panose="05000000000000000000" pitchFamily="2" charset="2"/>
              <a:buChar char="§"/>
            </a:pPr>
            <a:r>
              <a:rPr lang="ja" b="1" dirty="0">
                <a:latin typeface="+mn-ea"/>
                <a:ea typeface="+mn-ea"/>
              </a:rPr>
              <a:t>問題が緩和/防御のさまざまな層の穴を「通り抜ける」ことができた方法を説明するいくつかの要因があります。</a:t>
            </a:r>
          </a:p>
          <a:p>
            <a:pPr marL="0" indent="0">
              <a:buFont typeface="Wingdings" panose="05000000000000000000" pitchFamily="2" charset="2"/>
              <a:buNone/>
            </a:pPr>
            <a:r>
              <a:rPr lang="ja" b="0" dirty="0">
                <a:latin typeface="+mn-ea"/>
                <a:ea typeface="+mn-ea"/>
              </a:rPr>
              <a:t>(*Azure インシデント コミュニケーション チームを含む!進行中の作業...)</a:t>
            </a:r>
            <a:endParaRPr lang="en-US" b="0" dirty="0">
              <a:latin typeface="+mn-ea"/>
              <a:ea typeface="+mn-ea"/>
            </a:endParaRPr>
          </a:p>
          <a:p>
            <a:pPr marL="171450" indent="-171450">
              <a:buFont typeface="Wingdings" panose="05000000000000000000" pitchFamily="2" charset="2"/>
              <a:buChar char="§"/>
            </a:pPr>
            <a:endParaRPr lang="en-US" dirty="0">
              <a:latin typeface="+mn-ea"/>
              <a:ea typeface="+mn-ea"/>
            </a:endParaRPr>
          </a:p>
          <a:p>
            <a:pPr marL="171450" indent="-171450">
              <a:buFont typeface="Wingdings" panose="05000000000000000000" pitchFamily="2" charset="2"/>
              <a:buChar char="§"/>
            </a:pPr>
            <a:r>
              <a:rPr lang="ja" dirty="0">
                <a:latin typeface="+mn-ea"/>
                <a:ea typeface="+mn-ea"/>
              </a:rPr>
              <a:t>コンポーネントの障害やバグが原因で悪いことは起こりません。複雑なシステムは複雑な方法で失敗します。人間は自分の問題を単純なものとして理解しようとするので、説明を単純化しすぎることがよくあります。</a:t>
            </a:r>
          </a:p>
          <a:p>
            <a:pPr marL="628650" lvl="1" indent="-171450">
              <a:buFont typeface="Wingdings" panose="05000000000000000000" pitchFamily="2" charset="2"/>
              <a:buChar char="§"/>
            </a:pPr>
            <a:r>
              <a:rPr lang="ja" dirty="0">
                <a:latin typeface="+mn-ea"/>
                <a:ea typeface="+mn-ea"/>
              </a:rPr>
              <a:t>単純な問題:</a:t>
            </a:r>
            <a:r>
              <a:rPr lang="en-US" altLang="ja" dirty="0">
                <a:latin typeface="+mn-ea"/>
                <a:ea typeface="+mn-ea"/>
              </a:rPr>
              <a:t> </a:t>
            </a:r>
            <a:r>
              <a:rPr lang="ja" dirty="0">
                <a:latin typeface="+mn-ea"/>
                <a:ea typeface="+mn-ea"/>
              </a:rPr>
              <a:t>なぜ今日の交通状況はそんなに悪いのですか</a:t>
            </a:r>
            <a:r>
              <a:rPr lang="ja-JP" altLang="en-US" dirty="0">
                <a:latin typeface="+mn-ea"/>
                <a:ea typeface="+mn-ea"/>
              </a:rPr>
              <a:t>？</a:t>
            </a:r>
            <a:r>
              <a:rPr lang="ja" dirty="0">
                <a:latin typeface="+mn-ea"/>
                <a:ea typeface="+mn-ea"/>
              </a:rPr>
              <a:t>根本原因は</a:t>
            </a:r>
            <a:r>
              <a:rPr lang="en-US" altLang="ja" dirty="0">
                <a:latin typeface="+mn-ea"/>
                <a:ea typeface="+mn-ea"/>
              </a:rPr>
              <a:t> </a:t>
            </a:r>
            <a:r>
              <a:rPr lang="ja" dirty="0">
                <a:latin typeface="+mn-ea"/>
                <a:ea typeface="+mn-ea"/>
              </a:rPr>
              <a:t>1</a:t>
            </a:r>
            <a:r>
              <a:rPr lang="en-US" altLang="ja" dirty="0">
                <a:latin typeface="+mn-ea"/>
                <a:ea typeface="+mn-ea"/>
              </a:rPr>
              <a:t> </a:t>
            </a:r>
            <a:r>
              <a:rPr lang="ja" dirty="0">
                <a:latin typeface="+mn-ea"/>
                <a:ea typeface="+mn-ea"/>
              </a:rPr>
              <a:t>つかもしれません - おそらくスポーツの決勝戦やコンサートのような大きなイベントです。</a:t>
            </a:r>
          </a:p>
          <a:p>
            <a:pPr marL="628650" lvl="1" indent="-171450">
              <a:buFont typeface="Wingdings" panose="05000000000000000000" pitchFamily="2" charset="2"/>
              <a:buChar char="§"/>
            </a:pPr>
            <a:r>
              <a:rPr lang="ja" dirty="0">
                <a:latin typeface="+mn-ea"/>
                <a:ea typeface="+mn-ea"/>
              </a:rPr>
              <a:t>複雑な問題:</a:t>
            </a:r>
            <a:r>
              <a:rPr lang="en-US" altLang="ja" dirty="0">
                <a:latin typeface="+mn-ea"/>
                <a:ea typeface="+mn-ea"/>
              </a:rPr>
              <a:t> </a:t>
            </a:r>
            <a:r>
              <a:rPr lang="ja" dirty="0">
                <a:latin typeface="+mn-ea"/>
                <a:ea typeface="+mn-ea"/>
              </a:rPr>
              <a:t>シアトルの交通状況が常に悪いのはなぜですか</a:t>
            </a:r>
            <a:r>
              <a:rPr lang="ja-JP" altLang="en-US" dirty="0">
                <a:latin typeface="+mn-ea"/>
                <a:ea typeface="+mn-ea"/>
              </a:rPr>
              <a:t>？</a:t>
            </a:r>
            <a:r>
              <a:rPr lang="ja" dirty="0">
                <a:latin typeface="+mn-ea"/>
                <a:ea typeface="+mn-ea"/>
              </a:rPr>
              <a:t>単一の根本原因はありません</a:t>
            </a:r>
            <a:r>
              <a:rPr lang="en-US" altLang="ja" dirty="0">
                <a:latin typeface="+mn-ea"/>
                <a:ea typeface="+mn-ea"/>
              </a:rPr>
              <a:t> - </a:t>
            </a:r>
            <a:r>
              <a:rPr lang="ja" dirty="0">
                <a:latin typeface="+mn-ea"/>
                <a:ea typeface="+mn-ea"/>
              </a:rPr>
              <a:t>寄与する要因には、人口の増加、住宅価格の上昇、ダウンタウンの高層ビルの増加、有料橋の価格</a:t>
            </a:r>
            <a:r>
              <a:rPr lang="en-US" altLang="ja" dirty="0">
                <a:latin typeface="+mn-ea"/>
                <a:ea typeface="+mn-ea"/>
              </a:rPr>
              <a:t> </a:t>
            </a:r>
            <a:r>
              <a:rPr lang="ja" dirty="0">
                <a:latin typeface="+mn-ea"/>
                <a:ea typeface="+mn-ea"/>
              </a:rPr>
              <a:t>(など)</a:t>
            </a:r>
            <a:r>
              <a:rPr lang="en-US" altLang="ja" dirty="0">
                <a:latin typeface="+mn-ea"/>
                <a:ea typeface="+mn-ea"/>
              </a:rPr>
              <a:t> </a:t>
            </a:r>
            <a:r>
              <a:rPr lang="ja" dirty="0">
                <a:latin typeface="+mn-ea"/>
                <a:ea typeface="+mn-ea"/>
              </a:rPr>
              <a:t>が、道路工事や大きなイベントなどの一時的な要因と組み合わされる可能性があります。</a:t>
            </a:r>
          </a:p>
          <a:p>
            <a:pPr marL="171450" indent="-171450">
              <a:buFont typeface="Wingdings" panose="05000000000000000000" pitchFamily="2" charset="2"/>
              <a:buChar char="§"/>
            </a:pPr>
            <a:endParaRPr lang="en-US" dirty="0">
              <a:latin typeface="+mn-ea"/>
              <a:ea typeface="+mn-ea"/>
            </a:endParaRPr>
          </a:p>
          <a:p>
            <a:pPr marL="171450" indent="-171450">
              <a:buFont typeface="Wingdings" panose="05000000000000000000" pitchFamily="2" charset="2"/>
              <a:buChar char="§"/>
            </a:pPr>
            <a:r>
              <a:rPr lang="ja" dirty="0">
                <a:latin typeface="+mn-ea"/>
                <a:ea typeface="+mn-ea"/>
              </a:rPr>
              <a:t>このスペースについて考える正しい方法は、「そもそもこれがどのように機能するか」です</a:t>
            </a:r>
            <a:r>
              <a:rPr lang="en-US" altLang="ja" dirty="0">
                <a:latin typeface="+mn-ea"/>
                <a:ea typeface="+mn-ea"/>
              </a:rPr>
              <a:t> - </a:t>
            </a:r>
            <a:r>
              <a:rPr lang="ja" dirty="0">
                <a:latin typeface="+mn-ea"/>
                <a:ea typeface="+mn-ea"/>
              </a:rPr>
              <a:t>事実上、これらの防御層のために問題を引き起こさなかったすべての問題の「トリガー」(左)</a:t>
            </a:r>
            <a:r>
              <a:rPr lang="en-US" altLang="ja" dirty="0">
                <a:latin typeface="+mn-ea"/>
                <a:ea typeface="+mn-ea"/>
              </a:rPr>
              <a:t> </a:t>
            </a:r>
            <a:r>
              <a:rPr lang="ja" dirty="0">
                <a:latin typeface="+mn-ea"/>
                <a:ea typeface="+mn-ea"/>
              </a:rPr>
              <a:t>の秘話について話しています。これらの層とそれぞれの穴を考慮してください。言うまでもなく、穴のない単一のレイヤーを持つことはできず、個々のレイヤーに「ギャップ」を作成するゴールの競合とダブルバインドが常に存在します。すべての悪いことが起こるのを防ぐ特効薬はありませんが</a:t>
            </a:r>
            <a:r>
              <a:rPr lang="en-US" altLang="ja" dirty="0">
                <a:latin typeface="+mn-ea"/>
                <a:ea typeface="+mn-ea"/>
              </a:rPr>
              <a:t> </a:t>
            </a:r>
            <a:r>
              <a:rPr lang="ja" dirty="0">
                <a:latin typeface="+mn-ea"/>
                <a:ea typeface="+mn-ea"/>
              </a:rPr>
              <a:t>(IT</a:t>
            </a:r>
            <a:r>
              <a:rPr lang="en-US" altLang="ja" dirty="0">
                <a:latin typeface="+mn-ea"/>
                <a:ea typeface="+mn-ea"/>
              </a:rPr>
              <a:t> </a:t>
            </a:r>
            <a:r>
              <a:rPr lang="ja" dirty="0">
                <a:latin typeface="+mn-ea"/>
                <a:ea typeface="+mn-ea"/>
              </a:rPr>
              <a:t>と人生で!)、防御を追加することはできます。悪いことが起こらないようにするために、私たちにできることは、レイヤーを追加し、穴を縮小することだけです。 </a:t>
            </a:r>
          </a:p>
          <a:p>
            <a:pPr marL="171450" indent="-171450">
              <a:buFont typeface="Wingdings" panose="05000000000000000000" pitchFamily="2" charset="2"/>
              <a:buChar char="§"/>
            </a:pPr>
            <a:endParaRPr lang="en-US" dirty="0">
              <a:latin typeface="+mn-ea"/>
              <a:ea typeface="+mn-ea"/>
            </a:endParaRPr>
          </a:p>
          <a:p>
            <a:pPr marL="171450" indent="-171450">
              <a:buFont typeface="Wingdings" panose="05000000000000000000" pitchFamily="2" charset="2"/>
              <a:buChar char="§"/>
            </a:pPr>
            <a:r>
              <a:rPr lang="ja" dirty="0">
                <a:latin typeface="+mn-ea"/>
                <a:ea typeface="+mn-ea"/>
              </a:rPr>
              <a:t>たとえば、2018 年 9 月に発生した Azure の大規模な停止について考えてみましょう。サンアントニオ周辺の雷雨により、米国中南部リージョンの Azure データセンターでユーティリティ給電電力の極端な変動が発生しました。当時の噂に反して、いいえ</a:t>
            </a:r>
            <a:r>
              <a:rPr lang="en-US" altLang="ja" dirty="0">
                <a:latin typeface="+mn-ea"/>
                <a:ea typeface="+mn-ea"/>
              </a:rPr>
              <a:t> </a:t>
            </a:r>
            <a:r>
              <a:rPr lang="ja" dirty="0">
                <a:latin typeface="+mn-ea"/>
                <a:ea typeface="+mn-ea"/>
              </a:rPr>
              <a:t>–</a:t>
            </a:r>
            <a:r>
              <a:rPr lang="en-US" altLang="ja" dirty="0">
                <a:latin typeface="+mn-ea"/>
                <a:ea typeface="+mn-ea"/>
              </a:rPr>
              <a:t> </a:t>
            </a:r>
            <a:r>
              <a:rPr lang="ja" dirty="0">
                <a:latin typeface="+mn-ea"/>
                <a:ea typeface="+mn-ea"/>
              </a:rPr>
              <a:t>データセンターは「雷に打たれた」ことはありません。しかし、ユーティリティ</a:t>
            </a:r>
            <a:r>
              <a:rPr lang="ja-JP" altLang="en-US" dirty="0">
                <a:latin typeface="+mn-ea"/>
                <a:ea typeface="+mn-ea"/>
              </a:rPr>
              <a:t>給電</a:t>
            </a:r>
            <a:r>
              <a:rPr lang="ja" dirty="0">
                <a:latin typeface="+mn-ea"/>
                <a:ea typeface="+mn-ea"/>
              </a:rPr>
              <a:t>の特定の「サグ」(低電力レベル)</a:t>
            </a:r>
            <a:r>
              <a:rPr lang="en-US" altLang="ja" dirty="0">
                <a:latin typeface="+mn-ea"/>
                <a:ea typeface="+mn-ea"/>
              </a:rPr>
              <a:t> </a:t>
            </a:r>
            <a:r>
              <a:rPr lang="ja" dirty="0">
                <a:latin typeface="+mn-ea"/>
                <a:ea typeface="+mn-ea"/>
              </a:rPr>
              <a:t>が非常に低かったため、冷却を提供するために使用される</a:t>
            </a:r>
            <a:r>
              <a:rPr lang="ja-JP" altLang="en-US" dirty="0">
                <a:latin typeface="+mn-ea"/>
                <a:ea typeface="+mn-ea"/>
              </a:rPr>
              <a:t>冷却</a:t>
            </a:r>
            <a:r>
              <a:rPr lang="ja" dirty="0">
                <a:latin typeface="+mn-ea"/>
                <a:ea typeface="+mn-ea"/>
              </a:rPr>
              <a:t>プラントは、変動による電源のオンとオフを防ぐために、設計上オフラインになりました。しかし、問題と結果として生じたカスケード障害を理解する上で、明らかに単一の「根本原因」はありません</a:t>
            </a:r>
            <a:r>
              <a:rPr lang="en-US" altLang="ja" dirty="0">
                <a:latin typeface="+mn-ea"/>
                <a:ea typeface="+mn-ea"/>
              </a:rPr>
              <a:t> -  </a:t>
            </a:r>
            <a:r>
              <a:rPr lang="ja" dirty="0">
                <a:latin typeface="+mn-ea"/>
                <a:ea typeface="+mn-ea"/>
              </a:rPr>
              <a:t>要因には、特定の</a:t>
            </a:r>
            <a:r>
              <a:rPr lang="ja-JP" altLang="en-US" dirty="0">
                <a:latin typeface="+mn-ea"/>
                <a:ea typeface="+mn-ea"/>
              </a:rPr>
              <a:t>冷却</a:t>
            </a:r>
            <a:r>
              <a:rPr lang="ja" dirty="0">
                <a:latin typeface="+mn-ea"/>
                <a:ea typeface="+mn-ea"/>
              </a:rPr>
              <a:t>プラントがメンテナンス</a:t>
            </a:r>
            <a:r>
              <a:rPr lang="ja-JP" altLang="en-US" dirty="0">
                <a:latin typeface="+mn-ea"/>
                <a:ea typeface="+mn-ea"/>
              </a:rPr>
              <a:t> </a:t>
            </a:r>
            <a:r>
              <a:rPr lang="ja" dirty="0">
                <a:latin typeface="+mn-ea"/>
                <a:ea typeface="+mn-ea"/>
              </a:rPr>
              <a:t>モードになっていること、1400+</a:t>
            </a:r>
            <a:r>
              <a:rPr lang="en-US" altLang="ja" dirty="0">
                <a:latin typeface="+mn-ea"/>
                <a:ea typeface="+mn-ea"/>
              </a:rPr>
              <a:t> </a:t>
            </a:r>
            <a:r>
              <a:rPr lang="ja" dirty="0">
                <a:latin typeface="+mn-ea"/>
                <a:ea typeface="+mn-ea"/>
              </a:rPr>
              <a:t>アラートに応答しようとしているオンサイト</a:t>
            </a:r>
            <a:r>
              <a:rPr lang="en-US" altLang="ja" dirty="0">
                <a:latin typeface="+mn-ea"/>
                <a:ea typeface="+mn-ea"/>
              </a:rPr>
              <a:t> </a:t>
            </a:r>
            <a:r>
              <a:rPr lang="ja" dirty="0">
                <a:latin typeface="+mn-ea"/>
                <a:ea typeface="+mn-ea"/>
              </a:rPr>
              <a:t>エンジニアの過負荷の監視、スケールアウトするために古いコントロールプレーン</a:t>
            </a:r>
            <a:r>
              <a:rPr lang="en-US" altLang="ja" dirty="0">
                <a:latin typeface="+mn-ea"/>
                <a:ea typeface="+mn-ea"/>
              </a:rPr>
              <a:t> </a:t>
            </a:r>
            <a:r>
              <a:rPr lang="ja" dirty="0">
                <a:latin typeface="+mn-ea"/>
                <a:ea typeface="+mn-ea"/>
              </a:rPr>
              <a:t>サービスに依存している</a:t>
            </a:r>
            <a:r>
              <a:rPr lang="en-US" altLang="ja" dirty="0">
                <a:latin typeface="+mn-ea"/>
                <a:ea typeface="+mn-ea"/>
              </a:rPr>
              <a:t> </a:t>
            </a:r>
            <a:r>
              <a:rPr lang="ja" dirty="0">
                <a:latin typeface="+mn-ea"/>
                <a:ea typeface="+mn-ea"/>
              </a:rPr>
              <a:t>Azure AD</a:t>
            </a:r>
            <a:r>
              <a:rPr lang="en-US" altLang="ja" dirty="0">
                <a:latin typeface="+mn-ea"/>
                <a:ea typeface="+mn-ea"/>
              </a:rPr>
              <a:t> </a:t>
            </a:r>
            <a:r>
              <a:rPr lang="ja" dirty="0">
                <a:latin typeface="+mn-ea"/>
                <a:ea typeface="+mn-ea"/>
              </a:rPr>
              <a:t>の技術的負債、東海岸の</a:t>
            </a:r>
            <a:r>
              <a:rPr lang="en-US" altLang="ja" dirty="0">
                <a:latin typeface="+mn-ea"/>
                <a:ea typeface="+mn-ea"/>
              </a:rPr>
              <a:t> </a:t>
            </a:r>
            <a:r>
              <a:rPr lang="ja" dirty="0">
                <a:latin typeface="+mn-ea"/>
                <a:ea typeface="+mn-ea"/>
              </a:rPr>
              <a:t>Office 365</a:t>
            </a:r>
            <a:r>
              <a:rPr lang="en-US" altLang="ja" dirty="0">
                <a:latin typeface="+mn-ea"/>
                <a:ea typeface="+mn-ea"/>
              </a:rPr>
              <a:t> </a:t>
            </a:r>
            <a:r>
              <a:rPr lang="ja" dirty="0">
                <a:latin typeface="+mn-ea"/>
                <a:ea typeface="+mn-ea"/>
              </a:rPr>
              <a:t>ユーザーがオンラインになるタイミングが悪いこと、 いくつか例を挙げると、Outlook</a:t>
            </a:r>
            <a:r>
              <a:rPr lang="en-US" altLang="ja" dirty="0">
                <a:latin typeface="+mn-ea"/>
                <a:ea typeface="+mn-ea"/>
              </a:rPr>
              <a:t> </a:t>
            </a:r>
            <a:r>
              <a:rPr lang="ja" dirty="0">
                <a:latin typeface="+mn-ea"/>
                <a:ea typeface="+mn-ea"/>
              </a:rPr>
              <a:t>クライアントからの積極的な再試行を引き起こす潜在的なバグ。私は、問題を引き起こさないトリガーの「秘話」について言及しました。停止の同じ夜の初めに、この地域の別の</a:t>
            </a:r>
            <a:r>
              <a:rPr lang="en-US" altLang="ja" dirty="0">
                <a:latin typeface="+mn-ea"/>
                <a:ea typeface="+mn-ea"/>
              </a:rPr>
              <a:t> </a:t>
            </a:r>
            <a:r>
              <a:rPr lang="ja" dirty="0">
                <a:latin typeface="+mn-ea"/>
                <a:ea typeface="+mn-ea"/>
              </a:rPr>
              <a:t>Azure</a:t>
            </a:r>
            <a:r>
              <a:rPr lang="en-US" altLang="ja" dirty="0">
                <a:latin typeface="+mn-ea"/>
                <a:ea typeface="+mn-ea"/>
              </a:rPr>
              <a:t> </a:t>
            </a:r>
            <a:r>
              <a:rPr lang="ja" dirty="0">
                <a:latin typeface="+mn-ea"/>
                <a:ea typeface="+mn-ea"/>
              </a:rPr>
              <a:t>データセンターで同様の電気的サグとうねりが発生し、</a:t>
            </a:r>
            <a:r>
              <a:rPr lang="ja-JP" altLang="en-US" dirty="0">
                <a:latin typeface="+mn-ea"/>
                <a:ea typeface="+mn-ea"/>
              </a:rPr>
              <a:t>冷却</a:t>
            </a:r>
            <a:r>
              <a:rPr lang="ja" dirty="0">
                <a:latin typeface="+mn-ea"/>
                <a:ea typeface="+mn-ea"/>
              </a:rPr>
              <a:t>プラントもシャットダウンしましたが、オンサイト</a:t>
            </a:r>
            <a:r>
              <a:rPr lang="en-US" altLang="ja" dirty="0">
                <a:latin typeface="+mn-ea"/>
                <a:ea typeface="+mn-ea"/>
              </a:rPr>
              <a:t> </a:t>
            </a:r>
            <a:r>
              <a:rPr lang="ja" dirty="0">
                <a:latin typeface="+mn-ea"/>
                <a:ea typeface="+mn-ea"/>
              </a:rPr>
              <a:t>チームは問題なくオンラインに戻すことができました。</a:t>
            </a:r>
          </a:p>
          <a:p>
            <a:pPr marL="171450" indent="-171450">
              <a:buFont typeface="Wingdings" panose="05000000000000000000" pitchFamily="2" charset="2"/>
              <a:buChar char="§"/>
            </a:pPr>
            <a:endParaRPr lang="en-US" dirty="0">
              <a:latin typeface="+mn-ea"/>
              <a:ea typeface="+mn-ea"/>
            </a:endParaRPr>
          </a:p>
          <a:p>
            <a:pPr marL="171450" indent="-171450">
              <a:buFont typeface="Wingdings" panose="05000000000000000000" pitchFamily="2" charset="2"/>
              <a:buChar char="§"/>
            </a:pPr>
            <a:r>
              <a:rPr lang="ja" dirty="0">
                <a:latin typeface="+mn-ea"/>
                <a:ea typeface="+mn-ea"/>
              </a:rPr>
              <a:t>米国中南部</a:t>
            </a:r>
            <a:r>
              <a:rPr lang="ja-JP" altLang="en-US" dirty="0">
                <a:latin typeface="+mn-ea"/>
                <a:ea typeface="+mn-ea"/>
              </a:rPr>
              <a:t>リージョン</a:t>
            </a:r>
            <a:r>
              <a:rPr lang="ja" i="0" dirty="0">
                <a:latin typeface="+mn-ea"/>
                <a:ea typeface="+mn-ea"/>
              </a:rPr>
              <a:t>のインシデントの詳細については、Ignite 2018 の「Azure 停止の分析」セッションをご覧ください (録画は https://www.youtube.com/watch?v=8HW87XmlPOE&amp;t=2129 で</a:t>
            </a:r>
            <a:r>
              <a:rPr lang="ja-JP" altLang="en-US" i="0" dirty="0">
                <a:latin typeface="+mn-ea"/>
                <a:ea typeface="+mn-ea"/>
              </a:rPr>
              <a:t>視聴できます</a:t>
            </a:r>
            <a:r>
              <a:rPr lang="ja" i="0" dirty="0">
                <a:latin typeface="+mn-ea"/>
                <a:ea typeface="+mn-ea"/>
              </a:rPr>
              <a:t>)</a:t>
            </a:r>
            <a:endParaRPr lang="en-US" altLang="ja" i="0" dirty="0">
              <a:latin typeface="+mn-ea"/>
              <a:ea typeface="+mn-ea"/>
            </a:endParaRPr>
          </a:p>
          <a:p>
            <a:pPr marL="0" indent="0">
              <a:buFont typeface="Wingdings" panose="05000000000000000000" pitchFamily="2" charset="2"/>
              <a:buNone/>
            </a:pPr>
            <a:endParaRPr lang="en-US" altLang="ja" i="0" dirty="0">
              <a:latin typeface="+mn-ea"/>
              <a:ea typeface="+mn-e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dirty="0">
                <a:solidFill>
                  <a:schemeClr val="tx1"/>
                </a:solidFill>
                <a:effectLst/>
                <a:latin typeface="Segoe "/>
                <a:ea typeface="+mn-ea"/>
                <a:cs typeface="+mn-cs"/>
              </a:rPr>
              <a:t>&lt;重要なポイント&gt;: Microsoft Azure Well-Architected Framework は、クラウド ソリューションを成功に導きます。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1" i="0" u="none" strike="noStrike" kern="1200" dirty="0">
                <a:solidFill>
                  <a:schemeClr val="tx1"/>
                </a:solidFill>
                <a:effectLst/>
                <a:latin typeface="Segoe "/>
                <a:ea typeface="+mn-ea"/>
                <a:cs typeface="+mn-cs"/>
              </a:rPr>
              <a:t>&lt;論点&gt;</a:t>
            </a:r>
          </a:p>
          <a:p>
            <a:endParaRPr lang="en-US" sz="1200" dirty="0">
              <a:latin typeface="Segoe"/>
            </a:endParaRPr>
          </a:p>
          <a:p>
            <a:pPr marL="0" indent="0">
              <a:buFontTx/>
              <a:buNone/>
            </a:pPr>
            <a:r>
              <a:rPr lang="ja" sz="1200" b="1" i="0" u="none" strike="noStrike" kern="1200" dirty="0">
                <a:solidFill>
                  <a:schemeClr val="tx1"/>
                </a:solidFill>
                <a:effectLst/>
                <a:latin typeface="Segoe "/>
                <a:ea typeface="+mn-ea"/>
                <a:cs typeface="+mn-cs"/>
              </a:rPr>
              <a:t>優れた設計 </a:t>
            </a:r>
          </a:p>
          <a:p>
            <a:pPr marL="171450" indent="-171450">
              <a:buFont typeface="Wingdings" panose="05000000000000000000" pitchFamily="2" charset="2"/>
              <a:buChar char="Ø"/>
            </a:pPr>
            <a:r>
              <a:rPr lang="ja" sz="1200" dirty="0">
                <a:solidFill>
                  <a:schemeClr val="bg1"/>
                </a:solidFill>
                <a:highlight>
                  <a:srgbClr val="000000"/>
                </a:highlight>
              </a:rPr>
              <a:t>Microsoft Azure Well-Architected Framework の 5 つの原則 (コストの最適化、オペレーショナル エクセレンス、パフォーマンス効率、信頼性)</a:t>
            </a:r>
            <a:r>
              <a:rPr lang="ja" sz="1200" b="0" i="0" u="none" strike="noStrike" kern="1200" dirty="0">
                <a:solidFill>
                  <a:schemeClr val="tx1"/>
                </a:solidFill>
                <a:effectLst/>
                <a:latin typeface="Segoe "/>
                <a:ea typeface="+mn-ea"/>
                <a:cs typeface="+mn-cs"/>
              </a:rPr>
              <a:t> を運用可能にします。</a:t>
            </a:r>
          </a:p>
          <a:p>
            <a:pPr marL="171450" indent="-171450">
              <a:buFont typeface="Wingdings" panose="05000000000000000000" pitchFamily="2" charset="2"/>
              <a:buChar char="Ø"/>
            </a:pPr>
            <a:r>
              <a:rPr lang="ja" sz="1200" spc="-50" dirty="0">
                <a:solidFill>
                  <a:srgbClr val="50E6FF"/>
                </a:solidFill>
                <a:latin typeface="Segoe UI Semibold"/>
              </a:rPr>
              <a:t>アーキテクチャのガイダンス</a:t>
            </a:r>
            <a:r>
              <a:rPr lang="ja" sz="1200" dirty="0">
                <a:solidFill>
                  <a:schemeClr val="bg1"/>
                </a:solidFill>
                <a:latin typeface="Segoe UI" panose="020B0502040204020203" pitchFamily="34" charset="0"/>
                <a:cs typeface="Segoe UI" panose="020B0502040204020203" pitchFamily="34" charset="0"/>
              </a:rPr>
              <a:t>、評価、</a:t>
            </a:r>
            <a:r>
              <a:rPr lang="ja" sz="1200" spc="-50" dirty="0">
                <a:solidFill>
                  <a:srgbClr val="50E6FF"/>
                </a:solidFill>
                <a:latin typeface="Segoe UI Semibold"/>
              </a:rPr>
              <a:t>業界のベスト プラクティス</a:t>
            </a:r>
            <a:r>
              <a:rPr lang="ja" sz="1200" dirty="0">
                <a:solidFill>
                  <a:schemeClr val="bg1"/>
                </a:solidFill>
                <a:latin typeface="Segoe UI" panose="020B0502040204020203" pitchFamily="34" charset="0"/>
                <a:cs typeface="Segoe UI" panose="020B0502040204020203" pitchFamily="34" charset="0"/>
              </a:rPr>
              <a:t>を使用して、クラウド ソリューションを</a:t>
            </a:r>
            <a:r>
              <a:rPr lang="ja" sz="1200" spc="-50" dirty="0">
                <a:solidFill>
                  <a:srgbClr val="50E6FF"/>
                </a:solidFill>
                <a:latin typeface="Segoe UI Semibold"/>
              </a:rPr>
              <a:t>設計</a:t>
            </a:r>
            <a:r>
              <a:rPr lang="ja" sz="1200" dirty="0">
                <a:solidFill>
                  <a:schemeClr val="bg1"/>
                </a:solidFill>
                <a:latin typeface="Segoe UI" panose="020B0502040204020203" pitchFamily="34" charset="0"/>
                <a:cs typeface="Segoe UI" panose="020B0502040204020203" pitchFamily="34" charset="0"/>
              </a:rPr>
              <a:t>、</a:t>
            </a:r>
            <a:r>
              <a:rPr lang="ja" sz="1200" spc="-50" dirty="0">
                <a:solidFill>
                  <a:srgbClr val="50E6FF"/>
                </a:solidFill>
                <a:latin typeface="Segoe UI Semibold"/>
              </a:rPr>
              <a:t>構築</a:t>
            </a:r>
            <a:r>
              <a:rPr lang="ja" sz="1200" dirty="0">
                <a:solidFill>
                  <a:schemeClr val="bg1"/>
                </a:solidFill>
                <a:latin typeface="Segoe UI" panose="020B0502040204020203" pitchFamily="34" charset="0"/>
                <a:cs typeface="Segoe UI" panose="020B0502040204020203" pitchFamily="34" charset="0"/>
              </a:rPr>
              <a:t>、</a:t>
            </a:r>
            <a:r>
              <a:rPr lang="ja" sz="1200" spc="-50" dirty="0">
                <a:solidFill>
                  <a:srgbClr val="50E6FF"/>
                </a:solidFill>
                <a:latin typeface="Segoe UI Semibold"/>
              </a:rPr>
              <a:t>最適化します。</a:t>
            </a:r>
          </a:p>
          <a:p>
            <a:pPr marL="0" indent="0">
              <a:buFont typeface="Wingdings" panose="05000000000000000000" pitchFamily="2" charset="2"/>
              <a:buNone/>
            </a:pPr>
            <a:endParaRPr lang="en-US" sz="1200" dirty="0">
              <a:solidFill>
                <a:schemeClr val="bg1"/>
              </a:solidFill>
              <a:highlight>
                <a:srgbClr val="000000"/>
              </a:highlight>
            </a:endParaRPr>
          </a:p>
          <a:p>
            <a:pPr marL="285750" indent="-285750">
              <a:buFont typeface="Wingdings" panose="05000000000000000000" pitchFamily="2" charset="2"/>
              <a:buChar char="§"/>
            </a:pPr>
            <a:r>
              <a:rPr lang="ja" sz="1200" b="1" kern="1200" dirty="0">
                <a:solidFill>
                  <a:schemeClr val="tx1"/>
                </a:solidFill>
                <a:effectLst/>
                <a:latin typeface="+mn-lt"/>
                <a:ea typeface="+mn-ea"/>
                <a:cs typeface="+mn-cs"/>
              </a:rPr>
              <a:t>コストの最適化: </a:t>
            </a:r>
            <a:r>
              <a:rPr lang="ja" sz="1200" b="0" kern="1200" dirty="0">
                <a:solidFill>
                  <a:schemeClr val="tx1"/>
                </a:solidFill>
                <a:effectLst/>
                <a:latin typeface="+mn-lt"/>
                <a:ea typeface="+mn-ea"/>
                <a:cs typeface="+mn-cs"/>
              </a:rPr>
              <a:t>予算を維持しながら、ビジネス目標/ROI に合わせて "従量課金制" のコスト効率の高いワークロードを設計します。</a:t>
            </a:r>
          </a:p>
          <a:p>
            <a:pPr marL="285750" indent="-285750">
              <a:buFont typeface="Wingdings" panose="05000000000000000000" pitchFamily="2" charset="2"/>
              <a:buChar char="§"/>
            </a:pPr>
            <a:r>
              <a:rPr lang="ja" sz="1200" b="1" kern="1200" dirty="0">
                <a:solidFill>
                  <a:schemeClr val="tx1"/>
                </a:solidFill>
                <a:effectLst/>
                <a:latin typeface="+mn-lt"/>
                <a:ea typeface="+mn-ea"/>
                <a:cs typeface="+mn-cs"/>
              </a:rPr>
              <a:t>オペレーショナル エクセレンス: </a:t>
            </a:r>
            <a:r>
              <a:rPr lang="ja" sz="1200" b="0" kern="1200" dirty="0">
                <a:solidFill>
                  <a:schemeClr val="tx1"/>
                </a:solidFill>
                <a:effectLst/>
                <a:latin typeface="+mn-lt"/>
                <a:ea typeface="+mn-ea"/>
                <a:cs typeface="+mn-cs"/>
              </a:rPr>
              <a:t>インフラストラクチャとアプリケーションの観点から、監視、パフォーマンス管理、広範な自動および手動テストを使用して、信頼性が高く予測可能な自動デプロイを設計します。</a:t>
            </a:r>
          </a:p>
          <a:p>
            <a:pPr marL="285750" indent="-285750">
              <a:buFont typeface="Wingdings" panose="05000000000000000000" pitchFamily="2" charset="2"/>
              <a:buChar char="§"/>
            </a:pPr>
            <a:r>
              <a:rPr lang="ja" sz="1200" b="1" kern="1200" dirty="0">
                <a:solidFill>
                  <a:schemeClr val="tx1"/>
                </a:solidFill>
                <a:effectLst/>
                <a:latin typeface="+mn-lt"/>
                <a:ea typeface="+mn-ea"/>
                <a:cs typeface="+mn-cs"/>
              </a:rPr>
              <a:t>パフォーマンス効率: </a:t>
            </a:r>
            <a:r>
              <a:rPr lang="ja" sz="1200" b="0" kern="1200" dirty="0">
                <a:solidFill>
                  <a:schemeClr val="tx1"/>
                </a:solidFill>
                <a:effectLst/>
                <a:latin typeface="+mn-lt"/>
                <a:ea typeface="+mn-ea"/>
                <a:cs typeface="+mn-cs"/>
              </a:rPr>
              <a:t>スケーラビリティが組み込まれたソリューションを設計することで、メンテナンス コストの削減、ユーザー エクスペリエンスの向上、俊敏性の向上を実現します。既定で PaaS に移行して、組み込みのスケーリング機能を使用します。</a:t>
            </a:r>
          </a:p>
          <a:p>
            <a:pPr marL="285750" indent="-285750">
              <a:buFont typeface="Wingdings" panose="05000000000000000000" pitchFamily="2" charset="2"/>
              <a:buChar char="§"/>
            </a:pPr>
            <a:r>
              <a:rPr lang="ja" sz="1200" b="1" kern="1200" dirty="0">
                <a:solidFill>
                  <a:schemeClr val="tx1"/>
                </a:solidFill>
                <a:effectLst/>
                <a:latin typeface="+mn-lt"/>
                <a:ea typeface="+mn-ea"/>
                <a:cs typeface="+mn-cs"/>
              </a:rPr>
              <a:t>信頼性: </a:t>
            </a:r>
            <a:r>
              <a:rPr lang="ja" sz="1200" b="0" kern="1200" dirty="0">
                <a:solidFill>
                  <a:schemeClr val="tx1"/>
                </a:solidFill>
                <a:effectLst/>
                <a:latin typeface="+mn-lt"/>
                <a:ea typeface="+mn-ea"/>
                <a:cs typeface="+mn-cs"/>
              </a:rPr>
              <a:t>高価なハードウェアでスケールアップするのではなくスケールアウトし、回復力のある HA アプリケーションと障害モード分析を使用して、デプロイ全体で信頼性を構築します。</a:t>
            </a:r>
          </a:p>
          <a:p>
            <a:pPr marL="285750" indent="-285750">
              <a:buFont typeface="Wingdings" panose="05000000000000000000" pitchFamily="2" charset="2"/>
              <a:buChar char="§"/>
            </a:pPr>
            <a:r>
              <a:rPr lang="ja" sz="1200" b="1" kern="1200" dirty="0">
                <a:solidFill>
                  <a:schemeClr val="tx1"/>
                </a:solidFill>
                <a:effectLst/>
                <a:latin typeface="+mn-lt"/>
                <a:ea typeface="+mn-ea"/>
                <a:cs typeface="+mn-cs"/>
              </a:rPr>
              <a:t>セキュリティ: </a:t>
            </a:r>
            <a:r>
              <a:rPr lang="ja" sz="1200" b="0" kern="1200" dirty="0">
                <a:solidFill>
                  <a:schemeClr val="tx1"/>
                </a:solidFill>
                <a:effectLst/>
                <a:latin typeface="+mn-lt"/>
                <a:ea typeface="+mn-ea"/>
                <a:cs typeface="+mn-cs"/>
              </a:rPr>
              <a:t>重要なデータやシステムの意図的な攻撃や悪用に対する機密性、整合性、可用性の保証を提供するために、設計によるセキュリティを使用して構築します。 </a:t>
            </a:r>
          </a:p>
          <a:p>
            <a:pPr marL="342900" indent="-342900">
              <a:buFont typeface="Wingdings" panose="05000000000000000000" pitchFamily="2" charset="2"/>
              <a:buChar cha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dirty="0">
                <a:solidFill>
                  <a:schemeClr val="tx1"/>
                </a:solidFill>
                <a:effectLst/>
                <a:latin typeface="Segoe "/>
                <a:ea typeface="+mn-ea"/>
                <a:cs typeface="+mn-cs"/>
              </a:rPr>
              <a:t>&lt;移行&gt;: 基本原則についてある程度理解できたので、 </a:t>
            </a:r>
            <a:r>
              <a:rPr lang="ja" b="1" dirty="0">
                <a:solidFill>
                  <a:schemeClr val="bg1"/>
                </a:solidFill>
                <a:latin typeface="Segoe UI Semibold" panose="020B0702040204020203" pitchFamily="34" charset="0"/>
                <a:cs typeface="Segoe UI Semibold" panose="020B0702040204020203" pitchFamily="34" charset="0"/>
              </a:rPr>
              <a:t>ワークロードの品質を高めるためのいくつかのベストプラクティスについて説明します。</a:t>
            </a:r>
            <a:endParaRPr lang="en-US" sz="1200" b="0" i="0" kern="1200" dirty="0">
              <a:solidFill>
                <a:schemeClr val="tx1"/>
              </a:solidFill>
              <a:effectLst/>
              <a:latin typeface="Segoe "/>
              <a:ea typeface="+mn-ea"/>
              <a:cs typeface="+mn-cs"/>
            </a:endParaRPr>
          </a:p>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マイクロソフトコーポレーション。全著作権所有。</a:t>
            </a: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 b="1" dirty="0"/>
              <a:t>&lt;論点&gt; </a:t>
            </a:r>
            <a:r>
              <a:rPr lang="ja" b="0" dirty="0"/>
              <a:t>カバー これらは、注意すべき品質阻害要因のサンプルであり、Microsoft WAFに含まれるガイダンスで対処できます。各柱から少なくとも1つに言及し、これらの阻害剤がどのような影響を与える可能性があるかの例として、それに関する追加の詳細を提供することをお勧めします。それは深い技術的な会話ではありません。主な目標は、Microsoft が提供するガイダンスの幅と深さの両方を表すことです。 </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 b="1" dirty="0"/>
              <a:t>&lt;移行&gt; </a:t>
            </a:r>
            <a:r>
              <a:rPr lang="ja" b="0" dirty="0"/>
              <a:t>これらすべてを顧客エンゲージメントに活用するにはどうすればよいでしょうか。</a:t>
            </a:r>
          </a:p>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マイクロソフトコーポレーション。全著作権所有。</a:t>
            </a: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マイクロソフトコーポレーション。全著作権所有。</a:t>
            </a:r>
            <a:r>
              <a:rPr kumimoji="0" lang="en-US" alt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a:t>
            </a:r>
            <a:r>
              <a:rPr kumimoji="0" lang="ja" alt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12:41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dirty="0"/>
              <a:t>Key Takeaway: </a:t>
            </a:r>
            <a:r>
              <a:rPr lang="en-NZ" b="0" dirty="0"/>
              <a:t>(Reading from the bottom-up…) </a:t>
            </a:r>
            <a:r>
              <a:rPr lang="en-NZ" b="1" dirty="0"/>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dirty="0"/>
          </a:p>
          <a:p>
            <a:pPr marL="171450" indent="-171450">
              <a:buFont typeface="Wingdings" panose="05000000000000000000" pitchFamily="2" charset="2"/>
              <a:buChar char="§"/>
            </a:pPr>
            <a:r>
              <a:rPr lang="en-US" dirty="0"/>
              <a:t>The </a:t>
            </a:r>
            <a:r>
              <a:rPr lang="en-US" b="1" dirty="0"/>
              <a:t>resilient foundation </a:t>
            </a:r>
            <a:r>
              <a:rPr lang="en-US" dirty="0"/>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NZ" dirty="0"/>
              <a:t>T</a:t>
            </a:r>
            <a:r>
              <a:rPr lang="en-US" dirty="0"/>
              <a:t>he </a:t>
            </a:r>
            <a:r>
              <a:rPr lang="en-US" b="1" dirty="0"/>
              <a:t>resilient services </a:t>
            </a:r>
            <a:r>
              <a:rPr lang="en-US" dirty="0"/>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dirty="0"/>
          </a:p>
          <a:p>
            <a:pPr marL="171450" indent="-171450">
              <a:buFont typeface="Wingdings" panose="05000000000000000000" pitchFamily="2" charset="2"/>
              <a:buChar char="§"/>
            </a:pPr>
            <a:r>
              <a:rPr lang="en-US" b="1" dirty="0"/>
              <a:t>Your application</a:t>
            </a:r>
            <a:r>
              <a:rPr lang="en-US" dirty="0"/>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a:t>
            </a:r>
          </a:p>
          <a:p>
            <a:pPr marL="0" indent="0">
              <a:buFont typeface="Wingdings" panose="05000000000000000000" pitchFamily="2" charset="2"/>
              <a:buNone/>
            </a:pPr>
            <a:endParaRPr lang="en-US" dirty="0"/>
          </a:p>
          <a:p>
            <a:pPr marL="171450" indent="-171450">
              <a:buFont typeface="Wingdings" panose="05000000000000000000" pitchFamily="2" charset="2"/>
              <a:buChar char="§"/>
            </a:pPr>
            <a:r>
              <a:rPr lang="en-US" sz="1200" i="1" kern="1200" dirty="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dirty="0"/>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sz="1400" b="1" dirty="0"/>
              <a:t>重要なポイント: これは事実上、プレゼンテーションのこの部分の議題であり、Azure プラットフォームによって提供される基盤が可能な限り回復性があることを保証するための Microsoft の投資の 3 つの柱を示しています。</a:t>
            </a:r>
          </a:p>
          <a:p>
            <a:pPr marL="171450" indent="-171450">
              <a:buFont typeface="Wingdings" panose="05000000000000000000" pitchFamily="2" charset="2"/>
              <a:buChar char="§"/>
            </a:pPr>
            <a:endParaRPr lang="en-NZ" sz="1400" b="1" dirty="0"/>
          </a:p>
          <a:p>
            <a:pPr marL="171450" indent="-171450">
              <a:buFont typeface="Wingdings" panose="05000000000000000000" pitchFamily="2" charset="2"/>
              <a:buChar char="§"/>
            </a:pPr>
            <a:r>
              <a:rPr lang="ja" sz="1400" b="1" dirty="0"/>
              <a:t>私たちのインフラストラクチャ:</a:t>
            </a:r>
            <a:r>
              <a:rPr lang="ja" sz="1400" dirty="0"/>
              <a:t> 主に物理的な要素–ハードウェアをどのように配置し、これらの概念を構築するか...クラウドをどのように設計し、お客様とパートナーがその上にどのように構築するかについてどのように考えているか。</a:t>
            </a:r>
          </a:p>
          <a:p>
            <a:pPr marL="171450" indent="-171450">
              <a:buFont typeface="Wingdings" panose="05000000000000000000" pitchFamily="2" charset="2"/>
              <a:buChar char="§"/>
            </a:pPr>
            <a:r>
              <a:rPr lang="ja" sz="1400" b="1" i="0" dirty="0"/>
              <a:t>私たちのプロセス: </a:t>
            </a:r>
            <a:r>
              <a:rPr lang="ja" sz="1400" i="0" dirty="0"/>
              <a:t>主にソフトウェア要素–安全に変更を加える方法、機械学習を使用してサービス運用に情報を提供する方法、「もしも」のシナリオをどのように考えるか...クラウドを継続的に運用する方法。</a:t>
            </a:r>
          </a:p>
          <a:p>
            <a:pPr marL="171450" indent="-171450">
              <a:buFont typeface="Wingdings" panose="05000000000000000000" pitchFamily="2" charset="2"/>
              <a:buChar char="§"/>
            </a:pPr>
            <a:r>
              <a:rPr lang="ja" sz="1400" b="1" i="0" dirty="0"/>
              <a:t>私たちの原則: </a:t>
            </a:r>
            <a:r>
              <a:rPr lang="ja" sz="1400" i="0" dirty="0"/>
              <a:t>主に哲学的要素</a:t>
            </a:r>
            <a:r>
              <a:rPr lang="ja-JP" altLang="en-US" sz="1400" i="0" dirty="0"/>
              <a:t> </a:t>
            </a:r>
            <a:r>
              <a:rPr lang="ja" sz="1400" i="0" dirty="0"/>
              <a:t>–</a:t>
            </a:r>
            <a:r>
              <a:rPr lang="en-US" altLang="ja" sz="1400" i="0" dirty="0"/>
              <a:t> </a:t>
            </a:r>
            <a:r>
              <a:rPr lang="ja" sz="1400" i="0" dirty="0"/>
              <a:t>問題の間に顧客/パートナーとのコミュニケーションにアプローチする方法を支配する私たちが確立した主要な原則を含む、私たちが行った決定とトレードオフ。</a:t>
            </a:r>
            <a:endParaRPr lang="en-US" altLang="ja" sz="1400" i="0" dirty="0"/>
          </a:p>
          <a:p>
            <a:pPr marL="0" indent="0">
              <a:buFont typeface="Wingdings" panose="05000000000000000000" pitchFamily="2" charset="2"/>
              <a:buNone/>
            </a:pPr>
            <a:endParaRPr lang="ja" sz="1400" i="0" dirty="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4931900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33560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7367732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789951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5.emf"/><Relationship Id="rId5" Type="http://schemas.openxmlformats.org/officeDocument/2006/relationships/slideLayout" Target="../slideLayouts/slideLayout8.xml"/><Relationship Id="rId10" Type="http://schemas.openxmlformats.org/officeDocument/2006/relationships/image" Target="../media/image4.emf"/><Relationship Id="rId4" Type="http://schemas.openxmlformats.org/officeDocument/2006/relationships/slideLayout" Target="../slideLayouts/slideLayout7.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6" r:id="rId1"/>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10"/>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1"/>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 id="2147483944" r:id="rId7"/>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01576761"/>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ea"/>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docs.microsoft.com/ja-jp/azure/site-reliability-engineering/" TargetMode="External"/><Relationship Id="rId3" Type="http://schemas.openxmlformats.org/officeDocument/2006/relationships/image" Target="../media/image44.jpeg"/><Relationship Id="rId7" Type="http://schemas.openxmlformats.org/officeDocument/2006/relationships/hyperlink" Target="https://docs.microsoft.com/ja-jp/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docs.microsoft.com/ja-jp/azure/architecture/patterns/category/resiliency" TargetMode="External"/><Relationship Id="rId5" Type="http://schemas.openxmlformats.org/officeDocument/2006/relationships/hyperlink" Target="https://docs.microsoft.com/ja-jp/azure/architecture/framework/resiliency/app-design-error-handling" TargetMode="External"/><Relationship Id="rId4" Type="http://schemas.openxmlformats.org/officeDocument/2006/relationships/hyperlink" Target="https://docs.microsoft.com/ja-jpazure/architecture/framework/resiliency/overview" TargetMode="External"/><Relationship Id="rId9" Type="http://schemas.openxmlformats.org/officeDocument/2006/relationships/hyperlink" Target="https://www.amazon.com/Reliability-Availability-Engineering-Modeling-Applications/dp/1107099501"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learn.microsoft.com/ja-jp/azure/well-architected"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learn.microsoft.com/ja-jp/azure/well-architected"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learn.microsoft.com/ja-jp/azure/well-architected"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altLang="ja-JP" sz="1200" dirty="0">
                <a:latin typeface="+mj-ea"/>
                <a:ea typeface="+mj-ea"/>
              </a:rPr>
              <a:t>2024-02-29 – ExpressRoute</a:t>
            </a:r>
            <a:r>
              <a:rPr lang="ja-JP" altLang="en-US" sz="1200" dirty="0">
                <a:latin typeface="+mj-ea"/>
                <a:ea typeface="+mj-ea"/>
              </a:rPr>
              <a:t>、サービス正常性アラート、ベースライン メトリック、分析情報を追加しました。スライドの順序を変更し、デザイン要素を追加しました。</a:t>
            </a:r>
          </a:p>
          <a:p>
            <a:pPr>
              <a:lnSpc>
                <a:spcPct val="150000"/>
              </a:lnSpc>
            </a:pPr>
            <a:r>
              <a:rPr lang="ja-JP" altLang="en-US" sz="1200" dirty="0">
                <a:latin typeface="+mj-ea"/>
                <a:ea typeface="+mj-ea"/>
              </a:rPr>
              <a:t>詳細な更新については、デリバリーガイドのリリースノートを確認してください。</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dirty="0"/>
              <a:t>Microsoft </a:t>
            </a:r>
            <a:r>
              <a:rPr lang="ja-JP" altLang="en-US" dirty="0"/>
              <a:t>の責任</a:t>
            </a:r>
            <a:r>
              <a:rPr lang="en-US" altLang="ja-JP" dirty="0"/>
              <a:t>: </a:t>
            </a:r>
            <a:r>
              <a:rPr lang="ja-JP" altLang="en-US" dirty="0"/>
              <a:t>クラウドの信頼性</a:t>
            </a:r>
            <a:br>
              <a:rPr lang="en-GB" dirty="0"/>
            </a:br>
            <a:r>
              <a:rPr lang="ja-JP" altLang="en-US" sz="2000" spc="0" dirty="0">
                <a:solidFill>
                  <a:schemeClr val="accent1"/>
                </a:solidFill>
              </a:rPr>
              <a:t>どう</a:t>
            </a:r>
            <a:r>
              <a:rPr lang="ja" sz="2000" spc="0" dirty="0">
                <a:solidFill>
                  <a:schemeClr val="accent1"/>
                </a:solidFill>
              </a:rPr>
              <a:t>インフラストラクチャ</a:t>
            </a:r>
            <a:r>
              <a:rPr lang="ja-JP" altLang="en-US" sz="2000" spc="0" dirty="0">
                <a:solidFill>
                  <a:schemeClr val="accent1"/>
                </a:solidFill>
              </a:rPr>
              <a:t>を</a:t>
            </a:r>
            <a:r>
              <a:rPr lang="ja" sz="2000" spc="0" dirty="0">
                <a:solidFill>
                  <a:schemeClr val="accent1"/>
                </a:solidFill>
              </a:rPr>
              <a:t>設計</a:t>
            </a:r>
            <a:r>
              <a:rPr lang="ja-JP" altLang="en-US" sz="2000" spc="0" dirty="0">
                <a:solidFill>
                  <a:schemeClr val="accent1"/>
                </a:solidFill>
              </a:rPr>
              <a:t> </a:t>
            </a:r>
            <a:r>
              <a:rPr lang="en-US" altLang="ja-JP" sz="2000" spc="0" dirty="0">
                <a:solidFill>
                  <a:schemeClr val="accent1"/>
                </a:solidFill>
              </a:rPr>
              <a:t>&amp; </a:t>
            </a:r>
            <a:r>
              <a:rPr lang="ja" sz="2000" spc="0" dirty="0">
                <a:solidFill>
                  <a:schemeClr val="accent1"/>
                </a:solidFill>
              </a:rPr>
              <a:t>運用</a:t>
            </a:r>
            <a:r>
              <a:rPr lang="ja-JP" altLang="en-US" sz="2000" spc="0" dirty="0">
                <a:solidFill>
                  <a:schemeClr val="accent1"/>
                </a:solidFill>
              </a:rPr>
              <a:t>しているか</a:t>
            </a:r>
            <a:r>
              <a:rPr lang="ja" sz="2000" spc="0" dirty="0">
                <a:solidFill>
                  <a:schemeClr val="accent1"/>
                </a:solidFill>
              </a:rPr>
              <a:t>、プロセス</a:t>
            </a:r>
            <a:r>
              <a:rPr lang="ja-JP" altLang="en-US" sz="2000" spc="0" dirty="0">
                <a:solidFill>
                  <a:schemeClr val="accent1"/>
                </a:solidFill>
              </a:rPr>
              <a:t>を発達させているか</a:t>
            </a:r>
            <a:r>
              <a:rPr lang="ja" sz="2000" spc="0" dirty="0">
                <a:solidFill>
                  <a:schemeClr val="accent1"/>
                </a:solidFill>
              </a:rPr>
              <a:t>、</a:t>
            </a:r>
            <a:r>
              <a:rPr lang="ja-JP" altLang="en-US" sz="2000" spc="0" dirty="0">
                <a:solidFill>
                  <a:schemeClr val="accent1"/>
                </a:solidFill>
              </a:rPr>
              <a:t>そして、</a:t>
            </a:r>
            <a:r>
              <a:rPr lang="ja" sz="2000" spc="0" dirty="0">
                <a:solidFill>
                  <a:schemeClr val="accent1"/>
                </a:solidFill>
              </a:rPr>
              <a:t>原則の確認</a:t>
            </a:r>
            <a:endParaRPr lang="en-US" spc="0" dirty="0">
              <a:solidFill>
                <a:schemeClr val="accent1"/>
              </a:solidFill>
            </a:endParaRPr>
          </a:p>
        </p:txBody>
      </p:sp>
      <p:grpSp>
        <p:nvGrpSpPr>
          <p:cNvPr id="4" name="Group 3" descr="私たちのインフラ&#10;&#10;グローバルネットワーキング&#10;地理と地域&#10;アベイラビリティーゾーン&#10;データセンターとストレージ&#10;地域ネットワークゲートウェイ">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alt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MS </a:t>
              </a:r>
              <a:r>
                <a:rPr kumimoji="0" lang="ja"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のインフラ</a:t>
              </a:r>
              <a:r>
                <a:rPr kumimoji="0" lang="ja-JP"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ストラクチャ</a:t>
              </a:r>
              <a:endParaRPr kumimoji="0" lang="ja"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endParaRP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グローバル</a:t>
              </a: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 </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ネットワーク</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地理と</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リージョン</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可用性</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ゾーン</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データセンターとストレージ</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地域ネットワーク</a:t>
              </a: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 </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ゲートウェイ</a:t>
              </a:r>
            </a:p>
          </p:txBody>
        </p:sp>
      </p:grpSp>
      <p:grpSp>
        <p:nvGrpSpPr>
          <p:cNvPr id="8" name="Group 7" descr="私たちのプロセス&#10;&#10;安全な展開&#10;影響のないメンテナンス&#10;AIOps: ML &amp; Failure prediction&#10;最悪のシナリオ: ダイヤルトーン&#10;プロセスの進化">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alt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MS </a:t>
              </a:r>
              <a:r>
                <a:rPr kumimoji="0" lang="ja"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のプロセス</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安全な</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デプロイ</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影響のないメンテナンス</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AIOps: ML &amp; </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故障予測</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最悪のシナリオ</a:t>
              </a: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 </a:t>
              </a:r>
              <a:r>
                <a:rPr kumimoji="0" lang="en-US" altLang="ja" sz="1600" b="0" i="0" u="none" strike="noStrike" kern="1200" cap="none" spc="0" normalizeH="0" baseline="0" noProof="0" dirty="0" err="1">
                  <a:ln>
                    <a:noFill/>
                  </a:ln>
                  <a:solidFill>
                    <a:srgbClr val="FFFFFF"/>
                  </a:solidFill>
                  <a:effectLst/>
                  <a:uLnTx/>
                  <a:uFillTx/>
                  <a:latin typeface="Segoe UI" panose="020B0502040204020203" pitchFamily="34" charset="0"/>
                  <a:ea typeface="Yu Gothic UI"/>
                  <a:cs typeface="Segoe UI" panose="020B0502040204020203" pitchFamily="34" charset="0"/>
                </a:rPr>
                <a:t>Dialtone</a:t>
              </a:r>
              <a:endPar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プロセスの</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発達</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p:txBody>
        </p:sp>
      </p:grpSp>
      <p:grpSp>
        <p:nvGrpSpPr>
          <p:cNvPr id="10" name="Group 9" descr="私たちの原則&#10;&#10;セキュリティの優先順位付け&#10;データ整合性の優先順位付け&#10;既存顧客の優先順位付け&#10;コミュニケーションの5つの柱&#10;ポータル内: Azure サービスの正常性">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722480" cy="2286098"/>
            <a:chOff x="8643289" y="4189673"/>
            <a:chExt cx="3520440" cy="2286098"/>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alt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MS </a:t>
              </a:r>
              <a:r>
                <a:rPr kumimoji="0" lang="ja"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Yu Gothic UI Semibold"/>
                  <a:ea typeface="Yu Gothic UI Semibold"/>
                  <a:cs typeface="+mn-cs"/>
                </a:rPr>
                <a:t>の原則</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2008242"/>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セキュリティ</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を</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優先</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データ整合性</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を優先</a:t>
              </a:r>
              <a:endPar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既存顧客</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を</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優先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5 </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つのコミュニケーションの柱</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Azure portal </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内</a:t>
              </a:r>
              <a:r>
                <a:rPr kumimoji="0" lang="en-US" altLang="ja"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 Azure </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サービス</a:t>
              </a:r>
              <a:r>
                <a:rPr kumimoji="0" lang="ja-JP"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の</a:t>
              </a:r>
              <a:r>
                <a:rPr kumimoji="0" lang="ja" altLang="en-US" sz="1600" b="0" i="0" u="none" strike="noStrike" kern="1200" cap="none" spc="0" normalizeH="0" baseline="0" noProof="0" dirty="0">
                  <a:ln>
                    <a:noFill/>
                  </a:ln>
                  <a:solidFill>
                    <a:srgbClr val="FFFFFF"/>
                  </a:solidFill>
                  <a:effectLst/>
                  <a:uLnTx/>
                  <a:uFillTx/>
                  <a:latin typeface="Segoe UI" panose="020B0502040204020203" pitchFamily="34" charset="0"/>
                  <a:ea typeface="Yu Gothic UI"/>
                  <a:cs typeface="Segoe UI" panose="020B0502040204020203" pitchFamily="34" charset="0"/>
                </a:rPr>
                <a:t>正常性</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617532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2.08333E-7 -0.04491 L 2.08333E-7 -1.48148E-6 " pathEditMode="relative" rAng="0" ptsTypes="AA">
                                      <p:cBhvr>
                                        <p:cTn id="32" dur="600" fill="hold"/>
                                        <p:tgtEl>
                                          <p:spTgt spid="8"/>
                                        </p:tgtEl>
                                        <p:attrNameLst>
                                          <p:attrName>ppt_x</p:attrName>
                                          <p:attrName>ppt_y</p:attrName>
                                        </p:attrNameLst>
                                      </p:cBhvr>
                                      <p:rCtr x="0" y="2245"/>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58333E-6 -0.04491 L 4.58333E-6 -2.22222E-6 " pathEditMode="relative" rAng="0" ptsTypes="AA">
                                      <p:cBhvr>
                                        <p:cTn id="37" dur="600" fill="hold"/>
                                        <p:tgtEl>
                                          <p:spTgt spid="10"/>
                                        </p:tgtEl>
                                        <p:attrNameLst>
                                          <p:attrName>ppt_x</p:attrName>
                                          <p:attrName>ppt_y</p:attrName>
                                        </p:attrNameLst>
                                      </p:cBhvr>
                                      <p:rCtr x="0" y="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ja-JP" altLang="en-US" dirty="0">
                <a:latin typeface="+mj-ea"/>
                <a:ea typeface="+mj-ea"/>
              </a:rPr>
              <a:t>イントロダクション</a:t>
            </a:r>
            <a:endParaRPr lang="en-US" dirty="0"/>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US" altLang="ja" dirty="0">
                <a:cs typeface="Segoe UI"/>
              </a:rPr>
              <a:t>Well-Architected Reliability Assessment</a:t>
            </a:r>
            <a:endParaRPr lang="ja" dirty="0">
              <a:cs typeface="Segoe UI"/>
            </a:endParaRP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292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
              <a:t>ワークロードの概要</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本エンゲージメント</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中に、ワークロード </a:t>
            </a:r>
            <a:r>
              <a:rPr kumimoji="0" lang="en-US" altLang="ja"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&lt;XYZ&gt; </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がレビューされました。このソリューションは </a:t>
            </a:r>
            <a:r>
              <a:rPr kumimoji="0" lang="en-US" altLang="ja"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2 </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つの </a:t>
            </a:r>
            <a:r>
              <a:rPr kumimoji="0" lang="en-US" altLang="ja"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Azure </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リージョンでホストされ、主に </a:t>
            </a:r>
            <a:r>
              <a:rPr kumimoji="0" lang="en-US" altLang="ja"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IaaS </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リソースと、一部 </a:t>
            </a:r>
            <a:r>
              <a:rPr kumimoji="0" lang="en-US" altLang="ja"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PaaS </a:t>
            </a:r>
            <a:r>
              <a:rPr kumimoji="0" lang="ja"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リソースを実行します。</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Yu Gothic UI"/>
                <a:cs typeface="+mn-cs"/>
              </a:rPr>
              <a:t>以下に限定されませんが、次のものを含みます</a:t>
            </a:r>
            <a:endParaRPr kumimoji="0" lang="en-US" sz="1765" b="0" i="0" u="none" strike="noStrike" kern="1200" cap="none" spc="0" normalizeH="0" baseline="0" noProof="0" dirty="0">
              <a:ln>
                <a:noFill/>
              </a:ln>
              <a:solidFill>
                <a:srgbClr val="4472C4">
                  <a:lumMod val="75000"/>
                </a:srgbClr>
              </a:solidFill>
              <a:effectLst/>
              <a:uLnTx/>
              <a:uFillTx/>
              <a:latin typeface="Calibri" panose="020F0502020204030204"/>
              <a:ea typeface="Yu Gothic UI"/>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仮想マシン</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仮想ネットワーク ゲートウェイ </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ストレージ アカウント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 sz="1400" b="0" kern="1200" dirty="0">
                          <a:solidFill>
                            <a:prstClr val="black">
                              <a:lumMod val="75000"/>
                              <a:lumOff val="25000"/>
                            </a:prstClr>
                          </a:solidFill>
                          <a:latin typeface="+mn-lt"/>
                          <a:ea typeface="+mn-ea"/>
                          <a:cs typeface="+mn-cs"/>
                        </a:rPr>
                        <a:t>Log Analytics </a:t>
                      </a:r>
                      <a:r>
                        <a:rPr lang="ja" sz="1400" b="0" kern="1200" dirty="0">
                          <a:solidFill>
                            <a:prstClr val="black">
                              <a:lumMod val="75000"/>
                              <a:lumOff val="25000"/>
                            </a:prstClr>
                          </a:solidFill>
                          <a:latin typeface="+mn-lt"/>
                          <a:ea typeface="+mn-ea"/>
                          <a:cs typeface="+mn-cs"/>
                        </a:rPr>
                        <a:t>ワークスペース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VM 内の SQL Server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ロード</a:t>
                      </a:r>
                      <a:r>
                        <a:rPr lang="ja-JP" altLang="en-US" sz="1400" b="0" kern="1200" dirty="0">
                          <a:solidFill>
                            <a:prstClr val="black">
                              <a:lumMod val="75000"/>
                              <a:lumOff val="25000"/>
                            </a:prstClr>
                          </a:solidFill>
                          <a:latin typeface="+mn-lt"/>
                          <a:ea typeface="+mn-ea"/>
                          <a:cs typeface="+mn-cs"/>
                        </a:rPr>
                        <a:t> </a:t>
                      </a:r>
                      <a:r>
                        <a:rPr lang="ja" sz="1400" b="0" kern="1200" dirty="0">
                          <a:solidFill>
                            <a:prstClr val="black">
                              <a:lumMod val="75000"/>
                              <a:lumOff val="25000"/>
                            </a:prstClr>
                          </a:solidFill>
                          <a:latin typeface="+mn-lt"/>
                          <a:ea typeface="+mn-ea"/>
                          <a:cs typeface="+mn-cs"/>
                        </a:rPr>
                        <a:t>バランサー</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 sz="1400" b="0" kern="1200" dirty="0">
                          <a:solidFill>
                            <a:prstClr val="black">
                              <a:lumMod val="75000"/>
                              <a:lumOff val="25000"/>
                            </a:prstClr>
                          </a:solidFill>
                          <a:latin typeface="+mn-lt"/>
                          <a:ea typeface="+mn-ea"/>
                          <a:cs typeface="+mn-cs"/>
                        </a:rPr>
                        <a:t>Web </a:t>
                      </a:r>
                      <a:r>
                        <a:rPr lang="ja" sz="1400" b="0" kern="1200" dirty="0">
                          <a:solidFill>
                            <a:prstClr val="black">
                              <a:lumMod val="75000"/>
                              <a:lumOff val="25000"/>
                            </a:prstClr>
                          </a:solidFill>
                          <a:latin typeface="+mn-lt"/>
                          <a:ea typeface="+mn-ea"/>
                          <a:cs typeface="+mn-cs"/>
                        </a:rPr>
                        <a:t>アプリケーション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ja" sz="1600" b="0" i="0" u="none" strike="noStrike" kern="1200" cap="none" spc="0" normalizeH="0" baseline="0" noProof="0" dirty="0">
                <a:ln>
                  <a:noFill/>
                </a:ln>
                <a:solidFill>
                  <a:srgbClr val="FF0000"/>
                </a:solidFill>
                <a:effectLst/>
                <a:uLnTx/>
                <a:uFillTx/>
                <a:latin typeface="Segoe UI"/>
                <a:ea typeface="Yu Gothic UI"/>
                <a:cs typeface="+mn-cs"/>
              </a:rPr>
              <a:t>&lt;</a:t>
            </a:r>
            <a:r>
              <a:rPr kumimoji="0" lang="ja" altLang="en-US" sz="1600" b="0" i="0" u="none" strike="noStrike" kern="1200" cap="none" spc="0" normalizeH="0" baseline="0" noProof="0" dirty="0">
                <a:ln>
                  <a:noFill/>
                </a:ln>
                <a:solidFill>
                  <a:srgbClr val="FF0000"/>
                </a:solidFill>
                <a:effectLst/>
                <a:uLnTx/>
                <a:uFillTx/>
                <a:latin typeface="Segoe UI"/>
                <a:ea typeface="Yu Gothic UI"/>
                <a:cs typeface="+mn-cs"/>
              </a:rPr>
              <a:t>評価された </a:t>
            </a:r>
            <a:r>
              <a:rPr kumimoji="0" lang="en-US" altLang="ja" sz="1600" b="0" i="0" u="none" strike="noStrike" kern="1200" cap="none" spc="0" normalizeH="0" baseline="0" noProof="0" dirty="0">
                <a:ln>
                  <a:noFill/>
                </a:ln>
                <a:solidFill>
                  <a:srgbClr val="FF0000"/>
                </a:solidFill>
                <a:effectLst/>
                <a:uLnTx/>
                <a:uFillTx/>
                <a:latin typeface="Segoe UI"/>
                <a:ea typeface="Yu Gothic UI"/>
                <a:cs typeface="+mn-cs"/>
              </a:rPr>
              <a:t>Azure </a:t>
            </a:r>
            <a:r>
              <a:rPr kumimoji="0" lang="ja" altLang="en-US" sz="1600" b="0" i="0" u="none" strike="noStrike" kern="1200" cap="none" spc="0" normalizeH="0" baseline="0" noProof="0" dirty="0">
                <a:ln>
                  <a:noFill/>
                </a:ln>
                <a:solidFill>
                  <a:srgbClr val="FF0000"/>
                </a:solidFill>
                <a:effectLst/>
                <a:uLnTx/>
                <a:uFillTx/>
                <a:latin typeface="Segoe UI"/>
                <a:ea typeface="Yu Gothic UI"/>
                <a:cs typeface="+mn-cs"/>
              </a:rPr>
              <a:t>ワークロードとその主要な特性について説明する</a:t>
            </a:r>
            <a:r>
              <a:rPr kumimoji="0" lang="en-US" altLang="ja" sz="1600" b="0" i="0" u="none" strike="noStrike" kern="1200" cap="none" spc="0" normalizeH="0" baseline="0" noProof="0" dirty="0">
                <a:ln>
                  <a:noFill/>
                </a:ln>
                <a:solidFill>
                  <a:srgbClr val="FF0000"/>
                </a:solidFill>
                <a:effectLst/>
                <a:uLnTx/>
                <a:uFillTx/>
                <a:latin typeface="Segoe UI"/>
                <a:ea typeface="Yu Gothic UI"/>
                <a:cs typeface="+mn-cs"/>
              </a:rPr>
              <a:t>&gt;</a:t>
            </a:r>
            <a:endParaRPr kumimoji="0" lang="en-US" sz="1765" b="0" i="0" u="none" strike="noStrike" kern="1200" cap="none" spc="0" normalizeH="0" baseline="0" noProof="0" dirty="0">
              <a:ln>
                <a:noFill/>
              </a:ln>
              <a:solidFill>
                <a:srgbClr val="1A1A1A"/>
              </a:solidFill>
              <a:effectLst/>
              <a:uLnTx/>
              <a:uFillTx/>
              <a:latin typeface="Segoe UI"/>
              <a:ea typeface="Yu Gothic UI"/>
              <a:cs typeface="+mn-cs"/>
            </a:endParaRPr>
          </a:p>
        </p:txBody>
      </p:sp>
      <p:pic>
        <p:nvPicPr>
          <p:cNvPr id="1026" name="Picture 2" descr="要求フローの図。">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必須 </a:t>
            </a:r>
            <a:r>
              <a:rPr kumimoji="0" lang="en-US" altLang="ja" sz="2000" b="0" i="0" u="none" strike="noStrike" kern="1200" cap="none" spc="0" normalizeH="0" baseline="0" noProof="0" dirty="0">
                <a:ln>
                  <a:noFill/>
                </a:ln>
                <a:solidFill>
                  <a:srgbClr val="FFFFFF"/>
                </a:solidFill>
                <a:effectLst/>
                <a:uLnTx/>
                <a:uFillTx/>
                <a:latin typeface="Segoe UI"/>
                <a:ea typeface="Yu Gothic UI"/>
                <a:cs typeface="+mn-cs"/>
              </a:rPr>
              <a:t>- </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ワークロード</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の調査結果</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に基づいてカスタマイズ</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する</a:t>
            </a:r>
            <a:endParaRPr kumimoji="0" lang="ja" altLang="en-US" sz="2000" b="0" i="0" u="none" strike="noStrike" kern="1200" cap="none" spc="0" normalizeH="0" baseline="0" noProof="0" dirty="0">
              <a:ln>
                <a:noFill/>
              </a:ln>
              <a:solidFill>
                <a:srgbClr val="FFFFFF"/>
              </a:solidFill>
              <a:effectLst/>
              <a:uLnTx/>
              <a:uFillTx/>
              <a:latin typeface="Segoe UI"/>
              <a:ea typeface="Yu Gothic UI"/>
              <a:cs typeface="+mn-cs"/>
            </a:endParaRPr>
          </a:p>
        </p:txBody>
      </p:sp>
    </p:spTree>
    <p:extLst>
      <p:ext uri="{BB962C8B-B14F-4D97-AF65-F5344CB8AC3E}">
        <p14:creationId xmlns:p14="http://schemas.microsoft.com/office/powerpoint/2010/main" val="26175234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ja-JP" altLang="en-US" dirty="0">
                <a:latin typeface="+mj-ea"/>
                <a:ea typeface="+mj-ea"/>
              </a:rPr>
              <a:t>エグゼクティブサマリー</a:t>
            </a:r>
            <a:endParaRPr lang="en-AU" dirty="0"/>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ja-JP" altLang="en-US" dirty="0">
                <a:latin typeface="+mj-ea"/>
                <a:ea typeface="+mj-ea"/>
              </a:rPr>
              <a:t>既に上手く実施されている点</a:t>
            </a:r>
            <a:endParaRPr lang="en-US" dirty="0">
              <a:latin typeface="+mj-ea"/>
              <a:ea typeface="+mj-ea"/>
            </a:endParaRP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ja-JP" altLang="en-US" dirty="0">
                <a:latin typeface="+mn-ea"/>
              </a:rPr>
              <a:t>信頼性と回復性の機能は、このワークロードに対して既に導入されています</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2626040"/>
          </a:xfrm>
        </p:spPr>
        <p:txBody>
          <a:bodyPr/>
          <a:lstStyle/>
          <a:p>
            <a:pPr marL="285750" lvl="1" indent="-285750" defTabSz="914377">
              <a:lnSpc>
                <a:spcPct val="150000"/>
              </a:lnSpc>
              <a:spcBef>
                <a:spcPts val="0"/>
              </a:spcBef>
              <a:buSzTx/>
              <a:defRPr/>
            </a:pPr>
            <a:r>
              <a:rPr lang="ja-JP" altLang="en-US" sz="1800" dirty="0">
                <a:solidFill>
                  <a:srgbClr val="1A1A1A"/>
                </a:solidFill>
                <a:latin typeface="+mn-ea"/>
              </a:rPr>
              <a:t>ディザスター リカバリー</a:t>
            </a:r>
            <a:r>
              <a:rPr lang="en-US" altLang="ja-JP" sz="1800" dirty="0">
                <a:solidFill>
                  <a:srgbClr val="1A1A1A"/>
                </a:solidFill>
                <a:latin typeface="+mn-ea"/>
              </a:rPr>
              <a:t>/</a:t>
            </a:r>
            <a:r>
              <a:rPr lang="ja-JP" altLang="en-US" sz="1800" dirty="0">
                <a:solidFill>
                  <a:srgbClr val="1A1A1A"/>
                </a:solidFill>
                <a:latin typeface="+mn-ea"/>
              </a:rPr>
              <a:t>バックアップ ソリューションは導入済みで、アクティブで、テスト済みです</a:t>
            </a:r>
          </a:p>
          <a:p>
            <a:pPr marL="285750" lvl="1" indent="-285750" defTabSz="914377">
              <a:lnSpc>
                <a:spcPct val="150000"/>
              </a:lnSpc>
              <a:spcBef>
                <a:spcPts val="0"/>
              </a:spcBef>
              <a:buSzTx/>
              <a:defRPr/>
            </a:pPr>
            <a:r>
              <a:rPr lang="ja-JP" altLang="en-US" sz="1800" dirty="0">
                <a:solidFill>
                  <a:srgbClr val="1A1A1A"/>
                </a:solidFill>
                <a:latin typeface="+mn-ea"/>
              </a:rPr>
              <a:t>アプリケーション内での内部負荷分散</a:t>
            </a:r>
          </a:p>
          <a:p>
            <a:pPr marL="285750" lvl="1" indent="-285750" defTabSz="914377">
              <a:lnSpc>
                <a:spcPct val="150000"/>
              </a:lnSpc>
              <a:spcBef>
                <a:spcPts val="0"/>
              </a:spcBef>
              <a:buSzTx/>
              <a:defRPr/>
            </a:pPr>
            <a:r>
              <a:rPr lang="ja-JP" altLang="en-US" sz="1800" dirty="0">
                <a:solidFill>
                  <a:srgbClr val="1A1A1A"/>
                </a:solidFill>
                <a:latin typeface="+mn-ea"/>
              </a:rPr>
              <a:t>現在のインフラストラクチャは、成長に対応できるサイズです</a:t>
            </a:r>
          </a:p>
          <a:p>
            <a:pPr marL="285750" lvl="1" indent="-285750" defTabSz="914377">
              <a:lnSpc>
                <a:spcPct val="150000"/>
              </a:lnSpc>
              <a:spcBef>
                <a:spcPts val="0"/>
              </a:spcBef>
              <a:buSzTx/>
              <a:defRPr/>
            </a:pPr>
            <a:r>
              <a:rPr lang="ja-JP" altLang="en-US" sz="1800" dirty="0">
                <a:solidFill>
                  <a:srgbClr val="1A1A1A"/>
                </a:solidFill>
                <a:latin typeface="+mn-ea"/>
              </a:rPr>
              <a:t>プラットフォームの問題を特定するために </a:t>
            </a:r>
            <a:r>
              <a:rPr lang="en-US" altLang="ja-JP" sz="1800" dirty="0">
                <a:solidFill>
                  <a:srgbClr val="1A1A1A"/>
                </a:solidFill>
                <a:latin typeface="+mn-ea"/>
              </a:rPr>
              <a:t>Azure </a:t>
            </a:r>
            <a:r>
              <a:rPr lang="ja-JP" altLang="en-US" sz="1800" dirty="0">
                <a:solidFill>
                  <a:srgbClr val="1A1A1A"/>
                </a:solidFill>
                <a:latin typeface="+mn-ea"/>
              </a:rPr>
              <a:t>リソース監視は </a:t>
            </a:r>
            <a:r>
              <a:rPr lang="en-US" altLang="ja-JP" sz="1800" dirty="0">
                <a:solidFill>
                  <a:srgbClr val="1A1A1A"/>
                </a:solidFill>
                <a:latin typeface="+mn-ea"/>
              </a:rPr>
              <a:t>ITSM </a:t>
            </a:r>
            <a:r>
              <a:rPr lang="ja-JP" altLang="en-US" sz="1800" dirty="0">
                <a:solidFill>
                  <a:srgbClr val="1A1A1A"/>
                </a:solidFill>
                <a:latin typeface="+mn-ea"/>
              </a:rPr>
              <a:t>システムに接続されています</a:t>
            </a:r>
          </a:p>
          <a:p>
            <a:pPr marL="285750" lvl="1" indent="-285750" defTabSz="914377">
              <a:lnSpc>
                <a:spcPct val="150000"/>
              </a:lnSpc>
              <a:spcBef>
                <a:spcPts val="0"/>
              </a:spcBef>
              <a:buSzTx/>
              <a:defRPr/>
            </a:pPr>
            <a:r>
              <a:rPr lang="ja-JP" altLang="en-US" sz="1800" dirty="0">
                <a:solidFill>
                  <a:srgbClr val="1A1A1A"/>
                </a:solidFill>
                <a:latin typeface="+mn-ea"/>
              </a:rPr>
              <a:t>アプリケーションにアクセスするための冗長化された </a:t>
            </a:r>
            <a:r>
              <a:rPr lang="en-US" altLang="ja-JP" sz="1800" dirty="0">
                <a:solidFill>
                  <a:srgbClr val="1A1A1A"/>
                </a:solidFill>
                <a:latin typeface="+mn-ea"/>
              </a:rPr>
              <a:t>ExpressRoute </a:t>
            </a:r>
            <a:r>
              <a:rPr lang="ja-JP" altLang="en-US" sz="1800" dirty="0">
                <a:solidFill>
                  <a:srgbClr val="1A1A1A"/>
                </a:solidFill>
                <a:latin typeface="+mn-ea"/>
              </a:rPr>
              <a:t>パスが存在する</a:t>
            </a:r>
          </a:p>
          <a:p>
            <a:pPr marL="285750" lvl="1" indent="-285750" defTabSz="914377">
              <a:lnSpc>
                <a:spcPct val="150000"/>
              </a:lnSpc>
              <a:spcBef>
                <a:spcPts val="0"/>
              </a:spcBef>
              <a:buSzTx/>
              <a:defRPr/>
            </a:pPr>
            <a:r>
              <a:rPr lang="ja-JP" altLang="en-US" sz="1800" dirty="0">
                <a:solidFill>
                  <a:srgbClr val="1A1A1A"/>
                </a:solidFill>
                <a:latin typeface="+mn-ea"/>
              </a:rPr>
              <a:t>パフォーマンスや障害テストのプロセスが整備されており、運用されています</a:t>
            </a:r>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18090575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JP" altLang="en-US" dirty="0">
                <a:latin typeface="+mj-ea"/>
                <a:ea typeface="+mj-ea"/>
              </a:rPr>
              <a:t>ベースライン回復性メトリックとインサイトのダッシュボード</a:t>
            </a:r>
            <a:endParaRPr lang="en-US" dirty="0">
              <a:latin typeface="+mj-ea"/>
              <a:ea typeface="+mj-ea"/>
            </a:endParaRP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767209" y="4512516"/>
            <a:ext cx="3416506"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JP" altLang="en-US" dirty="0">
                <a:gradFill>
                  <a:gsLst>
                    <a:gs pos="0">
                      <a:srgbClr val="FFFFFF"/>
                    </a:gs>
                    <a:gs pos="100000">
                      <a:srgbClr val="FFFFFF"/>
                    </a:gs>
                  </a:gsLst>
                  <a:lin ang="5400000" scaled="0"/>
                </a:gradFill>
                <a:latin typeface="+mj-ea"/>
                <a:ea typeface="+mj-ea"/>
                <a:cs typeface="Segoe UI" pitchFamily="34" charset="0"/>
              </a:rPr>
              <a:t>ワークロードがゾーンとリージョンの障害から完全に保護されていません</a:t>
            </a:r>
            <a:endParaRPr lang="en-IN" dirty="0">
              <a:gradFill>
                <a:gsLst>
                  <a:gs pos="0">
                    <a:srgbClr val="FFFFFF"/>
                  </a:gs>
                  <a:gs pos="100000">
                    <a:srgbClr val="FFFFFF"/>
                  </a:gs>
                </a:gsLst>
                <a:lin ang="5400000" scaled="0"/>
              </a:gradFill>
              <a:latin typeface="+mj-ea"/>
              <a:ea typeface="+mj-ea"/>
              <a:cs typeface="Segoe UI" pitchFamily="34" charset="0"/>
            </a:endParaRP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55" name="Rectangle: Rounded Corners 54">
            <a:extLst>
              <a:ext uri="{FF2B5EF4-FFF2-40B4-BE49-F238E27FC236}">
                <a16:creationId xmlns:a16="http://schemas.microsoft.com/office/drawing/2014/main" id="{8946A135-020E-680C-4AF5-34A3CB0F6CBE}"/>
              </a:ext>
              <a:ext uri="{C183D7F6-B498-43B3-948B-1728B52AA6E4}">
                <adec:decorative xmlns:adec="http://schemas.microsoft.com/office/drawing/2017/decorative" val="1"/>
              </a:ext>
            </a:extLst>
          </p:cNvPr>
          <p:cNvSpPr>
            <a:spLocks/>
          </p:cNvSpPr>
          <p:nvPr/>
        </p:nvSpPr>
        <p:spPr bwMode="auto">
          <a:xfrm>
            <a:off x="4441403"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ja-JP" dirty="0">
                <a:gradFill>
                  <a:gsLst>
                    <a:gs pos="0">
                      <a:srgbClr val="FFFFFF"/>
                    </a:gs>
                    <a:gs pos="100000">
                      <a:srgbClr val="FFFFFF"/>
                    </a:gs>
                  </a:gsLst>
                  <a:lin ang="5400000" scaled="0"/>
                </a:gradFill>
                <a:latin typeface="+mj-ea"/>
                <a:ea typeface="+mj-ea"/>
                <a:cs typeface="Segoe UI" pitchFamily="34" charset="0"/>
              </a:rPr>
              <a:t>ExpressRoute </a:t>
            </a:r>
            <a:r>
              <a:rPr lang="ja-JP" altLang="en-US" dirty="0">
                <a:gradFill>
                  <a:gsLst>
                    <a:gs pos="0">
                      <a:srgbClr val="FFFFFF"/>
                    </a:gs>
                    <a:gs pos="100000">
                      <a:srgbClr val="FFFFFF"/>
                    </a:gs>
                  </a:gsLst>
                  <a:lin ang="5400000" scaled="0"/>
                </a:gradFill>
                <a:latin typeface="+mj-ea"/>
                <a:ea typeface="+mj-ea"/>
                <a:cs typeface="Segoe UI" pitchFamily="34" charset="0"/>
              </a:rPr>
              <a:t>には、マルチピアリングの場所の回復性がありません</a:t>
            </a:r>
            <a:endParaRPr lang="en-IN" dirty="0">
              <a:gradFill>
                <a:gsLst>
                  <a:gs pos="0">
                    <a:srgbClr val="FFFFFF"/>
                  </a:gs>
                  <a:gs pos="100000">
                    <a:srgbClr val="FFFFFF"/>
                  </a:gs>
                </a:gsLst>
                <a:lin ang="5400000" scaled="0"/>
              </a:gradFill>
              <a:latin typeface="+mj-ea"/>
              <a:ea typeface="+mj-ea"/>
              <a:cs typeface="Segoe UI" pitchFamily="34" charset="0"/>
            </a:endParaRPr>
          </a:p>
        </p:txBody>
      </p:sp>
      <p:sp>
        <p:nvSpPr>
          <p:cNvPr id="56" name="Rectangle: Rounded Corners 55">
            <a:extLst>
              <a:ext uri="{FF2B5EF4-FFF2-40B4-BE49-F238E27FC236}">
                <a16:creationId xmlns:a16="http://schemas.microsoft.com/office/drawing/2014/main" id="{F9237FA2-9500-5650-BEFD-B271B45CE64C}"/>
              </a:ext>
              <a:ext uri="{C183D7F6-B498-43B3-948B-1728B52AA6E4}">
                <adec:decorative xmlns:adec="http://schemas.microsoft.com/office/drawing/2017/decorative" val="1"/>
              </a:ext>
            </a:extLst>
          </p:cNvPr>
          <p:cNvSpPr>
            <a:spLocks/>
          </p:cNvSpPr>
          <p:nvPr/>
        </p:nvSpPr>
        <p:spPr bwMode="auto">
          <a:xfrm>
            <a:off x="8035107"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JP" altLang="en-US" dirty="0">
                <a:gradFill>
                  <a:gsLst>
                    <a:gs pos="0">
                      <a:srgbClr val="FFFFFF"/>
                    </a:gs>
                    <a:gs pos="100000">
                      <a:srgbClr val="FFFFFF"/>
                    </a:gs>
                  </a:gsLst>
                  <a:lin ang="5400000" scaled="0"/>
                </a:gradFill>
                <a:latin typeface="+mj-ea"/>
                <a:ea typeface="+mj-ea"/>
                <a:cs typeface="Segoe UI" pitchFamily="34" charset="0"/>
              </a:rPr>
              <a:t>サービス正常性アラートは、アクションを自動的にトリガーするすべてのサービスに対して構成されているわけではありません</a:t>
            </a:r>
            <a:endParaRPr lang="en-IN" dirty="0">
              <a:gradFill>
                <a:gsLst>
                  <a:gs pos="0">
                    <a:srgbClr val="FFFFFF"/>
                  </a:gs>
                  <a:gs pos="100000">
                    <a:srgbClr val="FFFFFF"/>
                  </a:gs>
                </a:gsLst>
                <a:lin ang="5400000" scaled="0"/>
              </a:gradFill>
              <a:latin typeface="+mj-ea"/>
              <a:ea typeface="+mj-ea"/>
              <a:cs typeface="Segoe UI" pitchFamily="34" charset="0"/>
            </a:endParaRPr>
          </a:p>
        </p:txBody>
      </p: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276999"/>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ja-JP" altLang="en-US" sz="1800" b="1" dirty="0">
                <a:solidFill>
                  <a:srgbClr val="1A1A1A"/>
                </a:solidFill>
                <a:latin typeface="Segoe UI"/>
              </a:rPr>
              <a:t>ゾーンとリージョンの回復性</a:t>
            </a: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6093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altLang="ja-JP" sz="1800" b="1" dirty="0">
                <a:solidFill>
                  <a:srgbClr val="1A1A1A"/>
                </a:solidFill>
                <a:latin typeface="Segoe UI"/>
              </a:rPr>
              <a:t>ExpressRoute </a:t>
            </a:r>
          </a:p>
          <a:p>
            <a:pPr marL="0" lvl="0" indent="0" algn="ctr">
              <a:buNone/>
              <a:defRPr/>
            </a:pPr>
            <a:r>
              <a:rPr lang="ja-JP" altLang="en-US" sz="1800" b="1" dirty="0">
                <a:solidFill>
                  <a:srgbClr val="1A1A1A"/>
                </a:solidFill>
                <a:latin typeface="Segoe UI"/>
              </a:rPr>
              <a:t>マルチサイトの回復性</a:t>
            </a: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6093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ja-JP" altLang="en-US" sz="1800" b="1" dirty="0">
                <a:solidFill>
                  <a:srgbClr val="1A1A1A"/>
                </a:solidFill>
                <a:latin typeface="Segoe UI"/>
              </a:rPr>
              <a:t>回復性に関する</a:t>
            </a:r>
            <a:endParaRPr lang="en-US" altLang="ja-JP" sz="1800" b="1" dirty="0">
              <a:solidFill>
                <a:srgbClr val="1A1A1A"/>
              </a:solidFill>
              <a:latin typeface="Segoe UI"/>
            </a:endParaRPr>
          </a:p>
          <a:p>
            <a:pPr marL="0" lvl="0" indent="0" algn="ctr">
              <a:buNone/>
              <a:defRPr/>
            </a:pPr>
            <a:r>
              <a:rPr lang="ja-JP" altLang="en-US" sz="1800" b="1" dirty="0">
                <a:solidFill>
                  <a:srgbClr val="1A1A1A"/>
                </a:solidFill>
                <a:latin typeface="Segoe UI"/>
              </a:rPr>
              <a:t>サービス正常性アラート</a:t>
            </a: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grpSp>
        <p:nvGrpSpPr>
          <p:cNvPr id="6" name="Group 5">
            <a:extLst>
              <a:ext uri="{FF2B5EF4-FFF2-40B4-BE49-F238E27FC236}">
                <a16:creationId xmlns:a16="http://schemas.microsoft.com/office/drawing/2014/main" id="{FA71A614-F555-1F4A-F479-4F4D69400A9C}"/>
              </a:ext>
            </a:extLst>
          </p:cNvPr>
          <p:cNvGrpSpPr/>
          <p:nvPr/>
        </p:nvGrpSpPr>
        <p:grpSpPr>
          <a:xfrm>
            <a:off x="4289216" y="6812281"/>
            <a:ext cx="3515040" cy="45719"/>
            <a:chOff x="4289216" y="6747249"/>
            <a:chExt cx="3515040" cy="110752"/>
          </a:xfrm>
        </p:grpSpPr>
        <p:sp>
          <p:nvSpPr>
            <p:cNvPr id="2" name="Rectangle 1">
              <a:extLst>
                <a:ext uri="{FF2B5EF4-FFF2-40B4-BE49-F238E27FC236}">
                  <a16:creationId xmlns:a16="http://schemas.microsoft.com/office/drawing/2014/main" id="{9B831C98-5C43-4448-1883-070C5527220B}"/>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EA04E-7F73-414A-9275-8EFD7D3BD805}"/>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4FB741F-BA9E-6A1F-C927-F2384A2B34E8}"/>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lnSpc>
                <a:spcPct val="90000"/>
              </a:lnSpc>
              <a:spcAft>
                <a:spcPts val="600"/>
              </a:spcAft>
              <a:defRPr/>
            </a:pPr>
            <a:r>
              <a:rPr lang="ja-JP" altLang="en-US" sz="2000" dirty="0">
                <a:solidFill>
                  <a:schemeClr val="bg1"/>
                </a:solidFill>
                <a:latin typeface="Segoe UI"/>
              </a:rPr>
              <a:t>必須 </a:t>
            </a:r>
            <a:r>
              <a:rPr lang="en-US" altLang="ja-JP" sz="2000" dirty="0">
                <a:solidFill>
                  <a:schemeClr val="bg1"/>
                </a:solidFill>
                <a:latin typeface="Segoe UI"/>
              </a:rPr>
              <a:t>- </a:t>
            </a:r>
            <a:r>
              <a:rPr lang="ja-JP" altLang="en-US" sz="2000" dirty="0">
                <a:solidFill>
                  <a:schemeClr val="bg1"/>
                </a:solidFill>
                <a:latin typeface="Segoe UI"/>
              </a:rPr>
              <a:t>ワークロードの結果に基づいてカスタマイズする </a:t>
            </a:r>
            <a:r>
              <a:rPr lang="en-US" altLang="ja-JP" sz="2000" dirty="0">
                <a:solidFill>
                  <a:schemeClr val="bg1"/>
                </a:solidFill>
                <a:latin typeface="Segoe UI"/>
              </a:rPr>
              <a:t>– </a:t>
            </a:r>
            <a:r>
              <a:rPr lang="ja-JP" altLang="en-US" sz="2000" dirty="0">
                <a:solidFill>
                  <a:schemeClr val="bg1"/>
                </a:solidFill>
                <a:latin typeface="Segoe UI"/>
              </a:rPr>
              <a:t>お客様が </a:t>
            </a:r>
            <a:r>
              <a:rPr lang="en-US" altLang="ja-JP" sz="2000" dirty="0">
                <a:solidFill>
                  <a:schemeClr val="bg1"/>
                </a:solidFill>
                <a:latin typeface="Segoe UI"/>
              </a:rPr>
              <a:t>3 </a:t>
            </a:r>
            <a:r>
              <a:rPr lang="ja-JP" altLang="en-US" sz="2000" dirty="0">
                <a:solidFill>
                  <a:schemeClr val="bg1"/>
                </a:solidFill>
                <a:latin typeface="Segoe UI"/>
              </a:rPr>
              <a:t>メトリックに問題がない場合に色をグリーンに変更します</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7655"/>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Yu Gothic UI"/>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a:latin typeface="+mj-ea"/>
                <a:ea typeface="+mj-ea"/>
              </a:rPr>
              <a:t>正常性とリスクのダッシュボード</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8164"/>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alt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alt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122346"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altLang="ja"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Yu Gothic UI"/>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altLang="ja"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Yu Gothic UI"/>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849804" y="3504618"/>
              <a:ext cx="528992"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altLang="ja"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Yu Gothic UI"/>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影響</a:t>
              </a: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度</a:t>
              </a:r>
              <a:endParaRPr kumimoji="0" lang="en-US" altLang="ja-JP"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高</a:t>
              </a:r>
              <a:endPar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影響</a:t>
              </a: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度</a:t>
              </a:r>
              <a:endParaRPr kumimoji="0" lang="en-US" altLang="ja-JP"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中</a:t>
              </a:r>
              <a:endPar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影響</a:t>
              </a: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度</a:t>
              </a:r>
              <a:endParaRPr kumimoji="0" lang="en-US" altLang="ja-JP"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低</a:t>
              </a:r>
              <a:endParaRPr kumimoji="0" lang="ja" alt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合計</a:t>
              </a:r>
              <a:r>
                <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数</a:t>
              </a:r>
              <a:endPar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影響</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度</a:t>
              </a:r>
              <a:r>
                <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別の推奨事項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数</a:t>
              </a:r>
              <a:endPar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影響を受けるリソース</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rPr>
                <a:t>数</a:t>
              </a:r>
              <a:endParaRPr kumimoji="0" lang="ja"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Yu Gothic UI"/>
                <a:cs typeface="+mn-cs"/>
              </a:endParaRP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5466"/>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573" y="2615466"/>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567981" y="3226901"/>
            <a:ext cx="5328485"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仮想マシンが</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可用性ゾーン</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を横断して</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デプロイされて</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いません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本番</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環境の</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仮想マシンが</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標準 </a:t>
            </a: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HDD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ディスクを使用</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しています</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Azure Kubernetes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が可用性ゾーン</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を横断して</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デプロイされてい</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本番環境のロード バランサーが</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 </a:t>
            </a: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Basic</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 </a:t>
            </a: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SKU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を使用</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しています</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Azure SQL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が自動スケーリングするように構成されてい</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ません</a:t>
            </a:r>
            <a:endParaRPr kumimoji="0" lang="en-US" sz="1400" b="0" i="0" u="none" strike="noStrike" kern="1200" cap="none" spc="0" normalizeH="0" baseline="0" noProof="0" dirty="0">
              <a:ln>
                <a:noFill/>
              </a:ln>
              <a:solidFill>
                <a:srgbClr val="1A1A1A"/>
              </a:solidFill>
              <a:effectLst/>
              <a:uLnTx/>
              <a:uFillTx/>
              <a:latin typeface="Segoe UI"/>
              <a:ea typeface="Yu Gothic UI"/>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226901"/>
            <a:ext cx="5328485" cy="1344855"/>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可用性と回復のターゲットが不明であるか、定義されてい</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BCDR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戦略が定義されて</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いません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可用性と回復のターゲットが不明であるか、定義されてい</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ja" sz="1400" b="0" i="0" u="none" strike="noStrike" kern="1200" cap="none" spc="0" normalizeH="0" baseline="0" noProof="0" dirty="0">
                <a:ln>
                  <a:noFill/>
                </a:ln>
                <a:solidFill>
                  <a:srgbClr val="1A1A1A"/>
                </a:solidFill>
                <a:effectLst/>
                <a:uLnTx/>
                <a:uFillTx/>
                <a:latin typeface="Segoe UI"/>
                <a:ea typeface="Yu Gothic UI"/>
                <a:cs typeface="+mn-cs"/>
              </a:rPr>
              <a:t>BCDR </a:t>
            </a:r>
            <a:r>
              <a:rPr kumimoji="0" lang="ja" altLang="en-US" sz="1400" b="0" i="0" u="none" strike="noStrike" kern="1200" cap="none" spc="0" normalizeH="0" baseline="0" noProof="0" dirty="0">
                <a:ln>
                  <a:noFill/>
                </a:ln>
                <a:solidFill>
                  <a:srgbClr val="1A1A1A"/>
                </a:solidFill>
                <a:effectLst/>
                <a:uLnTx/>
                <a:uFillTx/>
                <a:latin typeface="Segoe UI"/>
                <a:ea typeface="Yu Gothic UI"/>
                <a:cs typeface="+mn-cs"/>
              </a:rPr>
              <a:t>戦略が定義されて</a:t>
            </a:r>
            <a:r>
              <a:rPr kumimoji="0" lang="ja-JP" altLang="en-US" sz="1400" b="0" i="0" u="none" strike="noStrike" kern="1200" cap="none" spc="0" normalizeH="0" baseline="0" noProof="0" dirty="0">
                <a:ln>
                  <a:noFill/>
                </a:ln>
                <a:solidFill>
                  <a:srgbClr val="1A1A1A"/>
                </a:solidFill>
                <a:effectLst/>
                <a:uLnTx/>
                <a:uFillTx/>
                <a:latin typeface="Segoe UI"/>
                <a:ea typeface="Yu Gothic UI"/>
                <a:cs typeface="+mn-cs"/>
              </a:rPr>
              <a:t>いません</a:t>
            </a:r>
            <a:endParaRPr kumimoji="0" lang="ja" altLang="en-US" sz="1400" b="0" i="0" u="none" strike="noStrike" kern="1200" cap="none" spc="0" normalizeH="0" baseline="0" noProof="0" dirty="0">
              <a:ln>
                <a:noFill/>
              </a:ln>
              <a:solidFill>
                <a:srgbClr val="1A1A1A"/>
              </a:solidFill>
              <a:effectLst/>
              <a:uLnTx/>
              <a:uFillTx/>
              <a:latin typeface="Segoe UI"/>
              <a:ea typeface="Yu Gothic UI"/>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129601" y="2572081"/>
            <a:ext cx="4474066" cy="584775"/>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正常性アセスメント</a:t>
            </a:r>
            <a:r>
              <a:rPr kumimoji="0" lang="ja"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結果</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 </a:t>
            </a:r>
            <a:r>
              <a:rPr kumimoji="0" lang="en-US" alt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(Azure Services)</a:t>
            </a:r>
            <a:endParaRPr kumimoji="0" lang="ja"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b="1" dirty="0">
                <a:solidFill>
                  <a:srgbClr val="C00000"/>
                </a:solidFill>
                <a:latin typeface="+mn-ea"/>
              </a:rPr>
              <a:t>主な</a:t>
            </a:r>
            <a:r>
              <a:rPr kumimoji="0" lang="ja" altLang="en-US" sz="1600" b="1" i="0" u="none" strike="noStrike" kern="1200" cap="none" spc="0" normalizeH="0" baseline="0" noProof="0" dirty="0">
                <a:ln>
                  <a:noFill/>
                </a:ln>
                <a:solidFill>
                  <a:srgbClr val="C00000"/>
                </a:solidFill>
                <a:effectLst/>
                <a:uLnTx/>
                <a:uFillTx/>
                <a:latin typeface="+mn-ea"/>
                <a:cs typeface="+mn-cs"/>
              </a:rPr>
              <a:t>影響</a:t>
            </a:r>
            <a:r>
              <a:rPr kumimoji="0" lang="ja-JP" altLang="en-US" sz="1600" b="1" i="0" u="none" strike="noStrike" kern="1200" cap="none" spc="0" normalizeH="0" baseline="0" noProof="0" dirty="0">
                <a:ln>
                  <a:noFill/>
                </a:ln>
                <a:solidFill>
                  <a:srgbClr val="C00000"/>
                </a:solidFill>
                <a:effectLst/>
                <a:uLnTx/>
                <a:uFillTx/>
                <a:latin typeface="+mn-ea"/>
                <a:cs typeface="+mn-cs"/>
              </a:rPr>
              <a:t>度高の問題</a:t>
            </a:r>
            <a:endParaRPr kumimoji="0" lang="ja" altLang="en-US" sz="1600" b="1" i="0" u="none" strike="noStrike" kern="1200" cap="none" spc="0" normalizeH="0" baseline="0" noProof="0" dirty="0">
              <a:ln>
                <a:noFill/>
              </a:ln>
              <a:solidFill>
                <a:srgbClr val="C00000"/>
              </a:solidFill>
              <a:effectLst/>
              <a:uLnTx/>
              <a:uFillTx/>
              <a:latin typeface="+mn-ea"/>
              <a:cs typeface="+mn-cs"/>
            </a:endParaRP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1" y="2572081"/>
            <a:ext cx="4172408" cy="584775"/>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リスク</a:t>
            </a:r>
            <a:r>
              <a:rPr kumimoji="0" lang="en-US" altLang="ja"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 </a:t>
            </a:r>
            <a:r>
              <a:rPr kumimoji="0" lang="ja-JP"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アセスメント</a:t>
            </a:r>
            <a:r>
              <a:rPr kumimoji="0" lang="ja"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結果</a:t>
            </a:r>
            <a:r>
              <a:rPr kumimoji="0" lang="en-US" altLang="ja-JP"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 (Well-Architected Framework)</a:t>
            </a:r>
            <a:endParaRPr kumimoji="0" lang="ja" alt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C00000"/>
                </a:solidFill>
                <a:effectLst/>
                <a:uLnTx/>
                <a:uFillTx/>
                <a:latin typeface="Segoe UI"/>
                <a:ea typeface="Yu Gothic UI"/>
                <a:cs typeface="+mn-cs"/>
              </a:rPr>
              <a:t>主な</a:t>
            </a:r>
            <a:r>
              <a:rPr kumimoji="0" lang="ja" altLang="en-US" sz="1600" b="1" i="0" u="none" strike="noStrike" kern="1200" cap="none" spc="0" normalizeH="0" baseline="0" noProof="0" dirty="0">
                <a:ln>
                  <a:noFill/>
                </a:ln>
                <a:solidFill>
                  <a:srgbClr val="C00000"/>
                </a:solidFill>
                <a:effectLst/>
                <a:uLnTx/>
                <a:uFillTx/>
                <a:latin typeface="Segoe UI"/>
                <a:ea typeface="Yu Gothic UI"/>
                <a:cs typeface="+mn-cs"/>
              </a:rPr>
              <a:t>影響</a:t>
            </a:r>
            <a:r>
              <a:rPr kumimoji="0" lang="ja-JP" altLang="en-US" sz="1600" b="1" i="0" u="none" strike="noStrike" kern="1200" cap="none" spc="0" normalizeH="0" baseline="0" noProof="0" dirty="0">
                <a:ln>
                  <a:noFill/>
                </a:ln>
                <a:solidFill>
                  <a:srgbClr val="C00000"/>
                </a:solidFill>
                <a:effectLst/>
                <a:uLnTx/>
                <a:uFillTx/>
                <a:latin typeface="Segoe UI"/>
                <a:ea typeface="Yu Gothic UI"/>
                <a:cs typeface="+mn-cs"/>
              </a:rPr>
              <a:t>度高の問題</a:t>
            </a:r>
            <a:endParaRPr kumimoji="0" lang="ja" altLang="en-US" sz="1600" b="1" i="0" u="none" strike="noStrike" kern="1200" cap="none" spc="0" normalizeH="0" baseline="0" noProof="0" dirty="0">
              <a:ln>
                <a:noFill/>
              </a:ln>
              <a:solidFill>
                <a:srgbClr val="C00000"/>
              </a:solidFill>
              <a:effectLst/>
              <a:uLnTx/>
              <a:uFillTx/>
              <a:latin typeface="Segoe UI"/>
              <a:ea typeface="Yu Gothic UI"/>
              <a:cs typeface="+mn-cs"/>
            </a:endParaRP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719705"/>
            <a:ext cx="0" cy="3921551"/>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必須 </a:t>
            </a:r>
            <a:r>
              <a:rPr kumimoji="0" lang="en-US" altLang="ja" sz="2000" b="0" i="0" u="none" strike="noStrike" kern="1200" cap="none" spc="0" normalizeH="0" baseline="0" noProof="0" dirty="0">
                <a:ln>
                  <a:noFill/>
                </a:ln>
                <a:solidFill>
                  <a:srgbClr val="FFFFFF"/>
                </a:solidFill>
                <a:effectLst/>
                <a:uLnTx/>
                <a:uFillTx/>
                <a:latin typeface="Segoe UI"/>
                <a:ea typeface="Yu Gothic UI"/>
                <a:cs typeface="+mn-cs"/>
              </a:rPr>
              <a:t>- </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ワークロード</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の調査結果</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に基づいてカスタマイズ</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する</a:t>
            </a:r>
            <a:endParaRPr kumimoji="0" lang="ja" altLang="en-US" sz="2000" b="0" i="0" u="none" strike="noStrike" kern="1200" cap="none" spc="0" normalizeH="0" baseline="0" noProof="0" dirty="0">
              <a:ln>
                <a:noFill/>
              </a:ln>
              <a:solidFill>
                <a:srgbClr val="FFFFFF"/>
              </a:solidFill>
              <a:effectLst/>
              <a:uLnTx/>
              <a:uFillTx/>
              <a:latin typeface="Segoe UI"/>
              <a:ea typeface="Yu Gothic UI"/>
              <a:cs typeface="+mn-cs"/>
            </a:endParaRPr>
          </a:p>
        </p:txBody>
      </p:sp>
    </p:spTree>
    <p:extLst>
      <p:ext uri="{BB962C8B-B14F-4D97-AF65-F5344CB8AC3E}">
        <p14:creationId xmlns:p14="http://schemas.microsoft.com/office/powerpoint/2010/main" val="21274150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ja">
                <a:latin typeface="+mj-ea"/>
                <a:ea typeface="+mj-ea"/>
              </a:rPr>
              <a:t>正常性とリスクのダッシュボード</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必須 </a:t>
            </a:r>
            <a:r>
              <a:rPr kumimoji="0" lang="en-US" altLang="ja" sz="2000" b="0" i="0" u="none" strike="noStrike" kern="1200" cap="none" spc="0" normalizeH="0" baseline="0" noProof="0" dirty="0">
                <a:ln>
                  <a:noFill/>
                </a:ln>
                <a:solidFill>
                  <a:srgbClr val="FFFFFF"/>
                </a:solidFill>
                <a:effectLst/>
                <a:uLnTx/>
                <a:uFillTx/>
                <a:latin typeface="Segoe UI"/>
                <a:ea typeface="Yu Gothic UI"/>
                <a:cs typeface="+mn-cs"/>
              </a:rPr>
              <a:t>- </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ワークロード</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の調査結果</a:t>
            </a:r>
            <a:r>
              <a:rPr kumimoji="0" lang="ja" altLang="en-US" sz="2000" b="0" i="0" u="none" strike="noStrike" kern="1200" cap="none" spc="0" normalizeH="0" baseline="0" noProof="0" dirty="0">
                <a:ln>
                  <a:noFill/>
                </a:ln>
                <a:solidFill>
                  <a:srgbClr val="FFFFFF"/>
                </a:solidFill>
                <a:effectLst/>
                <a:uLnTx/>
                <a:uFillTx/>
                <a:latin typeface="Segoe UI"/>
                <a:ea typeface="Yu Gothic UI"/>
                <a:cs typeface="+mn-cs"/>
              </a:rPr>
              <a:t>に基づいてカスタマイズ</a:t>
            </a:r>
            <a:r>
              <a:rPr kumimoji="0" lang="ja-JP" altLang="en-US" sz="2000" b="0" i="0" u="none" strike="noStrike" kern="1200" cap="none" spc="0" normalizeH="0" baseline="0" noProof="0" dirty="0">
                <a:ln>
                  <a:noFill/>
                </a:ln>
                <a:solidFill>
                  <a:srgbClr val="FFFFFF"/>
                </a:solidFill>
                <a:effectLst/>
                <a:uLnTx/>
                <a:uFillTx/>
                <a:latin typeface="Segoe UI"/>
                <a:ea typeface="Yu Gothic UI"/>
                <a:cs typeface="+mn-cs"/>
              </a:rPr>
              <a:t>する</a:t>
            </a:r>
            <a:endParaRPr kumimoji="0" lang="ja" altLang="en-US" sz="2000" b="0" i="0" u="none" strike="noStrike" kern="1200" cap="none" spc="0" normalizeH="0" baseline="0" noProof="0" dirty="0">
              <a:ln>
                <a:noFill/>
              </a:ln>
              <a:solidFill>
                <a:srgbClr val="FFFFFF"/>
              </a:solidFill>
              <a:effectLst/>
              <a:uLnTx/>
              <a:uFillTx/>
              <a:latin typeface="Segoe UI"/>
              <a:ea typeface="Yu Gothic UI"/>
              <a:cs typeface="+mn-cs"/>
            </a:endParaRPr>
          </a:p>
        </p:txBody>
      </p:sp>
      <p:graphicFrame>
        <p:nvGraphicFramePr>
          <p:cNvPr id="3" name="Chart 2">
            <a:extLst>
              <a:ext uri="{FF2B5EF4-FFF2-40B4-BE49-F238E27FC236}">
                <a16:creationId xmlns:a16="http://schemas.microsoft.com/office/drawing/2014/main" id="{5B0964CC-BE03-4A66-B09E-65B9FDE30A2B}"/>
              </a:ext>
            </a:extLst>
          </p:cNvPr>
          <p:cNvGraphicFramePr/>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44673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ja-JP" altLang="en-US" dirty="0">
                <a:latin typeface="+mj-ea"/>
                <a:ea typeface="+mj-ea"/>
              </a:rPr>
              <a:t>ベースライン メトリックとインサイトの詳細</a:t>
            </a:r>
            <a:endParaRPr lang="en-US" dirty="0"/>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307777"/>
          </a:xfrm>
        </p:spPr>
        <p:txBody>
          <a:bodyPr/>
          <a:lstStyle/>
          <a:p>
            <a:r>
              <a:rPr lang="en-US" dirty="0">
                <a:latin typeface="+mn-ea"/>
              </a:rPr>
              <a:t>[</a:t>
            </a:r>
            <a:r>
              <a:rPr lang="ja-JP" altLang="en-US" dirty="0">
                <a:latin typeface="+mn-ea"/>
              </a:rPr>
              <a:t>お客様名</a:t>
            </a:r>
            <a:r>
              <a:rPr lang="en-US" dirty="0">
                <a:latin typeface="+mn-ea"/>
              </a:rPr>
              <a:t> – </a:t>
            </a:r>
            <a:r>
              <a:rPr lang="ja-JP" altLang="en-US" dirty="0">
                <a:latin typeface="+mn-ea"/>
              </a:rPr>
              <a:t>ワークロード名</a:t>
            </a:r>
            <a:r>
              <a:rPr lang="en-US" dirty="0">
                <a:latin typeface="+mn-ea"/>
              </a:rPr>
              <a:t>]</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ja-JP" altLang="en-US" dirty="0">
                <a:latin typeface="+mn-ea"/>
              </a:rPr>
              <a:t>発表者の名前</a:t>
            </a:r>
          </a:p>
          <a:p>
            <a:r>
              <a:rPr lang="ja-JP" altLang="en-US" dirty="0">
                <a:latin typeface="+mn-ea"/>
              </a:rPr>
              <a:t>発表者のロール</a:t>
            </a:r>
          </a:p>
          <a:p>
            <a:r>
              <a:rPr lang="ja-JP" altLang="en-US" dirty="0">
                <a:latin typeface="+mn-ea"/>
              </a:rPr>
              <a:t>発表者の電子メール</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JP" altLang="en-US" dirty="0">
                <a:latin typeface="+mj-ea"/>
                <a:ea typeface="+mj-ea"/>
              </a:rPr>
              <a:t>ゾーンとリージョンの回復性</a:t>
            </a:r>
            <a:endParaRPr lang="en-US" dirty="0">
              <a:latin typeface="+mj-ea"/>
              <a:ea typeface="+mj-ea"/>
            </a:endParaRP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ja-JP" altLang="en-US" sz="1050" dirty="0">
                          <a:latin typeface="+mn-ea"/>
                          <a:ea typeface="+mn-ea"/>
                        </a:rPr>
                        <a:t>ワークロードレイヤーまたはシナリオ</a:t>
                      </a:r>
                    </a:p>
                    <a:p>
                      <a:pPr algn="ctr"/>
                      <a:r>
                        <a:rPr lang="en-US" altLang="ja-JP" sz="1050" dirty="0">
                          <a:latin typeface="+mn-ea"/>
                          <a:ea typeface="+mn-ea"/>
                        </a:rPr>
                        <a:t>(</a:t>
                      </a:r>
                      <a:r>
                        <a:rPr lang="ja-JP" altLang="en-US" sz="1050" dirty="0">
                          <a:latin typeface="+mn-ea"/>
                          <a:ea typeface="+mn-ea"/>
                        </a:rPr>
                        <a:t>主要コンポーネントのみ</a:t>
                      </a:r>
                      <a:r>
                        <a:rPr lang="en-US" altLang="ja-JP" sz="1050" dirty="0">
                          <a:latin typeface="+mn-ea"/>
                          <a:ea typeface="+mn-ea"/>
                        </a:rPr>
                        <a:t>)</a:t>
                      </a:r>
                      <a:endParaRPr lang="en-US" sz="1050" dirty="0">
                        <a:latin typeface="+mn-ea"/>
                        <a:ea typeface="+mn-ea"/>
                      </a:endParaRPr>
                    </a:p>
                  </a:txBody>
                  <a:tcPr anchor="ctr"/>
                </a:tc>
                <a:tc>
                  <a:txBody>
                    <a:bodyPr/>
                    <a:lstStyle/>
                    <a:p>
                      <a:pPr algn="ctr"/>
                      <a:r>
                        <a:rPr lang="ja-JP" altLang="en-US" sz="1050" dirty="0">
                          <a:latin typeface="+mn-ea"/>
                          <a:ea typeface="+mn-ea"/>
                        </a:rPr>
                        <a:t>ゾーン障害への保護</a:t>
                      </a:r>
                      <a:endParaRPr lang="en-US" sz="1050" dirty="0">
                        <a:latin typeface="+mn-ea"/>
                        <a:ea typeface="+mn-ea"/>
                      </a:endParaRPr>
                    </a:p>
                    <a:p>
                      <a:pPr algn="ctr"/>
                      <a:r>
                        <a:rPr lang="en-US" sz="800" dirty="0">
                          <a:latin typeface="+mn-ea"/>
                          <a:ea typeface="+mn-ea"/>
                        </a:rPr>
                        <a:t>(</a:t>
                      </a:r>
                      <a:r>
                        <a:rPr lang="ja-JP" altLang="en-US" sz="800" dirty="0">
                          <a:latin typeface="+mn-ea"/>
                          <a:ea typeface="+mn-ea"/>
                        </a:rPr>
                        <a:t>はい</a:t>
                      </a:r>
                      <a:r>
                        <a:rPr lang="en-US" sz="800" dirty="0">
                          <a:latin typeface="+mn-ea"/>
                          <a:ea typeface="+mn-ea"/>
                        </a:rPr>
                        <a:t>/</a:t>
                      </a:r>
                      <a:r>
                        <a:rPr lang="ja-JP" altLang="en-US" sz="800" dirty="0">
                          <a:latin typeface="+mn-ea"/>
                          <a:ea typeface="+mn-ea"/>
                        </a:rPr>
                        <a:t>いいえ</a:t>
                      </a:r>
                      <a:r>
                        <a:rPr lang="en-US" sz="800" dirty="0">
                          <a:latin typeface="+mn-ea"/>
                          <a:ea typeface="+mn-ea"/>
                        </a:rPr>
                        <a:t>/N.A.)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latin typeface="+mn-ea"/>
                          <a:ea typeface="+mn-ea"/>
                        </a:rPr>
                        <a:t>リージョン障害への保護</a:t>
                      </a:r>
                      <a:br>
                        <a:rPr lang="en-US" sz="1050" dirty="0">
                          <a:latin typeface="+mn-ea"/>
                          <a:ea typeface="+mn-ea"/>
                        </a:rPr>
                      </a:br>
                      <a:r>
                        <a:rPr lang="en-US" sz="800" dirty="0">
                          <a:latin typeface="+mn-ea"/>
                          <a:ea typeface="+mn-ea"/>
                        </a:rPr>
                        <a:t>(</a:t>
                      </a:r>
                      <a:r>
                        <a:rPr lang="ja-JP" altLang="en-US" sz="800" dirty="0">
                          <a:latin typeface="+mn-ea"/>
                          <a:ea typeface="+mn-ea"/>
                        </a:rPr>
                        <a:t>はい</a:t>
                      </a:r>
                      <a:r>
                        <a:rPr lang="en-US" sz="800" dirty="0">
                          <a:latin typeface="+mn-ea"/>
                          <a:ea typeface="+mn-ea"/>
                        </a:rPr>
                        <a:t>/</a:t>
                      </a:r>
                      <a:r>
                        <a:rPr lang="ja-JP" altLang="en-US" sz="800" dirty="0">
                          <a:latin typeface="+mn-ea"/>
                          <a:ea typeface="+mn-ea"/>
                        </a:rPr>
                        <a:t>いいえ</a:t>
                      </a:r>
                      <a:r>
                        <a:rPr lang="en-US" sz="800" dirty="0">
                          <a:latin typeface="+mn-ea"/>
                          <a:ea typeface="+mn-ea"/>
                        </a:rPr>
                        <a:t>/N.A.)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latin typeface="+mn-ea"/>
                          <a:ea typeface="+mn-ea"/>
                        </a:rPr>
                        <a:t>ゾーン障害のテスト</a:t>
                      </a:r>
                      <a:br>
                        <a:rPr lang="en-US" sz="1050" dirty="0">
                          <a:latin typeface="+mn-ea"/>
                          <a:ea typeface="+mn-ea"/>
                        </a:rPr>
                      </a:br>
                      <a:r>
                        <a:rPr lang="en-US" sz="800" dirty="0">
                          <a:latin typeface="+mn-ea"/>
                          <a:ea typeface="+mn-ea"/>
                        </a:rPr>
                        <a:t>(</a:t>
                      </a:r>
                      <a:r>
                        <a:rPr lang="ja-JP" altLang="en-US" sz="800" dirty="0">
                          <a:latin typeface="+mn-ea"/>
                          <a:ea typeface="+mn-ea"/>
                        </a:rPr>
                        <a:t>はい</a:t>
                      </a:r>
                      <a:r>
                        <a:rPr lang="en-US" sz="800" dirty="0">
                          <a:latin typeface="+mn-ea"/>
                          <a:ea typeface="+mn-ea"/>
                        </a:rPr>
                        <a:t>/</a:t>
                      </a:r>
                      <a:r>
                        <a:rPr lang="ja-JP" altLang="en-US" sz="800" dirty="0">
                          <a:latin typeface="+mn-ea"/>
                          <a:ea typeface="+mn-ea"/>
                        </a:rPr>
                        <a:t>いいえ</a:t>
                      </a:r>
                      <a:r>
                        <a:rPr lang="en-US" sz="800" dirty="0">
                          <a:latin typeface="+mn-ea"/>
                          <a:ea typeface="+mn-ea"/>
                        </a:rPr>
                        <a:t>/N.A.)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latin typeface="+mn-ea"/>
                          <a:ea typeface="+mn-ea"/>
                        </a:rPr>
                        <a:t>リージョン障害のテスト</a:t>
                      </a:r>
                      <a:br>
                        <a:rPr lang="en-US" sz="1050" dirty="0">
                          <a:latin typeface="+mn-ea"/>
                          <a:ea typeface="+mn-ea"/>
                        </a:rPr>
                      </a:br>
                      <a:r>
                        <a:rPr lang="en-US" sz="800" dirty="0">
                          <a:latin typeface="+mn-ea"/>
                          <a:ea typeface="+mn-ea"/>
                        </a:rPr>
                        <a:t>(</a:t>
                      </a:r>
                      <a:r>
                        <a:rPr lang="ja-JP" altLang="en-US" sz="800" dirty="0">
                          <a:latin typeface="+mn-ea"/>
                          <a:ea typeface="+mn-ea"/>
                        </a:rPr>
                        <a:t>はい</a:t>
                      </a:r>
                      <a:r>
                        <a:rPr lang="en-US" sz="800" dirty="0">
                          <a:latin typeface="+mn-ea"/>
                          <a:ea typeface="+mn-ea"/>
                        </a:rPr>
                        <a:t>/</a:t>
                      </a:r>
                      <a:r>
                        <a:rPr lang="ja-JP" altLang="en-US" sz="800" dirty="0">
                          <a:latin typeface="+mn-ea"/>
                          <a:ea typeface="+mn-ea"/>
                        </a:rPr>
                        <a:t>いいえ</a:t>
                      </a:r>
                      <a:r>
                        <a:rPr lang="en-US" sz="800" dirty="0">
                          <a:latin typeface="+mn-ea"/>
                          <a:ea typeface="+mn-ea"/>
                        </a:rPr>
                        <a:t>/N.A.)</a:t>
                      </a:r>
                    </a:p>
                  </a:txBody>
                  <a:tcPr anchor="ctr"/>
                </a:tc>
                <a:extLst>
                  <a:ext uri="{0D108BD9-81ED-4DB2-BD59-A6C34878D82A}">
                    <a16:rowId xmlns:a16="http://schemas.microsoft.com/office/drawing/2014/main" val="2079067677"/>
                  </a:ext>
                </a:extLst>
              </a:tr>
              <a:tr h="343585">
                <a:tc>
                  <a:txBody>
                    <a:bodyPr/>
                    <a:lstStyle/>
                    <a:p>
                      <a:pPr algn="l"/>
                      <a:r>
                        <a:rPr lang="ja-JP" altLang="en-US" sz="1000" b="1" dirty="0">
                          <a:latin typeface="+mn-ea"/>
                          <a:ea typeface="+mn-ea"/>
                        </a:rPr>
                        <a:t>ワークロード</a:t>
                      </a:r>
                      <a:endParaRPr lang="en-US" sz="1000" b="1"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AKS</a:t>
                      </a: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en-US" sz="1000">
                          <a:latin typeface="+mn-ea"/>
                          <a:ea typeface="+mn-ea"/>
                        </a:rPr>
                        <a:t>Full</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App Services</a:t>
                      </a: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en-US" altLang="ja-JP" sz="1000" dirty="0">
                          <a:latin typeface="+mn-ea"/>
                          <a:ea typeface="+mn-ea"/>
                        </a:rPr>
                        <a:t>No</a:t>
                      </a:r>
                      <a:r>
                        <a:rPr lang="en-US" sz="1000" dirty="0">
                          <a:latin typeface="+mn-ea"/>
                          <a:ea typeface="+mn-ea"/>
                        </a:rPr>
                        <a:t>t Available</a:t>
                      </a: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Azure SQL</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en-US" altLang="ja-JP" sz="1000" dirty="0">
                          <a:latin typeface="+mn-ea"/>
                          <a:ea typeface="+mn-ea"/>
                        </a:rPr>
                        <a:t>No</a:t>
                      </a:r>
                      <a:r>
                        <a:rPr lang="en-US" sz="1000" dirty="0">
                          <a:latin typeface="+mn-ea"/>
                          <a:ea typeface="+mn-ea"/>
                        </a:rPr>
                        <a:t>t Available</a:t>
                      </a: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Virtual machines</a:t>
                      </a: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tc>
                  <a:txBody>
                    <a:bodyPr/>
                    <a:lstStyle/>
                    <a:p>
                      <a:pPr algn="ctr"/>
                      <a:r>
                        <a:rPr lang="ja-JP" altLang="en-US" sz="1000" dirty="0">
                          <a:latin typeface="+mn-ea"/>
                          <a:ea typeface="+mn-ea"/>
                        </a:rPr>
                        <a:t>いいえ</a:t>
                      </a:r>
                      <a:endParaRPr lang="en-US" sz="1000" dirty="0">
                        <a:latin typeface="+mn-ea"/>
                        <a:ea typeface="+mn-ea"/>
                      </a:endParaRP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Storage Accounts</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en-US" altLang="ja-JP" sz="1000" dirty="0">
                          <a:latin typeface="+mn-ea"/>
                          <a:ea typeface="+mn-ea"/>
                        </a:rPr>
                        <a:t>No</a:t>
                      </a:r>
                      <a:r>
                        <a:rPr lang="en-US" sz="1000" dirty="0">
                          <a:latin typeface="+mn-ea"/>
                          <a:ea typeface="+mn-ea"/>
                        </a:rPr>
                        <a:t>t Available</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Virtual Network</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en-US" sz="1000" dirty="0">
                          <a:latin typeface="+mn-ea"/>
                          <a:ea typeface="+mn-ea"/>
                        </a:rPr>
                        <a:t>Not Available</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ea"/>
                          <a:ea typeface="+mn-ea"/>
                          <a:cs typeface="+mn-cs"/>
                        </a:rPr>
                        <a:t>Azure Firewall</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tc>
                  <a:txBody>
                    <a:bodyPr/>
                    <a:lstStyle/>
                    <a:p>
                      <a:pPr algn="ctr"/>
                      <a:r>
                        <a:rPr lang="en-US" sz="1000" dirty="0">
                          <a:latin typeface="+mn-ea"/>
                          <a:ea typeface="+mn-ea"/>
                        </a:rPr>
                        <a:t>Not Available</a:t>
                      </a:r>
                    </a:p>
                  </a:txBody>
                  <a:tcPr anchor="ctr"/>
                </a:tc>
                <a:tc>
                  <a:txBody>
                    <a:bodyPr/>
                    <a:lstStyle/>
                    <a:p>
                      <a:pPr algn="ctr"/>
                      <a:r>
                        <a:rPr lang="ja-JP" altLang="en-US" sz="1000" dirty="0">
                          <a:latin typeface="+mn-ea"/>
                          <a:ea typeface="+mn-ea"/>
                        </a:rPr>
                        <a:t>はい</a:t>
                      </a:r>
                      <a:endParaRPr lang="en-US" sz="1000" dirty="0">
                        <a:latin typeface="+mn-ea"/>
                        <a:ea typeface="+mn-ea"/>
                      </a:endParaRP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ea"/>
                        <a:ea typeface="+mn-ea"/>
                        <a:cs typeface="+mn-cs"/>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ea"/>
                        <a:ea typeface="+mn-ea"/>
                        <a:cs typeface="+mn-cs"/>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ea"/>
                        <a:ea typeface="+mn-ea"/>
                        <a:cs typeface="+mn-cs"/>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ea"/>
                        <a:ea typeface="+mn-ea"/>
                        <a:cs typeface="+mn-cs"/>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tc>
                  <a:txBody>
                    <a:bodyPr/>
                    <a:lstStyle/>
                    <a:p>
                      <a:pPr algn="ctr"/>
                      <a:endParaRPr lang="en-US" sz="1000" dirty="0">
                        <a:latin typeface="+mn-ea"/>
                        <a:ea typeface="+mn-ea"/>
                      </a:endParaRPr>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3198325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latin typeface="+mj-ea"/>
                <a:ea typeface="+mj-ea"/>
              </a:rPr>
              <a:t>ExpressRoute </a:t>
            </a:r>
            <a:r>
              <a:rPr lang="ja-JP" altLang="en-US" dirty="0">
                <a:latin typeface="+mj-ea"/>
                <a:ea typeface="+mj-ea"/>
              </a:rPr>
              <a:t>の回復性</a:t>
            </a:r>
            <a:endParaRPr lang="en-US" dirty="0">
              <a:latin typeface="+mj-ea"/>
              <a:ea typeface="+mj-ea"/>
            </a:endParaRP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272541"/>
          <a:ext cx="11521441" cy="44965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ja-JP" altLang="en-US" sz="1050" dirty="0"/>
                        <a:t>サービス</a:t>
                      </a:r>
                      <a:endParaRPr lang="en-US" sz="1050" dirty="0"/>
                    </a:p>
                  </a:txBody>
                  <a:tcPr anchor="ctr"/>
                </a:tc>
                <a:tc gridSpan="5">
                  <a:txBody>
                    <a:bodyPr/>
                    <a:lstStyle/>
                    <a:p>
                      <a:pPr algn="ctr"/>
                      <a:r>
                        <a:rPr lang="ja-JP" altLang="en-US" sz="1050" dirty="0"/>
                        <a:t>推奨事項</a:t>
                      </a:r>
                      <a:endParaRPr lang="en-US" sz="105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a:t>
                      </a:r>
                      <a:r>
                        <a:rPr lang="ja-JP" altLang="en-US" sz="1000" b="1" dirty="0"/>
                        <a:t>ゲートウェイ</a:t>
                      </a:r>
                      <a:endParaRPr lang="en-US" sz="1000" b="1" dirty="0"/>
                    </a:p>
                  </a:txBody>
                  <a:tcPr anchor="ctr"/>
                </a:tc>
                <a:tc>
                  <a:txBody>
                    <a:bodyPr/>
                    <a:lstStyle/>
                    <a:p>
                      <a:pPr algn="ctr"/>
                      <a:r>
                        <a:rPr lang="en-US" altLang="ja-JP" sz="1000" b="1" dirty="0"/>
                        <a:t>ExpressRoute </a:t>
                      </a:r>
                      <a:r>
                        <a:rPr lang="ja-JP" altLang="en-US" sz="1000" b="1" dirty="0"/>
                        <a:t>ゲートウェイは、回復性を高めるために、異なるピアリングの場所から </a:t>
                      </a:r>
                      <a:r>
                        <a:rPr lang="en-US" altLang="ja-JP" sz="1000" b="1" dirty="0"/>
                        <a:t>2 </a:t>
                      </a:r>
                      <a:r>
                        <a:rPr lang="ja-JP" altLang="en-US" sz="1000" b="1" dirty="0"/>
                        <a:t>つ以上の回線に接続されていますか</a:t>
                      </a:r>
                      <a:r>
                        <a:rPr lang="en-US" altLang="ja-JP" sz="1000" b="1" dirty="0"/>
                        <a:t>?</a:t>
                      </a:r>
                    </a:p>
                  </a:txBody>
                  <a:tcPr anchor="ctr"/>
                </a:tc>
                <a:tc>
                  <a:txBody>
                    <a:bodyPr/>
                    <a:lstStyle/>
                    <a:p>
                      <a:pPr algn="ctr"/>
                      <a:r>
                        <a:rPr lang="ja-JP" altLang="en-US" sz="1000" b="1" dirty="0"/>
                        <a:t>ゾーン冗長ゲートウェイ </a:t>
                      </a:r>
                      <a:r>
                        <a:rPr lang="en-US" altLang="ja-JP" sz="1000" b="1" dirty="0"/>
                        <a:t>SKU </a:t>
                      </a:r>
                      <a:r>
                        <a:rPr lang="ja-JP" altLang="en-US" sz="1000" b="1" dirty="0"/>
                        <a:t>を使用していますか</a:t>
                      </a:r>
                      <a:r>
                        <a:rPr lang="en-US" altLang="ja-JP" sz="1000" b="1" dirty="0"/>
                        <a:t>?</a:t>
                      </a:r>
                    </a:p>
                  </a:txBody>
                  <a:tcPr anchor="ctr"/>
                </a:tc>
                <a:tc>
                  <a:txBody>
                    <a:bodyPr/>
                    <a:lstStyle/>
                    <a:p>
                      <a:pPr algn="ctr"/>
                      <a:r>
                        <a:rPr lang="ja-JP" altLang="en-US" sz="1000" b="1" dirty="0"/>
                        <a:t>すべてのゲートウェイのメトリックとログについて、</a:t>
                      </a:r>
                      <a:r>
                        <a:rPr lang="en-US" altLang="ja-JP" sz="1000" b="1" dirty="0"/>
                        <a:t>ExpressRoute </a:t>
                      </a:r>
                      <a:r>
                        <a:rPr lang="ja-JP" altLang="en-US" sz="1000" b="1" dirty="0"/>
                        <a:t>ゲートウェイの監視とアラートが構成されていますか</a:t>
                      </a:r>
                      <a:r>
                        <a:rPr lang="en-US" altLang="ja-JP" sz="1000" b="1" dirty="0"/>
                        <a:t>?</a:t>
                      </a:r>
                    </a:p>
                  </a:txBody>
                  <a:tcPr anchor="ctr"/>
                </a:tc>
                <a:tc>
                  <a:txBody>
                    <a:bodyPr/>
                    <a:lstStyle/>
                    <a:p>
                      <a:pPr algn="ctr"/>
                      <a:r>
                        <a:rPr lang="en-US" altLang="ja-JP" sz="1000" b="1" dirty="0"/>
                        <a:t>ExpressRoute </a:t>
                      </a:r>
                      <a:r>
                        <a:rPr lang="ja-JP" altLang="en-US" sz="1000" b="1" dirty="0"/>
                        <a:t>ゲートウェイに対して構成された必要なすべてのログとアラートを含む診断ログがありますか</a:t>
                      </a:r>
                      <a:r>
                        <a:rPr lang="en-US" altLang="ja-JP" sz="1000" b="1" dirty="0"/>
                        <a:t>?</a:t>
                      </a:r>
                    </a:p>
                  </a:txBody>
                  <a:tcPr anchor="ctr"/>
                </a:tc>
                <a:tc>
                  <a:txBody>
                    <a:bodyPr/>
                    <a:lstStyle/>
                    <a:p>
                      <a:pPr algn="ctr"/>
                      <a:r>
                        <a:rPr lang="ja-JP" altLang="en-US" sz="1000" b="1" dirty="0"/>
                        <a:t>お客様が管理するゲートウェイ メンテナンス </a:t>
                      </a:r>
                      <a:r>
                        <a:rPr lang="en-US" altLang="ja-JP" sz="1000" b="1" dirty="0"/>
                        <a:t>(</a:t>
                      </a:r>
                      <a:r>
                        <a:rPr lang="ja-JP" altLang="en-US" sz="1000" b="1" dirty="0"/>
                        <a:t>プレビュー</a:t>
                      </a:r>
                      <a:r>
                        <a:rPr lang="en-US" altLang="ja-JP" sz="1000" b="1" dirty="0"/>
                        <a:t>) </a:t>
                      </a:r>
                      <a:r>
                        <a:rPr lang="ja-JP" altLang="en-US" sz="1000" b="1" dirty="0"/>
                        <a:t>が構成されていますか</a:t>
                      </a:r>
                      <a:r>
                        <a:rPr lang="en-US" altLang="ja-JP" sz="1000" b="1" dirty="0"/>
                        <a:t>?</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ja-JP" altLang="en-US" sz="1000" b="1" dirty="0">
                          <a:solidFill>
                            <a:srgbClr val="C00000"/>
                          </a:solidFill>
                        </a:rPr>
                        <a:t>いいえ</a:t>
                      </a:r>
                      <a:endParaRPr lang="en-US" sz="1000" b="1" dirty="0">
                        <a:solidFill>
                          <a:srgbClr val="C00000"/>
                        </a:solidFill>
                      </a:endParaRPr>
                    </a:p>
                  </a:txBody>
                  <a:tcPr anchor="ctr"/>
                </a:tc>
                <a:tc>
                  <a:txBody>
                    <a:bodyPr/>
                    <a:lstStyle/>
                    <a:p>
                      <a:pPr algn="ctr"/>
                      <a:r>
                        <a:rPr lang="ja-JP" altLang="en-US" sz="1000" dirty="0"/>
                        <a:t>はい</a:t>
                      </a:r>
                      <a:endParaRPr lang="en-US" sz="1000" dirty="0"/>
                    </a:p>
                  </a:txBody>
                  <a:tcPr anchor="ctr"/>
                </a:tc>
                <a:tc>
                  <a:txBody>
                    <a:bodyPr/>
                    <a:lstStyle/>
                    <a:p>
                      <a:pPr algn="ctr"/>
                      <a:r>
                        <a:rPr lang="ja-JP" altLang="en-US" sz="1000" b="1" dirty="0">
                          <a:solidFill>
                            <a:srgbClr val="C00000"/>
                          </a:solidFill>
                        </a:rPr>
                        <a:t>いいえ</a:t>
                      </a:r>
                      <a:endParaRPr lang="en-US" sz="1000" b="1" dirty="0">
                        <a:solidFill>
                          <a:srgbClr val="C00000"/>
                        </a:solidFill>
                      </a:endParaRPr>
                    </a:p>
                  </a:txBody>
                  <a:tcPr anchor="ctr"/>
                </a:tc>
                <a:tc>
                  <a:txBody>
                    <a:bodyPr/>
                    <a:lstStyle/>
                    <a:p>
                      <a:pPr algn="ctr"/>
                      <a:r>
                        <a:rPr lang="ja-JP" altLang="en-US" sz="1000" dirty="0"/>
                        <a:t>はい</a:t>
                      </a:r>
                      <a:endParaRPr lang="en-US" sz="1000" dirty="0"/>
                    </a:p>
                  </a:txBody>
                  <a:tcPr anchor="ctr"/>
                </a:tc>
                <a:tc>
                  <a:txBody>
                    <a:bodyPr/>
                    <a:lstStyle/>
                    <a:p>
                      <a:pPr algn="ctr"/>
                      <a:r>
                        <a:rPr lang="ja-JP" altLang="en-US" sz="1000" b="1" dirty="0">
                          <a:solidFill>
                            <a:srgbClr val="C00000"/>
                          </a:solidFill>
                        </a:rPr>
                        <a:t>いいえ</a:t>
                      </a:r>
                      <a:endParaRPr lang="en-US" sz="1000" b="1" dirty="0">
                        <a:solidFill>
                          <a:srgbClr val="C00000"/>
                        </a:solidFill>
                      </a:endParaRP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a:t>
                      </a:r>
                      <a:r>
                        <a:rPr lang="ja-JP" altLang="en-US" sz="1000" b="1" kern="1200" dirty="0">
                          <a:solidFill>
                            <a:schemeClr val="dk1"/>
                          </a:solidFill>
                        </a:rPr>
                        <a:t>回線</a:t>
                      </a:r>
                      <a:endParaRPr lang="en-US" sz="1000" b="1" kern="1200" dirty="0">
                        <a:solidFill>
                          <a:schemeClr val="dk1"/>
                        </a:solidFill>
                        <a:latin typeface="+mn-lt"/>
                        <a:ea typeface="+mn-ea"/>
                        <a:cs typeface="+mn-cs"/>
                      </a:endParaRPr>
                    </a:p>
                  </a:txBody>
                  <a:tcPr anchor="ctr"/>
                </a:tc>
                <a:tc>
                  <a:txBody>
                    <a:bodyPr/>
                    <a:lstStyle/>
                    <a:p>
                      <a:pPr algn="ctr"/>
                      <a:r>
                        <a:rPr lang="ja-JP" altLang="en-US" sz="1000" b="1" dirty="0"/>
                        <a:t>現在の </a:t>
                      </a:r>
                      <a:r>
                        <a:rPr lang="en-US" altLang="ja-JP" sz="1000" b="1" dirty="0"/>
                        <a:t>ExpressRoute </a:t>
                      </a:r>
                      <a:r>
                        <a:rPr lang="ja-JP" altLang="en-US" sz="1000" b="1" dirty="0"/>
                        <a:t>ピアリングの場所はどこですか</a:t>
                      </a:r>
                      <a:r>
                        <a:rPr lang="en-US" altLang="ja-JP" sz="1000" b="1" dirty="0"/>
                        <a:t>?</a:t>
                      </a:r>
                    </a:p>
                  </a:txBody>
                  <a:tcPr anchor="ctr"/>
                </a:tc>
                <a:tc>
                  <a:txBody>
                    <a:bodyPr/>
                    <a:lstStyle/>
                    <a:p>
                      <a:pPr algn="ctr"/>
                      <a:r>
                        <a:rPr lang="en-US" altLang="ja-JP" sz="1000" b="1" dirty="0"/>
                        <a:t>ExpressRoute </a:t>
                      </a:r>
                      <a:r>
                        <a:rPr lang="ja-JP" altLang="en-US" sz="1000" b="1" dirty="0"/>
                        <a:t>回線の </a:t>
                      </a:r>
                      <a:r>
                        <a:rPr lang="en-US" altLang="ja-JP" sz="1000" b="1" dirty="0"/>
                        <a:t>2 </a:t>
                      </a:r>
                      <a:r>
                        <a:rPr lang="ja-JP" altLang="en-US" sz="1000" b="1" dirty="0"/>
                        <a:t>つの物理リンクは、ネットワーク内の </a:t>
                      </a:r>
                      <a:r>
                        <a:rPr lang="en-US" altLang="ja-JP" sz="1000" b="1" dirty="0"/>
                        <a:t>2 </a:t>
                      </a:r>
                      <a:r>
                        <a:rPr lang="ja-JP" altLang="en-US" sz="1000" b="1" dirty="0"/>
                        <a:t>つの異なるエッジ デバイス </a:t>
                      </a:r>
                      <a:r>
                        <a:rPr lang="en-US" altLang="ja-JP" sz="1000" b="1" dirty="0"/>
                        <a:t>(</a:t>
                      </a:r>
                      <a:r>
                        <a:rPr lang="ja-JP" altLang="en-US" sz="1000" b="1" dirty="0"/>
                        <a:t>ルーター</a:t>
                      </a:r>
                      <a:r>
                        <a:rPr lang="en-US" altLang="ja-JP" sz="1000" b="1" dirty="0"/>
                        <a:t>/</a:t>
                      </a:r>
                      <a:r>
                        <a:rPr lang="ja-JP" altLang="en-US" sz="1000" b="1" dirty="0"/>
                        <a:t>ファイアウォール</a:t>
                      </a:r>
                      <a:r>
                        <a:rPr lang="en-US" altLang="ja-JP" sz="1000" b="1" dirty="0"/>
                        <a:t>) </a:t>
                      </a:r>
                      <a:r>
                        <a:rPr lang="ja-JP" altLang="en-US" sz="1000" b="1" dirty="0"/>
                        <a:t>に接続されていますか</a:t>
                      </a:r>
                      <a:r>
                        <a:rPr lang="en-US" altLang="ja-JP" sz="1000" b="1" dirty="0"/>
                        <a:t>?</a:t>
                      </a:r>
                    </a:p>
                  </a:txBody>
                  <a:tcPr anchor="ctr"/>
                </a:tc>
                <a:tc>
                  <a:txBody>
                    <a:bodyPr/>
                    <a:lstStyle/>
                    <a:p>
                      <a:pPr algn="ctr"/>
                      <a:r>
                        <a:rPr lang="en-US" altLang="ja-JP" sz="1000" b="1" dirty="0"/>
                        <a:t>ExpressRoute </a:t>
                      </a:r>
                      <a:r>
                        <a:rPr lang="ja-JP" altLang="en-US" sz="1000" b="1" dirty="0"/>
                        <a:t>回線の両方の接続がアクティブ</a:t>
                      </a:r>
                      <a:r>
                        <a:rPr lang="en-US" altLang="ja-JP" sz="1000" b="1" dirty="0"/>
                        <a:t>/</a:t>
                      </a:r>
                      <a:r>
                        <a:rPr lang="ja-JP" altLang="en-US" sz="1000" b="1" dirty="0"/>
                        <a:t>アクティブ モードで構成されていますか</a:t>
                      </a:r>
                      <a:r>
                        <a:rPr lang="en-US" altLang="ja-JP" sz="1000" b="1" dirty="0"/>
                        <a:t>?</a:t>
                      </a:r>
                    </a:p>
                  </a:txBody>
                  <a:tcPr anchor="ctr"/>
                </a:tc>
                <a:tc>
                  <a:txBody>
                    <a:bodyPr/>
                    <a:lstStyle/>
                    <a:p>
                      <a:pPr algn="ctr"/>
                      <a:r>
                        <a:rPr lang="en-US" altLang="ja-JP" sz="1000" b="1" dirty="0"/>
                        <a:t>(BFD)</a:t>
                      </a:r>
                      <a:r>
                        <a:rPr lang="ja-JP" altLang="en-US" sz="1000" b="1" dirty="0"/>
                        <a:t>双方向フォワーディング検出は、お客様またはサービス プロバイダーのエッジ ルータ デバイスで有効および設定されていますか</a:t>
                      </a:r>
                      <a:r>
                        <a:rPr lang="en-US" altLang="ja-JP" sz="1000" b="1" dirty="0"/>
                        <a:t>?</a:t>
                      </a:r>
                      <a:endParaRPr lang="ja-JP" altLang="en-US" sz="1000" b="1" dirty="0"/>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ja-JP" altLang="en-US" sz="1000" dirty="0"/>
                        <a:t>アシュバーン</a:t>
                      </a:r>
                      <a:endParaRPr lang="en-US" sz="1000" dirty="0"/>
                    </a:p>
                  </a:txBody>
                  <a:tcPr anchor="ctr"/>
                </a:tc>
                <a:tc>
                  <a:txBody>
                    <a:bodyPr/>
                    <a:lstStyle/>
                    <a:p>
                      <a:pPr algn="ctr"/>
                      <a:r>
                        <a:rPr lang="ja-JP" altLang="en-US" sz="1000" dirty="0"/>
                        <a:t>はい</a:t>
                      </a:r>
                      <a:endParaRPr lang="en-US" sz="1000" dirty="0"/>
                    </a:p>
                  </a:txBody>
                  <a:tcPr anchor="ctr"/>
                </a:tc>
                <a:tc>
                  <a:txBody>
                    <a:bodyPr/>
                    <a:lstStyle/>
                    <a:p>
                      <a:pPr algn="ctr"/>
                      <a:r>
                        <a:rPr lang="ja-JP" altLang="en-US" sz="1000" dirty="0"/>
                        <a:t>はい</a:t>
                      </a:r>
                      <a:endParaRPr lang="en-US" sz="1000" dirty="0"/>
                    </a:p>
                  </a:txBody>
                  <a:tcPr anchor="ctr"/>
                </a:tc>
                <a:tc>
                  <a:txBody>
                    <a:bodyPr/>
                    <a:lstStyle/>
                    <a:p>
                      <a:pPr algn="ctr"/>
                      <a:r>
                        <a:rPr lang="ja-JP" altLang="en-US" sz="1000" b="1" dirty="0">
                          <a:solidFill>
                            <a:srgbClr val="C00000"/>
                          </a:solidFill>
                        </a:rPr>
                        <a:t>いいえ</a:t>
                      </a:r>
                      <a:endParaRPr lang="en-US" sz="1000" b="1" dirty="0">
                        <a:solidFill>
                          <a:srgbClr val="C00000"/>
                        </a:solidFill>
                      </a:endParaRP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ExpressRoute Direct </a:t>
                      </a:r>
                      <a:r>
                        <a:rPr lang="ja-JP" altLang="en-US" sz="1000" b="1" dirty="0"/>
                        <a:t>の両方のリンクの </a:t>
                      </a:r>
                      <a:r>
                        <a:rPr lang="en-US" altLang="ja-JP" sz="1000" b="1" dirty="0"/>
                        <a:t>"</a:t>
                      </a:r>
                      <a:r>
                        <a:rPr lang="ja-JP" altLang="en-US" sz="1000" b="1" dirty="0"/>
                        <a:t>管理状態</a:t>
                      </a:r>
                      <a:r>
                        <a:rPr lang="en-US" altLang="ja-JP" sz="1000" b="1" dirty="0"/>
                        <a:t>" </a:t>
                      </a:r>
                      <a:r>
                        <a:rPr lang="ja-JP" altLang="en-US" sz="1000" b="1" dirty="0"/>
                        <a:t>は </a:t>
                      </a:r>
                      <a:r>
                        <a:rPr lang="en-US" altLang="ja-JP" sz="1000" b="1" dirty="0"/>
                        <a:t>"</a:t>
                      </a:r>
                      <a:r>
                        <a:rPr lang="ja-JP" altLang="en-US" sz="1000" b="1" dirty="0"/>
                        <a:t>有効</a:t>
                      </a:r>
                      <a:r>
                        <a:rPr lang="en-US" altLang="ja-JP" sz="1000" b="1" dirty="0"/>
                        <a:t>" </a:t>
                      </a:r>
                      <a:r>
                        <a:rPr lang="ja-JP" altLang="en-US" sz="1000" b="1" dirty="0"/>
                        <a:t>状態ですか</a:t>
                      </a:r>
                      <a:r>
                        <a:rPr lang="en-US" altLang="ja-JP" sz="1000" b="1" dirty="0"/>
                        <a:t>?</a:t>
                      </a:r>
                    </a:p>
                  </a:txBody>
                  <a:tcPr anchor="ctr"/>
                </a:tc>
                <a:tc>
                  <a:txBody>
                    <a:bodyPr/>
                    <a:lstStyle/>
                    <a:p>
                      <a:pPr algn="ctr"/>
                      <a:r>
                        <a:rPr lang="en-US" altLang="ja-JP" sz="1000" b="1" dirty="0"/>
                        <a:t>ExpressRoute Direct </a:t>
                      </a:r>
                      <a:r>
                        <a:rPr lang="ja-JP" altLang="en-US" sz="1000" b="1" dirty="0"/>
                        <a:t>がオーバーサブスクライブされていませんか</a:t>
                      </a:r>
                      <a:r>
                        <a:rPr lang="en-US" altLang="ja-JP" sz="1000" b="1" dirty="0"/>
                        <a:t>?</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ja-JP" altLang="en-US" sz="1000" dirty="0"/>
                        <a:t>はい</a:t>
                      </a:r>
                      <a:endParaRPr lang="en-US" sz="1000" dirty="0"/>
                    </a:p>
                  </a:txBody>
                  <a:tcPr anchor="ctr"/>
                </a:tc>
                <a:tc>
                  <a:txBody>
                    <a:bodyPr/>
                    <a:lstStyle/>
                    <a:p>
                      <a:pPr algn="ctr"/>
                      <a:r>
                        <a:rPr lang="ja-JP" altLang="en-US" sz="1000" b="0" dirty="0">
                          <a:solidFill>
                            <a:srgbClr val="000000"/>
                          </a:solidFill>
                        </a:rPr>
                        <a:t>はい</a:t>
                      </a:r>
                      <a:endParaRPr lang="en-US" sz="1000" b="0" dirty="0">
                        <a:solidFill>
                          <a:srgbClr val="000000"/>
                        </a:solidFill>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2650366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JP" altLang="en-US" dirty="0">
                <a:latin typeface="+mj-ea"/>
                <a:ea typeface="+mj-ea"/>
              </a:rPr>
              <a:t>回復性に関するサービス正常性アラート</a:t>
            </a:r>
            <a:endParaRPr lang="en-US" dirty="0"/>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760410371"/>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ja-JP" altLang="en-US" sz="1050" dirty="0"/>
                        <a:t>サブスクリプション</a:t>
                      </a:r>
                      <a:endParaRPr lang="en-US" sz="1050" dirty="0"/>
                    </a:p>
                  </a:txBody>
                  <a:tcPr anchor="ctr"/>
                </a:tc>
                <a:tc>
                  <a:txBody>
                    <a:bodyPr/>
                    <a:lstStyle/>
                    <a:p>
                      <a:pPr algn="ctr"/>
                      <a:r>
                        <a:rPr lang="ja-JP" altLang="en-US" sz="1050" dirty="0"/>
                        <a:t>アラート</a:t>
                      </a:r>
                      <a:endParaRPr lang="en-US" sz="1050" dirty="0"/>
                    </a:p>
                  </a:txBody>
                  <a:tcPr anchor="ctr"/>
                </a:tc>
                <a:tc gridSpan="7">
                  <a:txBody>
                    <a:bodyPr/>
                    <a:lstStyle/>
                    <a:p>
                      <a:pPr algn="ctr"/>
                      <a:r>
                        <a:rPr lang="ja-JP" altLang="en-US" sz="1050" dirty="0"/>
                        <a:t>以下を監視するようにサービス正常性アラートが構成されてますか？</a:t>
                      </a:r>
                      <a:endParaRPr lang="en-US" sz="105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ja-JP" altLang="en-US" sz="1000" b="1" dirty="0"/>
                        <a:t>サブスクリプション名</a:t>
                      </a:r>
                      <a:endParaRPr lang="en-US" sz="1000" b="1" dirty="0"/>
                    </a:p>
                  </a:txBody>
                  <a:tcPr anchor="ctr"/>
                </a:tc>
                <a:tc>
                  <a:txBody>
                    <a:bodyPr/>
                    <a:lstStyle/>
                    <a:p>
                      <a:pPr algn="ctr"/>
                      <a:r>
                        <a:rPr lang="ja-JP" altLang="en-US" sz="1000" b="1" dirty="0"/>
                        <a:t>アラート名</a:t>
                      </a:r>
                      <a:endParaRPr lang="en-US" sz="1000" b="1" dirty="0"/>
                    </a:p>
                  </a:txBody>
                  <a:tcPr anchor="ctr"/>
                </a:tc>
                <a:tc>
                  <a:txBody>
                    <a:bodyPr/>
                    <a:lstStyle/>
                    <a:p>
                      <a:pPr algn="ctr"/>
                      <a:r>
                        <a:rPr lang="ja-JP" altLang="en-US" sz="900" b="1" dirty="0"/>
                        <a:t>すべての </a:t>
                      </a:r>
                      <a:r>
                        <a:rPr lang="en-US" altLang="ja-JP" sz="900" b="1" dirty="0"/>
                        <a:t>Azure </a:t>
                      </a:r>
                      <a:r>
                        <a:rPr lang="ja-JP" altLang="en-US" sz="900" b="1" dirty="0"/>
                        <a:t>サービス</a:t>
                      </a:r>
                      <a:r>
                        <a:rPr lang="en-US" altLang="ja-JP" sz="900" b="1" dirty="0"/>
                        <a:t>?</a:t>
                      </a:r>
                      <a:endParaRPr lang="en-US" sz="900" b="1" dirty="0"/>
                    </a:p>
                  </a:txBody>
                  <a:tcPr anchor="ctr"/>
                </a:tc>
                <a:tc>
                  <a:txBody>
                    <a:bodyPr/>
                    <a:lstStyle/>
                    <a:p>
                      <a:pPr algn="ctr"/>
                      <a:r>
                        <a:rPr lang="ja-JP" altLang="en-US" sz="900" b="1" dirty="0"/>
                        <a:t>すべてのリージョン</a:t>
                      </a:r>
                      <a:r>
                        <a:rPr lang="en-US" altLang="ja-JP" sz="900" b="1" dirty="0"/>
                        <a:t>?</a:t>
                      </a:r>
                      <a:endParaRPr lang="en-US" sz="900" b="1" dirty="0"/>
                    </a:p>
                  </a:txBody>
                  <a:tcPr anchor="ctr"/>
                </a:tc>
                <a:tc>
                  <a:txBody>
                    <a:bodyPr/>
                    <a:lstStyle/>
                    <a:p>
                      <a:pPr algn="ctr"/>
                      <a:r>
                        <a:rPr lang="ja-JP" altLang="en-US" sz="900" b="1" dirty="0"/>
                        <a:t>イベントの種類</a:t>
                      </a:r>
                      <a:r>
                        <a:rPr lang="en-US" altLang="ja-JP" sz="900" b="1" dirty="0"/>
                        <a:t>:
</a:t>
                      </a:r>
                      <a:r>
                        <a:rPr lang="ja-JP" altLang="en-US" sz="900" b="1" dirty="0"/>
                        <a:t>サービスの問題</a:t>
                      </a:r>
                      <a:r>
                        <a:rPr lang="en-US" altLang="ja-JP" sz="900" b="1" dirty="0"/>
                        <a:t>?</a:t>
                      </a:r>
                      <a:endParaRPr lang="en-US" sz="900" b="1" dirty="0"/>
                    </a:p>
                  </a:txBody>
                  <a:tcPr anchor="ctr"/>
                </a:tc>
                <a:tc>
                  <a:txBody>
                    <a:bodyPr/>
                    <a:lstStyle/>
                    <a:p>
                      <a:pPr algn="ctr"/>
                      <a:r>
                        <a:rPr lang="ja-JP" altLang="en-US" sz="900" b="1" dirty="0"/>
                        <a:t>イベントの種類</a:t>
                      </a:r>
                      <a:r>
                        <a:rPr lang="en-US" altLang="ja-JP" sz="900" b="1" dirty="0"/>
                        <a:t>:
</a:t>
                      </a:r>
                      <a:r>
                        <a:rPr lang="ja-JP" altLang="en-US" sz="900" b="1" dirty="0"/>
                        <a:t>計画的メンテナンス</a:t>
                      </a:r>
                      <a:r>
                        <a:rPr lang="en-US" altLang="ja-JP" sz="900" b="1" dirty="0"/>
                        <a:t>?</a:t>
                      </a:r>
                      <a:endParaRPr lang="en-US" sz="900" b="1" dirty="0"/>
                    </a:p>
                  </a:txBody>
                  <a:tcPr anchor="ctr"/>
                </a:tc>
                <a:tc>
                  <a:txBody>
                    <a:bodyPr/>
                    <a:lstStyle/>
                    <a:p>
                      <a:pPr algn="ctr"/>
                      <a:r>
                        <a:rPr lang="ja-JP" altLang="en-US" sz="900" b="1" dirty="0"/>
                        <a:t>イベントの種類</a:t>
                      </a:r>
                      <a:r>
                        <a:rPr lang="en-US" altLang="ja-JP" sz="900" b="1" dirty="0"/>
                        <a:t>:
</a:t>
                      </a:r>
                      <a:r>
                        <a:rPr lang="ja-JP" altLang="en-US" sz="900" b="1" dirty="0"/>
                        <a:t>サービスアドバイザリ</a:t>
                      </a:r>
                      <a:r>
                        <a:rPr lang="en-US" altLang="ja-JP" sz="900" b="1" dirty="0"/>
                        <a:t>?</a:t>
                      </a:r>
                      <a:endParaRPr lang="en-US" sz="900" b="1" dirty="0"/>
                    </a:p>
                  </a:txBody>
                  <a:tcPr anchor="ctr"/>
                </a:tc>
                <a:tc>
                  <a:txBody>
                    <a:bodyPr/>
                    <a:lstStyle/>
                    <a:p>
                      <a:pPr algn="ctr"/>
                      <a:r>
                        <a:rPr lang="ja-JP" altLang="en-US" sz="900" b="1" dirty="0"/>
                        <a:t>イベントの種類</a:t>
                      </a:r>
                      <a:r>
                        <a:rPr lang="en-US" altLang="ja-JP" sz="900" b="1" dirty="0"/>
                        <a:t>:
</a:t>
                      </a:r>
                      <a:r>
                        <a:rPr lang="ja-JP" altLang="en-US" sz="900" b="1" dirty="0"/>
                        <a:t>セキュリティアドバイザリ</a:t>
                      </a:r>
                      <a:r>
                        <a:rPr lang="en-US" altLang="ja-JP" sz="900" b="1" dirty="0"/>
                        <a:t>?</a:t>
                      </a:r>
                      <a:endParaRPr lang="en-US" sz="900" b="1" dirty="0"/>
                    </a:p>
                  </a:txBody>
                  <a:tcPr anchor="ctr"/>
                </a:tc>
                <a:tc>
                  <a:txBody>
                    <a:bodyPr/>
                    <a:lstStyle/>
                    <a:p>
                      <a:pPr algn="ctr"/>
                      <a:r>
                        <a:rPr lang="ja-JP" altLang="en-US" sz="900" b="1" dirty="0"/>
                        <a:t>チームへのアクションを自動的にトリガーしますか</a:t>
                      </a:r>
                      <a:r>
                        <a:rPr lang="en-US" altLang="ja-JP" sz="900" b="1" dirty="0"/>
                        <a:t>?</a:t>
                      </a:r>
                      <a:endParaRPr lang="en-US" sz="900" b="1" dirty="0"/>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100" b="1" dirty="0">
                          <a:solidFill>
                            <a:srgbClr val="000000"/>
                          </a:solidFill>
                        </a:rPr>
                        <a:t>はい</a:t>
                      </a:r>
                      <a:endParaRPr lang="en-US" sz="1100" b="1" dirty="0">
                        <a:solidFill>
                          <a:srgbClr val="000000"/>
                        </a:solidFill>
                      </a:endParaRPr>
                    </a:p>
                  </a:txBody>
                  <a:tcPr anchor="ctr"/>
                </a:tc>
                <a:tc>
                  <a:txBody>
                    <a:bodyPr/>
                    <a:lstStyle/>
                    <a:p>
                      <a:pPr algn="ctr"/>
                      <a:r>
                        <a:rPr lang="ja-JP" altLang="en-US" sz="1100" b="1" dirty="0">
                          <a:solidFill>
                            <a:srgbClr val="000000"/>
                          </a:solidFill>
                        </a:rPr>
                        <a:t>はい</a:t>
                      </a:r>
                      <a:endParaRPr lang="en-US" sz="1100" b="1" dirty="0">
                        <a:solidFill>
                          <a:srgbClr val="000000"/>
                        </a:solidFill>
                      </a:endParaRP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ja-JP" altLang="en-US" dirty="0">
                <a:latin typeface="+mj-ea"/>
                <a:ea typeface="+mj-ea"/>
              </a:rPr>
              <a:t>正常性とリスクに関する推奨事項</a:t>
            </a:r>
            <a:endParaRPr lang="en-US" dirty="0"/>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JP" altLang="en-US" dirty="0">
                <a:latin typeface="+mj-ea"/>
                <a:ea typeface="+mj-ea"/>
              </a:rPr>
              <a:t>影響度 </a:t>
            </a:r>
            <a:r>
              <a:rPr lang="ja-JP" altLang="en-US" b="1" dirty="0">
                <a:solidFill>
                  <a:srgbClr val="C00000"/>
                </a:solidFill>
                <a:latin typeface="+mj-ea"/>
                <a:ea typeface="+mj-ea"/>
              </a:rPr>
              <a:t>高 </a:t>
            </a:r>
            <a:r>
              <a:rPr lang="ja-JP" altLang="en-US" dirty="0">
                <a:latin typeface="+mj-ea"/>
                <a:ea typeface="+mj-ea"/>
              </a:rPr>
              <a:t>の問題 </a:t>
            </a:r>
            <a:r>
              <a:rPr lang="en-US" altLang="ja-JP" dirty="0">
                <a:latin typeface="+mj-ea"/>
                <a:ea typeface="+mj-ea"/>
              </a:rPr>
              <a:t>- </a:t>
            </a:r>
            <a:r>
              <a:rPr lang="ja-JP" altLang="en-US" dirty="0">
                <a:latin typeface="+mj-ea"/>
                <a:ea typeface="+mj-ea"/>
              </a:rPr>
              <a:t>推奨事項</a:t>
            </a:r>
            <a:endParaRPr lang="en-US" dirty="0">
              <a:latin typeface="+mj-ea"/>
              <a:ea typeface="+mj-ea"/>
            </a:endParaRP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318408" y="1321635"/>
          <a:ext cx="11536137" cy="5248664"/>
        </p:xfrm>
        <a:graphic>
          <a:graphicData uri="http://schemas.openxmlformats.org/drawingml/2006/table">
            <a:tbl>
              <a:tblPr firstRow="1" bandRow="1">
                <a:tableStyleId>{F5AB1C69-6EDB-4FF4-983F-18BD219EF322}</a:tableStyleId>
              </a:tblPr>
              <a:tblGrid>
                <a:gridCol w="443592">
                  <a:extLst>
                    <a:ext uri="{9D8B030D-6E8A-4147-A177-3AD203B41FA5}">
                      <a16:colId xmlns:a16="http://schemas.microsoft.com/office/drawing/2014/main" val="3093542262"/>
                    </a:ext>
                  </a:extLst>
                </a:gridCol>
                <a:gridCol w="8719457">
                  <a:extLst>
                    <a:ext uri="{9D8B030D-6E8A-4147-A177-3AD203B41FA5}">
                      <a16:colId xmlns:a16="http://schemas.microsoft.com/office/drawing/2014/main" val="2018168186"/>
                    </a:ext>
                  </a:extLst>
                </a:gridCol>
                <a:gridCol w="1458686">
                  <a:extLst>
                    <a:ext uri="{9D8B030D-6E8A-4147-A177-3AD203B41FA5}">
                      <a16:colId xmlns:a16="http://schemas.microsoft.com/office/drawing/2014/main" val="4023836002"/>
                    </a:ext>
                  </a:extLst>
                </a:gridCol>
                <a:gridCol w="91440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ja-JP" altLang="en-US" sz="1050" dirty="0"/>
                        <a:t>推奨事項</a:t>
                      </a:r>
                      <a:endParaRPr lang="en-US" sz="1050" dirty="0"/>
                    </a:p>
                  </a:txBody>
                  <a:tcPr anchor="ctr">
                    <a:solidFill>
                      <a:srgbClr val="CC3300"/>
                    </a:solidFill>
                  </a:tcPr>
                </a:tc>
                <a:tc>
                  <a:txBody>
                    <a:bodyPr/>
                    <a:lstStyle/>
                    <a:p>
                      <a:pPr algn="ctr"/>
                      <a:r>
                        <a:rPr lang="en-US" altLang="ja-JP" sz="800" dirty="0"/>
                        <a:t>Azure </a:t>
                      </a:r>
                      <a:r>
                        <a:rPr lang="ja-JP" altLang="en-US" sz="800" dirty="0"/>
                        <a:t>サービス </a:t>
                      </a:r>
                      <a:r>
                        <a:rPr lang="en-US" altLang="ja-JP" sz="800" dirty="0"/>
                        <a:t>/ WAF / </a:t>
                      </a:r>
                      <a:r>
                        <a:rPr lang="ja-JP" altLang="en-US" sz="800" dirty="0"/>
                        <a:t>アーキテクチャ設計</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t>影響を受けるリソースの数</a:t>
                      </a:r>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ja-JP" altLang="en-US" sz="1100" b="0" dirty="0"/>
                        <a:t>ゾーン冗長ゲートウェイ </a:t>
                      </a:r>
                      <a:r>
                        <a:rPr lang="en-US" altLang="ja-JP" sz="1100" b="0" dirty="0"/>
                        <a:t>SKU </a:t>
                      </a:r>
                      <a:r>
                        <a:rPr lang="ja-JP" altLang="en-US" sz="1100" b="0" dirty="0"/>
                        <a:t>を使用します</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ja-JP" altLang="en-US" sz="1100" b="0" dirty="0"/>
                        <a:t>可用性目標が明確に定義され、ワークロードに取り組んでいるチーム間で伝達されていることを確認します</a:t>
                      </a:r>
                    </a:p>
                  </a:txBody>
                  <a:tcPr anchor="ctr"/>
                </a:tc>
                <a:tc>
                  <a:txBody>
                    <a:bodyPr/>
                    <a:lstStyle/>
                    <a:p>
                      <a:pPr algn="ctr"/>
                      <a:r>
                        <a:rPr lang="en-US" sz="1100" dirty="0"/>
                        <a:t>WAF - 1. </a:t>
                      </a:r>
                      <a:r>
                        <a:rPr lang="ja-JP" altLang="en-US" sz="1100" dirty="0"/>
                        <a:t>定義</a:t>
                      </a:r>
                      <a:endParaRPr lang="en-US" sz="1100" dirty="0"/>
                    </a:p>
                  </a:txBody>
                  <a:tcPr anchor="ctr"/>
                </a:tc>
                <a:tc>
                  <a:txBody>
                    <a:bodyPr/>
                    <a:lstStyle/>
                    <a:p>
                      <a:pPr algn="ctr"/>
                      <a:r>
                        <a:rPr lang="ja-JP" altLang="en-US" sz="1100" dirty="0"/>
                        <a:t>ワークロード</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ja-JP" altLang="en-US" sz="1100" b="0" dirty="0"/>
                        <a:t>運用 </a:t>
                      </a:r>
                      <a:r>
                        <a:rPr lang="en-US" altLang="ja-JP" sz="1100" b="0" dirty="0"/>
                        <a:t>VM </a:t>
                      </a:r>
                      <a:r>
                        <a:rPr lang="ja-JP" altLang="en-US" sz="1100" b="0" dirty="0"/>
                        <a:t>では </a:t>
                      </a:r>
                      <a:r>
                        <a:rPr lang="en-US" altLang="ja-JP" sz="1100" b="0" dirty="0"/>
                        <a:t>SSD </a:t>
                      </a:r>
                      <a:r>
                        <a:rPr lang="ja-JP" altLang="en-US" sz="1100" b="0" dirty="0"/>
                        <a:t>ディスクを使用している必要があります</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ja-JP" altLang="en-US" sz="1100" b="0" dirty="0"/>
                        <a:t>トラフィック検査が不要な場合は、</a:t>
                      </a:r>
                      <a:r>
                        <a:rPr lang="en-US" altLang="ja-JP" sz="1100" b="0" dirty="0" err="1"/>
                        <a:t>Vnet</a:t>
                      </a:r>
                      <a:r>
                        <a:rPr lang="en-US" altLang="ja-JP" sz="1100" b="0" dirty="0"/>
                        <a:t> </a:t>
                      </a:r>
                      <a:r>
                        <a:rPr lang="ja-JP" altLang="en-US" sz="1100" b="0" dirty="0"/>
                        <a:t>を </a:t>
                      </a:r>
                      <a:r>
                        <a:rPr lang="en-US" altLang="ja-JP" sz="1100" b="0" dirty="0" err="1"/>
                        <a:t>Vnet</a:t>
                      </a:r>
                      <a:r>
                        <a:rPr lang="en-US" altLang="ja-JP" sz="1100" b="0" dirty="0"/>
                        <a:t> </a:t>
                      </a:r>
                      <a:r>
                        <a:rPr lang="ja-JP" altLang="en-US" sz="1100" b="0" dirty="0"/>
                        <a:t>ピアリングに直接接続します</a:t>
                      </a:r>
                    </a:p>
                  </a:txBody>
                  <a:tcPr anchor="ctr"/>
                </a:tc>
                <a:tc>
                  <a:txBody>
                    <a:bodyPr/>
                    <a:lstStyle/>
                    <a:p>
                      <a:pPr algn="ctr"/>
                      <a:r>
                        <a:rPr lang="ja-JP" altLang="en-US" sz="1100" dirty="0"/>
                        <a:t>アーキテクチャ設計</a:t>
                      </a:r>
                      <a:endParaRPr lang="en-US" sz="1100" dirty="0"/>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537165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6" y="620429"/>
            <a:ext cx="11306469" cy="410369"/>
          </a:xfrm>
        </p:spPr>
        <p:txBody>
          <a:bodyPr/>
          <a:lstStyle/>
          <a:p>
            <a:r>
              <a:rPr lang="ja-JP" altLang="en-US" dirty="0">
                <a:latin typeface="+mj-ea"/>
                <a:ea typeface="+mj-ea"/>
              </a:rPr>
              <a:t>影響度 </a:t>
            </a:r>
            <a:r>
              <a:rPr lang="ja-JP" altLang="en-US" dirty="0">
                <a:solidFill>
                  <a:srgbClr val="EB9100"/>
                </a:solidFill>
                <a:latin typeface="+mj-ea"/>
                <a:ea typeface="+mj-ea"/>
              </a:rPr>
              <a:t>中</a:t>
            </a:r>
            <a:r>
              <a:rPr lang="ja-JP" altLang="en-US" dirty="0">
                <a:latin typeface="+mj-ea"/>
                <a:ea typeface="+mj-ea"/>
              </a:rPr>
              <a:t> の問題 </a:t>
            </a:r>
            <a:r>
              <a:rPr lang="en-US" altLang="ja-JP" dirty="0">
                <a:latin typeface="+mj-ea"/>
                <a:ea typeface="+mj-ea"/>
              </a:rPr>
              <a:t>- </a:t>
            </a:r>
            <a:r>
              <a:rPr lang="ja-JP" altLang="en-US" dirty="0">
                <a:latin typeface="+mj-ea"/>
                <a:ea typeface="+mj-ea"/>
              </a:rPr>
              <a:t>推奨事項</a:t>
            </a:r>
            <a:endParaRPr lang="en-US" dirty="0">
              <a:latin typeface="+mj-ea"/>
              <a:ea typeface="+mj-ea"/>
            </a:endParaRP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308225" y="1321635"/>
          <a:ext cx="11546321" cy="5248664"/>
        </p:xfrm>
        <a:graphic>
          <a:graphicData uri="http://schemas.openxmlformats.org/drawingml/2006/table">
            <a:tbl>
              <a:tblPr firstRow="1" bandRow="1">
                <a:tableStyleId>{F5AB1C69-6EDB-4FF4-983F-18BD219EF322}</a:tableStyleId>
              </a:tblPr>
              <a:tblGrid>
                <a:gridCol w="452063">
                  <a:extLst>
                    <a:ext uri="{9D8B030D-6E8A-4147-A177-3AD203B41FA5}">
                      <a16:colId xmlns:a16="http://schemas.microsoft.com/office/drawing/2014/main" val="876465614"/>
                    </a:ext>
                  </a:extLst>
                </a:gridCol>
                <a:gridCol w="8720262">
                  <a:extLst>
                    <a:ext uri="{9D8B030D-6E8A-4147-A177-3AD203B41FA5}">
                      <a16:colId xmlns:a16="http://schemas.microsoft.com/office/drawing/2014/main" val="2018168186"/>
                    </a:ext>
                  </a:extLst>
                </a:gridCol>
                <a:gridCol w="1456085">
                  <a:extLst>
                    <a:ext uri="{9D8B030D-6E8A-4147-A177-3AD203B41FA5}">
                      <a16:colId xmlns:a16="http://schemas.microsoft.com/office/drawing/2014/main" val="4023836002"/>
                    </a:ext>
                  </a:extLst>
                </a:gridCol>
                <a:gridCol w="917911">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ja-JP" altLang="en-US" sz="1050" dirty="0">
                          <a:solidFill>
                            <a:schemeClr val="tx1"/>
                          </a:solidFill>
                        </a:rPr>
                        <a:t>推奨事項</a:t>
                      </a:r>
                      <a:endParaRPr lang="en-US" sz="1050" dirty="0">
                        <a:solidFill>
                          <a:schemeClr val="tx1"/>
                        </a:solidFill>
                      </a:endParaRPr>
                    </a:p>
                  </a:txBody>
                  <a:tcPr anchor="ctr">
                    <a:solidFill>
                      <a:srgbClr val="FFCC00"/>
                    </a:solidFill>
                  </a:tcPr>
                </a:tc>
                <a:tc>
                  <a:txBody>
                    <a:bodyPr/>
                    <a:lstStyle/>
                    <a:p>
                      <a:pPr algn="ctr"/>
                      <a:r>
                        <a:rPr lang="en-US" altLang="ja-JP" sz="800" dirty="0">
                          <a:solidFill>
                            <a:schemeClr val="tx1"/>
                          </a:solidFill>
                        </a:rPr>
                        <a:t>Azure </a:t>
                      </a:r>
                      <a:r>
                        <a:rPr lang="ja-JP" altLang="en-US" sz="800" dirty="0">
                          <a:solidFill>
                            <a:schemeClr val="tx1"/>
                          </a:solidFill>
                        </a:rPr>
                        <a:t>サービス </a:t>
                      </a:r>
                      <a:r>
                        <a:rPr lang="en-US" altLang="ja-JP" sz="800" dirty="0">
                          <a:solidFill>
                            <a:schemeClr val="tx1"/>
                          </a:solidFill>
                        </a:rPr>
                        <a:t>/ WAF / </a:t>
                      </a:r>
                      <a:r>
                        <a:rPr lang="ja-JP" altLang="en-US" sz="800" dirty="0">
                          <a:solidFill>
                            <a:schemeClr val="tx1"/>
                          </a:solidFill>
                        </a:rPr>
                        <a:t>アーキテクチャ設計</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solidFill>
                            <a:schemeClr val="tx1"/>
                          </a:solidFill>
                        </a:rPr>
                        <a:t>影響を受けるリソースの数</a:t>
                      </a: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ja-JP" altLang="en-US" sz="1100" b="0" dirty="0"/>
                        <a:t>ゾーン冗長ゲートウェイ </a:t>
                      </a:r>
                      <a:r>
                        <a:rPr lang="en-US" altLang="ja-JP" sz="1100" b="0" dirty="0"/>
                        <a:t>SKU </a:t>
                      </a:r>
                      <a:r>
                        <a:rPr lang="ja-JP" altLang="en-US" sz="1100" b="0" dirty="0"/>
                        <a:t>を使用します</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ja-JP" altLang="en-US" sz="1100" b="0" dirty="0"/>
                        <a:t>可用性目標が明確に定義され、ワークロードに取り組んでいるチーム間で伝達されていることを確認します</a:t>
                      </a:r>
                    </a:p>
                  </a:txBody>
                  <a:tcPr anchor="ctr"/>
                </a:tc>
                <a:tc>
                  <a:txBody>
                    <a:bodyPr/>
                    <a:lstStyle/>
                    <a:p>
                      <a:pPr algn="ctr"/>
                      <a:r>
                        <a:rPr lang="en-US" sz="1100" dirty="0"/>
                        <a:t>WAF - 1. </a:t>
                      </a:r>
                      <a:r>
                        <a:rPr lang="ja-JP" altLang="en-US" sz="1100" dirty="0"/>
                        <a:t>定義</a:t>
                      </a:r>
                      <a:endParaRPr lang="en-US" sz="1100" dirty="0"/>
                    </a:p>
                  </a:txBody>
                  <a:tcPr anchor="ctr"/>
                </a:tc>
                <a:tc>
                  <a:txBody>
                    <a:bodyPr/>
                    <a:lstStyle/>
                    <a:p>
                      <a:pPr algn="ctr"/>
                      <a:r>
                        <a:rPr lang="ja-JP" altLang="en-US" sz="1100" dirty="0"/>
                        <a:t>ワークロード</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ja-JP" altLang="en-US" sz="1100" b="0" dirty="0"/>
                        <a:t>運用 </a:t>
                      </a:r>
                      <a:r>
                        <a:rPr lang="en-US" altLang="ja-JP" sz="1100" b="0" dirty="0"/>
                        <a:t>VM </a:t>
                      </a:r>
                      <a:r>
                        <a:rPr lang="ja-JP" altLang="en-US" sz="1100" b="0" dirty="0"/>
                        <a:t>では </a:t>
                      </a:r>
                      <a:r>
                        <a:rPr lang="en-US" altLang="ja-JP" sz="1100" b="0" dirty="0"/>
                        <a:t>SSD </a:t>
                      </a:r>
                      <a:r>
                        <a:rPr lang="ja-JP" altLang="en-US" sz="1100" b="0" dirty="0"/>
                        <a:t>ディスクを使用している必要があります</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ja-JP" altLang="en-US" sz="1100" b="0" dirty="0"/>
                        <a:t>トラフィック検査が不要な場合は、</a:t>
                      </a:r>
                      <a:r>
                        <a:rPr lang="en-US" altLang="ja-JP" sz="1100" b="0" dirty="0" err="1"/>
                        <a:t>Vnet</a:t>
                      </a:r>
                      <a:r>
                        <a:rPr lang="en-US" altLang="ja-JP" sz="1100" b="0" dirty="0"/>
                        <a:t> </a:t>
                      </a:r>
                      <a:r>
                        <a:rPr lang="ja-JP" altLang="en-US" sz="1100" b="0" dirty="0"/>
                        <a:t>を </a:t>
                      </a:r>
                      <a:r>
                        <a:rPr lang="en-US" altLang="ja-JP" sz="1100" b="0" dirty="0" err="1"/>
                        <a:t>Vnet</a:t>
                      </a:r>
                      <a:r>
                        <a:rPr lang="en-US" altLang="ja-JP" sz="1100" b="0" dirty="0"/>
                        <a:t> </a:t>
                      </a:r>
                      <a:r>
                        <a:rPr lang="ja-JP" altLang="en-US" sz="1100" b="0" dirty="0"/>
                        <a:t>ピアリングに直接接続します</a:t>
                      </a:r>
                    </a:p>
                  </a:txBody>
                  <a:tcPr anchor="ctr"/>
                </a:tc>
                <a:tc>
                  <a:txBody>
                    <a:bodyPr/>
                    <a:lstStyle/>
                    <a:p>
                      <a:pPr algn="ctr"/>
                      <a:r>
                        <a:rPr lang="ja-JP" altLang="en-US" sz="1100" dirty="0"/>
                        <a:t>アーキテクチャ設計</a:t>
                      </a:r>
                      <a:endParaRPr lang="en-US" sz="1100" dirty="0"/>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0734407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JP" altLang="en-US" b="1" dirty="0"/>
              <a:t>影響度 </a:t>
            </a:r>
            <a:r>
              <a:rPr lang="ja-JP" altLang="en-US" b="1" dirty="0">
                <a:solidFill>
                  <a:srgbClr val="0070C0"/>
                </a:solidFill>
              </a:rPr>
              <a:t>低</a:t>
            </a:r>
            <a:r>
              <a:rPr lang="ja-JP" altLang="en-US" b="1" dirty="0"/>
              <a:t> の問題 </a:t>
            </a:r>
            <a:r>
              <a:rPr lang="en-US" altLang="ja-JP" b="1" dirty="0"/>
              <a:t>- </a:t>
            </a:r>
            <a:r>
              <a:rPr lang="ja-JP" altLang="en-US" b="1" dirty="0"/>
              <a:t>推奨事項</a:t>
            </a:r>
            <a:endParaRPr lang="en-US" dirty="0"/>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318408" y="1321635"/>
          <a:ext cx="11536137" cy="5248664"/>
        </p:xfrm>
        <a:graphic>
          <a:graphicData uri="http://schemas.openxmlformats.org/drawingml/2006/table">
            <a:tbl>
              <a:tblPr firstRow="1" bandRow="1">
                <a:tableStyleId>{7DF18680-E054-41AD-8BC1-D1AEF772440D}</a:tableStyleId>
              </a:tblPr>
              <a:tblGrid>
                <a:gridCol w="432706">
                  <a:extLst>
                    <a:ext uri="{9D8B030D-6E8A-4147-A177-3AD203B41FA5}">
                      <a16:colId xmlns:a16="http://schemas.microsoft.com/office/drawing/2014/main" val="2684924245"/>
                    </a:ext>
                  </a:extLst>
                </a:gridCol>
                <a:gridCol w="8741229">
                  <a:extLst>
                    <a:ext uri="{9D8B030D-6E8A-4147-A177-3AD203B41FA5}">
                      <a16:colId xmlns:a16="http://schemas.microsoft.com/office/drawing/2014/main" val="2018168186"/>
                    </a:ext>
                  </a:extLst>
                </a:gridCol>
                <a:gridCol w="1447800">
                  <a:extLst>
                    <a:ext uri="{9D8B030D-6E8A-4147-A177-3AD203B41FA5}">
                      <a16:colId xmlns:a16="http://schemas.microsoft.com/office/drawing/2014/main" val="4023836002"/>
                    </a:ext>
                  </a:extLst>
                </a:gridCol>
                <a:gridCol w="914402">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ja-JP" altLang="en-US" sz="1050" dirty="0"/>
                        <a:t>推奨事項</a:t>
                      </a:r>
                      <a:endParaRPr lang="en-US" sz="1050" dirty="0"/>
                    </a:p>
                  </a:txBody>
                  <a:tcPr anchor="ctr">
                    <a:solidFill>
                      <a:srgbClr val="00B0F0"/>
                    </a:solidFill>
                  </a:tcPr>
                </a:tc>
                <a:tc>
                  <a:txBody>
                    <a:bodyPr/>
                    <a:lstStyle/>
                    <a:p>
                      <a:pPr algn="ctr"/>
                      <a:r>
                        <a:rPr lang="en-US" altLang="ja-JP" sz="800" dirty="0"/>
                        <a:t>Azure </a:t>
                      </a:r>
                      <a:r>
                        <a:rPr lang="ja-JP" altLang="en-US" sz="800" dirty="0"/>
                        <a:t>サービス </a:t>
                      </a:r>
                      <a:r>
                        <a:rPr lang="en-US" altLang="ja-JP" sz="800" dirty="0"/>
                        <a:t>/ WAF / </a:t>
                      </a:r>
                      <a:r>
                        <a:rPr lang="ja-JP" altLang="en-US" sz="800" dirty="0"/>
                        <a:t>アーキテクチャ設計</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JP" altLang="en-US" sz="1050" dirty="0"/>
                        <a:t>影響を受けるリソースの数</a:t>
                      </a:r>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ja-JP" altLang="en-US" sz="1100" b="0" dirty="0"/>
                        <a:t>ゾーン冗長ゲートウェイ </a:t>
                      </a:r>
                      <a:r>
                        <a:rPr lang="en-US" altLang="ja-JP" sz="1100" b="0" dirty="0"/>
                        <a:t>SKU </a:t>
                      </a:r>
                      <a:r>
                        <a:rPr lang="ja-JP" altLang="en-US" sz="1100" b="0" dirty="0"/>
                        <a:t>を使用します</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ja-JP" altLang="en-US" sz="1100" b="0" dirty="0"/>
                        <a:t>可用性目標が明確に定義され、ワークロードに取り組んでいるチーム間で伝達されていることを確認します</a:t>
                      </a:r>
                    </a:p>
                  </a:txBody>
                  <a:tcPr anchor="ctr"/>
                </a:tc>
                <a:tc>
                  <a:txBody>
                    <a:bodyPr/>
                    <a:lstStyle/>
                    <a:p>
                      <a:pPr algn="ctr"/>
                      <a:r>
                        <a:rPr lang="en-US" sz="1100" dirty="0"/>
                        <a:t>WAF - 1. </a:t>
                      </a:r>
                      <a:r>
                        <a:rPr lang="ja-JP" altLang="en-US" sz="1100" dirty="0"/>
                        <a:t>定義</a:t>
                      </a:r>
                      <a:endParaRPr lang="en-US" sz="1100" dirty="0"/>
                    </a:p>
                  </a:txBody>
                  <a:tcPr anchor="ctr"/>
                </a:tc>
                <a:tc>
                  <a:txBody>
                    <a:bodyPr/>
                    <a:lstStyle/>
                    <a:p>
                      <a:pPr algn="ctr"/>
                      <a:r>
                        <a:rPr lang="ja-JP" altLang="en-US" sz="1100" dirty="0"/>
                        <a:t>ワークロード</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ja-JP" altLang="en-US" sz="1100" b="0" dirty="0"/>
                        <a:t>運用 </a:t>
                      </a:r>
                      <a:r>
                        <a:rPr lang="en-US" altLang="ja-JP" sz="1100" b="0" dirty="0"/>
                        <a:t>VM </a:t>
                      </a:r>
                      <a:r>
                        <a:rPr lang="ja-JP" altLang="en-US" sz="1100" b="0" dirty="0"/>
                        <a:t>では </a:t>
                      </a:r>
                      <a:r>
                        <a:rPr lang="en-US" altLang="ja-JP" sz="1100" b="0" dirty="0"/>
                        <a:t>SSD </a:t>
                      </a:r>
                      <a:r>
                        <a:rPr lang="ja-JP" altLang="en-US" sz="1100" b="0" dirty="0"/>
                        <a:t>ディスクを使用している必要があります</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ja-JP" altLang="en-US" sz="1100" b="0" dirty="0"/>
                        <a:t>トラフィック検査が不要な場合は、</a:t>
                      </a:r>
                      <a:r>
                        <a:rPr lang="en-US" altLang="ja-JP" sz="1100" b="0" dirty="0" err="1"/>
                        <a:t>Vnet</a:t>
                      </a:r>
                      <a:r>
                        <a:rPr lang="en-US" altLang="ja-JP" sz="1100" b="0" dirty="0"/>
                        <a:t> </a:t>
                      </a:r>
                      <a:r>
                        <a:rPr lang="ja-JP" altLang="en-US" sz="1100" b="0" dirty="0"/>
                        <a:t>を </a:t>
                      </a:r>
                      <a:r>
                        <a:rPr lang="en-US" altLang="ja-JP" sz="1100" b="0" dirty="0" err="1"/>
                        <a:t>Vnet</a:t>
                      </a:r>
                      <a:r>
                        <a:rPr lang="en-US" altLang="ja-JP" sz="1100" b="0" dirty="0"/>
                        <a:t> </a:t>
                      </a:r>
                      <a:r>
                        <a:rPr lang="ja-JP" altLang="en-US" sz="1100" b="0" dirty="0"/>
                        <a:t>ピアリングに直接接続します</a:t>
                      </a:r>
                    </a:p>
                  </a:txBody>
                  <a:tcPr anchor="ctr"/>
                </a:tc>
                <a:tc>
                  <a:txBody>
                    <a:bodyPr/>
                    <a:lstStyle/>
                    <a:p>
                      <a:pPr algn="ctr"/>
                      <a:r>
                        <a:rPr lang="ja-JP" altLang="en-US" sz="1100" dirty="0"/>
                        <a:t>アーキテクチャ設計</a:t>
                      </a:r>
                      <a:endParaRPr lang="en-US" sz="1100" dirty="0"/>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993372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ja-JP" altLang="en-US" dirty="0">
                <a:latin typeface="+mj-ea"/>
                <a:ea typeface="+mj-ea"/>
              </a:rPr>
              <a:t>設計、プラットフォーム、サポートに関する</a:t>
            </a:r>
            <a:br>
              <a:rPr lang="en-US" altLang="ja-JP" dirty="0">
                <a:latin typeface="+mj-ea"/>
                <a:ea typeface="+mj-ea"/>
              </a:rPr>
            </a:br>
            <a:r>
              <a:rPr lang="ja-JP" altLang="en-US" dirty="0">
                <a:latin typeface="+mj-ea"/>
                <a:ea typeface="+mj-ea"/>
              </a:rPr>
              <a:t>推奨事項</a:t>
            </a:r>
            <a:endParaRPr lang="en-US" dirty="0">
              <a:latin typeface="+mj-ea"/>
              <a:ea typeface="+mj-ea"/>
            </a:endParaRP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ja-JP" altLang="en-US" dirty="0">
                <a:latin typeface="+mj-ea"/>
                <a:ea typeface="+mj-ea"/>
              </a:rPr>
              <a:t>アーキテクチャ設計、</a:t>
            </a:r>
            <a:r>
              <a:rPr lang="en-US" altLang="ja-JP" dirty="0">
                <a:latin typeface="+mj-ea"/>
                <a:ea typeface="+mj-ea"/>
              </a:rPr>
              <a:t>Microsoft </a:t>
            </a:r>
            <a:r>
              <a:rPr lang="ja-JP" altLang="en-US" dirty="0">
                <a:latin typeface="+mj-ea"/>
                <a:ea typeface="+mj-ea"/>
              </a:rPr>
              <a:t>の停止、サポート インシデント、サービスの廃止</a:t>
            </a:r>
          </a:p>
        </p:txBody>
      </p:sp>
    </p:spTree>
    <p:extLst>
      <p:ext uri="{BB962C8B-B14F-4D97-AF65-F5344CB8AC3E}">
        <p14:creationId xmlns:p14="http://schemas.microsoft.com/office/powerpoint/2010/main" val="7484316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JP" altLang="en-US" dirty="0">
                <a:latin typeface="+mj-ea"/>
                <a:ea typeface="+mj-ea"/>
              </a:rPr>
              <a:t>アーキテクチャに関する推奨事項</a:t>
            </a:r>
            <a:endParaRPr lang="en-US" dirty="0">
              <a:latin typeface="+mj-ea"/>
              <a:ea typeface="+mj-ea"/>
            </a:endParaRP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1600" b="0" i="0" u="none" strike="noStrike" kern="1200" cap="none" spc="0" normalizeH="0" baseline="0" noProof="0" dirty="0">
                <a:ln>
                  <a:noFill/>
                </a:ln>
                <a:solidFill>
                  <a:schemeClr val="bg1"/>
                </a:solidFill>
                <a:effectLst/>
                <a:uLnTx/>
                <a:uFillTx/>
                <a:latin typeface="+mn-ea"/>
                <a:cs typeface="+mn-cs"/>
              </a:rPr>
              <a:t>必須 </a:t>
            </a:r>
            <a:r>
              <a:rPr kumimoji="0" lang="en-US" altLang="ja-JP" sz="1600" b="0" i="0" u="none" strike="noStrike" kern="1200" cap="none" spc="0" normalizeH="0" baseline="0" noProof="0" dirty="0">
                <a:ln>
                  <a:noFill/>
                </a:ln>
                <a:solidFill>
                  <a:schemeClr val="bg1"/>
                </a:solidFill>
                <a:effectLst/>
                <a:uLnTx/>
                <a:uFillTx/>
                <a:latin typeface="+mn-ea"/>
                <a:cs typeface="+mn-cs"/>
              </a:rPr>
              <a:t>- </a:t>
            </a:r>
            <a:r>
              <a:rPr kumimoji="0" lang="ja-JP" altLang="en-US" sz="1600" b="0" i="0" u="none" strike="noStrike" kern="1200" cap="none" spc="0" normalizeH="0" baseline="0" noProof="0" dirty="0">
                <a:ln>
                  <a:noFill/>
                </a:ln>
                <a:solidFill>
                  <a:schemeClr val="bg1"/>
                </a:solidFill>
                <a:effectLst/>
                <a:uLnTx/>
                <a:uFillTx/>
                <a:latin typeface="+mn-ea"/>
                <a:cs typeface="+mn-cs"/>
              </a:rPr>
              <a:t>ワークロードの調査結果に基づいてカスタマイズする </a:t>
            </a:r>
            <a:r>
              <a:rPr kumimoji="0" lang="en-US" altLang="ja-JP" sz="1600" b="0" i="0" u="none" strike="noStrike" kern="1200" cap="none" spc="0" normalizeH="0" baseline="0" noProof="0" dirty="0">
                <a:ln>
                  <a:noFill/>
                </a:ln>
                <a:solidFill>
                  <a:schemeClr val="bg1"/>
                </a:solidFill>
                <a:effectLst/>
                <a:uLnTx/>
                <a:uFillTx/>
                <a:latin typeface="+mn-ea"/>
                <a:cs typeface="+mn-cs"/>
              </a:rPr>
              <a:t>– </a:t>
            </a:r>
            <a:r>
              <a:rPr kumimoji="0" lang="ja-JP" altLang="en-US" sz="1600" b="0" i="0" u="none" strike="noStrike" kern="1200" cap="none" spc="0" normalizeH="0" baseline="0" noProof="0" dirty="0">
                <a:ln>
                  <a:noFill/>
                </a:ln>
                <a:solidFill>
                  <a:schemeClr val="bg1"/>
                </a:solidFill>
                <a:effectLst/>
                <a:uLnTx/>
                <a:uFillTx/>
                <a:latin typeface="+mn-ea"/>
                <a:cs typeface="+mn-cs"/>
              </a:rPr>
              <a:t>回復性の向上に役立つ可能性のある変更をアーキテクチャに追加します。推奨事項が</a:t>
            </a:r>
            <a:r>
              <a:rPr kumimoji="0" lang="en-US" altLang="ja-JP" sz="1600" b="0" i="0" u="none" strike="noStrike" kern="1200" cap="none" spc="0" normalizeH="0" baseline="0" noProof="0" dirty="0">
                <a:ln>
                  <a:noFill/>
                </a:ln>
                <a:solidFill>
                  <a:schemeClr val="bg1"/>
                </a:solidFill>
                <a:effectLst/>
                <a:uLnTx/>
                <a:uFillTx/>
                <a:latin typeface="+mn-ea"/>
                <a:cs typeface="+mn-cs"/>
              </a:rPr>
              <a:t>Excel</a:t>
            </a:r>
            <a:r>
              <a:rPr kumimoji="0" lang="ja-JP" altLang="en-US" sz="1600" b="0" i="0" u="none" strike="noStrike" kern="1200" cap="none" spc="0" normalizeH="0" baseline="0" noProof="0" dirty="0">
                <a:ln>
                  <a:noFill/>
                </a:ln>
                <a:solidFill>
                  <a:schemeClr val="bg1"/>
                </a:solidFill>
                <a:effectLst/>
                <a:uLnTx/>
                <a:uFillTx/>
                <a:latin typeface="+mn-ea"/>
                <a:cs typeface="+mn-cs"/>
              </a:rPr>
              <a:t>の「アクションプラン」に追加され、</a:t>
            </a:r>
            <a:r>
              <a:rPr kumimoji="0" lang="en-US" altLang="ja-JP" sz="1600" b="0" i="0" u="none" strike="noStrike" kern="1200" cap="none" spc="0" normalizeH="0" baseline="0" noProof="0" dirty="0" err="1">
                <a:ln>
                  <a:noFill/>
                </a:ln>
                <a:solidFill>
                  <a:schemeClr val="bg1"/>
                </a:solidFill>
                <a:effectLst/>
                <a:uLnTx/>
                <a:uFillTx/>
                <a:latin typeface="+mn-ea"/>
                <a:cs typeface="+mn-cs"/>
              </a:rPr>
              <a:t>CxObserve</a:t>
            </a:r>
            <a:r>
              <a:rPr kumimoji="0" lang="ja-JP" altLang="en-US" sz="1600" b="0" i="0" u="none" strike="noStrike" kern="1200" cap="none" spc="0" normalizeH="0" baseline="0" noProof="0" dirty="0">
                <a:ln>
                  <a:noFill/>
                </a:ln>
                <a:solidFill>
                  <a:schemeClr val="bg1"/>
                </a:solidFill>
                <a:effectLst/>
                <a:uLnTx/>
                <a:uFillTx/>
                <a:latin typeface="+mn-ea"/>
                <a:cs typeface="+mn-cs"/>
              </a:rPr>
              <a:t>に入力されていることを確認してください。</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JP" altLang="en-US" sz="1400" b="1" dirty="0"/>
              <a:t>所見または推奨事項</a:t>
            </a:r>
          </a:p>
          <a:p>
            <a:pPr marL="285750" indent="-285750" rtl="0">
              <a:lnSpc>
                <a:spcPct val="150000"/>
              </a:lnSpc>
              <a:buFont typeface="Arial" panose="020B0604020202020204" pitchFamily="34" charset="0"/>
              <a:buChar char="•"/>
            </a:pPr>
            <a:r>
              <a:rPr lang="ja-JP" altLang="en-US" sz="1400" b="1" dirty="0"/>
              <a:t>所見または推奨事項</a:t>
            </a:r>
          </a:p>
        </p:txBody>
      </p:sp>
    </p:spTree>
    <p:extLst>
      <p:ext uri="{BB962C8B-B14F-4D97-AF65-F5344CB8AC3E}">
        <p14:creationId xmlns:p14="http://schemas.microsoft.com/office/powerpoint/2010/main" val="660833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JP" altLang="en-US" dirty="0">
                <a:latin typeface="+mj-ea"/>
                <a:ea typeface="+mj-ea"/>
              </a:rPr>
              <a:t>最近の </a:t>
            </a:r>
            <a:r>
              <a:rPr lang="en-US" altLang="ja-JP" dirty="0">
                <a:latin typeface="+mj-ea"/>
                <a:ea typeface="+mj-ea"/>
              </a:rPr>
              <a:t>Microsoft </a:t>
            </a:r>
            <a:r>
              <a:rPr lang="ja-JP" altLang="en-US" dirty="0">
                <a:latin typeface="+mj-ea"/>
                <a:ea typeface="+mj-ea"/>
              </a:rPr>
              <a:t>の停止 </a:t>
            </a:r>
            <a:r>
              <a:rPr lang="en-US" altLang="ja-JP" dirty="0">
                <a:latin typeface="+mj-ea"/>
                <a:ea typeface="+mj-ea"/>
              </a:rPr>
              <a:t>(</a:t>
            </a:r>
            <a:r>
              <a:rPr lang="ja-JP" altLang="en-US" dirty="0">
                <a:latin typeface="+mj-ea"/>
                <a:ea typeface="+mj-ea"/>
              </a:rPr>
              <a:t>過去 </a:t>
            </a:r>
            <a:r>
              <a:rPr lang="en-US" altLang="ja-JP" dirty="0">
                <a:latin typeface="+mj-ea"/>
                <a:ea typeface="+mj-ea"/>
              </a:rPr>
              <a:t>3 </a:t>
            </a:r>
            <a:r>
              <a:rPr lang="ja-JP" altLang="en-US" dirty="0">
                <a:latin typeface="+mj-ea"/>
                <a:ea typeface="+mj-ea"/>
              </a:rPr>
              <a:t>か月から </a:t>
            </a:r>
            <a:r>
              <a:rPr lang="en-US" altLang="ja-JP" dirty="0">
                <a:latin typeface="+mj-ea"/>
                <a:ea typeface="+mj-ea"/>
              </a:rPr>
              <a:t>6 </a:t>
            </a:r>
            <a:r>
              <a:rPr lang="ja-JP" altLang="en-US" dirty="0">
                <a:latin typeface="+mj-ea"/>
                <a:ea typeface="+mj-ea"/>
              </a:rPr>
              <a:t>か月</a:t>
            </a:r>
            <a:r>
              <a:rPr lang="en-US" altLang="ja-JP" dirty="0">
                <a:latin typeface="+mj-ea"/>
                <a:ea typeface="+mj-ea"/>
              </a:rPr>
              <a:t>)</a:t>
            </a:r>
            <a:endParaRPr lang="en-US" dirty="0">
              <a:latin typeface="+mj-ea"/>
              <a:ea typeface="+mj-ea"/>
            </a:endParaRP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2000" b="0" i="0" u="none" strike="noStrike" kern="1200" cap="none" spc="0" normalizeH="0" baseline="0" noProof="0" dirty="0">
                <a:ln>
                  <a:noFill/>
                </a:ln>
                <a:solidFill>
                  <a:schemeClr val="bg1"/>
                </a:solidFill>
                <a:effectLst/>
                <a:uLnTx/>
                <a:uFillTx/>
                <a:latin typeface="+mn-ea"/>
                <a:cs typeface="+mn-cs"/>
              </a:rPr>
              <a:t>必須</a:t>
            </a:r>
            <a:r>
              <a:rPr kumimoji="0" lang="en-US" altLang="ja-JP" sz="2000" b="0" i="0" u="none" strike="noStrike" kern="1200" cap="none" spc="0" normalizeH="0" baseline="0" noProof="0" dirty="0">
                <a:ln>
                  <a:noFill/>
                </a:ln>
                <a:solidFill>
                  <a:schemeClr val="bg1"/>
                </a:solidFill>
                <a:effectLst/>
                <a:uLnTx/>
                <a:uFillTx/>
                <a:latin typeface="+mn-ea"/>
                <a:cs typeface="+mn-cs"/>
              </a:rPr>
              <a:t> - </a:t>
            </a:r>
            <a:r>
              <a:rPr kumimoji="0" lang="ja-JP" altLang="en-US" sz="2000" b="0" i="0" u="none" strike="noStrike" kern="1200" cap="none" spc="0" normalizeH="0" baseline="0" noProof="0" dirty="0">
                <a:ln>
                  <a:noFill/>
                </a:ln>
                <a:solidFill>
                  <a:schemeClr val="bg1"/>
                </a:solidFill>
                <a:effectLst/>
                <a:uLnTx/>
                <a:uFillTx/>
                <a:latin typeface="+mn-ea"/>
                <a:cs typeface="+mn-cs"/>
              </a:rPr>
              <a:t>ワークロードに影響を与えた停止を追加します。推奨事項が</a:t>
            </a:r>
            <a:r>
              <a:rPr kumimoji="0" lang="en-US" altLang="ja-JP" sz="2000" b="0" i="0" u="none" strike="noStrike" kern="1200" cap="none" spc="0" normalizeH="0" baseline="0" noProof="0" dirty="0">
                <a:ln>
                  <a:noFill/>
                </a:ln>
                <a:solidFill>
                  <a:schemeClr val="bg1"/>
                </a:solidFill>
                <a:effectLst/>
                <a:uLnTx/>
                <a:uFillTx/>
                <a:latin typeface="+mn-ea"/>
                <a:cs typeface="+mn-cs"/>
              </a:rPr>
              <a:t>Excel</a:t>
            </a:r>
            <a:r>
              <a:rPr kumimoji="0" lang="ja-JP" altLang="en-US" sz="2000" b="0" i="0" u="none" strike="noStrike" kern="1200" cap="none" spc="0" normalizeH="0" baseline="0" noProof="0" dirty="0">
                <a:ln>
                  <a:noFill/>
                </a:ln>
                <a:solidFill>
                  <a:schemeClr val="bg1"/>
                </a:solidFill>
                <a:effectLst/>
                <a:uLnTx/>
                <a:uFillTx/>
                <a:latin typeface="+mn-ea"/>
                <a:cs typeface="+mn-cs"/>
              </a:rPr>
              <a:t>の「アクションプラン」に追加され、</a:t>
            </a:r>
            <a:r>
              <a:rPr kumimoji="0" lang="en-US" altLang="ja-JP" sz="2000" b="0" i="0" u="none" strike="noStrike" kern="1200" cap="none" spc="0" normalizeH="0" baseline="0" noProof="0" dirty="0" err="1">
                <a:ln>
                  <a:noFill/>
                </a:ln>
                <a:solidFill>
                  <a:schemeClr val="bg1"/>
                </a:solidFill>
                <a:effectLst/>
                <a:uLnTx/>
                <a:uFillTx/>
                <a:latin typeface="+mn-ea"/>
                <a:cs typeface="+mn-cs"/>
              </a:rPr>
              <a:t>CxObserve</a:t>
            </a:r>
            <a:r>
              <a:rPr kumimoji="0" lang="ja-JP" altLang="en-US" sz="2000" b="0" i="0" u="none" strike="noStrike" kern="1200" cap="none" spc="0" normalizeH="0" baseline="0" noProof="0" dirty="0">
                <a:ln>
                  <a:noFill/>
                </a:ln>
                <a:solidFill>
                  <a:schemeClr val="bg1"/>
                </a:solidFill>
                <a:effectLst/>
                <a:uLnTx/>
                <a:uFillTx/>
                <a:latin typeface="+mn-ea"/>
                <a:cs typeface="+mn-cs"/>
              </a:rPr>
              <a:t>に入力されていることを確認してください。</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latin typeface="+mn-ea"/>
              </a:rPr>
              <a:t>VKBN-P80 - </a:t>
            </a:r>
            <a:r>
              <a:rPr lang="ja-JP" altLang="en-US" sz="1400" b="1" dirty="0">
                <a:latin typeface="+mn-ea"/>
              </a:rPr>
              <a:t>断続的な接続の問題</a:t>
            </a:r>
            <a:r>
              <a:rPr lang="en-US" sz="1400" b="1" dirty="0">
                <a:latin typeface="+mn-ea"/>
              </a:rPr>
              <a:t> - East US 2</a:t>
            </a:r>
          </a:p>
          <a:p>
            <a:pPr lvl="1">
              <a:lnSpc>
                <a:spcPct val="150000"/>
              </a:lnSpc>
            </a:pPr>
            <a:r>
              <a:rPr lang="ja-JP" altLang="en-US" sz="1400" b="1" i="0" dirty="0">
                <a:solidFill>
                  <a:srgbClr val="323130"/>
                </a:solidFill>
                <a:effectLst/>
                <a:latin typeface="+mn-ea"/>
              </a:rPr>
              <a:t>推奨事項</a:t>
            </a:r>
            <a:r>
              <a:rPr lang="en-US" sz="1400" b="0" i="0" dirty="0">
                <a:solidFill>
                  <a:srgbClr val="323130"/>
                </a:solidFill>
                <a:effectLst/>
                <a:latin typeface="+mn-ea"/>
              </a:rPr>
              <a:t>:</a:t>
            </a:r>
            <a:endParaRPr lang="en-US" sz="1400" dirty="0">
              <a:latin typeface="+mn-ea"/>
            </a:endParaRP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mn-ea"/>
              </a:rPr>
              <a:t>このクラスのインシデントの影響を軽減するために、要求を再試行したり、失敗した接続や低速な接続を再起動したりするロジックをサービスまたはアプリケーションに組み込むことを検討してください</a:t>
            </a: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mn-ea"/>
              </a:rPr>
              <a:t>負荷分散ソリューションが、異常な状態のバックエンド エンドポイントを検出するように適切に構成されていることを確認します</a:t>
            </a: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mn-ea"/>
              </a:rPr>
              <a:t>このインシデントは、リージョン内の </a:t>
            </a:r>
            <a:r>
              <a:rPr lang="en-US" altLang="ja-JP" sz="1400" b="0" i="0" dirty="0">
                <a:solidFill>
                  <a:srgbClr val="323130"/>
                </a:solidFill>
                <a:effectLst/>
                <a:latin typeface="+mn-ea"/>
              </a:rPr>
              <a:t>1 </a:t>
            </a:r>
            <a:r>
              <a:rPr lang="ja-JP" altLang="en-US" sz="1400" b="0" i="0" dirty="0">
                <a:solidFill>
                  <a:srgbClr val="323130"/>
                </a:solidFill>
                <a:effectLst/>
                <a:latin typeface="+mn-ea"/>
              </a:rPr>
              <a:t>つのアベイラビリティーゾーン内の </a:t>
            </a:r>
            <a:r>
              <a:rPr lang="en-US" altLang="ja-JP" sz="1400" b="0" i="0" dirty="0">
                <a:solidFill>
                  <a:srgbClr val="323130"/>
                </a:solidFill>
                <a:effectLst/>
                <a:latin typeface="+mn-ea"/>
              </a:rPr>
              <a:t>1 </a:t>
            </a:r>
            <a:r>
              <a:rPr lang="ja-JP" altLang="en-US" sz="1400" b="0" i="0" dirty="0">
                <a:solidFill>
                  <a:srgbClr val="323130"/>
                </a:solidFill>
                <a:effectLst/>
                <a:latin typeface="+mn-ea"/>
              </a:rPr>
              <a:t>つのデータセンターに影響を与えました。複数のアベイラビリティーゾーンと複数のリージョンを使用するようにサービスとアプリケーションを設計することを検討してください。</a:t>
            </a: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mn-ea"/>
              </a:rPr>
              <a:t>プロアクティブな監視とインシデントの自動応答を実装して、</a:t>
            </a:r>
            <a:r>
              <a:rPr lang="en-US" altLang="ja-JP" sz="1400" b="0" i="0" dirty="0">
                <a:solidFill>
                  <a:srgbClr val="323130"/>
                </a:solidFill>
                <a:effectLst/>
                <a:latin typeface="+mn-ea"/>
              </a:rPr>
              <a:t>Azure </a:t>
            </a:r>
            <a:r>
              <a:rPr lang="ja-JP" altLang="en-US" sz="1400" b="0" i="0" dirty="0">
                <a:solidFill>
                  <a:srgbClr val="323130"/>
                </a:solidFill>
                <a:effectLst/>
                <a:latin typeface="+mn-ea"/>
              </a:rPr>
              <a:t>の停止が解決されるまで異常なサービスを分離します</a:t>
            </a:r>
            <a:endParaRPr lang="en-US" sz="1400" dirty="0">
              <a:latin typeface="+mn-ea"/>
            </a:endParaRPr>
          </a:p>
          <a:p>
            <a:pPr marL="285750" indent="-285750" rtl="0">
              <a:lnSpc>
                <a:spcPct val="150000"/>
              </a:lnSpc>
              <a:buFont typeface="Arial" panose="020B0604020202020204" pitchFamily="34" charset="0"/>
              <a:buChar char="•"/>
            </a:pPr>
            <a:r>
              <a:rPr lang="en-US" sz="1400" b="1" dirty="0">
                <a:latin typeface="+mn-ea"/>
              </a:rPr>
              <a:t>Outage 2</a:t>
            </a:r>
          </a:p>
          <a:p>
            <a:pPr lvl="1">
              <a:lnSpc>
                <a:spcPct val="150000"/>
              </a:lnSpc>
            </a:pPr>
            <a:r>
              <a:rPr lang="ja-JP" altLang="en-US" sz="1400" b="1" i="0" dirty="0">
                <a:solidFill>
                  <a:srgbClr val="323130"/>
                </a:solidFill>
                <a:effectLst/>
                <a:latin typeface="+mn-ea"/>
              </a:rPr>
              <a:t>推奨事項</a:t>
            </a:r>
            <a:r>
              <a:rPr lang="en-US" sz="1400" b="1" i="0" dirty="0">
                <a:solidFill>
                  <a:srgbClr val="323130"/>
                </a:solidFill>
                <a:effectLst/>
                <a:latin typeface="+mn-ea"/>
              </a:rPr>
              <a:t>:</a:t>
            </a:r>
          </a:p>
          <a:p>
            <a:pPr marL="742950" lvl="1" indent="-285750">
              <a:lnSpc>
                <a:spcPct val="150000"/>
              </a:lnSpc>
              <a:buFont typeface="Arial" panose="020B0604020202020204" pitchFamily="34" charset="0"/>
              <a:buChar char="•"/>
            </a:pPr>
            <a:r>
              <a:rPr lang="en-US" sz="1400" dirty="0">
                <a:solidFill>
                  <a:srgbClr val="323130"/>
                </a:solidFill>
                <a:latin typeface="+mn-ea"/>
              </a:rPr>
              <a:t>…</a:t>
            </a:r>
            <a:endParaRPr lang="en-US" sz="1400" dirty="0">
              <a:latin typeface="+mn-ea"/>
            </a:endParaRPr>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7005702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latin typeface="+mj-ea"/>
                <a:ea typeface="+mj-ea"/>
              </a:rPr>
              <a:t>アジェンダ</a:t>
            </a:r>
            <a:endParaRPr lang="en-US" dirty="0"/>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ja-JP" altLang="en-US" sz="2000" dirty="0">
                <a:latin typeface="+mj-ea"/>
                <a:ea typeface="+mj-ea"/>
              </a:rPr>
              <a:t>イントロダクション</a:t>
            </a:r>
          </a:p>
          <a:p>
            <a:pPr marL="342900" indent="-342900">
              <a:buFont typeface="Arial" panose="020B0604020202020204" pitchFamily="34" charset="0"/>
              <a:buChar char="•"/>
            </a:pPr>
            <a:r>
              <a:rPr lang="ja-JP" altLang="en-US" sz="2000" dirty="0">
                <a:latin typeface="+mj-ea"/>
                <a:ea typeface="+mj-ea"/>
              </a:rPr>
              <a:t>エグゼクティブサマリー</a:t>
            </a:r>
          </a:p>
          <a:p>
            <a:pPr marL="342900" indent="-342900">
              <a:buFont typeface="Arial" panose="020B0604020202020204" pitchFamily="34" charset="0"/>
              <a:buChar char="•"/>
            </a:pPr>
            <a:r>
              <a:rPr lang="ja-JP" altLang="en-US" sz="2000" dirty="0">
                <a:latin typeface="+mj-ea"/>
                <a:ea typeface="+mj-ea"/>
              </a:rPr>
              <a:t>ベースライン メトリックとインサイトの詳細</a:t>
            </a:r>
          </a:p>
          <a:p>
            <a:pPr marL="342900" indent="-342900">
              <a:buFont typeface="Arial" panose="020B0604020202020204" pitchFamily="34" charset="0"/>
              <a:buChar char="•"/>
            </a:pPr>
            <a:r>
              <a:rPr lang="ja-JP" altLang="en-US" sz="2000" dirty="0">
                <a:latin typeface="+mj-ea"/>
                <a:ea typeface="+mj-ea"/>
              </a:rPr>
              <a:t>正常性とリスク </a:t>
            </a:r>
            <a:r>
              <a:rPr lang="en-US" altLang="ja-JP" sz="2000" dirty="0">
                <a:latin typeface="+mj-ea"/>
                <a:ea typeface="+mj-ea"/>
              </a:rPr>
              <a:t>- </a:t>
            </a:r>
            <a:r>
              <a:rPr lang="ja-JP" altLang="en-US" sz="2000" dirty="0">
                <a:latin typeface="+mj-ea"/>
                <a:ea typeface="+mj-ea"/>
              </a:rPr>
              <a:t>推奨事項</a:t>
            </a:r>
          </a:p>
          <a:p>
            <a:pPr marL="342900" indent="-342900">
              <a:buFont typeface="Arial" panose="020B0604020202020204" pitchFamily="34" charset="0"/>
              <a:buChar char="•"/>
            </a:pPr>
            <a:r>
              <a:rPr lang="ja-JP" altLang="en-US" sz="2000" dirty="0">
                <a:latin typeface="+mj-ea"/>
                <a:ea typeface="+mj-ea"/>
              </a:rPr>
              <a:t>設計、プラットフォーム、サポートに関する推奨事項</a:t>
            </a:r>
          </a:p>
          <a:p>
            <a:pPr marL="342900" indent="-342900">
              <a:buFont typeface="Arial" panose="020B0604020202020204" pitchFamily="34" charset="0"/>
              <a:buChar char="•"/>
            </a:pPr>
            <a:r>
              <a:rPr lang="ja-JP" altLang="en-US" sz="2000" dirty="0">
                <a:latin typeface="+mj-ea"/>
                <a:ea typeface="+mj-ea"/>
              </a:rPr>
              <a:t>次のステップ </a:t>
            </a:r>
            <a:r>
              <a:rPr lang="en-US" altLang="ja-JP" sz="2000" dirty="0">
                <a:latin typeface="+mj-ea"/>
                <a:ea typeface="+mj-ea"/>
              </a:rPr>
              <a:t>– </a:t>
            </a:r>
            <a:r>
              <a:rPr lang="ja-JP" altLang="en-US" sz="2000" dirty="0">
                <a:latin typeface="+mj-ea"/>
                <a:ea typeface="+mj-ea"/>
              </a:rPr>
              <a:t>改善計画</a:t>
            </a:r>
          </a:p>
          <a:p>
            <a:pPr marL="342900" indent="-342900">
              <a:buFont typeface="Arial" panose="020B0604020202020204" pitchFamily="34" charset="0"/>
              <a:buChar char="•"/>
            </a:pPr>
            <a:r>
              <a:rPr lang="en-US" altLang="ja-JP" sz="2000" dirty="0">
                <a:latin typeface="+mj-ea"/>
                <a:ea typeface="+mj-ea"/>
              </a:rPr>
              <a:t>Microsoft </a:t>
            </a:r>
            <a:r>
              <a:rPr lang="ja-JP" altLang="en-US" sz="2000" dirty="0">
                <a:latin typeface="+mj-ea"/>
                <a:ea typeface="+mj-ea"/>
              </a:rPr>
              <a:t>アシスタンス</a:t>
            </a:r>
          </a:p>
          <a:p>
            <a:pPr marL="342900" indent="-342900">
              <a:buFont typeface="Arial" panose="020B0604020202020204" pitchFamily="34" charset="0"/>
              <a:buChar char="•"/>
            </a:pPr>
            <a:r>
              <a:rPr lang="ja-JP" altLang="en-US" sz="2000" dirty="0">
                <a:latin typeface="+mj-ea"/>
                <a:ea typeface="+mj-ea"/>
              </a:rPr>
              <a:t>質問とフィードバック</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ltLang="ja-JP" dirty="0" err="1">
                <a:latin typeface="+mj-ea"/>
                <a:ea typeface="+mj-ea"/>
              </a:rPr>
              <a:t>Sev</a:t>
            </a:r>
            <a:r>
              <a:rPr lang="en-US" altLang="ja-JP" dirty="0">
                <a:latin typeface="+mj-ea"/>
                <a:ea typeface="+mj-ea"/>
              </a:rPr>
              <a:t>-A </a:t>
            </a:r>
            <a:r>
              <a:rPr lang="ja-JP" altLang="en-US" dirty="0">
                <a:latin typeface="+mj-ea"/>
                <a:ea typeface="+mj-ea"/>
              </a:rPr>
              <a:t>サポート リクエスト </a:t>
            </a:r>
            <a:r>
              <a:rPr lang="en-US" altLang="ja-JP" dirty="0">
                <a:latin typeface="+mj-ea"/>
                <a:ea typeface="+mj-ea"/>
              </a:rPr>
              <a:t>(</a:t>
            </a:r>
            <a:r>
              <a:rPr lang="ja-JP" altLang="en-US" dirty="0">
                <a:latin typeface="+mj-ea"/>
                <a:ea typeface="+mj-ea"/>
              </a:rPr>
              <a:t>過去 </a:t>
            </a:r>
            <a:r>
              <a:rPr lang="en-US" altLang="ja-JP" dirty="0">
                <a:latin typeface="+mj-ea"/>
                <a:ea typeface="+mj-ea"/>
              </a:rPr>
              <a:t>3 〜 6 </a:t>
            </a:r>
            <a:r>
              <a:rPr lang="ja-JP" altLang="en-US" dirty="0">
                <a:latin typeface="+mj-ea"/>
                <a:ea typeface="+mj-ea"/>
              </a:rPr>
              <a:t>か月</a:t>
            </a:r>
            <a:r>
              <a:rPr lang="en-US" altLang="ja-JP" dirty="0">
                <a:latin typeface="+mj-ea"/>
                <a:ea typeface="+mj-ea"/>
              </a:rPr>
              <a:t>)</a:t>
            </a:r>
            <a:endParaRPr lang="en-US" dirty="0">
              <a:latin typeface="+mj-ea"/>
              <a:ea typeface="+mj-ea"/>
            </a:endParaRP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2000" b="0" i="0" u="none" strike="noStrike" kern="1200" cap="none" spc="0" normalizeH="0" baseline="0" noProof="0" dirty="0">
                <a:ln>
                  <a:noFill/>
                </a:ln>
                <a:solidFill>
                  <a:schemeClr val="bg1"/>
                </a:solidFill>
                <a:effectLst/>
                <a:uLnTx/>
                <a:uFillTx/>
                <a:latin typeface="+mn-ea"/>
                <a:cs typeface="+mn-cs"/>
              </a:rPr>
              <a:t>必須 </a:t>
            </a:r>
            <a:r>
              <a:rPr kumimoji="0" lang="en-US" altLang="ja-JP" sz="2000" b="0" i="0" u="none" strike="noStrike" kern="1200" cap="none" spc="0" normalizeH="0" baseline="0" noProof="0" dirty="0">
                <a:ln>
                  <a:noFill/>
                </a:ln>
                <a:solidFill>
                  <a:schemeClr val="bg1"/>
                </a:solidFill>
                <a:effectLst/>
                <a:uLnTx/>
                <a:uFillTx/>
                <a:latin typeface="+mn-ea"/>
                <a:cs typeface="+mn-cs"/>
              </a:rPr>
              <a:t>- </a:t>
            </a:r>
            <a:r>
              <a:rPr kumimoji="0" lang="ja-JP" altLang="en-US" sz="2000" b="0" i="0" u="none" strike="noStrike" kern="1200" cap="none" spc="0" normalizeH="0" baseline="0" noProof="0" dirty="0">
                <a:ln>
                  <a:noFill/>
                </a:ln>
                <a:solidFill>
                  <a:schemeClr val="bg1"/>
                </a:solidFill>
                <a:effectLst/>
                <a:uLnTx/>
                <a:uFillTx/>
                <a:latin typeface="+mn-ea"/>
                <a:cs typeface="+mn-cs"/>
              </a:rPr>
              <a:t>ワークロードに影響を与えたサポート インシデントを追加します。推奨事項が</a:t>
            </a:r>
            <a:r>
              <a:rPr kumimoji="0" lang="en-US" altLang="ja-JP" sz="2000" b="0" i="0" u="none" strike="noStrike" kern="1200" cap="none" spc="0" normalizeH="0" baseline="0" noProof="0" dirty="0">
                <a:ln>
                  <a:noFill/>
                </a:ln>
                <a:solidFill>
                  <a:schemeClr val="bg1"/>
                </a:solidFill>
                <a:effectLst/>
                <a:uLnTx/>
                <a:uFillTx/>
                <a:latin typeface="+mn-ea"/>
                <a:cs typeface="+mn-cs"/>
              </a:rPr>
              <a:t>Excel</a:t>
            </a:r>
            <a:r>
              <a:rPr kumimoji="0" lang="ja-JP" altLang="en-US" sz="2000" b="0" i="0" u="none" strike="noStrike" kern="1200" cap="none" spc="0" normalizeH="0" baseline="0" noProof="0" dirty="0">
                <a:ln>
                  <a:noFill/>
                </a:ln>
                <a:solidFill>
                  <a:schemeClr val="bg1"/>
                </a:solidFill>
                <a:effectLst/>
                <a:uLnTx/>
                <a:uFillTx/>
                <a:latin typeface="+mn-ea"/>
                <a:cs typeface="+mn-cs"/>
              </a:rPr>
              <a:t>の「アクションプラン」に追加され、</a:t>
            </a:r>
            <a:r>
              <a:rPr kumimoji="0" lang="en-US" altLang="ja-JP" sz="2000" b="0" i="0" u="none" strike="noStrike" kern="1200" cap="none" spc="0" normalizeH="0" baseline="0" noProof="0" dirty="0" err="1">
                <a:ln>
                  <a:noFill/>
                </a:ln>
                <a:solidFill>
                  <a:schemeClr val="bg1"/>
                </a:solidFill>
                <a:effectLst/>
                <a:uLnTx/>
                <a:uFillTx/>
                <a:latin typeface="+mn-ea"/>
                <a:cs typeface="+mn-cs"/>
              </a:rPr>
              <a:t>CxObserve</a:t>
            </a:r>
            <a:r>
              <a:rPr kumimoji="0" lang="ja-JP" altLang="en-US" sz="2000" b="0" i="0" u="none" strike="noStrike" kern="1200" cap="none" spc="0" normalizeH="0" baseline="0" noProof="0" dirty="0">
                <a:ln>
                  <a:noFill/>
                </a:ln>
                <a:solidFill>
                  <a:schemeClr val="bg1"/>
                </a:solidFill>
                <a:effectLst/>
                <a:uLnTx/>
                <a:uFillTx/>
                <a:latin typeface="+mn-ea"/>
                <a:cs typeface="+mn-cs"/>
              </a:rPr>
              <a:t>に入力されていることを確認してください。</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2302180060000160 -</a:t>
            </a:r>
            <a:r>
              <a:rPr lang="ja-JP" altLang="en-US" sz="1400" b="1" dirty="0"/>
              <a:t> ポッドに接続できない</a:t>
            </a:r>
            <a:endParaRPr lang="en-US" sz="1400" b="1" dirty="0"/>
          </a:p>
          <a:p>
            <a:pPr marL="742950" lvl="1" indent="-285750">
              <a:lnSpc>
                <a:spcPct val="150000"/>
              </a:lnSpc>
              <a:buFont typeface="Arial" panose="020B0604020202020204" pitchFamily="34" charset="0"/>
              <a:buChar char="•"/>
            </a:pPr>
            <a:r>
              <a:rPr lang="ja-JP" altLang="en-US" sz="1400" dirty="0"/>
              <a:t>原因</a:t>
            </a:r>
            <a:r>
              <a:rPr lang="en-US" altLang="ja-JP" sz="1400" dirty="0"/>
              <a:t>: YAML</a:t>
            </a:r>
            <a:r>
              <a:rPr lang="ja-JP" altLang="en-US" sz="1400" dirty="0"/>
              <a:t>構成ファイルにパラメータがありません</a:t>
            </a:r>
          </a:p>
          <a:p>
            <a:pPr marL="742950" lvl="1" indent="-285750">
              <a:lnSpc>
                <a:spcPct val="150000"/>
              </a:lnSpc>
              <a:buFont typeface="Arial" panose="020B0604020202020204" pitchFamily="34" charset="0"/>
              <a:buChar char="•"/>
            </a:pPr>
            <a:r>
              <a:rPr lang="ja-JP" altLang="en-US" sz="1400" dirty="0"/>
              <a:t>推奨事項</a:t>
            </a:r>
            <a:r>
              <a:rPr lang="en-US" altLang="ja-JP" sz="1400" dirty="0"/>
              <a:t>: </a:t>
            </a:r>
            <a:r>
              <a:rPr lang="ja-JP" altLang="en-US" sz="1400" dirty="0"/>
              <a:t>本番環境に適用する前に、すべての変更が開発環境で検証されていることを確認してください</a:t>
            </a:r>
          </a:p>
          <a:p>
            <a:pPr marL="285750" indent="-285750" rtl="0">
              <a:lnSpc>
                <a:spcPct val="150000"/>
              </a:lnSpc>
              <a:buFont typeface="Arial" panose="020B0604020202020204" pitchFamily="34" charset="0"/>
              <a:buChar char="•"/>
            </a:pPr>
            <a:r>
              <a:rPr lang="en-US" sz="1400" b="1" dirty="0"/>
              <a:t>Incident 2</a:t>
            </a: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Segoe UI" panose="020B0502040204020203" pitchFamily="34" charset="0"/>
              </a:rPr>
              <a:t>原因</a:t>
            </a:r>
            <a:r>
              <a:rPr lang="en-US" sz="1400" b="0" i="0" dirty="0">
                <a:solidFill>
                  <a:srgbClr val="323130"/>
                </a:solidFill>
                <a:effectLst/>
                <a:latin typeface="Segoe UI" panose="020B0502040204020203" pitchFamily="34" charset="0"/>
              </a:rPr>
              <a:t>:</a:t>
            </a:r>
          </a:p>
          <a:p>
            <a:pPr marL="742950" lvl="1" indent="-285750">
              <a:lnSpc>
                <a:spcPct val="150000"/>
              </a:lnSpc>
              <a:buFont typeface="Arial" panose="020B0604020202020204" pitchFamily="34" charset="0"/>
              <a:buChar char="•"/>
            </a:pPr>
            <a:r>
              <a:rPr lang="ja-JP" altLang="en-US" sz="1400" b="0" i="0" dirty="0">
                <a:solidFill>
                  <a:srgbClr val="323130"/>
                </a:solidFill>
                <a:effectLst/>
                <a:latin typeface="Segoe UI" panose="020B0502040204020203" pitchFamily="34" charset="0"/>
              </a:rPr>
              <a:t>推奨事項</a:t>
            </a:r>
            <a:r>
              <a:rPr lang="en-US" sz="1400" b="0" i="0" dirty="0">
                <a:solidFill>
                  <a:srgbClr val="323130"/>
                </a:solidFill>
                <a:effectLst/>
                <a:latin typeface="Segoe UI" panose="020B0502040204020203" pitchFamily="34" charset="0"/>
              </a:rPr>
              <a:t>:</a:t>
            </a:r>
            <a:endParaRPr lang="en-US" sz="1400" dirty="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33305006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JP" altLang="en-US" dirty="0">
                <a:latin typeface="+mj-ea"/>
                <a:ea typeface="+mj-ea"/>
              </a:rPr>
              <a:t>サービス終了通知</a:t>
            </a:r>
            <a:endParaRPr lang="en-US" dirty="0">
              <a:latin typeface="+mj-ea"/>
              <a:ea typeface="+mj-ea"/>
            </a:endParaRP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2000" b="0" i="0" u="none" strike="noStrike" kern="1200" cap="none" spc="0" normalizeH="0" baseline="0" noProof="0" dirty="0">
                <a:ln>
                  <a:noFill/>
                </a:ln>
                <a:solidFill>
                  <a:schemeClr val="bg1"/>
                </a:solidFill>
                <a:effectLst/>
                <a:uLnTx/>
                <a:uFillTx/>
                <a:latin typeface="+mn-ea"/>
                <a:cs typeface="+mn-cs"/>
              </a:rPr>
              <a:t>必須 </a:t>
            </a:r>
            <a:r>
              <a:rPr kumimoji="0" lang="en-US" altLang="ja-JP" sz="2000" b="0" i="0" u="none" strike="noStrike" kern="1200" cap="none" spc="0" normalizeH="0" baseline="0" noProof="0" dirty="0">
                <a:ln>
                  <a:noFill/>
                </a:ln>
                <a:solidFill>
                  <a:schemeClr val="bg1"/>
                </a:solidFill>
                <a:effectLst/>
                <a:uLnTx/>
                <a:uFillTx/>
                <a:latin typeface="+mn-ea"/>
                <a:cs typeface="+mn-cs"/>
              </a:rPr>
              <a:t>- </a:t>
            </a:r>
            <a:r>
              <a:rPr kumimoji="0" lang="ja-JP" altLang="en-US" sz="2000" b="0" i="0" u="none" strike="noStrike" kern="1200" cap="none" spc="0" normalizeH="0" baseline="0" noProof="0" dirty="0">
                <a:ln>
                  <a:noFill/>
                </a:ln>
                <a:solidFill>
                  <a:schemeClr val="bg1"/>
                </a:solidFill>
                <a:effectLst/>
                <a:uLnTx/>
                <a:uFillTx/>
                <a:latin typeface="+mn-ea"/>
                <a:cs typeface="+mn-cs"/>
              </a:rPr>
              <a:t>ワークロードの結果に基づいてカスタマイズします。推奨事項が</a:t>
            </a:r>
            <a:r>
              <a:rPr kumimoji="0" lang="en-US" altLang="ja-JP" sz="2000" b="0" i="0" u="none" strike="noStrike" kern="1200" cap="none" spc="0" normalizeH="0" baseline="0" noProof="0" dirty="0">
                <a:ln>
                  <a:noFill/>
                </a:ln>
                <a:solidFill>
                  <a:schemeClr val="bg1"/>
                </a:solidFill>
                <a:effectLst/>
                <a:uLnTx/>
                <a:uFillTx/>
                <a:latin typeface="+mn-ea"/>
                <a:cs typeface="+mn-cs"/>
              </a:rPr>
              <a:t>Excel</a:t>
            </a:r>
            <a:r>
              <a:rPr kumimoji="0" lang="ja-JP" altLang="en-US" sz="2000" b="0" i="0" u="none" strike="noStrike" kern="1200" cap="none" spc="0" normalizeH="0" baseline="0" noProof="0" dirty="0">
                <a:ln>
                  <a:noFill/>
                </a:ln>
                <a:solidFill>
                  <a:schemeClr val="bg1"/>
                </a:solidFill>
                <a:effectLst/>
                <a:uLnTx/>
                <a:uFillTx/>
                <a:latin typeface="+mn-ea"/>
                <a:cs typeface="+mn-cs"/>
              </a:rPr>
              <a:t>の「アクションプラン」に追加され、</a:t>
            </a:r>
            <a:r>
              <a:rPr kumimoji="0" lang="en-US" altLang="ja-JP" sz="2000" b="0" i="0" u="none" strike="noStrike" kern="1200" cap="none" spc="0" normalizeH="0" baseline="0" noProof="0" dirty="0" err="1">
                <a:ln>
                  <a:noFill/>
                </a:ln>
                <a:solidFill>
                  <a:schemeClr val="bg1"/>
                </a:solidFill>
                <a:effectLst/>
                <a:uLnTx/>
                <a:uFillTx/>
                <a:latin typeface="+mn-ea"/>
                <a:cs typeface="+mn-cs"/>
              </a:rPr>
              <a:t>CxObserve</a:t>
            </a:r>
            <a:r>
              <a:rPr kumimoji="0" lang="ja-JP" altLang="en-US" sz="2000" b="0" i="0" u="none" strike="noStrike" kern="1200" cap="none" spc="0" normalizeH="0" baseline="0" noProof="0" dirty="0">
                <a:ln>
                  <a:noFill/>
                </a:ln>
                <a:solidFill>
                  <a:schemeClr val="bg1"/>
                </a:solidFill>
                <a:effectLst/>
                <a:uLnTx/>
                <a:uFillTx/>
                <a:latin typeface="+mn-ea"/>
                <a:cs typeface="+mn-cs"/>
              </a:rPr>
              <a:t>に入力されていることを確認してください。</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RV9Y-TP0 -</a:t>
            </a:r>
            <a:r>
              <a:rPr lang="ja-JP" altLang="en-US" sz="1400" b="1" dirty="0"/>
              <a:t> アクティブ </a:t>
            </a:r>
            <a:r>
              <a:rPr lang="en-US" altLang="ja-JP" sz="1400" b="1" dirty="0"/>
              <a:t>: </a:t>
            </a:r>
            <a:r>
              <a:rPr lang="ja-JP" altLang="en-US" sz="1400" b="1" dirty="0"/>
              <a:t>最終通知</a:t>
            </a:r>
            <a:r>
              <a:rPr lang="en-US" altLang="ja-JP" sz="1400" b="1" dirty="0"/>
              <a:t>: 2023 </a:t>
            </a:r>
            <a:r>
              <a:rPr lang="ja-JP" altLang="en-US" sz="1400" b="1" dirty="0"/>
              <a:t>年 </a:t>
            </a:r>
            <a:r>
              <a:rPr lang="en-US" altLang="ja-JP" sz="1400" b="1" dirty="0"/>
              <a:t>4 </a:t>
            </a:r>
            <a:r>
              <a:rPr lang="ja-JP" altLang="en-US" sz="1400" b="1" dirty="0"/>
              <a:t>月 </a:t>
            </a:r>
            <a:r>
              <a:rPr lang="en-US" altLang="ja-JP" sz="1400" b="1" dirty="0"/>
              <a:t>30 </a:t>
            </a:r>
            <a:r>
              <a:rPr lang="ja-JP" altLang="en-US" sz="1400" b="1" dirty="0"/>
              <a:t>日に廃止された </a:t>
            </a:r>
            <a:r>
              <a:rPr lang="en-US" altLang="ja-JP" sz="1400" b="1" dirty="0"/>
              <a:t>Windows </a:t>
            </a:r>
            <a:r>
              <a:rPr lang="ja-JP" altLang="en-US" sz="1400" b="1" dirty="0"/>
              <a:t>コンテナー仮想マシン イメージ</a:t>
            </a:r>
            <a:endParaRPr lang="en-US" sz="1400" b="1" dirty="0"/>
          </a:p>
          <a:p>
            <a:pPr marL="285750" indent="-285750" rtl="0">
              <a:lnSpc>
                <a:spcPct val="150000"/>
              </a:lnSpc>
              <a:buFont typeface="Arial" panose="020B0604020202020204" pitchFamily="34" charset="0"/>
              <a:buChar char="•"/>
            </a:pPr>
            <a:r>
              <a:rPr lang="en-US" sz="1400" b="1" dirty="0"/>
              <a:t>Retirement notification title 2</a:t>
            </a:r>
          </a:p>
          <a:p>
            <a:pPr marL="285750" indent="-285750">
              <a:lnSpc>
                <a:spcPct val="150000"/>
              </a:lnSpc>
              <a:buFont typeface="Arial" panose="020B0604020202020204" pitchFamily="34" charset="0"/>
              <a:buChar char="•"/>
            </a:pPr>
            <a:r>
              <a:rPr lang="en-US" sz="1400" b="1" dirty="0"/>
              <a:t>Retirement notification title 3</a:t>
            </a:r>
          </a:p>
          <a:p>
            <a:pPr marL="285750" indent="-285750" rtl="0">
              <a:lnSpc>
                <a:spcPct val="150000"/>
              </a:lnSpc>
              <a:buFont typeface="Arial" panose="020B0604020202020204" pitchFamily="34" charset="0"/>
              <a:buChar char="•"/>
            </a:pPr>
            <a:r>
              <a:rPr lang="en-US" sz="1400" b="1" dirty="0"/>
              <a:t>…</a:t>
            </a:r>
          </a:p>
        </p:txBody>
      </p:sp>
    </p:spTree>
    <p:extLst>
      <p:ext uri="{BB962C8B-B14F-4D97-AF65-F5344CB8AC3E}">
        <p14:creationId xmlns:p14="http://schemas.microsoft.com/office/powerpoint/2010/main" val="27984764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ja-JP" altLang="en-US" dirty="0">
                <a:latin typeface="+mj-ea"/>
                <a:ea typeface="+mj-ea"/>
              </a:rPr>
              <a:t>次のステップ</a:t>
            </a:r>
            <a:endParaRPr lang="en-US" dirty="0">
              <a:latin typeface="+mj-ea"/>
              <a:ea typeface="+mj-ea"/>
            </a:endParaRP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ja-JP" altLang="en-US" dirty="0"/>
              <a:t>改善計画、レベルアップ、プラットフォーム品質の更新</a:t>
            </a:r>
            <a:endParaRPr lang="en-US" dirty="0"/>
          </a:p>
        </p:txBody>
      </p:sp>
    </p:spTree>
    <p:extLst>
      <p:ext uri="{BB962C8B-B14F-4D97-AF65-F5344CB8AC3E}">
        <p14:creationId xmlns:p14="http://schemas.microsoft.com/office/powerpoint/2010/main" val="6270584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410369"/>
          </a:xfrm>
        </p:spPr>
        <p:txBody>
          <a:bodyPr/>
          <a:lstStyle/>
          <a:p>
            <a:r>
              <a:rPr lang="ja-JP" altLang="en-US" dirty="0">
                <a:latin typeface="+mj-ea"/>
                <a:ea typeface="+mj-ea"/>
              </a:rPr>
              <a:t>トレーニング、設計、および実装のための推奨 </a:t>
            </a:r>
            <a:r>
              <a:rPr lang="en-US" altLang="ja-JP" dirty="0">
                <a:latin typeface="+mj-ea"/>
                <a:ea typeface="+mj-ea"/>
              </a:rPr>
              <a:t>Microsoft </a:t>
            </a:r>
            <a:r>
              <a:rPr lang="ja-JP" altLang="en-US" dirty="0">
                <a:latin typeface="+mj-ea"/>
                <a:ea typeface="+mj-ea"/>
              </a:rPr>
              <a:t>サービス</a:t>
            </a:r>
            <a:endParaRPr lang="en-US" dirty="0">
              <a:latin typeface="+mj-ea"/>
              <a:ea typeface="+mj-ea"/>
            </a:endParaRP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必須 - ワークロード</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の調査結果</a:t>
            </a:r>
            <a:r>
              <a:rPr kumimoji="0" lang="ja" altLang="ja-JP" sz="2000" b="0" i="0" u="none" strike="noStrike" kern="1200" cap="none" spc="0" normalizeH="0" baseline="0" noProof="0" dirty="0">
                <a:ln>
                  <a:noFill/>
                </a:ln>
                <a:solidFill>
                  <a:schemeClr val="bg1"/>
                </a:solidFill>
                <a:effectLst/>
                <a:uLnTx/>
                <a:uFillTx/>
                <a:latin typeface="Segoe UI"/>
                <a:ea typeface="+mn-ea"/>
                <a:cs typeface="+mn-cs"/>
              </a:rPr>
              <a:t>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altLang="ja-JP"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ja-JP" altLang="en-US" sz="1400" b="1" dirty="0">
                          <a:solidFill>
                            <a:srgbClr val="FFFFFF"/>
                          </a:solidFill>
                          <a:effectLst/>
                          <a:latin typeface="+mn-ea"/>
                          <a:ea typeface="+mn-ea"/>
                          <a:cs typeface="Arial" panose="020B0604020202020204" pitchFamily="34" charset="0"/>
                        </a:rPr>
                        <a:t>重要度</a:t>
                      </a:r>
                      <a:endParaRPr lang="en-US" sz="1400" dirty="0">
                        <a:effectLst/>
                        <a:latin typeface="+mn-ea"/>
                        <a:ea typeface="+mn-ea"/>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dirty="0">
                          <a:solidFill>
                            <a:srgbClr val="FFFFFF"/>
                          </a:solidFill>
                          <a:effectLst/>
                          <a:latin typeface="+mn-ea"/>
                          <a:ea typeface="+mn-ea"/>
                          <a:cs typeface="Arial" panose="020B0604020202020204" pitchFamily="34" charset="0"/>
                        </a:rPr>
                        <a:t>Microsoft </a:t>
                      </a:r>
                      <a:r>
                        <a:rPr lang="ja-JP" altLang="en-US" sz="1400" b="1" dirty="0">
                          <a:solidFill>
                            <a:srgbClr val="FFFFFF"/>
                          </a:solidFill>
                          <a:effectLst/>
                          <a:latin typeface="+mn-ea"/>
                          <a:ea typeface="+mn-ea"/>
                          <a:cs typeface="Arial" panose="020B0604020202020204" pitchFamily="34" charset="0"/>
                        </a:rPr>
                        <a:t>サービス</a:t>
                      </a:r>
                      <a:endParaRPr lang="en-US" sz="1400" dirty="0">
                        <a:effectLst/>
                        <a:latin typeface="+mn-ea"/>
                        <a:ea typeface="+mn-ea"/>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zh-TW" altLang="en-US" sz="1400" b="1" dirty="0">
                          <a:solidFill>
                            <a:srgbClr val="FFFFFF"/>
                          </a:solidFill>
                          <a:effectLst/>
                          <a:latin typeface="+mn-ea"/>
                          <a:ea typeface="+mn-ea"/>
                          <a:cs typeface="Arial" panose="020B0604020202020204" pitchFamily="34" charset="0"/>
                        </a:rPr>
                        <a:t>価値</a:t>
                      </a:r>
                      <a:r>
                        <a:rPr lang="ja-JP" altLang="en-US" sz="1400" b="1" dirty="0">
                          <a:solidFill>
                            <a:srgbClr val="FFFFFF"/>
                          </a:solidFill>
                          <a:effectLst/>
                          <a:latin typeface="+mn-ea"/>
                          <a:ea typeface="+mn-ea"/>
                          <a:cs typeface="Arial" panose="020B0604020202020204" pitchFamily="34" charset="0"/>
                        </a:rPr>
                        <a:t> </a:t>
                      </a:r>
                      <a:r>
                        <a:rPr lang="en-US" altLang="zh-TW" sz="1400" b="1" dirty="0">
                          <a:solidFill>
                            <a:srgbClr val="FFFFFF"/>
                          </a:solidFill>
                          <a:effectLst/>
                          <a:latin typeface="+mn-ea"/>
                          <a:ea typeface="+mn-ea"/>
                          <a:cs typeface="Arial" panose="020B0604020202020204" pitchFamily="34" charset="0"/>
                        </a:rPr>
                        <a:t>(</a:t>
                      </a:r>
                      <a:r>
                        <a:rPr lang="zh-TW" altLang="en-US" sz="1400" b="1" dirty="0">
                          <a:solidFill>
                            <a:srgbClr val="FFFFFF"/>
                          </a:solidFill>
                          <a:effectLst/>
                          <a:latin typeface="+mn-ea"/>
                          <a:ea typeface="+mn-ea"/>
                          <a:cs typeface="Arial" panose="020B0604020202020204" pitchFamily="34" charset="0"/>
                        </a:rPr>
                        <a:t>成果</a:t>
                      </a:r>
                      <a:r>
                        <a:rPr lang="en-US" altLang="zh-TW" sz="1400" b="1" dirty="0">
                          <a:solidFill>
                            <a:srgbClr val="FFFFFF"/>
                          </a:solidFill>
                          <a:effectLst/>
                          <a:latin typeface="+mn-ea"/>
                          <a:ea typeface="+mn-ea"/>
                          <a:cs typeface="Arial" panose="020B0604020202020204" pitchFamily="34" charset="0"/>
                        </a:rPr>
                        <a:t>)</a:t>
                      </a: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ja-JP" altLang="en-US" sz="1400" kern="1200" dirty="0">
                          <a:solidFill>
                            <a:schemeClr val="tx1"/>
                          </a:solidFill>
                          <a:effectLst/>
                          <a:latin typeface="+mn-ea"/>
                          <a:ea typeface="+mn-ea"/>
                          <a:cs typeface="Arial" panose="020B0604020202020204" pitchFamily="34" charset="0"/>
                        </a:rPr>
                        <a:t>最重要</a:t>
                      </a:r>
                      <a:endParaRPr lang="en-US" sz="1400" kern="1200" dirty="0">
                        <a:solidFill>
                          <a:schemeClr val="tx1"/>
                        </a:solidFill>
                        <a:effectLst/>
                        <a:latin typeface="+mn-ea"/>
                        <a:ea typeface="+mn-ea"/>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altLang="ja-JP" sz="1400" kern="1200" dirty="0">
                          <a:solidFill>
                            <a:schemeClr val="tx1"/>
                          </a:solidFill>
                          <a:effectLst/>
                          <a:latin typeface="+mn-ea"/>
                          <a:ea typeface="+mn-ea"/>
                          <a:cs typeface="Arial" panose="020B0604020202020204" pitchFamily="34" charset="0"/>
                        </a:rPr>
                        <a:t>Azure </a:t>
                      </a:r>
                      <a:r>
                        <a:rPr lang="ja-JP" altLang="en-US" sz="1400" kern="1200" dirty="0">
                          <a:solidFill>
                            <a:schemeClr val="tx1"/>
                          </a:solidFill>
                          <a:effectLst/>
                          <a:latin typeface="+mn-ea"/>
                          <a:ea typeface="+mn-ea"/>
                          <a:cs typeface="Arial" panose="020B0604020202020204" pitchFamily="34" charset="0"/>
                        </a:rPr>
                        <a:t>ネットワークの設計と実装 </a:t>
                      </a:r>
                      <a:r>
                        <a:rPr lang="en-US" altLang="ja-JP" sz="1400" kern="1200" dirty="0">
                          <a:solidFill>
                            <a:schemeClr val="tx1"/>
                          </a:solidFill>
                          <a:effectLst/>
                          <a:latin typeface="+mn-ea"/>
                          <a:ea typeface="+mn-ea"/>
                          <a:cs typeface="Arial" panose="020B0604020202020204" pitchFamily="34" charset="0"/>
                        </a:rPr>
                        <a:t>– Azure </a:t>
                      </a:r>
                      <a:r>
                        <a:rPr lang="ja-JP" altLang="en-US" sz="1400" kern="1200" dirty="0">
                          <a:solidFill>
                            <a:schemeClr val="tx1"/>
                          </a:solidFill>
                          <a:effectLst/>
                          <a:latin typeface="+mn-ea"/>
                          <a:ea typeface="+mn-ea"/>
                          <a:cs typeface="Arial" panose="020B0604020202020204" pitchFamily="34" charset="0"/>
                        </a:rPr>
                        <a:t>ネットワーク トポロジのシナリオ </a:t>
                      </a:r>
                      <a:r>
                        <a:rPr lang="en-US" altLang="ja-JP" sz="1400" kern="1200" dirty="0">
                          <a:solidFill>
                            <a:schemeClr val="tx1"/>
                          </a:solidFill>
                          <a:effectLst/>
                          <a:latin typeface="+mn-ea"/>
                          <a:ea typeface="+mn-ea"/>
                          <a:cs typeface="Arial" panose="020B0604020202020204" pitchFamily="34" charset="0"/>
                        </a:rPr>
                        <a:t>(ExpressRoute </a:t>
                      </a:r>
                      <a:r>
                        <a:rPr lang="ja-JP" altLang="en-US" sz="1400" kern="1200" dirty="0">
                          <a:solidFill>
                            <a:schemeClr val="tx1"/>
                          </a:solidFill>
                          <a:effectLst/>
                          <a:latin typeface="+mn-ea"/>
                          <a:ea typeface="+mn-ea"/>
                          <a:cs typeface="Arial" panose="020B0604020202020204" pitchFamily="34" charset="0"/>
                        </a:rPr>
                        <a:t>モジュール</a:t>
                      </a:r>
                      <a:r>
                        <a:rPr lang="en-US" altLang="ja-JP" sz="1400" kern="1200" dirty="0">
                          <a:solidFill>
                            <a:schemeClr val="tx1"/>
                          </a:solidFill>
                          <a:effectLst/>
                          <a:latin typeface="+mn-ea"/>
                          <a:ea typeface="+mn-ea"/>
                          <a:cs typeface="Arial" panose="020B0604020202020204" pitchFamily="34" charset="0"/>
                        </a:rPr>
                        <a: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altLang="ja-JP" sz="1400" kern="1200" dirty="0">
                          <a:solidFill>
                            <a:schemeClr val="tx1"/>
                          </a:solidFill>
                          <a:effectLst/>
                          <a:latin typeface="+mn-ea"/>
                          <a:ea typeface="+mn-ea"/>
                          <a:cs typeface="Arial" panose="020B0604020202020204" pitchFamily="34" charset="0"/>
                        </a:rPr>
                        <a:t>Azure </a:t>
                      </a:r>
                      <a:r>
                        <a:rPr lang="ja-JP" altLang="en-US" sz="1400" kern="1200" dirty="0">
                          <a:solidFill>
                            <a:schemeClr val="tx1"/>
                          </a:solidFill>
                          <a:effectLst/>
                          <a:latin typeface="+mn-ea"/>
                          <a:ea typeface="+mn-ea"/>
                          <a:cs typeface="Arial" panose="020B0604020202020204" pitchFamily="34" charset="0"/>
                        </a:rPr>
                        <a:t>ネットワークの回復性とセキュリティを強化し、信頼性、回復性、オペレーショナル エクセレンス、パフォーマンス効率、セキュリティに関する上位の推奨事項と連携します。</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ja-JP" altLang="en-US" sz="1400" dirty="0">
                          <a:effectLst/>
                          <a:latin typeface="+mn-ea"/>
                          <a:ea typeface="+mn-ea"/>
                          <a:cs typeface="Arial" panose="020B0604020202020204" pitchFamily="34" charset="0"/>
                        </a:rPr>
                        <a:t>中</a:t>
                      </a:r>
                      <a:endParaRPr lang="en-US" sz="1400" dirty="0">
                        <a:effectLst/>
                        <a:latin typeface="+mn-ea"/>
                        <a:ea typeface="+mn-ea"/>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mn-ea"/>
                          <a:ea typeface="+mn-ea"/>
                          <a:cs typeface="Arial" panose="020B0604020202020204" pitchFamily="34" charset="0"/>
                        </a:rPr>
                        <a:t>Well-Architected Reliability</a:t>
                      </a:r>
                      <a:r>
                        <a:rPr lang="ja-JP" altLang="en-US" sz="1400" dirty="0">
                          <a:effectLst/>
                          <a:latin typeface="+mn-ea"/>
                          <a:ea typeface="+mn-ea"/>
                          <a:cs typeface="Arial" panose="020B0604020202020204" pitchFamily="34" charset="0"/>
                        </a:rPr>
                        <a:t>のリカバリ設計と実装</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ja-JP" altLang="en-US" sz="1400" dirty="0">
                          <a:effectLst/>
                          <a:latin typeface="+mn-ea"/>
                          <a:ea typeface="+mn-ea"/>
                          <a:cs typeface="Arial" panose="020B0604020202020204" pitchFamily="34" charset="0"/>
                        </a:rPr>
                        <a:t>ディザスタリカバリ計画を作成して実行し、ビジネスの継続性を確保します。</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ja-JP" altLang="en-US" sz="1400" dirty="0">
                          <a:effectLst/>
                          <a:latin typeface="+mn-ea"/>
                          <a:ea typeface="+mn-ea"/>
                          <a:cs typeface="Arial" panose="020B0604020202020204" pitchFamily="34" charset="0"/>
                        </a:rPr>
                        <a:t>低</a:t>
                      </a:r>
                      <a:endParaRPr lang="en-US" sz="1400" dirty="0">
                        <a:effectLst/>
                        <a:latin typeface="+mn-ea"/>
                        <a:ea typeface="+mn-ea"/>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mn-ea"/>
                          <a:ea typeface="+mn-ea"/>
                          <a:cs typeface="Arial" panose="020B0604020202020204" pitchFamily="34" charset="0"/>
                        </a:rPr>
                        <a:t>Well-Architected Reliability Remediation - </a:t>
                      </a:r>
                      <a:r>
                        <a:rPr lang="ja-JP" altLang="en-US" sz="1400" dirty="0">
                          <a:effectLst/>
                          <a:latin typeface="+mn-ea"/>
                          <a:ea typeface="+mn-ea"/>
                          <a:cs typeface="Arial" panose="020B0604020202020204" pitchFamily="34" charset="0"/>
                        </a:rPr>
                        <a:t>インフラ サービス</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ja-JP" altLang="en-US" sz="1400" dirty="0">
                          <a:effectLst/>
                          <a:latin typeface="+mn-ea"/>
                          <a:ea typeface="+mn-ea"/>
                          <a:cs typeface="Arial" panose="020B0604020202020204" pitchFamily="34" charset="0"/>
                        </a:rPr>
                        <a:t>インフラストラクチャの主要な問題に対処して修正し、システムの信頼性を高めます。</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ja-JP" altLang="en-US" sz="1400" dirty="0">
                          <a:effectLst/>
                          <a:latin typeface="+mn-ea"/>
                          <a:ea typeface="+mn-ea"/>
                          <a:cs typeface="Arial" panose="020B0604020202020204" pitchFamily="34" charset="0"/>
                        </a:rPr>
                        <a:t>高</a:t>
                      </a:r>
                      <a:endParaRPr lang="en-US" sz="1400" dirty="0">
                        <a:effectLst/>
                        <a:latin typeface="+mn-ea"/>
                        <a:ea typeface="+mn-ea"/>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mn-ea"/>
                          <a:ea typeface="+mn-ea"/>
                          <a:cs typeface="Arial" panose="020B0604020202020204" pitchFamily="34" charset="0"/>
                        </a:rPr>
                        <a:t>Well-Architected Reliability – </a:t>
                      </a:r>
                      <a:r>
                        <a:rPr lang="ja-JP" altLang="en-US" sz="1400" dirty="0">
                          <a:effectLst/>
                          <a:latin typeface="+mn-ea"/>
                          <a:ea typeface="+mn-ea"/>
                          <a:cs typeface="Arial" panose="020B0604020202020204" pitchFamily="34" charset="0"/>
                        </a:rPr>
                        <a:t>可用性ゾーンとマルチリージョンの設計と実装</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ja-JP" altLang="en-US" sz="1400" dirty="0">
                          <a:effectLst/>
                          <a:latin typeface="+mn-ea"/>
                          <a:ea typeface="+mn-ea"/>
                          <a:cs typeface="Arial" panose="020B0604020202020204" pitchFamily="34" charset="0"/>
                        </a:rPr>
                        <a:t>回復性を高めるために、複数のゾーンまたはリージョンにわたる高可用性とディザスター リカバリーの計画を策定します。</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mn-ea"/>
                          <a:ea typeface="+mn-ea"/>
                          <a:cs typeface="Arial" panose="020B0604020202020204" pitchFamily="34" charset="0"/>
                        </a:rPr>
                        <a:t> </a:t>
                      </a:r>
                      <a:endParaRPr lang="en-US" sz="1400">
                        <a:effectLst/>
                        <a:latin typeface="+mn-ea"/>
                        <a:ea typeface="+mn-ea"/>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mn-ea"/>
                        <a:ea typeface="+mn-ea"/>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mn-ea"/>
                          <a:ea typeface="+mn-ea"/>
                          <a:cs typeface="Arial" panose="020B0604020202020204" pitchFamily="34" charset="0"/>
                        </a:rPr>
                        <a:t> </a:t>
                      </a:r>
                      <a:endParaRPr lang="en-US" sz="1400" dirty="0">
                        <a:effectLst/>
                        <a:latin typeface="+mn-ea"/>
                        <a:ea typeface="+mn-ea"/>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14938101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dirty="0">
                <a:latin typeface="+mj-ea"/>
                <a:ea typeface="+mj-ea"/>
              </a:rPr>
              <a:t>Q&amp;A </a:t>
            </a:r>
            <a:r>
              <a:rPr lang="ja-JP" altLang="en-US" dirty="0">
                <a:latin typeface="+mj-ea"/>
                <a:ea typeface="+mj-ea"/>
              </a:rPr>
              <a:t>とリソース</a:t>
            </a:r>
            <a:endParaRPr lang="en-US" dirty="0">
              <a:latin typeface="+mj-ea"/>
              <a:ea typeface="+mj-ea"/>
            </a:endParaRP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3" y="2783143"/>
            <a:ext cx="5058981" cy="3046988"/>
          </a:xfrm>
        </p:spPr>
        <p:txBody>
          <a:bodyPr/>
          <a:lstStyle/>
          <a:p>
            <a:pPr>
              <a:lnSpc>
                <a:spcPct val="100000"/>
              </a:lnSpc>
            </a:pP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信頼性の高いアプリケーションの設計</a:t>
            </a:r>
            <a:br>
              <a:rPr kumimoji="0" 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sng" strike="noStrike" kern="1200" cap="none" spc="0" normalizeH="0" baseline="0" noProof="0" dirty="0">
                <a:ln w="3175">
                  <a:noFill/>
                </a:ln>
                <a:solidFill>
                  <a:srgbClr val="0078D4"/>
                </a:solidFill>
                <a:effectLst/>
                <a:uLnTx/>
                <a:uFillTx/>
                <a:latin typeface="+mn-ea"/>
                <a:cs typeface="Segoe UI Semilight" panose="020B0402040204020203" pitchFamily="34" charset="0"/>
                <a:hlinkClick r:id="rId4">
                  <a:extLst>
                    <a:ext uri="{A12FA001-AC4F-418D-AE19-62706E023703}">
                      <ahyp:hlinkClr xmlns:ahyp="http://schemas.microsoft.com/office/drawing/2018/hyperlinkcolor" val="tx"/>
                    </a:ext>
                  </a:extLst>
                </a:hlinkClick>
              </a:rPr>
              <a:t>回復性と信頼性に優れた </a:t>
            </a:r>
            <a:r>
              <a:rPr kumimoji="0" lang="en-US" altLang="ja-JP" sz="1800" b="0" i="0" u="sng" strike="noStrike" kern="1200" cap="none" spc="0" normalizeH="0" baseline="0" noProof="0" dirty="0">
                <a:ln w="3175">
                  <a:noFill/>
                </a:ln>
                <a:solidFill>
                  <a:srgbClr val="0078D4"/>
                </a:solidFill>
                <a:effectLst/>
                <a:uLnTx/>
                <a:uFillTx/>
                <a:latin typeface="+mn-ea"/>
                <a:cs typeface="Segoe UI Semilight" panose="020B0402040204020203" pitchFamily="34" charset="0"/>
                <a:hlinkClick r:id="rId4">
                  <a:extLst>
                    <a:ext uri="{A12FA001-AC4F-418D-AE19-62706E023703}">
                      <ahyp:hlinkClr xmlns:ahyp="http://schemas.microsoft.com/office/drawing/2018/hyperlinkcolor" val="tx"/>
                    </a:ext>
                  </a:extLst>
                </a:hlinkClick>
              </a:rPr>
              <a:t>Azure </a:t>
            </a:r>
            <a:r>
              <a:rPr kumimoji="0" lang="ja-JP" altLang="en-US" sz="1800" b="0" i="0" u="sng" strike="noStrike" kern="1200" cap="none" spc="0" normalizeH="0" baseline="0" noProof="0" dirty="0">
                <a:ln w="3175">
                  <a:noFill/>
                </a:ln>
                <a:solidFill>
                  <a:srgbClr val="0078D4"/>
                </a:solidFill>
                <a:effectLst/>
                <a:uLnTx/>
                <a:uFillTx/>
                <a:latin typeface="+mn-ea"/>
                <a:cs typeface="Segoe UI Semilight" panose="020B0402040204020203" pitchFamily="34" charset="0"/>
                <a:hlinkClick r:id="rId4">
                  <a:extLst>
                    <a:ext uri="{A12FA001-AC4F-418D-AE19-62706E023703}">
                      <ahyp:hlinkClr xmlns:ahyp="http://schemas.microsoft.com/office/drawing/2018/hyperlinkcolor" val="tx"/>
                    </a:ext>
                  </a:extLst>
                </a:hlinkClick>
              </a:rPr>
              <a:t>アプリケーションの構築</a:t>
            </a:r>
            <a:br>
              <a:rPr kumimoji="0" lang="en-US" sz="1800" b="0" i="0" u="sng" strike="noStrike" kern="1200" cap="none" spc="0" normalizeH="0" baseline="0" noProof="0" dirty="0">
                <a:ln w="3175">
                  <a:noFill/>
                </a:ln>
                <a:solidFill>
                  <a:srgbClr val="0078D4"/>
                </a:solidFill>
                <a:effectLst/>
                <a:uLnTx/>
                <a:uFillTx/>
                <a:latin typeface="+mn-ea"/>
                <a:cs typeface="Segoe UI Semilight" panose="020B0402040204020203" pitchFamily="34" charset="0"/>
              </a:rPr>
            </a:br>
            <a:r>
              <a:rPr kumimoji="0" lang="ja-JP" alt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hlinkClick r:id="rId5"/>
              </a:rPr>
              <a:t>回復力のあるクラウドアプリケーションのためのエラー処理</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hlinkClick r:id="rId6"/>
              </a:rPr>
              <a:t>クラウド アプリケーションの回復性パターン</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hlinkClick r:id="rId7"/>
              </a:rPr>
              <a:t>クラウド アプリケーションの</a:t>
            </a:r>
            <a:r>
              <a:rPr lang="ja-JP" altLang="en-US" sz="1800" u="sng" dirty="0">
                <a:ln w="3175">
                  <a:noFill/>
                </a:ln>
                <a:gradFill>
                  <a:gsLst>
                    <a:gs pos="1250">
                      <a:srgbClr val="000000"/>
                    </a:gs>
                    <a:gs pos="100000">
                      <a:srgbClr val="000000"/>
                    </a:gs>
                  </a:gsLst>
                  <a:lin ang="5400000" scaled="0"/>
                </a:gradFill>
                <a:latin typeface="+mn-ea"/>
                <a:cs typeface="Segoe UI Semilight" panose="020B0402040204020203" pitchFamily="34" charset="0"/>
                <a:hlinkClick r:id="rId7"/>
              </a:rPr>
              <a:t>可用性パターン</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信頼性の高いアプリケーションの運用</a:t>
            </a:r>
            <a:b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hlinkClick r:id="rId8"/>
              </a:rPr>
              <a:t>サイト信頼性エンジニアリングのリソース</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理論</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hlinkClick r:id="rId9"/>
              </a:rPr>
              <a:t>Reliability and Availability Engineering</a:t>
            </a:r>
            <a:endParaRPr lang="en-US" sz="1200" dirty="0">
              <a:latin typeface="+mn-ea"/>
            </a:endParaRPr>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400110"/>
          </a:xfrm>
        </p:spPr>
        <p:txBody>
          <a:bodyPr/>
          <a:lstStyle/>
          <a:p>
            <a:pPr>
              <a:lnSpc>
                <a:spcPct val="100000"/>
              </a:lnSpc>
            </a:pPr>
            <a:r>
              <a:rPr kumimoji="0" lang="ja-JP" altLang="en-US" sz="2600" b="0" i="0" u="none" strike="noStrike" kern="1200" cap="none" spc="0" normalizeH="0" baseline="0" noProof="0" dirty="0">
                <a:ln w="3175">
                  <a:noFill/>
                </a:ln>
                <a:solidFill>
                  <a:schemeClr val="tx2"/>
                </a:solidFill>
                <a:effectLst/>
                <a:uLnTx/>
                <a:uFillTx/>
                <a:latin typeface="+mn-ea"/>
                <a:cs typeface="Segoe UI Semilight" panose="020B0402040204020203" pitchFamily="34" charset="0"/>
              </a:rPr>
              <a:t>回復性</a:t>
            </a:r>
            <a:r>
              <a:rPr kumimoji="0" lang="en-US" sz="26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 </a:t>
            </a:r>
            <a:r>
              <a:rPr kumimoji="0" lang="ja-JP" altLang="en-US" sz="26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と</a:t>
            </a:r>
            <a:r>
              <a:rPr kumimoji="0" lang="en-US" sz="26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 </a:t>
            </a:r>
            <a:r>
              <a:rPr kumimoji="0" lang="ja-JP" altLang="en-US" sz="2600" b="0" i="0" u="none" strike="noStrike" kern="1200" cap="none" spc="0" normalizeH="0" baseline="0" noProof="0" dirty="0">
                <a:ln w="3175">
                  <a:noFill/>
                </a:ln>
                <a:solidFill>
                  <a:srgbClr val="92D050"/>
                </a:solidFill>
                <a:effectLst/>
                <a:uLnTx/>
                <a:uFillTx/>
                <a:latin typeface="+mn-ea"/>
                <a:cs typeface="Segoe UI Semilight" panose="020B0402040204020203" pitchFamily="34" charset="0"/>
              </a:rPr>
              <a:t>信頼性</a:t>
            </a:r>
            <a:r>
              <a:rPr kumimoji="0" lang="en-US" sz="26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 </a:t>
            </a:r>
            <a:r>
              <a:rPr kumimoji="0" lang="ja-JP" altLang="en-US" sz="26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に関するリソース</a:t>
            </a:r>
            <a:endParaRPr lang="en-US" sz="2600" dirty="0">
              <a:latin typeface="+mn-ea"/>
            </a:endParaRPr>
          </a:p>
        </p:txBody>
      </p:sp>
    </p:spTree>
    <p:extLst>
      <p:ext uri="{BB962C8B-B14F-4D97-AF65-F5344CB8AC3E}">
        <p14:creationId xmlns:p14="http://schemas.microsoft.com/office/powerpoint/2010/main" val="14233477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a:t>
            </a:r>
            <a:r>
              <a:rPr lang="ja-JP" altLang="en-US" dirty="0">
                <a:latin typeface="+mj-ea"/>
                <a:ea typeface="+mj-ea"/>
              </a:rPr>
              <a:t>信頼性</a:t>
            </a:r>
            <a:endParaRPr lang="en-US" dirty="0"/>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ja" dirty="0"/>
              <a:t>なぜ</a:t>
            </a:r>
            <a:r>
              <a:rPr lang="ja-JP" altLang="en-US" dirty="0"/>
              <a:t>良くないこと</a:t>
            </a:r>
            <a:r>
              <a:rPr lang="ja" dirty="0"/>
              <a:t>が起こるのか?</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2000" b="0" i="0" u="none" strike="noStrike" kern="1200" cap="none" spc="0" normalizeH="0" baseline="0" noProof="0" dirty="0">
                <a:ln>
                  <a:noFill/>
                </a:ln>
                <a:solidFill>
                  <a:srgbClr val="0078D4"/>
                </a:solidFill>
                <a:effectLst/>
                <a:uLnTx/>
                <a:uFillTx/>
                <a:latin typeface="Yu Gothic UI Semibold" panose="020B0700000000000000" pitchFamily="34" charset="-128"/>
                <a:ea typeface="Yu Gothic UI Semibold" panose="020B0700000000000000" pitchFamily="34" charset="-128"/>
                <a:cs typeface="+mn-cs"/>
              </a:rPr>
              <a:t>防御の層</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機関防衛の形">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Yu Gothic UI"/>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Yu Gothic UI"/>
                  <a:cs typeface="+mn-cs"/>
                </a:rPr>
                <a:t>制度</a:t>
              </a:r>
              <a:endParaRPr kumimoji="0" lang="ja" altLang="en-US" sz="1600" b="0" i="0" u="none" strike="noStrike" kern="1200" cap="none" spc="0" normalizeH="0" baseline="0" noProof="0" dirty="0">
                <a:ln>
                  <a:noFill/>
                </a:ln>
                <a:solidFill>
                  <a:srgbClr val="FFFFFF"/>
                </a:solidFill>
                <a:effectLst/>
                <a:uLnTx/>
                <a:uFillTx/>
                <a:latin typeface="Segoe UI"/>
                <a:ea typeface="Yu Gothic UI"/>
                <a:cs typeface="+mn-cs"/>
              </a:endParaRP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39270" y="3251457"/>
            <a:ext cx="756366" cy="1028167"/>
            <a:chOff x="10839270" y="3251457"/>
            <a:chExt cx="756366"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1044769" y="4064180"/>
              <a:ext cx="359073"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400" b="0" i="0" u="none" strike="noStrike" kern="1200" cap="none" spc="0" normalizeH="0" baseline="0" noProof="0" dirty="0">
                  <a:ln>
                    <a:noFill/>
                  </a:ln>
                  <a:solidFill>
                    <a:srgbClr val="D83B01"/>
                  </a:solidFill>
                  <a:effectLst/>
                  <a:uLnTx/>
                  <a:uFillTx/>
                  <a:latin typeface="Yu Gothic UI Semibold" panose="020B0700000000000000" pitchFamily="34" charset="-128"/>
                  <a:ea typeface="Yu Gothic UI Semibold" panose="020B0700000000000000" pitchFamily="34" charset="-128"/>
                  <a:cs typeface="+mn-cs"/>
                </a:rPr>
                <a:t>事故</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Yu Gothic UI"/>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 sz="3200" b="0" i="0" u="none" strike="noStrike" kern="1200" cap="none" spc="0" normalizeH="0" baseline="0" noProof="0">
                  <a:ln>
                    <a:noFill/>
                  </a:ln>
                  <a:solidFill>
                    <a:srgbClr val="D83B01"/>
                  </a:solidFill>
                  <a:effectLst/>
                  <a:uLnTx/>
                  <a:uFillTx/>
                  <a:latin typeface="Segoe UI"/>
                  <a:ea typeface="Yu Gothic UI"/>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altLang="en-US" sz="1600" b="0" i="0" u="none" strike="noStrike" kern="1200" cap="none" spc="0" normalizeH="0" baseline="0" noProof="0">
                  <a:ln>
                    <a:noFill/>
                  </a:ln>
                  <a:solidFill>
                    <a:srgbClr val="FFFFFF"/>
                  </a:solidFill>
                  <a:effectLst/>
                  <a:uLnTx/>
                  <a:uFillTx/>
                  <a:latin typeface="Segoe UI"/>
                  <a:ea typeface="Yu Gothic UI"/>
                  <a:cs typeface="+mn-cs"/>
                </a:rPr>
                <a:t>組織</a:t>
              </a:r>
            </a:p>
          </p:txBody>
        </p:sp>
        <p:sp>
          <p:nvSpPr>
            <p:cNvPr id="80" name="Freeform: Shape 79" descr="組織防衛図形">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Yu Gothic UI"/>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Yu Gothic UI"/>
                  <a:cs typeface="+mn-cs"/>
                </a:rPr>
                <a:t>個人</a:t>
              </a:r>
              <a:endParaRPr kumimoji="0" lang="ja" altLang="en-US" sz="1600" b="0" i="0" u="none" strike="noStrike" kern="1200" cap="none" spc="0" normalizeH="0" baseline="0" noProof="0" dirty="0">
                <a:ln>
                  <a:noFill/>
                </a:ln>
                <a:solidFill>
                  <a:srgbClr val="FFFFFF"/>
                </a:solidFill>
                <a:effectLst/>
                <a:uLnTx/>
                <a:uFillTx/>
                <a:latin typeface="Segoe UI"/>
                <a:ea typeface="Yu Gothic UI"/>
                <a:cs typeface="+mn-cs"/>
              </a:endParaRPr>
            </a:p>
          </p:txBody>
        </p:sp>
        <p:sp>
          <p:nvSpPr>
            <p:cNvPr id="128" name="Freeform: Shape 127" descr="個別防御形状">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Yu Gothic UI"/>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107080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Yu Gothic UI"/>
                  <a:cs typeface="+mn-cs"/>
                </a:rPr>
                <a:t>技術的なこと</a:t>
              </a:r>
              <a:endParaRPr kumimoji="0" lang="ja" altLang="en-US" sz="1600" b="0" i="0" u="none" strike="noStrike" kern="1200" cap="none" spc="0" normalizeH="0" baseline="0" noProof="0" dirty="0">
                <a:ln>
                  <a:noFill/>
                </a:ln>
                <a:solidFill>
                  <a:srgbClr val="FFFFFF"/>
                </a:solidFill>
                <a:effectLst/>
                <a:uLnTx/>
                <a:uFillTx/>
                <a:latin typeface="Segoe UI"/>
                <a:ea typeface="Yu Gothic UI"/>
                <a:cs typeface="+mn-cs"/>
              </a:endParaRPr>
            </a:p>
          </p:txBody>
        </p:sp>
        <p:sp>
          <p:nvSpPr>
            <p:cNvPr id="139" name="Freeform: Shape 138" descr="技術防衛形状">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Yu Gothic UI"/>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赤い線">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89" name="Freeform: Shape 88" descr="赤い線">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90" name="Freeform: Shape 89" descr="赤い線">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9" name="Freeform: Shape 148" descr="赤い線">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altLang="en-US" sz="1600" b="0" i="0" u="none" strike="noStrike" kern="1200" cap="none" spc="0" normalizeH="0" baseline="0" noProof="0">
                  <a:ln>
                    <a:noFill/>
                  </a:ln>
                  <a:solidFill>
                    <a:srgbClr val="FFFFFF"/>
                  </a:solidFill>
                  <a:effectLst/>
                  <a:uLnTx/>
                  <a:uFillTx/>
                  <a:latin typeface="Segoe UI"/>
                  <a:ea typeface="Yu Gothic UI"/>
                  <a:cs typeface="+mn-cs"/>
                </a:rPr>
                <a:t>職業</a:t>
              </a:r>
            </a:p>
          </p:txBody>
        </p:sp>
        <p:sp>
          <p:nvSpPr>
            <p:cNvPr id="108" name="Freeform: Shape 107" descr="職業防衛の形">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Yu Gothic UI"/>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altLang="en-US" sz="1600" b="0" i="0" u="none" strike="noStrike" kern="1200" cap="none" spc="0" normalizeH="0" baseline="0" noProof="0">
                  <a:ln>
                    <a:noFill/>
                  </a:ln>
                  <a:solidFill>
                    <a:srgbClr val="FFFFFF"/>
                  </a:solidFill>
                  <a:effectLst/>
                  <a:uLnTx/>
                  <a:uFillTx/>
                  <a:latin typeface="Segoe UI"/>
                  <a:ea typeface="Yu Gothic UI"/>
                  <a:cs typeface="+mn-cs"/>
                </a:rPr>
                <a:t>チーム</a:t>
              </a:r>
            </a:p>
          </p:txBody>
        </p:sp>
        <p:sp>
          <p:nvSpPr>
            <p:cNvPr id="117" name="Freeform: Shape 116" descr="チームディフェンスの形">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Yu Gothic UI"/>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赤い線">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3" name="Freeform: Shape 142" descr="赤い線">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4" name="Freeform: Shape 143" descr="赤い線">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5" name="Freeform: Shape 144" descr="赤い線">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6" name="Freeform: Shape 145" descr="赤い線">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7" name="Freeform: Shape 146" descr="赤い線">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148" name="Freeform: Shape 147" descr="赤い線">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14472" y="1294392"/>
            <a:ext cx="900888" cy="2159553"/>
            <a:chOff x="2114472" y="1294392"/>
            <a:chExt cx="90088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14472" y="1294392"/>
              <a:ext cx="90088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不完全な手順</a:t>
              </a:r>
            </a:p>
          </p:txBody>
        </p:sp>
        <p:sp>
          <p:nvSpPr>
            <p:cNvPr id="150" name="Freeform: Shape 149" descr="垂直線">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948671" y="2017409"/>
            <a:ext cx="537006" cy="1263621"/>
            <a:chOff x="2948671" y="2017409"/>
            <a:chExt cx="537006"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948671" y="2017409"/>
              <a:ext cx="537006"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規制</a:t>
              </a:r>
              <a:r>
                <a:rPr kumimoji="0" lang="ja-JP" altLang="en-US" sz="1200" b="0" i="0" u="none" strike="noStrike" kern="1200" cap="none" spc="0" normalizeH="0" baseline="0" noProof="0" dirty="0">
                  <a:ln>
                    <a:noFill/>
                  </a:ln>
                  <a:solidFill>
                    <a:srgbClr val="FFFFFF"/>
                  </a:solidFill>
                  <a:effectLst/>
                  <a:uLnTx/>
                  <a:uFillTx/>
                  <a:latin typeface="Segoe UI"/>
                  <a:ea typeface="Yu Gothic UI"/>
                  <a:cs typeface="+mn-cs"/>
                </a:rPr>
                <a:t>の</a:t>
              </a:r>
              <a:endParaRPr kumimoji="0" lang="en-US" altLang="ja-JP" sz="1200" b="0" i="0" u="none" strike="noStrike" kern="1200" cap="none" spc="0" normalizeH="0" baseline="0" noProof="0" dirty="0">
                <a:ln>
                  <a:noFill/>
                </a:ln>
                <a:solidFill>
                  <a:srgbClr val="FFFFFF"/>
                </a:solidFill>
                <a:effectLst/>
                <a:uLnTx/>
                <a:uFillTx/>
                <a:latin typeface="Segoe UI"/>
                <a:ea typeface="Yu Gothic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Yu Gothic UI"/>
                  <a:cs typeface="+mn-cs"/>
                </a:rPr>
                <a:t>幅の狭さ</a:t>
              </a:r>
              <a:endParaRPr kumimoji="0" lang="ja" altLang="en-US" sz="1200" b="0" i="0" u="none" strike="noStrike" kern="1200" cap="none" spc="0" normalizeH="0" baseline="0" noProof="0" dirty="0">
                <a:ln>
                  <a:noFill/>
                </a:ln>
                <a:solidFill>
                  <a:srgbClr val="FFFFFF"/>
                </a:solidFill>
                <a:effectLst/>
                <a:uLnTx/>
                <a:uFillTx/>
                <a:latin typeface="Segoe UI"/>
                <a:ea typeface="Yu Gothic UI"/>
                <a:cs typeface="+mn-cs"/>
              </a:endParaRPr>
            </a:p>
          </p:txBody>
        </p:sp>
        <p:sp>
          <p:nvSpPr>
            <p:cNvPr id="151" name="Freeform: Shape 150" descr="垂直線">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707256" y="1590783"/>
            <a:ext cx="561051" cy="1814512"/>
            <a:chOff x="3707256" y="1590783"/>
            <a:chExt cx="561051"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707256" y="1590783"/>
              <a:ext cx="561051"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混合</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メッセージ</a:t>
              </a:r>
            </a:p>
          </p:txBody>
        </p:sp>
        <p:sp>
          <p:nvSpPr>
            <p:cNvPr id="152" name="Freeform: Shape 151" descr="垂直線">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791750" y="1810929"/>
            <a:ext cx="307777" cy="1560653"/>
            <a:chOff x="4791750" y="1810929"/>
            <a:chExt cx="307777"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791750" y="1810929"/>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生産</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圧力</a:t>
              </a:r>
            </a:p>
          </p:txBody>
        </p:sp>
        <p:sp>
          <p:nvSpPr>
            <p:cNvPr id="153" name="Freeform: Shape 152" descr="垂直線">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746122" y="2022878"/>
            <a:ext cx="307777" cy="909392"/>
            <a:chOff x="5746122" y="2022878"/>
            <a:chExt cx="307777"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746122" y="2022878"/>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責任</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移転</a:t>
              </a:r>
            </a:p>
          </p:txBody>
        </p:sp>
        <p:sp>
          <p:nvSpPr>
            <p:cNvPr id="154" name="Freeform: Shape 153" descr="垂直線">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636194" y="1664559"/>
            <a:ext cx="666849" cy="1440652"/>
            <a:chOff x="6636194" y="1664559"/>
            <a:chExt cx="666849"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636194" y="1664559"/>
              <a:ext cx="66684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不十分な</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トレーニング</a:t>
              </a:r>
            </a:p>
          </p:txBody>
        </p:sp>
        <p:sp>
          <p:nvSpPr>
            <p:cNvPr id="155" name="Freeform: Shape 154" descr="垂直線">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617650" y="1539402"/>
            <a:ext cx="597921" cy="1544337"/>
            <a:chOff x="8617650" y="1539402"/>
            <a:chExt cx="597921"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617650" y="1539402"/>
              <a:ext cx="597921"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Yu Gothic UI"/>
                  <a:cs typeface="+mn-cs"/>
                </a:rPr>
                <a:t>ぎこちない</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技術</a:t>
              </a:r>
            </a:p>
          </p:txBody>
        </p:sp>
        <p:sp>
          <p:nvSpPr>
            <p:cNvPr id="156" name="Freeform: Shape 155" descr="垂直線">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936409" y="2265463"/>
            <a:ext cx="307777" cy="1105297"/>
            <a:chOff x="7936409" y="2265463"/>
            <a:chExt cx="307777"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936409" y="2265463"/>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注意</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散漫</a:t>
              </a:r>
            </a:p>
          </p:txBody>
        </p:sp>
        <p:sp>
          <p:nvSpPr>
            <p:cNvPr id="157" name="Freeform: Shape 156" descr="垂直線">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95700" y="1294392"/>
            <a:ext cx="814325" cy="1639091"/>
            <a:chOff x="9795700" y="1294392"/>
            <a:chExt cx="814325"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95700" y="1294392"/>
              <a:ext cx="8143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Yu Gothic UI"/>
                  <a:cs typeface="+mn-cs"/>
                </a:rPr>
                <a:t>メンテナンスの</a:t>
              </a:r>
              <a:br>
                <a:rPr kumimoji="0" lang="en-US" altLang="ja-JP" sz="1200" b="0" i="0" u="none" strike="noStrike" kern="1200" cap="none" spc="0" normalizeH="0" baseline="0" noProof="0" dirty="0">
                  <a:ln>
                    <a:noFill/>
                  </a:ln>
                  <a:solidFill>
                    <a:srgbClr val="FFFFFF"/>
                  </a:solidFill>
                  <a:effectLst/>
                  <a:uLnTx/>
                  <a:uFillTx/>
                  <a:latin typeface="Segoe UI"/>
                  <a:ea typeface="Yu Gothic UI"/>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Yu Gothic UI"/>
                  <a:cs typeface="+mn-cs"/>
                </a:rPr>
                <a:t>遅延</a:t>
              </a:r>
              <a:endParaRPr kumimoji="0" lang="ja" altLang="en-US" sz="1200" b="0" i="0" u="none" strike="noStrike" kern="1200" cap="none" spc="0" normalizeH="0" baseline="0" noProof="0" dirty="0">
                <a:ln>
                  <a:noFill/>
                </a:ln>
                <a:solidFill>
                  <a:srgbClr val="FFFFFF"/>
                </a:solidFill>
                <a:effectLst/>
                <a:uLnTx/>
                <a:uFillTx/>
                <a:latin typeface="Segoe UI"/>
                <a:ea typeface="Yu Gothic UI"/>
                <a:cs typeface="+mn-cs"/>
              </a:endParaRPr>
            </a:p>
          </p:txBody>
        </p:sp>
        <p:sp>
          <p:nvSpPr>
            <p:cNvPr id="158" name="Freeform: Shape 157" descr="垂直線">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16055" y="2060799"/>
            <a:ext cx="654025" cy="1430278"/>
            <a:chOff x="9416055" y="2060799"/>
            <a:chExt cx="654025"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16055" y="2060799"/>
              <a:ext cx="6540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コーディング</a:t>
              </a:r>
              <a:br>
                <a:rPr kumimoji="0" lang="en-US" altLang="ja" sz="1200" b="0" i="0" u="none" strike="noStrike" kern="1200" cap="none" spc="0" normalizeH="0" baseline="0" noProof="0" dirty="0">
                  <a:ln>
                    <a:noFill/>
                  </a:ln>
                  <a:solidFill>
                    <a:srgbClr val="FFFFFF"/>
                  </a:solidFill>
                  <a:effectLst/>
                  <a:uLnTx/>
                  <a:uFillTx/>
                  <a:latin typeface="Segoe UI"/>
                  <a:ea typeface="Yu Gothic UI"/>
                  <a:cs typeface="+mn-cs"/>
                </a:rPr>
              </a:br>
              <a:r>
                <a:rPr kumimoji="0" lang="ja" altLang="en-US" sz="1200" b="0" i="0" u="none" strike="noStrike" kern="1200" cap="none" spc="0" normalizeH="0" baseline="0" noProof="0" dirty="0">
                  <a:ln>
                    <a:noFill/>
                  </a:ln>
                  <a:solidFill>
                    <a:srgbClr val="FFFFFF"/>
                  </a:solidFill>
                  <a:effectLst/>
                  <a:uLnTx/>
                  <a:uFillTx/>
                  <a:latin typeface="Segoe UI"/>
                  <a:ea typeface="Yu Gothic UI"/>
                  <a:cs typeface="+mn-cs"/>
                </a:rPr>
                <a:t>バグ</a:t>
              </a:r>
            </a:p>
          </p:txBody>
        </p:sp>
        <p:sp>
          <p:nvSpPr>
            <p:cNvPr id="62" name="Freeform: Shape 61" descr="垂直線">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Yu Gothic UI"/>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665159" y="3186235"/>
            <a:ext cx="768802" cy="1637885"/>
            <a:chOff x="665159" y="3186235"/>
            <a:chExt cx="768802"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758615" y="3186235"/>
              <a:ext cx="581890"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600" b="0" i="0" u="none" strike="noStrike" kern="1200" cap="none" spc="0" normalizeH="0" baseline="0" noProof="0" dirty="0">
                  <a:ln>
                    <a:noFill/>
                  </a:ln>
                  <a:solidFill>
                    <a:srgbClr val="FFFFFF"/>
                  </a:solidFill>
                  <a:effectLst/>
                  <a:uLnTx/>
                  <a:uFillTx/>
                  <a:latin typeface="Segoe UI"/>
                  <a:ea typeface="Yu Gothic UI"/>
                  <a:cs typeface="+mn-cs"/>
                </a:rPr>
                <a:t>トリガー</a:t>
              </a:r>
            </a:p>
          </p:txBody>
        </p:sp>
        <p:sp>
          <p:nvSpPr>
            <p:cNvPr id="16" name="TextBox 15">
              <a:extLst>
                <a:ext uri="{FF2B5EF4-FFF2-40B4-BE49-F238E27FC236}">
                  <a16:creationId xmlns:a16="http://schemas.microsoft.com/office/drawing/2014/main" id="{DD73567F-16C6-45A2-B84C-9D6457B65FC0}"/>
                </a:ext>
              </a:extLst>
            </p:cNvPr>
            <p:cNvSpPr txBox="1"/>
            <p:nvPr/>
          </p:nvSpPr>
          <p:spPr>
            <a:xfrm>
              <a:off x="870024" y="4608676"/>
              <a:ext cx="359073"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altLang="en-US" sz="1400" b="0" i="0" u="none" strike="noStrike" kern="1200" cap="none" spc="0" normalizeH="0" baseline="0" noProof="0" dirty="0">
                  <a:ln>
                    <a:noFill/>
                  </a:ln>
                  <a:solidFill>
                    <a:srgbClr val="FFFFFF"/>
                  </a:solidFill>
                  <a:effectLst/>
                  <a:uLnTx/>
                  <a:uFillTx/>
                  <a:latin typeface="Yu Gothic UI Semibold" panose="020B0700000000000000" pitchFamily="34" charset="-128"/>
                  <a:ea typeface="Yu Gothic UI Semibold" panose="020B0700000000000000" pitchFamily="34" charset="-128"/>
                  <a:cs typeface="+mn-cs"/>
                </a:rPr>
                <a:t>世界</a:t>
              </a:r>
            </a:p>
          </p:txBody>
        </p:sp>
        <p:grpSp>
          <p:nvGrpSpPr>
            <p:cNvPr id="64" name="Group 63" descr="グローブ, アース">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Yu Gothic UI"/>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Yu Gothic UI"/>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Yu Gothic UI"/>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310999"/>
              <a:ext cx="1384300" cy="696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srgbClr val="FFFFFF"/>
                  </a:solidFill>
                  <a:effectLst/>
                  <a:uLnTx/>
                  <a:uFillTx/>
                  <a:latin typeface="Segoe UI Semilight" panose="020B0402040204020203" pitchFamily="34" charset="0"/>
                  <a:ea typeface="Yu Gothic UI"/>
                  <a:cs typeface="Segoe UI Semilight" panose="020B0402040204020203" pitchFamily="34" charset="0"/>
                </a:rPr>
                <a:t>James Reason</a:t>
              </a:r>
              <a:r>
                <a:rPr kumimoji="0" lang="en-US" altLang="ja-JP" sz="1200" b="0" i="0" u="none" strike="noStrike" kern="1200" cap="none" spc="0" normalizeH="0" baseline="0" noProof="0" dirty="0">
                  <a:ln>
                    <a:noFill/>
                  </a:ln>
                  <a:solidFill>
                    <a:srgbClr val="FFFFFF"/>
                  </a:solidFill>
                  <a:effectLst/>
                  <a:uLnTx/>
                  <a:uFillTx/>
                  <a:latin typeface="Segoe UI Semilight" panose="020B0402040204020203" pitchFamily="34" charset="0"/>
                  <a:ea typeface="Yu Gothic UI"/>
                  <a:cs typeface="Segoe UI Semilight" panose="020B0402040204020203" pitchFamily="34" charset="0"/>
                </a:rPr>
                <a:t>, 1991 </a:t>
              </a:r>
              <a:r>
                <a:rPr kumimoji="0" lang="ja-JP" altLang="en-US" sz="1200" b="0" i="0" u="none" strike="noStrike" kern="1200" cap="none" spc="0" normalizeH="0" baseline="0" noProof="0" dirty="0">
                  <a:ln>
                    <a:noFill/>
                  </a:ln>
                  <a:solidFill>
                    <a:srgbClr val="FFFFFF"/>
                  </a:solidFill>
                  <a:effectLst/>
                  <a:uLnTx/>
                  <a:uFillTx/>
                  <a:latin typeface="Segoe UI Semilight" panose="020B0402040204020203" pitchFamily="34" charset="0"/>
                  <a:ea typeface="Yu Gothic UI"/>
                  <a:cs typeface="Segoe UI Semilight" panose="020B0402040204020203" pitchFamily="34" charset="0"/>
                </a:rPr>
                <a:t>より改変</a:t>
              </a:r>
              <a:endParaRPr kumimoji="0" lang="ja" altLang="en-US" sz="1200" b="1" i="0" u="none" strike="noStrike" kern="1200" cap="none" spc="0" normalizeH="0" baseline="0" noProof="0" dirty="0">
                <a:ln>
                  <a:noFill/>
                </a:ln>
                <a:solidFill>
                  <a:srgbClr val="FFFFFF"/>
                </a:solidFill>
                <a:effectLst/>
                <a:uLnTx/>
                <a:uFillTx/>
                <a:latin typeface="Segoe UI Semilight" panose="020B0402040204020203" pitchFamily="34" charset="0"/>
                <a:ea typeface="Yu Gothic UI"/>
                <a:cs typeface="Segoe UI Semilight" panose="020B0402040204020203" pitchFamily="34" charset="0"/>
              </a:endParaRP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224113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738664"/>
          </a:xfrm>
        </p:spPr>
        <p:txBody>
          <a:bodyPr/>
          <a:lstStyle/>
          <a:p>
            <a:pPr marL="0" lvl="1"/>
            <a:r>
              <a:rPr lang="en-US" altLang="ja-JP" sz="2400" dirty="0"/>
              <a:t>Azure </a:t>
            </a:r>
            <a:r>
              <a:rPr lang="ja-JP" altLang="en-US" sz="2400" dirty="0"/>
              <a:t>ワークロードの品質を向上させるための </a:t>
            </a:r>
            <a:r>
              <a:rPr lang="en-US" altLang="ja-JP" sz="2400" dirty="0"/>
              <a:t>5 </a:t>
            </a:r>
            <a:r>
              <a:rPr lang="ja-JP" altLang="en-US" sz="2400" dirty="0"/>
              <a:t>つの連携した柱に基づいて、アーキテクト、開発者、ソリューション オーナーのために作られた、アーキテクチャのガイダンスとベスト プラクティス</a:t>
            </a:r>
            <a:endParaRPr lang="ja" sz="2400" dirty="0"/>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3946"/>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hlinkClick r:id="rId4"/>
              </a:rPr>
              <a:t>https://aka.ms/wellarchitected/framework</a:t>
            </a:r>
            <a:endParaRPr kumimoji="0" lang="en-US"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endParaRPr>
          </a:p>
        </p:txBody>
      </p:sp>
      <p:grpSp>
        <p:nvGrpSpPr>
          <p:cNvPr id="62" name="Group 61" descr="コストの最適化">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コストの</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最適化</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オペレーショナル・エクセレンス">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sp>
          <p:nvSpPr>
            <p:cNvPr id="47" name="TextBox 46" descr="オペレーショナル・エクセレンス">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オペレーショナル</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エクセレンス</a:t>
              </a:r>
            </a:p>
          </p:txBody>
        </p:sp>
      </p:grpSp>
      <p:grpSp>
        <p:nvGrpSpPr>
          <p:cNvPr id="24" name="Group 23" descr="パフォーマンス効率">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パフォーマンス</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効率</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grpSp>
      <p:grpSp>
        <p:nvGrpSpPr>
          <p:cNvPr id="22" name="Group 21" descr="確実">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信頼性</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バッジ 塗りつぶしのティック">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sp>
            <p:nvSpPr>
              <p:cNvPr id="81" name="Graphic 4" descr="バッジ 塗りつぶしのティック">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grpSp>
      </p:grpSp>
      <p:grpSp>
        <p:nvGrpSpPr>
          <p:cNvPr id="23" name="Group 22" descr="安全">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grpSp>
      </p:grpSp>
    </p:spTree>
    <p:custDataLst>
      <p:tags r:id="rId1"/>
    </p:custDataLst>
    <p:extLst>
      <p:ext uri="{BB962C8B-B14F-4D97-AF65-F5344CB8AC3E}">
        <p14:creationId xmlns:p14="http://schemas.microsoft.com/office/powerpoint/2010/main" val="42669230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dirty="0">
                <a:solidFill>
                  <a:srgbClr val="4FE7FF"/>
                </a:solidFill>
                <a:latin typeface="Segoe UI Semibold" panose="020B0702040204020203" pitchFamily="34" charset="0"/>
                <a:cs typeface="Segoe UI Semibold" panose="020B0702040204020203" pitchFamily="34" charset="0"/>
              </a:rPr>
              <a:t>ワークロード品質阻害要因の克服</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コストの</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最適化</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コストと使用状況の監視なし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十分に活用されていないリソースや孤立したリソースが</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不明確</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構造化された</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請求管理の欠如</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経営者</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取締役会</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によるクラウド導入</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へ</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のサポート不足による予算削減</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オペレーショナル</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エクセレンス</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迅速な問題特定の欠如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デプロイ</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自動化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されていない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コミュニケーション</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 </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メカニズムとダッシュボードの欠如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不明確な期待とビジネス成果</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イベントの根本原因が可視化され</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ていない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パフォーマンス</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効率</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新しいサービスの監視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監視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されていない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スケーリングのための設計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テクノロジとアーキテクチャの選択に関する厳密さとガイダンスの欠如</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信頼性</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より良いアーキテクチャ設計のための回復性の特徴</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機能が</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不明確</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データ</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 </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バックアップ</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 </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プラクティスの欠如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監視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されていない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回復性テスト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がされていない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ディザスター リカバリーが</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サポートされて</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いない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38499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アクセス制御メカニズム</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がない</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 </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認証</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セキュリティ脅威検出メカニズム</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がない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脅威対応</a:t>
            </a: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計画の欠如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暗号化プロセス</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が無い</a:t>
            </a:r>
            <a:endParaRPr kumimoji="0" lang="ja" altLang="en-US" sz="12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 sz="1800"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hlinkClick r:id="rId4"/>
              </a:rPr>
              <a:t>https://aka.ms/wellarchitected/framework</a:t>
            </a:r>
            <a:endParaRPr kumimoji="0" lang="en-US" sz="1800"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バッジ 塗りつぶしのティック">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sp>
          <p:nvSpPr>
            <p:cNvPr id="116" name="Graphic 4" descr="バッジ 塗りつぶしのティック">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grpSp>
    </p:spTree>
    <p:custDataLst>
      <p:tags r:id="rId1"/>
    </p:custDataLst>
    <p:extLst>
      <p:ext uri="{BB962C8B-B14F-4D97-AF65-F5344CB8AC3E}">
        <p14:creationId xmlns:p14="http://schemas.microsoft.com/office/powerpoint/2010/main" val="1992548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b="1" dirty="0">
                <a:solidFill>
                  <a:srgbClr val="4FE7FF"/>
                </a:solidFill>
                <a:latin typeface="Segoe UI Semibold" panose="020B0702040204020203" pitchFamily="34" charset="0"/>
                <a:cs typeface="Segoe UI Semibold" panose="020B0702040204020203" pitchFamily="34" charset="0"/>
              </a:rPr>
              <a:t>ワークロードの品質を高めるためのベスト</a:t>
            </a:r>
            <a:r>
              <a:rPr lang="ja-JP" altLang="en-US" dirty="0">
                <a:solidFill>
                  <a:srgbClr val="4FE7FF"/>
                </a:solidFill>
                <a:latin typeface="Segoe UI Semibold" panose="020B0702040204020203" pitchFamily="34" charset="0"/>
                <a:cs typeface="Segoe UI Semibold" panose="020B0702040204020203" pitchFamily="34" charset="0"/>
              </a:rPr>
              <a:t> </a:t>
            </a:r>
            <a:r>
              <a:rPr lang="ja" sz="3600" b="1" dirty="0">
                <a:solidFill>
                  <a:srgbClr val="4FE7FF"/>
                </a:solidFill>
                <a:latin typeface="Segoe UI Semibold" panose="020B0702040204020203" pitchFamily="34" charset="0"/>
                <a:cs typeface="Segoe UI Semibold" panose="020B0702040204020203" pitchFamily="34" charset="0"/>
              </a:rPr>
              <a:t>プラクティス</a:t>
            </a:r>
          </a:p>
        </p:txBody>
      </p:sp>
      <p:sp>
        <p:nvSpPr>
          <p:cNvPr id="34" name="TextBox 33" descr="コストの最適化">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コストの</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最適化</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ja"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Azure </a:t>
            </a: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ハイブリッド特典</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インスタンスの予約</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シャットダウン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リサイズ</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ja"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PaaS </a:t>
            </a: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への移行</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オペレーショナル</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エクセレンス</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07721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ja-JP"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DevOps</a:t>
            </a:r>
            <a:endPar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デプロイ</a:t>
            </a:r>
            <a:endPar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監視</a:t>
            </a:r>
            <a:endPar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プロセスと頻度</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パフォーマンス</a:t>
            </a:r>
            <a:br>
              <a:rPr kumimoji="0" lang="en-US" altLang="ja"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br>
            <a:r>
              <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効率</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スケーリングのための設計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パフォーマンスの監視</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信頼性</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06210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要件定義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シミュレーションと強制フェールオーバーによるテスト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一貫したデプロイ</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正常性の監視</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障害や災害への対応</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a:t>
            </a:r>
            <a:endParaRPr kumimoji="0" lang="ja" altLang="en-US" sz="1800" b="1"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endParaRP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156966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ja"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ID </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と</a:t>
            </a: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アクセス</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の</a:t>
            </a: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管理</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インフラ保護</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アプリのセキュリティ</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データの暗号化と主権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altLang="en-US" sz="1600" b="0" i="0" u="none" strike="noStrike" kern="1200" cap="none" spc="0" normalizeH="0" baseline="0" noProof="0" dirty="0">
                <a:ln>
                  <a:noFill/>
                </a:ln>
                <a:solidFill>
                  <a:prstClr val="white"/>
                </a:solidFill>
                <a:effectLst/>
                <a:uLnTx/>
                <a:uFillTx/>
                <a:latin typeface="Segoe UI" panose="020B0502040204020203" pitchFamily="34" charset="0"/>
                <a:ea typeface="Yu Gothic UI"/>
                <a:cs typeface="Segoe UI" panose="020B0502040204020203" pitchFamily="34" charset="0"/>
              </a:rPr>
              <a:t>セキュリティ運用</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 sz="1800"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hlinkClick r:id="rId4"/>
              </a:rPr>
              <a:t>https://aka.ms/wellarchitected/framework</a:t>
            </a:r>
            <a:endParaRPr kumimoji="0" lang="en-US" sz="1800"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Yu Gothic UI"/>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バッジ 塗りつぶしのティック">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sp>
          <p:nvSpPr>
            <p:cNvPr id="114" name="Graphic 4" descr="バッジ 塗りつぶしのティック">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Yu Gothic UI"/>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Yu Gothic UI"/>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Yu Gothic UI"/>
                <a:cs typeface="+mn-cs"/>
              </a:endParaRPr>
            </a:p>
          </p:txBody>
        </p:sp>
      </p:grpSp>
    </p:spTree>
    <p:custDataLst>
      <p:tags r:id="rId1"/>
    </p:custDataLst>
    <p:extLst>
      <p:ext uri="{BB962C8B-B14F-4D97-AF65-F5344CB8AC3E}">
        <p14:creationId xmlns:p14="http://schemas.microsoft.com/office/powerpoint/2010/main" val="12531605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ja-JP" altLang="en-US" sz="3700" b="1" dirty="0">
                <a:latin typeface="Yu Gothic UI" panose="020B0500000000000000" pitchFamily="50" charset="-128"/>
                <a:ea typeface="Yu Gothic UI" panose="020B0500000000000000" pitchFamily="50" charset="-128"/>
              </a:rPr>
              <a:t>信頼性の高いシステムの構築は共同責任</a:t>
            </a:r>
            <a:endParaRPr lang="en-US" sz="3700" b="1" dirty="0">
              <a:latin typeface="Yu Gothic UI" panose="020B0500000000000000" pitchFamily="50" charset="-128"/>
              <a:ea typeface="Yu Gothic UI" panose="020B0500000000000000" pitchFamily="50" charset="-128"/>
            </a:endParaRP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277163"/>
            <a:ext cx="4583800" cy="1231106"/>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お客様の責任</a:t>
            </a:r>
            <a:r>
              <a:rPr kumimoji="0" lang="en-US" altLang="ja-JP"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Reliability ‘in’ the cloud</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r>
              <a:rPr kumimoji="0" lang="ja-JP" altLang="en-US"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クラウド「内の」信頼性</a:t>
            </a:r>
            <a:r>
              <a:rPr kumimoji="0" lang="en-US" altLang="ja-JP"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endParaRPr kumimoji="0" lang="en-US"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804817"/>
            <a:ext cx="4583800" cy="1261884"/>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Microsoft</a:t>
            </a:r>
            <a:r>
              <a:rPr kumimoji="0" lang="ja-JP" altLang="en-US"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 の責任</a:t>
            </a:r>
            <a:r>
              <a:rPr kumimoji="0" lang="en-US" altLang="ja-JP"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Reliability ‘of’ the cloud</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r>
              <a:rPr kumimoji="0" lang="ja-JP" altLang="en-US"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クラウド「の」信頼性</a:t>
            </a:r>
            <a:r>
              <a:rPr kumimoji="0" lang="en-US" altLang="ja-JP" sz="1800" b="0"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17922" y="1608610"/>
            <a:ext cx="4098153"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お客様のアプリケーション</a:t>
            </a:r>
            <a:endParaRPr kumimoji="0" 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以下に基づいて構築された</a:t>
            </a:r>
            <a:r>
              <a:rPr kumimoji="0" lang="ja-JP" altLang="en-US" sz="1800" b="1"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アプリ</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または</a:t>
            </a:r>
            <a:r>
              <a:rPr kumimoji="0" lang="ja-JP" altLang="en-US" sz="1800" b="1"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ワークロード</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のアーキテクチャ</a:t>
            </a:r>
            <a:endParaRPr kumimoji="0" 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Yu Gothic UI" panose="020B0500000000000000" pitchFamily="50" charset="-128"/>
              <a:ea typeface="Yu Gothic UI" panose="020B0500000000000000" pitchFamily="50" charset="-128"/>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899" y="3171034"/>
            <a:ext cx="5102042" cy="1055674"/>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回復性の機能</a:t>
            </a:r>
            <a:endParaRPr kumimoji="0" 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1800" b="1"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お客様が利用できる </a:t>
            </a:r>
            <a:r>
              <a:rPr kumimoji="0" lang="en-US" altLang="ja-JP"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Azure </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機能 </a:t>
            </a:r>
            <a:r>
              <a:rPr kumimoji="0" lang="en-US" altLang="ja-JP"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 </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可用性ゾーンによる高可用性、ディザスター リカバリー、バックアップ</a:t>
            </a:r>
            <a:endParaRPr kumimoji="0" 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753409"/>
            <a:ext cx="5520692"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rPr>
              <a:t>回復力のある基盤</a:t>
            </a:r>
            <a:endParaRPr kumimoji="0" lang="en-US" sz="2800" b="1" i="0" u="none" strike="noStrike" kern="1200" cap="none" spc="0" normalizeH="0" baseline="0" noProof="0" dirty="0">
              <a:ln>
                <a:noFill/>
              </a:ln>
              <a:solidFill>
                <a:srgbClr val="0B66B1"/>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JP" altLang="en-US" sz="1800" b="1"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プラットフォームに組み込まれた </a:t>
            </a:r>
            <a:r>
              <a:rPr kumimoji="0" lang="en-US" altLang="ja-JP"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Azure </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のコア機能 </a:t>
            </a:r>
            <a:r>
              <a:rPr kumimoji="0" lang="en-US" altLang="ja-JP"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 </a:t>
            </a:r>
            <a:r>
              <a:rPr kumimoji="0" lang="ja-JP" alt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rPr>
              <a:t>可用性、可用性ゾーンによる分離、およびデータの冗長性を確保するために基盤がどのように設計、運用、監視されているか</a:t>
            </a:r>
            <a:endParaRPr kumimoji="0" lang="en-US" sz="1800" b="0" i="0" u="none" strike="noStrike" kern="1200" cap="none" spc="0" normalizeH="0" baseline="0" noProof="0" dirty="0">
              <a:ln>
                <a:noFill/>
              </a:ln>
              <a:solidFill>
                <a:srgbClr val="000000"/>
              </a:solidFill>
              <a:effectLst/>
              <a:uLnTx/>
              <a:uFillTx/>
              <a:latin typeface="Yu Gothic UI" panose="020B0500000000000000" pitchFamily="50" charset="-128"/>
              <a:ea typeface="Yu Gothic UI" panose="020B0500000000000000" pitchFamily="50" charset="-128"/>
              <a:cs typeface="Calibri" panose="020F0502020204030204" pitchFamily="34" charset="0"/>
            </a:endParaRP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Yu Gothic UI" panose="020B0500000000000000" pitchFamily="50" charset="-128"/>
              <a:ea typeface="Yu Gothic UI" panose="020B0500000000000000" pitchFamily="50" charset="-128"/>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Yu Gothic UI" panose="020B0500000000000000" pitchFamily="50" charset="-128"/>
                <a:ea typeface="Yu Gothic UI" panose="020B0500000000000000" pitchFamily="50" charset="-128"/>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Yu Gothic UI" panose="020B0500000000000000" pitchFamily="50" charset="-128"/>
                <a:ea typeface="Yu Gothic UI" panose="020B0500000000000000" pitchFamily="50" charset="-128"/>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INSTRUCTION:</a:t>
            </a:r>
            <a:endParaRPr kumimoji="0" lang="en-US" sz="2000" b="0" i="0" u="none" strike="noStrike" kern="1200" cap="none" spc="0" normalizeH="0" baseline="0" noProof="0" err="1">
              <a:ln>
                <a:noFill/>
              </a:ln>
              <a:solidFill>
                <a:srgbClr val="000000"/>
              </a:solidFill>
              <a:effectLst/>
              <a:uLnTx/>
              <a:uFillTx/>
              <a:latin typeface="Yu Gothic UI" panose="020B0500000000000000" pitchFamily="50" charset="-128"/>
              <a:ea typeface="Yu Gothic UI" panose="020B0500000000000000" pitchFamily="50" charset="-128"/>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Replace slide 8 in </a:t>
            </a:r>
            <a:r>
              <a:rPr kumimoji="0" lang="en-US" sz="2000" b="1"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Executive Summary</a:t>
            </a:r>
            <a:r>
              <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Delete</a:t>
            </a:r>
            <a:r>
              <a:rPr kumimoji="0" lang="en-US" sz="2000" b="0" i="0" u="none" strike="noStrike" kern="1200" cap="none" spc="0" normalizeH="0" baseline="0" noProof="0">
                <a:ln>
                  <a:noFill/>
                </a:ln>
                <a:solidFill>
                  <a:srgbClr val="000000"/>
                </a:solidFill>
                <a:effectLst/>
                <a:uLnTx/>
                <a:uFillTx/>
                <a:latin typeface="Yu Gothic UI" panose="020B0500000000000000" pitchFamily="50" charset="-128"/>
                <a:ea typeface="Yu Gothic UI" panose="020B0500000000000000" pitchFamily="50" charset="-128"/>
                <a:cs typeface="Segoe Sans Text"/>
              </a:rPr>
              <a:t> this instruction once added to IP Kit.</a:t>
            </a:r>
          </a:p>
        </p:txBody>
      </p:sp>
    </p:spTree>
    <p:extLst>
      <p:ext uri="{BB962C8B-B14F-4D97-AF65-F5344CB8AC3E}">
        <p14:creationId xmlns:p14="http://schemas.microsoft.com/office/powerpoint/2010/main" val="23591625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Custom 1">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1_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2.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A75C01-D387-40C1-AEDD-B398CE7E0B5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10421</Words>
  <Application>Microsoft Office PowerPoint</Application>
  <PresentationFormat>Widescreen</PresentationFormat>
  <Paragraphs>549</Paragraphs>
  <Slides>35</Slides>
  <Notes>22</Notes>
  <HiddenSlides>8</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35</vt:i4>
      </vt:variant>
    </vt:vector>
  </HeadingPairs>
  <TitlesOfParts>
    <vt:vector size="53" baseType="lpstr">
      <vt:lpstr>Segoe</vt:lpstr>
      <vt:lpstr>Segoe </vt:lpstr>
      <vt:lpstr>Yu Gothic UI</vt:lpstr>
      <vt:lpstr>Yu Gothic UI Semibold</vt:lpstr>
      <vt:lpstr>Arial</vt:lpstr>
      <vt:lpstr>Biome</vt:lpstr>
      <vt:lpstr>Calibri</vt:lpstr>
      <vt:lpstr>Segoe Sans Text</vt:lpstr>
      <vt:lpstr>Segoe Sans Text Semibold</vt:lpstr>
      <vt:lpstr>Segoe UI</vt:lpstr>
      <vt:lpstr>Segoe UI Semibold</vt:lpstr>
      <vt:lpstr>Segoe UI Semilight</vt:lpstr>
      <vt:lpstr>Wingdings</vt:lpstr>
      <vt:lpstr>SOFT BLACK TEMPLATE</vt:lpstr>
      <vt:lpstr>TITLE SLIDES</vt:lpstr>
      <vt:lpstr>White Template</vt:lpstr>
      <vt:lpstr>1_Azure 2023 Template</vt:lpstr>
      <vt:lpstr>1_SOFT BLACK TEMPLATE</vt:lpstr>
      <vt:lpstr>VBD Updates</vt:lpstr>
      <vt:lpstr>Well-Architected Reliability Assessment – Executive Summary</vt:lpstr>
      <vt:lpstr>アジェンダ</vt:lpstr>
      <vt:lpstr>Well-Architected Framework - 信頼性</vt:lpstr>
      <vt:lpstr>なぜ良くないことが起こるのか?</vt:lpstr>
      <vt:lpstr>Microsoft Azure Well-Architected Framework</vt:lpstr>
      <vt:lpstr>ワークロード品質阻害要因の克服</vt:lpstr>
      <vt:lpstr>ワークロードの品質を高めるためのベスト プラクティス</vt:lpstr>
      <vt:lpstr>信頼性の高いシステムの構築は共同責任</vt:lpstr>
      <vt:lpstr>Microsoft の責任: クラウドの信頼性 どうインフラストラクチャを設計 &amp; 運用しているか、プロセスを発達させているか、そして、原則の確認</vt:lpstr>
      <vt:lpstr>イントロダクション</vt:lpstr>
      <vt:lpstr>Well-Architected Reliability Assessment</vt:lpstr>
      <vt:lpstr>ワークロードの概要</vt:lpstr>
      <vt:lpstr>エグゼクティブサマリー</vt:lpstr>
      <vt:lpstr>既に上手く実施されている点</vt:lpstr>
      <vt:lpstr>ベースライン回復性メトリックとインサイトのダッシュボード</vt:lpstr>
      <vt:lpstr>正常性とリスクのダッシュボード</vt:lpstr>
      <vt:lpstr>正常性とリスクのダッシュボード</vt:lpstr>
      <vt:lpstr>ベースライン メトリックとインサイトの詳細</vt:lpstr>
      <vt:lpstr>ゾーンとリージョンの回復性</vt:lpstr>
      <vt:lpstr>ExpressRoute の回復性</vt:lpstr>
      <vt:lpstr>回復性に関するサービス正常性アラート</vt:lpstr>
      <vt:lpstr>正常性とリスクに関する推奨事項</vt:lpstr>
      <vt:lpstr>影響度 高 の問題 - 推奨事項</vt:lpstr>
      <vt:lpstr>影響度 中 の問題 - 推奨事項</vt:lpstr>
      <vt:lpstr>影響度 低 の問題 - 推奨事項</vt:lpstr>
      <vt:lpstr>設計、プラットフォーム、サポートに関する 推奨事項</vt:lpstr>
      <vt:lpstr>アーキテクチャに関する推奨事項</vt:lpstr>
      <vt:lpstr>最近の Microsoft の停止 (過去 3 か月から 6 か月)</vt:lpstr>
      <vt:lpstr>Sev-A サポート リクエスト (過去 3 〜 6 か月)</vt:lpstr>
      <vt:lpstr>サービス終了通知</vt:lpstr>
      <vt:lpstr>次のステップ</vt:lpstr>
      <vt:lpstr>トレーニング、設計、および実装のための推奨 Microsoft サービス</vt:lpstr>
      <vt:lpstr>Q&amp;A とリソース</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2024-05-24T03:55:18Z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