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4"/>
  </p:sldMasterIdLst>
  <p:notesMasterIdLst>
    <p:notesMasterId r:id="rId7"/>
  </p:notesMasterIdLst>
  <p:sldIdLst>
    <p:sldId id="264" r:id="rId5"/>
    <p:sldId id="266"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20" userDrawn="1">
          <p15:clr>
            <a:srgbClr val="A4A3A4"/>
          </p15:clr>
        </p15:guide>
        <p15:guide id="2" pos="4800" userDrawn="1">
          <p15:clr>
            <a:srgbClr val="A4A3A4"/>
          </p15:clr>
        </p15:guide>
        <p15:guide id="3" orient="horz"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7D6"/>
    <a:srgbClr val="0078D7"/>
    <a:srgbClr val="000000"/>
    <a:srgbClr val="001B32"/>
    <a:srgbClr val="7D78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2E23D-14FC-46AB-A499-574CB3503A39}" v="2" dt="2021-04-12T05:01:24.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190" y="58"/>
      </p:cViewPr>
      <p:guideLst>
        <p:guide pos="120"/>
        <p:guide pos="4800"/>
        <p:guide orient="horz" pos="3168"/>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470DD-6985-4D75-8B5F-731754D8ACD7}" type="datetimeFigureOut">
              <a:rPr lang="en-US" smtClean="0"/>
              <a:t>5/20/2021</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18339-C6D5-42DD-AC6D-E87F9B2E5FDD}" type="slidenum">
              <a:rPr lang="en-US" smtClean="0"/>
              <a:t>‹#›</a:t>
            </a:fld>
            <a:endParaRPr lang="en-US"/>
          </a:p>
        </p:txBody>
      </p:sp>
    </p:spTree>
    <p:extLst>
      <p:ext uri="{BB962C8B-B14F-4D97-AF65-F5344CB8AC3E}">
        <p14:creationId xmlns:p14="http://schemas.microsoft.com/office/powerpoint/2010/main" val="3101195051"/>
      </p:ext>
    </p:extLst>
  </p:cSld>
  <p:clrMap bg1="lt1" tx1="dk1" bg2="lt2" tx2="dk2" accent1="accent1" accent2="accent2" accent3="accent3" accent4="accent4" accent5="accent5" accent6="accent6" hlink="hlink" folHlink="folHlink"/>
  <p:notesStyle>
    <a:lvl1pPr marL="0" algn="l" defTabSz="557144" rtl="0" eaLnBrk="1" latinLnBrk="0" hangingPunct="1">
      <a:defRPr sz="731" kern="1200">
        <a:solidFill>
          <a:schemeClr val="tx1"/>
        </a:solidFill>
        <a:latin typeface="+mn-lt"/>
        <a:ea typeface="+mn-ea"/>
        <a:cs typeface="+mn-cs"/>
      </a:defRPr>
    </a:lvl1pPr>
    <a:lvl2pPr marL="278572" algn="l" defTabSz="557144" rtl="0" eaLnBrk="1" latinLnBrk="0" hangingPunct="1">
      <a:defRPr sz="731" kern="1200">
        <a:solidFill>
          <a:schemeClr val="tx1"/>
        </a:solidFill>
        <a:latin typeface="+mn-lt"/>
        <a:ea typeface="+mn-ea"/>
        <a:cs typeface="+mn-cs"/>
      </a:defRPr>
    </a:lvl2pPr>
    <a:lvl3pPr marL="557144" algn="l" defTabSz="557144" rtl="0" eaLnBrk="1" latinLnBrk="0" hangingPunct="1">
      <a:defRPr sz="731" kern="1200">
        <a:solidFill>
          <a:schemeClr val="tx1"/>
        </a:solidFill>
        <a:latin typeface="+mn-lt"/>
        <a:ea typeface="+mn-ea"/>
        <a:cs typeface="+mn-cs"/>
      </a:defRPr>
    </a:lvl3pPr>
    <a:lvl4pPr marL="835716" algn="l" defTabSz="557144" rtl="0" eaLnBrk="1" latinLnBrk="0" hangingPunct="1">
      <a:defRPr sz="731" kern="1200">
        <a:solidFill>
          <a:schemeClr val="tx1"/>
        </a:solidFill>
        <a:latin typeface="+mn-lt"/>
        <a:ea typeface="+mn-ea"/>
        <a:cs typeface="+mn-cs"/>
      </a:defRPr>
    </a:lvl4pPr>
    <a:lvl5pPr marL="1114288" algn="l" defTabSz="557144" rtl="0" eaLnBrk="1" latinLnBrk="0" hangingPunct="1">
      <a:defRPr sz="731" kern="1200">
        <a:solidFill>
          <a:schemeClr val="tx1"/>
        </a:solidFill>
        <a:latin typeface="+mn-lt"/>
        <a:ea typeface="+mn-ea"/>
        <a:cs typeface="+mn-cs"/>
      </a:defRPr>
    </a:lvl5pPr>
    <a:lvl6pPr marL="1392860" algn="l" defTabSz="557144" rtl="0" eaLnBrk="1" latinLnBrk="0" hangingPunct="1">
      <a:defRPr sz="731" kern="1200">
        <a:solidFill>
          <a:schemeClr val="tx1"/>
        </a:solidFill>
        <a:latin typeface="+mn-lt"/>
        <a:ea typeface="+mn-ea"/>
        <a:cs typeface="+mn-cs"/>
      </a:defRPr>
    </a:lvl6pPr>
    <a:lvl7pPr marL="1671432" algn="l" defTabSz="557144" rtl="0" eaLnBrk="1" latinLnBrk="0" hangingPunct="1">
      <a:defRPr sz="731" kern="1200">
        <a:solidFill>
          <a:schemeClr val="tx1"/>
        </a:solidFill>
        <a:latin typeface="+mn-lt"/>
        <a:ea typeface="+mn-ea"/>
        <a:cs typeface="+mn-cs"/>
      </a:defRPr>
    </a:lvl7pPr>
    <a:lvl8pPr marL="1950004" algn="l" defTabSz="557144" rtl="0" eaLnBrk="1" latinLnBrk="0" hangingPunct="1">
      <a:defRPr sz="731" kern="1200">
        <a:solidFill>
          <a:schemeClr val="tx1"/>
        </a:solidFill>
        <a:latin typeface="+mn-lt"/>
        <a:ea typeface="+mn-ea"/>
        <a:cs typeface="+mn-cs"/>
      </a:defRPr>
    </a:lvl8pPr>
    <a:lvl9pPr marL="2228576" algn="l" defTabSz="557144" rtl="0" eaLnBrk="1" latinLnBrk="0" hangingPunct="1">
      <a:defRPr sz="73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6788" y="1143000"/>
            <a:ext cx="23844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18339-C6D5-42DD-AC6D-E87F9B2E5FDD}" type="slidenum">
              <a:rPr lang="en-US" smtClean="0"/>
              <a:t>1</a:t>
            </a:fld>
            <a:endParaRPr lang="en-US"/>
          </a:p>
        </p:txBody>
      </p:sp>
    </p:spTree>
    <p:extLst>
      <p:ext uri="{BB962C8B-B14F-4D97-AF65-F5344CB8AC3E}">
        <p14:creationId xmlns:p14="http://schemas.microsoft.com/office/powerpoint/2010/main" val="3974681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6788" y="1143000"/>
            <a:ext cx="23844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18339-C6D5-42DD-AC6D-E87F9B2E5FDD}" type="slidenum">
              <a:rPr lang="en-US" smtClean="0"/>
              <a:t>2</a:t>
            </a:fld>
            <a:endParaRPr lang="en-US"/>
          </a:p>
        </p:txBody>
      </p:sp>
    </p:spTree>
    <p:extLst>
      <p:ext uri="{BB962C8B-B14F-4D97-AF65-F5344CB8AC3E}">
        <p14:creationId xmlns:p14="http://schemas.microsoft.com/office/powerpoint/2010/main" val="1754718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5634F400-EC9B-4467-9CB7-F23EABF72772}"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D0A0-A594-4400-AA7F-E1FDEF4BFE95}" type="slidenum">
              <a:rPr lang="en-US" smtClean="0"/>
              <a:t>‹#›</a:t>
            </a:fld>
            <a:endParaRPr lang="en-US"/>
          </a:p>
        </p:txBody>
      </p:sp>
    </p:spTree>
    <p:extLst>
      <p:ext uri="{BB962C8B-B14F-4D97-AF65-F5344CB8AC3E}">
        <p14:creationId xmlns:p14="http://schemas.microsoft.com/office/powerpoint/2010/main" val="188033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4F400-EC9B-4467-9CB7-F23EABF72772}"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D0A0-A594-4400-AA7F-E1FDEF4BFE95}" type="slidenum">
              <a:rPr lang="en-US" smtClean="0"/>
              <a:t>‹#›</a:t>
            </a:fld>
            <a:endParaRPr lang="en-US"/>
          </a:p>
        </p:txBody>
      </p:sp>
    </p:spTree>
    <p:extLst>
      <p:ext uri="{BB962C8B-B14F-4D97-AF65-F5344CB8AC3E}">
        <p14:creationId xmlns:p14="http://schemas.microsoft.com/office/powerpoint/2010/main" val="275303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4F400-EC9B-4467-9CB7-F23EABF72772}"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FDD0A0-A594-4400-AA7F-E1FDEF4BFE95}" type="slidenum">
              <a:rPr lang="en-US" smtClean="0"/>
              <a:t>‹#›</a:t>
            </a:fld>
            <a:endParaRPr lang="en-US"/>
          </a:p>
        </p:txBody>
      </p:sp>
    </p:spTree>
    <p:extLst>
      <p:ext uri="{BB962C8B-B14F-4D97-AF65-F5344CB8AC3E}">
        <p14:creationId xmlns:p14="http://schemas.microsoft.com/office/powerpoint/2010/main" val="189915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4F400-EC9B-4467-9CB7-F23EABF72772}"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FDD0A0-A594-4400-AA7F-E1FDEF4BFE95}" type="slidenum">
              <a:rPr lang="en-US" smtClean="0"/>
              <a:t>‹#›</a:t>
            </a:fld>
            <a:endParaRPr lang="en-US"/>
          </a:p>
        </p:txBody>
      </p:sp>
    </p:spTree>
    <p:extLst>
      <p:ext uri="{BB962C8B-B14F-4D97-AF65-F5344CB8AC3E}">
        <p14:creationId xmlns:p14="http://schemas.microsoft.com/office/powerpoint/2010/main" val="1152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140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634F400-EC9B-4467-9CB7-F23EABF72772}" type="datetimeFigureOut">
              <a:rPr lang="en-US" smtClean="0"/>
              <a:t>5/20/2021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B5FDD0A0-A594-4400-AA7F-E1FDEF4BFE95}" type="slidenum">
              <a:rPr lang="en-US" smtClean="0"/>
              <a:t>‹#›</a:t>
            </a:fld>
            <a:endParaRPr lang="en-US"/>
          </a:p>
        </p:txBody>
      </p:sp>
    </p:spTree>
    <p:extLst>
      <p:ext uri="{BB962C8B-B14F-4D97-AF65-F5344CB8AC3E}">
        <p14:creationId xmlns:p14="http://schemas.microsoft.com/office/powerpoint/2010/main" val="383712184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50" r:id="rId4"/>
    <p:sldLayoutId id="2147483751" r:id="rId5"/>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8" userDrawn="1">
          <p15:clr>
            <a:srgbClr val="F26B43"/>
          </p15:clr>
        </p15:guide>
        <p15:guide id="2" orient="horz" pos="158" userDrawn="1">
          <p15:clr>
            <a:srgbClr val="F26B43"/>
          </p15:clr>
        </p15:guide>
        <p15:guide id="3" pos="4728" userDrawn="1">
          <p15:clr>
            <a:srgbClr val="F26B43"/>
          </p15:clr>
        </p15:guide>
        <p15:guide id="4" orient="horz" pos="617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svg"/><Relationship Id="rId1" Type="http://schemas.openxmlformats.org/officeDocument/2006/relationships/slideLayout" Target="../slideLayouts/slideLayout5.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svg"/><Relationship Id="rId19" Type="http://schemas.openxmlformats.org/officeDocument/2006/relationships/image" Target="../media/image27.emf"/><Relationship Id="rId4" Type="http://schemas.microsoft.com/office/2007/relationships/hdphoto" Target="../media/hdphoto1.wdp"/><Relationship Id="rId9" Type="http://schemas.openxmlformats.org/officeDocument/2006/relationships/image" Target="../media/image17.png"/><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p:cNvSpPr/>
          <p:nvPr/>
        </p:nvSpPr>
        <p:spPr>
          <a:xfrm>
            <a:off x="4977303" y="2348153"/>
            <a:ext cx="2795098" cy="7710247"/>
          </a:xfrm>
          <a:prstGeom prst="rect">
            <a:avLst/>
          </a:prstGeom>
          <a:solidFill>
            <a:schemeClr val="bg2">
              <a:lumMod val="9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ノート PC とメモ帳を使って作業している人"/>
          <p:cNvPicPr>
            <a:picLocks noChangeAspect="1"/>
          </p:cNvPicPr>
          <p:nvPr/>
        </p:nvPicPr>
        <p:blipFill rotWithShape="1">
          <a:blip r:embed="rId3">
            <a:extLst>
              <a:ext uri="{28A0092B-C50C-407E-A947-70E740481C1C}">
                <a14:useLocalDpi xmlns:a14="http://schemas.microsoft.com/office/drawing/2010/main" val="0"/>
              </a:ext>
            </a:extLst>
          </a:blip>
          <a:srcRect l="1" t="41977" r="-1" b="5319"/>
          <a:stretch/>
        </p:blipFill>
        <p:spPr>
          <a:xfrm>
            <a:off x="0" y="-10778"/>
            <a:ext cx="7778931" cy="3214155"/>
          </a:xfrm>
          <a:custGeom>
            <a:avLst/>
            <a:gdLst>
              <a:gd name="connsiteX0" fmla="*/ 3 w 7772402"/>
              <a:gd name="connsiteY0" fmla="*/ 0 h 3261358"/>
              <a:gd name="connsiteX1" fmla="*/ 7772401 w 7772402"/>
              <a:gd name="connsiteY1" fmla="*/ 0 h 3261358"/>
              <a:gd name="connsiteX2" fmla="*/ 7772401 w 7772402"/>
              <a:gd name="connsiteY2" fmla="*/ 2013129 h 3261358"/>
              <a:gd name="connsiteX3" fmla="*/ 7772402 w 7772402"/>
              <a:gd name="connsiteY3" fmla="*/ 2013129 h 3261358"/>
              <a:gd name="connsiteX4" fmla="*/ 7772402 w 7772402"/>
              <a:gd name="connsiteY4" fmla="*/ 2238686 h 3261358"/>
              <a:gd name="connsiteX5" fmla="*/ 7772402 w 7772402"/>
              <a:gd name="connsiteY5" fmla="*/ 2389630 h 3261358"/>
              <a:gd name="connsiteX6" fmla="*/ 7772402 w 7772402"/>
              <a:gd name="connsiteY6" fmla="*/ 2398233 h 3261358"/>
              <a:gd name="connsiteX7" fmla="*/ 7745076 w 7772402"/>
              <a:gd name="connsiteY7" fmla="*/ 2398233 h 3261358"/>
              <a:gd name="connsiteX8" fmla="*/ 5003484 w 7772402"/>
              <a:gd name="connsiteY8" fmla="*/ 3261358 h 3261358"/>
              <a:gd name="connsiteX9" fmla="*/ 1690832 w 7772402"/>
              <a:gd name="connsiteY9" fmla="*/ 2672106 h 3261358"/>
              <a:gd name="connsiteX10" fmla="*/ 1696723 w 7772402"/>
              <a:gd name="connsiteY10" fmla="*/ 2672078 h 3261358"/>
              <a:gd name="connsiteX11" fmla="*/ 0 w 7772402"/>
              <a:gd name="connsiteY11" fmla="*/ 2360086 h 3261358"/>
              <a:gd name="connsiteX12" fmla="*/ 0 w 7772402"/>
              <a:gd name="connsiteY12" fmla="*/ 2013129 h 3261358"/>
              <a:gd name="connsiteX13" fmla="*/ 3 w 7772402"/>
              <a:gd name="connsiteY13" fmla="*/ 2013129 h 326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2402" h="3261358">
                <a:moveTo>
                  <a:pt x="3" y="0"/>
                </a:moveTo>
                <a:lnTo>
                  <a:pt x="7772401" y="0"/>
                </a:lnTo>
                <a:lnTo>
                  <a:pt x="7772401" y="2013129"/>
                </a:lnTo>
                <a:lnTo>
                  <a:pt x="7772402" y="2013129"/>
                </a:lnTo>
                <a:lnTo>
                  <a:pt x="7772402" y="2238686"/>
                </a:lnTo>
                <a:lnTo>
                  <a:pt x="7772402" y="2389630"/>
                </a:lnTo>
                <a:lnTo>
                  <a:pt x="7772402" y="2398233"/>
                </a:lnTo>
                <a:lnTo>
                  <a:pt x="7745076" y="2398233"/>
                </a:lnTo>
                <a:lnTo>
                  <a:pt x="5003484" y="3261358"/>
                </a:lnTo>
                <a:lnTo>
                  <a:pt x="1690832" y="2672106"/>
                </a:lnTo>
                <a:lnTo>
                  <a:pt x="1696723" y="2672078"/>
                </a:lnTo>
                <a:lnTo>
                  <a:pt x="0" y="2360086"/>
                </a:lnTo>
                <a:lnTo>
                  <a:pt x="0" y="2013129"/>
                </a:lnTo>
                <a:lnTo>
                  <a:pt x="3" y="2013129"/>
                </a:lnTo>
                <a:close/>
              </a:path>
            </a:pathLst>
          </a:custGeom>
        </p:spPr>
      </p:pic>
      <p:sp>
        <p:nvSpPr>
          <p:cNvPr id="56" name="Freeform: Shape 55"/>
          <p:cNvSpPr/>
          <p:nvPr/>
        </p:nvSpPr>
        <p:spPr>
          <a:xfrm>
            <a:off x="-13799" y="-21030"/>
            <a:ext cx="7792730" cy="3214155"/>
          </a:xfrm>
          <a:custGeom>
            <a:avLst/>
            <a:gdLst>
              <a:gd name="connsiteX0" fmla="*/ 0 w 7772399"/>
              <a:gd name="connsiteY0" fmla="*/ 0 h 3261358"/>
              <a:gd name="connsiteX1" fmla="*/ 7772398 w 7772399"/>
              <a:gd name="connsiteY1" fmla="*/ 0 h 3261358"/>
              <a:gd name="connsiteX2" fmla="*/ 7772398 w 7772399"/>
              <a:gd name="connsiteY2" fmla="*/ 2013129 h 3261358"/>
              <a:gd name="connsiteX3" fmla="*/ 7772399 w 7772399"/>
              <a:gd name="connsiteY3" fmla="*/ 2013129 h 3261358"/>
              <a:gd name="connsiteX4" fmla="*/ 7772399 w 7772399"/>
              <a:gd name="connsiteY4" fmla="*/ 2238686 h 3261358"/>
              <a:gd name="connsiteX5" fmla="*/ 7772399 w 7772399"/>
              <a:gd name="connsiteY5" fmla="*/ 2389630 h 3261358"/>
              <a:gd name="connsiteX6" fmla="*/ 7772399 w 7772399"/>
              <a:gd name="connsiteY6" fmla="*/ 2398233 h 3261358"/>
              <a:gd name="connsiteX7" fmla="*/ 7745073 w 7772399"/>
              <a:gd name="connsiteY7" fmla="*/ 2398233 h 3261358"/>
              <a:gd name="connsiteX8" fmla="*/ 5003481 w 7772399"/>
              <a:gd name="connsiteY8" fmla="*/ 3261358 h 3261358"/>
              <a:gd name="connsiteX9" fmla="*/ 1690829 w 7772399"/>
              <a:gd name="connsiteY9" fmla="*/ 2672106 h 3261358"/>
              <a:gd name="connsiteX10" fmla="*/ 1696720 w 7772399"/>
              <a:gd name="connsiteY10" fmla="*/ 2672078 h 3261358"/>
              <a:gd name="connsiteX11" fmla="*/ 0 w 7772399"/>
              <a:gd name="connsiteY11" fmla="*/ 2360087 h 3261358"/>
              <a:gd name="connsiteX12" fmla="*/ 0 w 7772399"/>
              <a:gd name="connsiteY12" fmla="*/ 2013129 h 326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2399" h="3261358">
                <a:moveTo>
                  <a:pt x="0" y="0"/>
                </a:moveTo>
                <a:lnTo>
                  <a:pt x="7772398" y="0"/>
                </a:lnTo>
                <a:lnTo>
                  <a:pt x="7772398" y="2013129"/>
                </a:lnTo>
                <a:lnTo>
                  <a:pt x="7772399" y="2013129"/>
                </a:lnTo>
                <a:lnTo>
                  <a:pt x="7772399" y="2238686"/>
                </a:lnTo>
                <a:lnTo>
                  <a:pt x="7772399" y="2389630"/>
                </a:lnTo>
                <a:lnTo>
                  <a:pt x="7772399" y="2398233"/>
                </a:lnTo>
                <a:lnTo>
                  <a:pt x="7745073" y="2398233"/>
                </a:lnTo>
                <a:lnTo>
                  <a:pt x="5003481" y="3261358"/>
                </a:lnTo>
                <a:lnTo>
                  <a:pt x="1690829" y="2672106"/>
                </a:lnTo>
                <a:lnTo>
                  <a:pt x="1696720" y="2672078"/>
                </a:lnTo>
                <a:lnTo>
                  <a:pt x="0" y="2360087"/>
                </a:lnTo>
                <a:lnTo>
                  <a:pt x="0" y="201312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5400000">
            <a:off x="1420940" y="-1463210"/>
            <a:ext cx="3184778" cy="6045204"/>
          </a:xfrm>
          <a:prstGeom prst="triangle">
            <a:avLst>
              <a:gd name="adj" fmla="val 0"/>
            </a:avLst>
          </a:prstGeom>
          <a:solidFill>
            <a:schemeClr val="accent3">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66700" y="2978714"/>
            <a:ext cx="4303769" cy="2067233"/>
          </a:xfrm>
          <a:prstGeom prst="rect">
            <a:avLst/>
          </a:prstGeom>
        </p:spPr>
        <p:txBody>
          <a:bodyPr wrap="square" lIns="0" rIns="0">
            <a:spAutoFit/>
          </a:bodyPr>
          <a:lstStyle/>
          <a:p>
            <a:pPr>
              <a:spcAft>
                <a:spcPts val="400"/>
              </a:spcAft>
            </a:pPr>
            <a:r>
              <a:rPr lang="ja-JP" altLang="en-US" sz="1400" b="1" dirty="0">
                <a:solidFill>
                  <a:schemeClr val="accent3"/>
                </a:solidFill>
                <a:ea typeface="Calibri" panose="020F0502020204030204" pitchFamily="34" charset="0"/>
                <a:cs typeface="Times New Roman" panose="02020603050405020304" pitchFamily="18" charset="0"/>
              </a:rPr>
              <a:t>クラウドスキルチャレンジとは</a:t>
            </a:r>
            <a:r>
              <a:rPr lang="en-US" sz="1400" b="1" dirty="0">
                <a:solidFill>
                  <a:schemeClr val="accent3"/>
                </a:solidFill>
                <a:ea typeface="Calibri" panose="020F0502020204030204" pitchFamily="34" charset="0"/>
                <a:cs typeface="Times New Roman" panose="02020603050405020304" pitchFamily="18" charset="0"/>
              </a:rPr>
              <a:t>? </a:t>
            </a:r>
          </a:p>
          <a:p>
            <a:pPr>
              <a:spcAft>
                <a:spcPts val="400"/>
              </a:spcAft>
            </a:pPr>
            <a:r>
              <a:rPr lang="ja-JP" altLang="en-US" sz="1050" dirty="0">
                <a:ea typeface="Calibri" panose="020F0502020204030204" pitchFamily="34" charset="0"/>
                <a:cs typeface="Times New Roman" panose="02020603050405020304" pitchFamily="18" charset="0"/>
              </a:rPr>
              <a:t>クラウドスキルチャレンジは、</a:t>
            </a:r>
            <a:r>
              <a:rPr lang="en-US" altLang="ja-JP" sz="1050" dirty="0">
                <a:ea typeface="Calibri" panose="020F0502020204030204" pitchFamily="34" charset="0"/>
                <a:cs typeface="Times New Roman" panose="02020603050405020304" pitchFamily="18" charset="0"/>
              </a:rPr>
              <a:t>Microsoft </a:t>
            </a:r>
            <a:r>
              <a:rPr lang="ja-JP" altLang="en-US" sz="1050" dirty="0">
                <a:ea typeface="Calibri" panose="020F0502020204030204" pitchFamily="34" charset="0"/>
                <a:cs typeface="Times New Roman" panose="02020603050405020304" pitchFamily="18" charset="0"/>
              </a:rPr>
              <a:t>クラウドの活用知識を実際に操作して学習する事ができる無料のオンライン人材育成プログラムです。必要なのはブラウザだけです。</a:t>
            </a:r>
            <a:br>
              <a:rPr lang="en-US" altLang="ja-JP" sz="1050" dirty="0">
                <a:ea typeface="Calibri" panose="020F0502020204030204" pitchFamily="34" charset="0"/>
                <a:cs typeface="Times New Roman" panose="02020603050405020304" pitchFamily="18" charset="0"/>
              </a:rPr>
            </a:br>
            <a:r>
              <a:rPr lang="ja-JP" altLang="en-US" sz="1050" dirty="0">
                <a:ea typeface="Calibri" panose="020F0502020204030204" pitchFamily="34" charset="0"/>
                <a:cs typeface="Times New Roman" panose="02020603050405020304" pitchFamily="18" charset="0"/>
              </a:rPr>
              <a:t>開催期間中、自分のスケジュールとペースで学習を進め、目的の単元を修了する事で、修了ポイントを獲得します。</a:t>
            </a:r>
            <a:br>
              <a:rPr lang="en-US" altLang="ja-JP" sz="1050" dirty="0">
                <a:ea typeface="Calibri" panose="020F0502020204030204" pitchFamily="34" charset="0"/>
                <a:cs typeface="Times New Roman" panose="02020603050405020304" pitchFamily="18" charset="0"/>
              </a:rPr>
            </a:br>
            <a:r>
              <a:rPr lang="ja-JP" altLang="en-US" sz="1050" dirty="0">
                <a:ea typeface="Calibri" panose="020F0502020204030204" pitchFamily="34" charset="0"/>
                <a:cs typeface="Times New Roman" panose="02020603050405020304" pitchFamily="18" charset="0"/>
              </a:rPr>
              <a:t>獲得ポイントを個人戦、チーム戦で競い合い、クラウド技術を学ぶ事ができます。</a:t>
            </a:r>
            <a:br>
              <a:rPr lang="en-US" altLang="ja-JP" sz="1050" dirty="0">
                <a:ea typeface="Calibri" panose="020F0502020204030204" pitchFamily="34" charset="0"/>
                <a:cs typeface="Times New Roman" panose="02020603050405020304" pitchFamily="18" charset="0"/>
              </a:rPr>
            </a:br>
            <a:r>
              <a:rPr lang="en-US" altLang="ja-JP" sz="1050" dirty="0">
                <a:ea typeface="Calibri" panose="020F0502020204030204" pitchFamily="34" charset="0"/>
                <a:cs typeface="Times New Roman" panose="02020603050405020304" pitchFamily="18" charset="0"/>
              </a:rPr>
              <a:t>Microsoft </a:t>
            </a:r>
            <a:r>
              <a:rPr lang="ja-JP" altLang="en-US" sz="1050" dirty="0">
                <a:ea typeface="Calibri" panose="020F0502020204030204" pitchFamily="34" charset="0"/>
                <a:cs typeface="Times New Roman" panose="02020603050405020304" pitchFamily="18" charset="0"/>
              </a:rPr>
              <a:t>認定資格に合わせた単元も開設、認定試験取得の学習にも活用できます。</a:t>
            </a:r>
            <a:br>
              <a:rPr lang="en-US" altLang="ja-JP" sz="1200" dirty="0">
                <a:ea typeface="Calibri" panose="020F0502020204030204" pitchFamily="34" charset="0"/>
                <a:cs typeface="Times New Roman" panose="02020603050405020304" pitchFamily="18" charset="0"/>
              </a:rPr>
            </a:br>
            <a:endParaRPr lang="ja-JP" altLang="en-US" sz="1200" dirty="0">
              <a:ea typeface="Calibri" panose="020F0502020204030204" pitchFamily="34" charset="0"/>
              <a:cs typeface="Times New Roman" panose="02020603050405020304" pitchFamily="18" charset="0"/>
            </a:endParaRPr>
          </a:p>
        </p:txBody>
      </p:sp>
      <p:sp>
        <p:nvSpPr>
          <p:cNvPr id="51" name="Freeform: Shape 50"/>
          <p:cNvSpPr/>
          <p:nvPr/>
        </p:nvSpPr>
        <p:spPr>
          <a:xfrm>
            <a:off x="4070194" y="-27894"/>
            <a:ext cx="3722650" cy="3214155"/>
          </a:xfrm>
          <a:custGeom>
            <a:avLst/>
            <a:gdLst>
              <a:gd name="connsiteX0" fmla="*/ 0 w 3722650"/>
              <a:gd name="connsiteY0" fmla="*/ 0 h 3252325"/>
              <a:gd name="connsiteX1" fmla="*/ 3722649 w 3722650"/>
              <a:gd name="connsiteY1" fmla="*/ 0 h 3252325"/>
              <a:gd name="connsiteX2" fmla="*/ 3722649 w 3722650"/>
              <a:gd name="connsiteY2" fmla="*/ 2013129 h 3252325"/>
              <a:gd name="connsiteX3" fmla="*/ 3722650 w 3722650"/>
              <a:gd name="connsiteY3" fmla="*/ 2013129 h 3252325"/>
              <a:gd name="connsiteX4" fmla="*/ 3722650 w 3722650"/>
              <a:gd name="connsiteY4" fmla="*/ 2238686 h 3252325"/>
              <a:gd name="connsiteX5" fmla="*/ 3722650 w 3722650"/>
              <a:gd name="connsiteY5" fmla="*/ 2389630 h 3252325"/>
              <a:gd name="connsiteX6" fmla="*/ 3722650 w 3722650"/>
              <a:gd name="connsiteY6" fmla="*/ 2398233 h 3252325"/>
              <a:gd name="connsiteX7" fmla="*/ 3695324 w 3722650"/>
              <a:gd name="connsiteY7" fmla="*/ 2398233 h 3252325"/>
              <a:gd name="connsiteX8" fmla="*/ 986823 w 3722650"/>
              <a:gd name="connsiteY8" fmla="*/ 3250940 h 3252325"/>
              <a:gd name="connsiteX9" fmla="*/ 964673 w 3722650"/>
              <a:gd name="connsiteY9" fmla="*/ 3252325 h 325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2650" h="3252325">
                <a:moveTo>
                  <a:pt x="0" y="0"/>
                </a:moveTo>
                <a:lnTo>
                  <a:pt x="3722649" y="0"/>
                </a:lnTo>
                <a:lnTo>
                  <a:pt x="3722649" y="2013129"/>
                </a:lnTo>
                <a:lnTo>
                  <a:pt x="3722650" y="2013129"/>
                </a:lnTo>
                <a:lnTo>
                  <a:pt x="3722650" y="2238686"/>
                </a:lnTo>
                <a:lnTo>
                  <a:pt x="3722650" y="2389630"/>
                </a:lnTo>
                <a:lnTo>
                  <a:pt x="3722650" y="2398233"/>
                </a:lnTo>
                <a:lnTo>
                  <a:pt x="3695324" y="2398233"/>
                </a:lnTo>
                <a:lnTo>
                  <a:pt x="986823" y="3250940"/>
                </a:lnTo>
                <a:lnTo>
                  <a:pt x="964673" y="3252325"/>
                </a:lnTo>
                <a:close/>
              </a:path>
            </a:pathLst>
          </a:custGeom>
          <a:solidFill>
            <a:schemeClr val="accent3">
              <a:lumMod val="5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15"/>
          <p:cNvSpPr/>
          <p:nvPr/>
        </p:nvSpPr>
        <p:spPr>
          <a:xfrm>
            <a:off x="4250924" y="196010"/>
            <a:ext cx="3361190" cy="2177519"/>
          </a:xfrm>
          <a:prstGeom prst="rect">
            <a:avLst/>
          </a:prstGeom>
        </p:spPr>
        <p:txBody>
          <a:bodyPr wrap="square">
            <a:spAutoFit/>
          </a:bodyPr>
          <a:lstStyle/>
          <a:p>
            <a:pPr algn="just">
              <a:spcAft>
                <a:spcPts val="1200"/>
              </a:spcAft>
            </a:pPr>
            <a:r>
              <a:rPr lang="ja-JP" altLang="en-US" sz="1050" dirty="0">
                <a:solidFill>
                  <a:schemeClr val="bg2"/>
                </a:solidFill>
                <a:latin typeface="+mn-ea"/>
                <a:cs typeface="Segoe UI Semibold" panose="020B0702040204020203" pitchFamily="34" charset="0"/>
              </a:rPr>
              <a:t>クラウドスキルチャレンジは、 </a:t>
            </a:r>
            <a:r>
              <a:rPr lang="en-US" altLang="ja-JP" sz="1050" dirty="0">
                <a:solidFill>
                  <a:schemeClr val="bg2"/>
                </a:solidFill>
                <a:latin typeface="+mn-ea"/>
                <a:cs typeface="Segoe UI Semibold" panose="020B0702040204020203" pitchFamily="34" charset="0"/>
              </a:rPr>
              <a:t>Microsoft </a:t>
            </a:r>
            <a:r>
              <a:rPr lang="ja-JP" altLang="en-US" sz="1050" dirty="0">
                <a:solidFill>
                  <a:schemeClr val="bg2"/>
                </a:solidFill>
                <a:latin typeface="+mn-ea"/>
                <a:cs typeface="Segoe UI Semibold" panose="020B0702040204020203" pitchFamily="34" charset="0"/>
              </a:rPr>
              <a:t>クラウドを扱うための、基礎から高度な活用に至るまでをサポートする、オンラインラーニングシステムです。</a:t>
            </a:r>
            <a:endParaRPr lang="en-US" altLang="ja-JP" sz="1050" dirty="0">
              <a:solidFill>
                <a:schemeClr val="bg2"/>
              </a:solidFill>
              <a:latin typeface="+mn-ea"/>
              <a:cs typeface="Segoe UI Semibold" panose="020B0702040204020203" pitchFamily="34" charset="0"/>
            </a:endParaRPr>
          </a:p>
          <a:p>
            <a:pPr algn="just">
              <a:spcAft>
                <a:spcPts val="1200"/>
              </a:spcAft>
            </a:pPr>
            <a:r>
              <a:rPr lang="ja-JP" altLang="en-US" sz="1050" dirty="0">
                <a:solidFill>
                  <a:schemeClr val="bg2"/>
                </a:solidFill>
                <a:latin typeface="+mn-ea"/>
                <a:cs typeface="Segoe UI Semibold" panose="020B0702040204020203" pitchFamily="34" charset="0"/>
              </a:rPr>
              <a:t>デジタルトランスフォーメーションは、クラウドを道具として活用する人材の育成によって、はじめて駆動を始めます。</a:t>
            </a:r>
            <a:endParaRPr lang="en-US" altLang="ja-JP" sz="1050" dirty="0">
              <a:solidFill>
                <a:schemeClr val="bg2"/>
              </a:solidFill>
              <a:latin typeface="+mn-ea"/>
              <a:cs typeface="Segoe UI Semibold" panose="020B0702040204020203" pitchFamily="34" charset="0"/>
            </a:endParaRPr>
          </a:p>
          <a:p>
            <a:pPr algn="just">
              <a:spcAft>
                <a:spcPts val="1200"/>
              </a:spcAft>
            </a:pPr>
            <a:r>
              <a:rPr lang="ja-JP" altLang="en-US" sz="1050" dirty="0">
                <a:solidFill>
                  <a:schemeClr val="bg2"/>
                </a:solidFill>
                <a:latin typeface="+mn-ea"/>
                <a:cs typeface="Segoe UI Semibold" panose="020B0702040204020203" pitchFamily="34" charset="0"/>
              </a:rPr>
              <a:t>働き方改革、従業員の生産性向上、システム内製化、データ分析とレポート活用、</a:t>
            </a:r>
            <a:r>
              <a:rPr lang="en-US" altLang="ja-JP" sz="1050" dirty="0">
                <a:solidFill>
                  <a:schemeClr val="bg2"/>
                </a:solidFill>
                <a:latin typeface="+mn-ea"/>
                <a:cs typeface="Segoe UI Semibold" panose="020B0702040204020203" pitchFamily="34" charset="0"/>
              </a:rPr>
              <a:t>AI</a:t>
            </a:r>
            <a:r>
              <a:rPr lang="ja-JP" altLang="en-US" sz="1050" dirty="0">
                <a:solidFill>
                  <a:schemeClr val="bg2"/>
                </a:solidFill>
                <a:latin typeface="+mn-ea"/>
                <a:cs typeface="Segoe UI Semibold" panose="020B0702040204020203" pitchFamily="34" charset="0"/>
              </a:rPr>
              <a:t>活用と</a:t>
            </a:r>
            <a:r>
              <a:rPr lang="en-US" altLang="ja-JP" sz="1050" dirty="0">
                <a:solidFill>
                  <a:schemeClr val="bg2"/>
                </a:solidFill>
                <a:latin typeface="+mn-ea"/>
                <a:cs typeface="Segoe UI Semibold" panose="020B0702040204020203" pitchFamily="34" charset="0"/>
              </a:rPr>
              <a:t>DX</a:t>
            </a:r>
            <a:r>
              <a:rPr lang="ja-JP" altLang="en-US" sz="1050" dirty="0">
                <a:solidFill>
                  <a:schemeClr val="bg2"/>
                </a:solidFill>
                <a:latin typeface="+mn-ea"/>
                <a:cs typeface="Segoe UI Semibold" panose="020B0702040204020203" pitchFamily="34" charset="0"/>
              </a:rPr>
              <a:t>に対応できる人材が求められる中、導入したクラウドを最大限に引き出す人材の成長をクラウドスキルチャレンジがサポートします。</a:t>
            </a:r>
          </a:p>
        </p:txBody>
      </p:sp>
      <p:grpSp>
        <p:nvGrpSpPr>
          <p:cNvPr id="6" name="グループ化 5">
            <a:extLst>
              <a:ext uri="{FF2B5EF4-FFF2-40B4-BE49-F238E27FC236}">
                <a16:creationId xmlns:a16="http://schemas.microsoft.com/office/drawing/2014/main" id="{A204AAC8-37E1-4DC6-AF25-FE070880FD14}"/>
              </a:ext>
            </a:extLst>
          </p:cNvPr>
          <p:cNvGrpSpPr/>
          <p:nvPr/>
        </p:nvGrpSpPr>
        <p:grpSpPr>
          <a:xfrm>
            <a:off x="140952" y="4956318"/>
            <a:ext cx="2119380" cy="5015203"/>
            <a:chOff x="140952" y="4956318"/>
            <a:chExt cx="2119380" cy="5015203"/>
          </a:xfrm>
        </p:grpSpPr>
        <p:pic>
          <p:nvPicPr>
            <p:cNvPr id="49" name="Picture 48" descr="ノート PC とメモ帳を使って作業している人"/>
            <p:cNvPicPr>
              <a:picLocks noChangeAspect="1"/>
            </p:cNvPicPr>
            <p:nvPr/>
          </p:nvPicPr>
          <p:blipFill rotWithShape="1">
            <a:blip r:embed="rId3">
              <a:extLst>
                <a:ext uri="{28A0092B-C50C-407E-A947-70E740481C1C}">
                  <a14:useLocalDpi xmlns:a14="http://schemas.microsoft.com/office/drawing/2010/main" val="0"/>
                </a:ext>
              </a:extLst>
            </a:blip>
            <a:srcRect l="40661" t="-997" r="31203" b="997"/>
            <a:stretch/>
          </p:blipFill>
          <p:spPr>
            <a:xfrm flipH="1">
              <a:off x="148504" y="4956318"/>
              <a:ext cx="2111828" cy="5010092"/>
            </a:xfrm>
            <a:custGeom>
              <a:avLst/>
              <a:gdLst>
                <a:gd name="connsiteX0" fmla="*/ 2111828 w 2111828"/>
                <a:gd name="connsiteY0" fmla="*/ 0 h 5010092"/>
                <a:gd name="connsiteX1" fmla="*/ 422388 w 2111828"/>
                <a:gd name="connsiteY1" fmla="*/ 0 h 5010092"/>
                <a:gd name="connsiteX2" fmla="*/ 892629 w 2111828"/>
                <a:gd name="connsiteY2" fmla="*/ 2502342 h 5010092"/>
                <a:gd name="connsiteX3" fmla="*/ 421372 w 2111828"/>
                <a:gd name="connsiteY3" fmla="*/ 5010091 h 5010092"/>
                <a:gd name="connsiteX4" fmla="*/ 0 w 2111828"/>
                <a:gd name="connsiteY4" fmla="*/ 5010091 h 5010092"/>
                <a:gd name="connsiteX5" fmla="*/ 0 w 2111828"/>
                <a:gd name="connsiteY5" fmla="*/ 5010092 h 5010092"/>
                <a:gd name="connsiteX6" fmla="*/ 2111828 w 2111828"/>
                <a:gd name="connsiteY6" fmla="*/ 5010092 h 501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828" h="5010092">
                  <a:moveTo>
                    <a:pt x="2111828" y="0"/>
                  </a:moveTo>
                  <a:lnTo>
                    <a:pt x="422388" y="0"/>
                  </a:lnTo>
                  <a:lnTo>
                    <a:pt x="892629" y="2502342"/>
                  </a:lnTo>
                  <a:lnTo>
                    <a:pt x="421372" y="5010091"/>
                  </a:lnTo>
                  <a:lnTo>
                    <a:pt x="0" y="5010091"/>
                  </a:lnTo>
                  <a:lnTo>
                    <a:pt x="0" y="5010092"/>
                  </a:lnTo>
                  <a:lnTo>
                    <a:pt x="2111828" y="5010092"/>
                  </a:lnTo>
                  <a:close/>
                </a:path>
              </a:pathLst>
            </a:custGeom>
          </p:spPr>
        </p:pic>
        <p:sp>
          <p:nvSpPr>
            <p:cNvPr id="38" name="Freeform: Shape 37"/>
            <p:cNvSpPr/>
            <p:nvPr/>
          </p:nvSpPr>
          <p:spPr>
            <a:xfrm>
              <a:off x="141656" y="5007915"/>
              <a:ext cx="2111828" cy="4958495"/>
            </a:xfrm>
            <a:custGeom>
              <a:avLst/>
              <a:gdLst>
                <a:gd name="connsiteX0" fmla="*/ 0 w 2111828"/>
                <a:gd name="connsiteY0" fmla="*/ 0 h 4504325"/>
                <a:gd name="connsiteX1" fmla="*/ 1690157 w 2111828"/>
                <a:gd name="connsiteY1" fmla="*/ 0 h 4504325"/>
                <a:gd name="connsiteX2" fmla="*/ 1219199 w 2111828"/>
                <a:gd name="connsiteY2" fmla="*/ 2251448 h 4504325"/>
                <a:gd name="connsiteX3" fmla="*/ 1690456 w 2111828"/>
                <a:gd name="connsiteY3" fmla="*/ 4504324 h 4504325"/>
                <a:gd name="connsiteX4" fmla="*/ 2111828 w 2111828"/>
                <a:gd name="connsiteY4" fmla="*/ 4504324 h 4504325"/>
                <a:gd name="connsiteX5" fmla="*/ 2111828 w 2111828"/>
                <a:gd name="connsiteY5" fmla="*/ 4504325 h 4504325"/>
                <a:gd name="connsiteX6" fmla="*/ 0 w 2111828"/>
                <a:gd name="connsiteY6" fmla="*/ 4504325 h 450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1828" h="4504325">
                  <a:moveTo>
                    <a:pt x="0" y="0"/>
                  </a:moveTo>
                  <a:lnTo>
                    <a:pt x="1690157" y="0"/>
                  </a:lnTo>
                  <a:lnTo>
                    <a:pt x="1219199" y="2251448"/>
                  </a:lnTo>
                  <a:lnTo>
                    <a:pt x="1690456" y="4504324"/>
                  </a:lnTo>
                  <a:lnTo>
                    <a:pt x="2111828" y="4504324"/>
                  </a:lnTo>
                  <a:lnTo>
                    <a:pt x="2111828" y="4504325"/>
                  </a:lnTo>
                  <a:lnTo>
                    <a:pt x="0" y="4504325"/>
                  </a:ln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p:cNvSpPr/>
            <p:nvPr/>
          </p:nvSpPr>
          <p:spPr>
            <a:xfrm flipH="1">
              <a:off x="1338728" y="5002803"/>
              <a:ext cx="634545" cy="4968718"/>
            </a:xfrm>
            <a:custGeom>
              <a:avLst/>
              <a:gdLst>
                <a:gd name="connsiteX0" fmla="*/ 634545 w 634545"/>
                <a:gd name="connsiteY0" fmla="*/ 2252877 h 4505753"/>
                <a:gd name="connsiteX1" fmla="*/ 0 w 634545"/>
                <a:gd name="connsiteY1" fmla="*/ 4505753 h 4505753"/>
                <a:gd name="connsiteX2" fmla="*/ 163288 w 634545"/>
                <a:gd name="connsiteY2" fmla="*/ 4505753 h 4505753"/>
                <a:gd name="connsiteX3" fmla="*/ 163288 w 634545"/>
                <a:gd name="connsiteY3" fmla="*/ 0 h 4505753"/>
                <a:gd name="connsiteX4" fmla="*/ 0 w 634545"/>
                <a:gd name="connsiteY4" fmla="*/ 0 h 4505753"/>
                <a:gd name="connsiteX5" fmla="*/ 634545 w 634545"/>
                <a:gd name="connsiteY5" fmla="*/ 2252877 h 450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545" h="4505753">
                  <a:moveTo>
                    <a:pt x="634545" y="2252877"/>
                  </a:moveTo>
                  <a:lnTo>
                    <a:pt x="0" y="4505753"/>
                  </a:lnTo>
                  <a:lnTo>
                    <a:pt x="163288" y="4505753"/>
                  </a:lnTo>
                  <a:close/>
                  <a:moveTo>
                    <a:pt x="163288" y="0"/>
                  </a:moveTo>
                  <a:lnTo>
                    <a:pt x="0" y="0"/>
                  </a:lnTo>
                  <a:lnTo>
                    <a:pt x="634545" y="225287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0952" y="8723934"/>
              <a:ext cx="1465682" cy="978729"/>
            </a:xfrm>
            <a:prstGeom prst="rect">
              <a:avLst/>
            </a:prstGeom>
          </p:spPr>
          <p:txBody>
            <a:bodyPr wrap="square">
              <a:spAutoFit/>
            </a:bodyPr>
            <a:lstStyle/>
            <a:p>
              <a:pPr>
                <a:lnSpc>
                  <a:spcPct val="90000"/>
                </a:lnSpc>
                <a:spcAft>
                  <a:spcPts val="800"/>
                </a:spcAft>
              </a:pPr>
              <a:r>
                <a:rPr lang="ja-JP" altLang="en-US" sz="1600" b="1" dirty="0">
                  <a:solidFill>
                    <a:schemeClr val="bg2"/>
                  </a:solidFill>
                  <a:ea typeface="Calibri" panose="020F0502020204030204" pitchFamily="34" charset="0"/>
                  <a:cs typeface="Times New Roman" panose="02020603050405020304" pitchFamily="18" charset="0"/>
                </a:rPr>
                <a:t>ゲーム感覚で従業員のスキルをアップグレード</a:t>
              </a:r>
              <a:endParaRPr lang="en-US" sz="1200" b="1" dirty="0">
                <a:solidFill>
                  <a:schemeClr val="bg2"/>
                </a:solidFill>
                <a:effectLst/>
                <a:ea typeface="Calibri" panose="020F0502020204030204" pitchFamily="34" charset="0"/>
                <a:cs typeface="Times New Roman" panose="02020603050405020304" pitchFamily="18" charset="0"/>
              </a:endParaRPr>
            </a:p>
          </p:txBody>
        </p:sp>
      </p:grpSp>
      <p:sp>
        <p:nvSpPr>
          <p:cNvPr id="4" name="Rectangle 3"/>
          <p:cNvSpPr/>
          <p:nvPr/>
        </p:nvSpPr>
        <p:spPr>
          <a:xfrm>
            <a:off x="1890067" y="5184723"/>
            <a:ext cx="2888345" cy="964110"/>
          </a:xfrm>
          <a:prstGeom prst="rect">
            <a:avLst/>
          </a:prstGeom>
        </p:spPr>
        <p:txBody>
          <a:bodyPr wrap="square" anchor="ctr">
            <a:spAutoFit/>
          </a:bodyPr>
          <a:lstStyle/>
          <a:p>
            <a:pPr>
              <a:lnSpc>
                <a:spcPct val="87000"/>
              </a:lnSpc>
              <a:spcAft>
                <a:spcPts val="200"/>
              </a:spcAft>
            </a:pPr>
            <a:r>
              <a:rPr lang="en-US" sz="1050" b="1" dirty="0"/>
              <a:t>Microsoft Azure </a:t>
            </a:r>
          </a:p>
          <a:p>
            <a:pPr>
              <a:lnSpc>
                <a:spcPct val="87000"/>
              </a:lnSpc>
              <a:spcAft>
                <a:spcPts val="800"/>
              </a:spcAft>
            </a:pPr>
            <a:r>
              <a:rPr lang="en-US" altLang="ja-JP" sz="1050" dirty="0"/>
              <a:t>Azure</a:t>
            </a:r>
            <a:r>
              <a:rPr lang="ja-JP" altLang="en-US" sz="1050" dirty="0"/>
              <a:t>の管理、活用に関する基礎から、</a:t>
            </a:r>
            <a:r>
              <a:rPr lang="en-US" sz="1050" dirty="0"/>
              <a:t>IaaS </a:t>
            </a:r>
            <a:r>
              <a:rPr lang="ja-JP" altLang="en-US" sz="1050" dirty="0"/>
              <a:t>、</a:t>
            </a:r>
            <a:r>
              <a:rPr lang="en-US" sz="1050" dirty="0"/>
              <a:t> PaaS </a:t>
            </a:r>
            <a:r>
              <a:rPr lang="ja-JP" altLang="en-US" sz="1050" dirty="0"/>
              <a:t>、</a:t>
            </a:r>
            <a:r>
              <a:rPr lang="en-US" altLang="ja-JP" sz="1050" dirty="0"/>
              <a:t>DevOps</a:t>
            </a:r>
            <a:r>
              <a:rPr lang="ja-JP" altLang="en-US" sz="1050" dirty="0"/>
              <a:t>、</a:t>
            </a:r>
            <a:r>
              <a:rPr lang="en-US" sz="1050" dirty="0"/>
              <a:t> </a:t>
            </a:r>
            <a:r>
              <a:rPr lang="ja-JP" altLang="en-US" sz="1050" dirty="0"/>
              <a:t>ネットワーク 、</a:t>
            </a:r>
            <a:r>
              <a:rPr lang="en-US" altLang="ja-JP" sz="1050" dirty="0"/>
              <a:t> </a:t>
            </a:r>
            <a:r>
              <a:rPr lang="ja-JP" altLang="en-US" sz="1050" dirty="0"/>
              <a:t>セキュリティ 、 コンプライアンス強化、コスト管理、機械学習など幅広い単元を選択式で学ぶことができます。</a:t>
            </a:r>
            <a:endParaRPr lang="en-US" sz="1050" dirty="0"/>
          </a:p>
        </p:txBody>
      </p:sp>
      <p:sp>
        <p:nvSpPr>
          <p:cNvPr id="39" name="Rectangle 38"/>
          <p:cNvSpPr/>
          <p:nvPr/>
        </p:nvSpPr>
        <p:spPr>
          <a:xfrm>
            <a:off x="1476492" y="6721945"/>
            <a:ext cx="3232087" cy="964110"/>
          </a:xfrm>
          <a:prstGeom prst="rect">
            <a:avLst/>
          </a:prstGeom>
        </p:spPr>
        <p:txBody>
          <a:bodyPr wrap="square" anchor="ctr">
            <a:spAutoFit/>
          </a:bodyPr>
          <a:lstStyle/>
          <a:p>
            <a:pPr>
              <a:lnSpc>
                <a:spcPct val="87000"/>
              </a:lnSpc>
              <a:spcAft>
                <a:spcPts val="200"/>
              </a:spcAft>
            </a:pPr>
            <a:r>
              <a:rPr lang="en-US" sz="1050" b="1" dirty="0"/>
              <a:t>Microsoft 365</a:t>
            </a:r>
          </a:p>
          <a:p>
            <a:pPr>
              <a:lnSpc>
                <a:spcPct val="87000"/>
              </a:lnSpc>
              <a:spcAft>
                <a:spcPts val="800"/>
              </a:spcAft>
            </a:pPr>
            <a:r>
              <a:rPr lang="en-US" sz="1050" dirty="0"/>
              <a:t>Microsoft 365</a:t>
            </a:r>
            <a:r>
              <a:rPr lang="ja-JP" altLang="en-US" sz="1050" dirty="0"/>
              <a:t>管理や</a:t>
            </a:r>
            <a:r>
              <a:rPr lang="en-US" altLang="ja-JP" sz="1050" dirty="0"/>
              <a:t>ID</a:t>
            </a:r>
            <a:r>
              <a:rPr lang="ja-JP" altLang="en-US" sz="1050" dirty="0"/>
              <a:t>とアクセスの保護、セキュリティ対策、脅威保護機能、</a:t>
            </a:r>
            <a:r>
              <a:rPr lang="en-US" altLang="ja-JP" sz="1050" dirty="0"/>
              <a:t>Microsoft Teams</a:t>
            </a:r>
            <a:r>
              <a:rPr lang="ja-JP" altLang="en-US" sz="1050" dirty="0"/>
              <a:t>のより高度な活用、監査機能や</a:t>
            </a:r>
            <a:r>
              <a:rPr lang="en-US" altLang="ja-JP" sz="1050" dirty="0"/>
              <a:t>Office 365</a:t>
            </a:r>
            <a:r>
              <a:rPr lang="ja-JP" altLang="en-US" sz="1050" dirty="0"/>
              <a:t>の高度な活用など、組織の生産性を向上させる様々な単元を選択式で学ぶことができます。</a:t>
            </a:r>
            <a:endParaRPr lang="en-US" sz="1050" dirty="0"/>
          </a:p>
        </p:txBody>
      </p:sp>
      <p:sp>
        <p:nvSpPr>
          <p:cNvPr id="40" name="Rectangle 39"/>
          <p:cNvSpPr/>
          <p:nvPr/>
        </p:nvSpPr>
        <p:spPr>
          <a:xfrm>
            <a:off x="1890067" y="8340204"/>
            <a:ext cx="2805061" cy="1104661"/>
          </a:xfrm>
          <a:prstGeom prst="rect">
            <a:avLst/>
          </a:prstGeom>
        </p:spPr>
        <p:txBody>
          <a:bodyPr wrap="square" anchor="ctr">
            <a:spAutoFit/>
          </a:bodyPr>
          <a:lstStyle/>
          <a:p>
            <a:pPr>
              <a:lnSpc>
                <a:spcPct val="87000"/>
              </a:lnSpc>
              <a:spcAft>
                <a:spcPts val="200"/>
              </a:spcAft>
            </a:pPr>
            <a:r>
              <a:rPr lang="en-US" sz="1050" b="1" dirty="0"/>
              <a:t>Power Platform </a:t>
            </a:r>
          </a:p>
          <a:p>
            <a:pPr>
              <a:lnSpc>
                <a:spcPct val="87000"/>
              </a:lnSpc>
              <a:spcAft>
                <a:spcPts val="200"/>
              </a:spcAft>
            </a:pPr>
            <a:r>
              <a:rPr lang="ja-JP" altLang="en-US" sz="1050" dirty="0"/>
              <a:t>従業員一人一人が分析を行うための、</a:t>
            </a:r>
            <a:r>
              <a:rPr lang="en-US" altLang="ja-JP" sz="1050" dirty="0"/>
              <a:t>Power BI</a:t>
            </a:r>
            <a:r>
              <a:rPr lang="ja-JP" altLang="en-US" sz="1050" dirty="0"/>
              <a:t>の扱い方、業務アプリケーションをプログラミングなしに作成できる</a:t>
            </a:r>
            <a:r>
              <a:rPr lang="en-US" altLang="ja-JP" sz="1050" dirty="0"/>
              <a:t>Power Apps</a:t>
            </a:r>
            <a:r>
              <a:rPr lang="ja-JP" altLang="en-US" sz="1050" dirty="0"/>
              <a:t>の使い方から高度な使い方まで、今までの業務負荷を低減する為の仕組みについて、選択式で学ぶことができます。</a:t>
            </a:r>
            <a:endParaRPr lang="en-US" sz="1050" dirty="0"/>
          </a:p>
        </p:txBody>
      </p:sp>
      <p:cxnSp>
        <p:nvCxnSpPr>
          <p:cNvPr id="8" name="Straight Connector 7"/>
          <p:cNvCxnSpPr/>
          <p:nvPr/>
        </p:nvCxnSpPr>
        <p:spPr>
          <a:xfrm>
            <a:off x="1606729" y="6526531"/>
            <a:ext cx="2944710" cy="0"/>
          </a:xfrm>
          <a:prstGeom prst="line">
            <a:avLst/>
          </a:prstGeom>
          <a:ln w="31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589315" y="8013846"/>
            <a:ext cx="2944710" cy="0"/>
          </a:xfrm>
          <a:prstGeom prst="line">
            <a:avLst/>
          </a:prstGeom>
          <a:ln w="31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13">
            <a:extLst>
              <a:ext uri="{FF2B5EF4-FFF2-40B4-BE49-F238E27FC236}">
                <a16:creationId xmlns:a16="http://schemas.microsoft.com/office/drawing/2014/main" id="{5D76CF7B-ACE9-45BE-B8CC-F28EB2BF0567}"/>
              </a:ext>
            </a:extLst>
          </p:cNvPr>
          <p:cNvSpPr/>
          <p:nvPr/>
        </p:nvSpPr>
        <p:spPr>
          <a:xfrm>
            <a:off x="284121" y="227177"/>
            <a:ext cx="3378304" cy="1349728"/>
          </a:xfrm>
          <a:prstGeom prst="rect">
            <a:avLst/>
          </a:prstGeom>
        </p:spPr>
        <p:txBody>
          <a:bodyPr wrap="square" lIns="0" rIns="0">
            <a:spAutoFit/>
          </a:bodyPr>
          <a:lstStyle/>
          <a:p>
            <a:pPr>
              <a:lnSpc>
                <a:spcPct val="107000"/>
              </a:lnSpc>
              <a:spcBef>
                <a:spcPts val="200"/>
              </a:spcBef>
            </a:pPr>
            <a:r>
              <a:rPr lang="ja-JP" altLang="en-US" sz="1400" dirty="0">
                <a:solidFill>
                  <a:schemeClr val="bg2"/>
                </a:solidFill>
                <a:latin typeface="+mn-ea"/>
                <a:cs typeface="Times New Roman" panose="02020603050405020304" pitchFamily="18" charset="0"/>
              </a:rPr>
              <a:t>スキルをクラウド対応にアップグレード</a:t>
            </a:r>
            <a:r>
              <a:rPr lang="ja-JP" altLang="en-US" sz="3200" b="1" dirty="0">
                <a:solidFill>
                  <a:schemeClr val="bg2"/>
                </a:solidFill>
                <a:latin typeface="+mn-ea"/>
                <a:cs typeface="Times New Roman" panose="02020603050405020304" pitchFamily="18" charset="0"/>
              </a:rPr>
              <a:t>クラウドスキルチャレンジ</a:t>
            </a:r>
            <a:endParaRPr lang="en-US" sz="1600" b="1" dirty="0">
              <a:solidFill>
                <a:schemeClr val="bg2"/>
              </a:solidFill>
              <a:latin typeface="+mn-ea"/>
              <a:cs typeface="Times New Roman" panose="02020603050405020304" pitchFamily="18" charset="0"/>
            </a:endParaRPr>
          </a:p>
        </p:txBody>
      </p:sp>
      <p:grpSp>
        <p:nvGrpSpPr>
          <p:cNvPr id="84" name="グループ化 83">
            <a:extLst>
              <a:ext uri="{FF2B5EF4-FFF2-40B4-BE49-F238E27FC236}">
                <a16:creationId xmlns:a16="http://schemas.microsoft.com/office/drawing/2014/main" id="{9EB3AF1D-EC4E-459E-B050-62AA3016185F}"/>
              </a:ext>
            </a:extLst>
          </p:cNvPr>
          <p:cNvGrpSpPr/>
          <p:nvPr/>
        </p:nvGrpSpPr>
        <p:grpSpPr>
          <a:xfrm>
            <a:off x="4749661" y="7315368"/>
            <a:ext cx="2787934" cy="898585"/>
            <a:chOff x="4792107" y="7668073"/>
            <a:chExt cx="2787934" cy="898585"/>
          </a:xfrm>
        </p:grpSpPr>
        <p:sp>
          <p:nvSpPr>
            <p:cNvPr id="128" name="Rectangle 127"/>
            <p:cNvSpPr/>
            <p:nvPr/>
          </p:nvSpPr>
          <p:spPr>
            <a:xfrm>
              <a:off x="5278056" y="7671733"/>
              <a:ext cx="2301985" cy="894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nSpc>
                  <a:spcPct val="90000"/>
                </a:lnSpc>
              </a:pPr>
              <a:r>
                <a:rPr lang="ja-JP" altLang="en-US" sz="1200" b="1" dirty="0">
                  <a:solidFill>
                    <a:schemeClr val="accent3"/>
                  </a:solidFill>
                </a:rPr>
                <a:t>専門学校、大学のカリキュラムに</a:t>
              </a:r>
              <a:r>
                <a:rPr lang="en-US" sz="1200" b="1" dirty="0">
                  <a:solidFill>
                    <a:schemeClr val="accent3"/>
                  </a:solidFill>
                </a:rPr>
                <a:t> </a:t>
              </a:r>
              <a:r>
                <a:rPr lang="ja-JP" altLang="en-US" sz="1050" dirty="0">
                  <a:solidFill>
                    <a:schemeClr val="tx1"/>
                  </a:solidFill>
                </a:rPr>
                <a:t>クラウドを使いこなす人材は、至る所で求められています。</a:t>
              </a:r>
              <a:endParaRPr lang="en-US" altLang="ja-JP" sz="1050" dirty="0">
                <a:solidFill>
                  <a:schemeClr val="tx1"/>
                </a:solidFill>
              </a:endParaRPr>
            </a:p>
            <a:p>
              <a:pPr>
                <a:lnSpc>
                  <a:spcPct val="90000"/>
                </a:lnSpc>
              </a:pPr>
              <a:r>
                <a:rPr lang="ja-JP" altLang="en-US" sz="1050" dirty="0">
                  <a:solidFill>
                    <a:schemeClr val="tx1"/>
                  </a:solidFill>
                </a:rPr>
                <a:t>クラウドの基礎から、機械学習や深層学習に至るまで、幅広いコンテンツで対応する事ができます。</a:t>
              </a:r>
              <a:endParaRPr lang="en-US" sz="1050" dirty="0">
                <a:solidFill>
                  <a:schemeClr val="tx1"/>
                </a:solidFill>
              </a:endParaRPr>
            </a:p>
          </p:txBody>
        </p:sp>
        <p:grpSp>
          <p:nvGrpSpPr>
            <p:cNvPr id="81" name="グループ化 80">
              <a:extLst>
                <a:ext uri="{FF2B5EF4-FFF2-40B4-BE49-F238E27FC236}">
                  <a16:creationId xmlns:a16="http://schemas.microsoft.com/office/drawing/2014/main" id="{6E37CE64-464B-4A34-AB1E-A5C77E58528D}"/>
                </a:ext>
              </a:extLst>
            </p:cNvPr>
            <p:cNvGrpSpPr/>
            <p:nvPr/>
          </p:nvGrpSpPr>
          <p:grpSpPr>
            <a:xfrm>
              <a:off x="4792107" y="7668073"/>
              <a:ext cx="388970" cy="346651"/>
              <a:chOff x="4792107" y="7605175"/>
              <a:chExt cx="388970" cy="346651"/>
            </a:xfrm>
          </p:grpSpPr>
          <p:sp>
            <p:nvSpPr>
              <p:cNvPr id="34" name="Pentagon 33"/>
              <p:cNvSpPr/>
              <p:nvPr/>
            </p:nvSpPr>
            <p:spPr>
              <a:xfrm>
                <a:off x="4792107" y="7605175"/>
                <a:ext cx="388970" cy="346651"/>
              </a:xfrm>
              <a:prstGeom prst="pentagon">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グラフィックス 52" descr="教授 女性 単色塗りつぶし">
                <a:extLst>
                  <a:ext uri="{FF2B5EF4-FFF2-40B4-BE49-F238E27FC236}">
                    <a16:creationId xmlns:a16="http://schemas.microsoft.com/office/drawing/2014/main" id="{FE98FE03-C272-40A4-A158-96B3F89672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7155" y="7639698"/>
                <a:ext cx="293990" cy="293990"/>
              </a:xfrm>
              <a:prstGeom prst="rect">
                <a:avLst/>
              </a:prstGeom>
            </p:spPr>
          </p:pic>
        </p:grpSp>
      </p:grpSp>
      <p:grpSp>
        <p:nvGrpSpPr>
          <p:cNvPr id="83" name="グループ化 82">
            <a:extLst>
              <a:ext uri="{FF2B5EF4-FFF2-40B4-BE49-F238E27FC236}">
                <a16:creationId xmlns:a16="http://schemas.microsoft.com/office/drawing/2014/main" id="{3AADEC1A-A8C7-4201-BDDE-7887C9B6F285}"/>
              </a:ext>
            </a:extLst>
          </p:cNvPr>
          <p:cNvGrpSpPr/>
          <p:nvPr/>
        </p:nvGrpSpPr>
        <p:grpSpPr>
          <a:xfrm>
            <a:off x="4739105" y="8547039"/>
            <a:ext cx="2776646" cy="1081963"/>
            <a:chOff x="4781551" y="8751975"/>
            <a:chExt cx="2776646" cy="1081963"/>
          </a:xfrm>
        </p:grpSpPr>
        <p:sp>
          <p:nvSpPr>
            <p:cNvPr id="50" name="Rectangle 127">
              <a:extLst>
                <a:ext uri="{FF2B5EF4-FFF2-40B4-BE49-F238E27FC236}">
                  <a16:creationId xmlns:a16="http://schemas.microsoft.com/office/drawing/2014/main" id="{97F8B3C4-3E10-41D4-AEA6-A45D31583DE3}"/>
                </a:ext>
              </a:extLst>
            </p:cNvPr>
            <p:cNvSpPr/>
            <p:nvPr/>
          </p:nvSpPr>
          <p:spPr>
            <a:xfrm>
              <a:off x="5256212" y="8751975"/>
              <a:ext cx="2301985" cy="1081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nSpc>
                  <a:spcPct val="90000"/>
                </a:lnSpc>
              </a:pPr>
              <a:r>
                <a:rPr lang="en-US" altLang="ja-JP" sz="1200" b="1" dirty="0">
                  <a:solidFill>
                    <a:schemeClr val="accent3"/>
                  </a:solidFill>
                </a:rPr>
                <a:t>Microsoft</a:t>
              </a:r>
              <a:r>
                <a:rPr lang="ja-JP" altLang="en-US" sz="1200" b="1" dirty="0">
                  <a:solidFill>
                    <a:schemeClr val="accent3"/>
                  </a:solidFill>
                </a:rPr>
                <a:t>認定資格の取得に</a:t>
              </a:r>
              <a:br>
                <a:rPr lang="en-US" altLang="ja-JP" sz="1200" b="1" dirty="0">
                  <a:solidFill>
                    <a:schemeClr val="accent3"/>
                  </a:solidFill>
                </a:rPr>
              </a:br>
              <a:r>
                <a:rPr lang="ja-JP" altLang="en-US" sz="1050" dirty="0">
                  <a:solidFill>
                    <a:schemeClr val="tx1"/>
                  </a:solidFill>
                </a:rPr>
                <a:t>資格の為に学ぶだけでは、モチベーション維持も含めて、非常に困難を極めます。</a:t>
              </a:r>
              <a:endParaRPr lang="en-US" altLang="ja-JP" sz="1050" dirty="0">
                <a:solidFill>
                  <a:schemeClr val="tx1"/>
                </a:solidFill>
              </a:endParaRPr>
            </a:p>
            <a:p>
              <a:pPr>
                <a:lnSpc>
                  <a:spcPct val="90000"/>
                </a:lnSpc>
              </a:pPr>
              <a:r>
                <a:rPr lang="ja-JP" altLang="en-US" sz="1050" dirty="0">
                  <a:solidFill>
                    <a:schemeClr val="tx1"/>
                  </a:solidFill>
                </a:rPr>
                <a:t>チームの仲間同士で、コンテンツを楽しみつつ、モチベーションを維持しながら学ぶ事ができます。</a:t>
              </a:r>
              <a:endParaRPr lang="en-US" sz="1050" dirty="0">
                <a:solidFill>
                  <a:schemeClr val="tx1"/>
                </a:solidFill>
              </a:endParaRPr>
            </a:p>
          </p:txBody>
        </p:sp>
        <p:grpSp>
          <p:nvGrpSpPr>
            <p:cNvPr id="82" name="グループ化 81">
              <a:extLst>
                <a:ext uri="{FF2B5EF4-FFF2-40B4-BE49-F238E27FC236}">
                  <a16:creationId xmlns:a16="http://schemas.microsoft.com/office/drawing/2014/main" id="{F185A6D0-06BF-49F9-8A5F-1DCC75E0F144}"/>
                </a:ext>
              </a:extLst>
            </p:cNvPr>
            <p:cNvGrpSpPr/>
            <p:nvPr/>
          </p:nvGrpSpPr>
          <p:grpSpPr>
            <a:xfrm>
              <a:off x="4781551" y="8751975"/>
              <a:ext cx="388970" cy="346651"/>
              <a:chOff x="4770263" y="8857291"/>
              <a:chExt cx="388970" cy="346651"/>
            </a:xfrm>
          </p:grpSpPr>
          <p:sp>
            <p:nvSpPr>
              <p:cNvPr id="52" name="Pentagon 33">
                <a:extLst>
                  <a:ext uri="{FF2B5EF4-FFF2-40B4-BE49-F238E27FC236}">
                    <a16:creationId xmlns:a16="http://schemas.microsoft.com/office/drawing/2014/main" id="{E3A207A8-D755-4C0A-B1D2-842E5D76E609}"/>
                  </a:ext>
                </a:extLst>
              </p:cNvPr>
              <p:cNvSpPr/>
              <p:nvPr/>
            </p:nvSpPr>
            <p:spPr>
              <a:xfrm>
                <a:off x="4770263" y="8857291"/>
                <a:ext cx="388970" cy="346651"/>
              </a:xfrm>
              <a:prstGeom prst="pentagon">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グラフィックス 57" descr="証書 単色塗りつぶし">
                <a:extLst>
                  <a:ext uri="{FF2B5EF4-FFF2-40B4-BE49-F238E27FC236}">
                    <a16:creationId xmlns:a16="http://schemas.microsoft.com/office/drawing/2014/main" id="{48C6C8C3-2F4A-4C46-A54E-EDAF0B728E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06528" y="8886933"/>
                <a:ext cx="317009" cy="317009"/>
              </a:xfrm>
              <a:prstGeom prst="rect">
                <a:avLst/>
              </a:prstGeom>
            </p:spPr>
          </p:pic>
        </p:grpSp>
      </p:grpSp>
      <p:grpSp>
        <p:nvGrpSpPr>
          <p:cNvPr id="89" name="グループ化 88">
            <a:extLst>
              <a:ext uri="{FF2B5EF4-FFF2-40B4-BE49-F238E27FC236}">
                <a16:creationId xmlns:a16="http://schemas.microsoft.com/office/drawing/2014/main" id="{9D5CCBD9-8986-4CFB-867C-6CFDB681968D}"/>
              </a:ext>
            </a:extLst>
          </p:cNvPr>
          <p:cNvGrpSpPr/>
          <p:nvPr/>
        </p:nvGrpSpPr>
        <p:grpSpPr>
          <a:xfrm>
            <a:off x="4749661" y="3269416"/>
            <a:ext cx="2713593" cy="910584"/>
            <a:chOff x="4792107" y="3336976"/>
            <a:chExt cx="2713593" cy="910584"/>
          </a:xfrm>
        </p:grpSpPr>
        <p:sp>
          <p:nvSpPr>
            <p:cNvPr id="20" name="Rectangle 19"/>
            <p:cNvSpPr/>
            <p:nvPr/>
          </p:nvSpPr>
          <p:spPr>
            <a:xfrm>
              <a:off x="5265098" y="3352635"/>
              <a:ext cx="2240602" cy="894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nSpc>
                  <a:spcPct val="90000"/>
                </a:lnSpc>
              </a:pPr>
              <a:r>
                <a:rPr lang="ja-JP" altLang="en-US" sz="1200" b="1" dirty="0">
                  <a:solidFill>
                    <a:schemeClr val="accent3"/>
                  </a:solidFill>
                </a:rPr>
                <a:t>エンジニア、専門スキル強化に</a:t>
              </a:r>
              <a:endParaRPr lang="en-US" altLang="ja-JP" sz="1200" b="1" dirty="0">
                <a:solidFill>
                  <a:schemeClr val="accent3"/>
                </a:solidFill>
              </a:endParaRPr>
            </a:p>
            <a:p>
              <a:pPr>
                <a:lnSpc>
                  <a:spcPct val="90000"/>
                </a:lnSpc>
              </a:pPr>
              <a:r>
                <a:rPr lang="ja-JP" altLang="en-US" sz="1050" dirty="0">
                  <a:solidFill>
                    <a:schemeClr val="tx1"/>
                  </a:solidFill>
                </a:rPr>
                <a:t>開発者、インフラエンジニア、運用エンジニアが、今まで持つスキルを活かしつつ、クラウドのより高度な専門スキルを強化する機会になります。</a:t>
              </a:r>
              <a:endParaRPr lang="en-US" altLang="ja-JP" sz="1050" dirty="0">
                <a:solidFill>
                  <a:schemeClr val="tx1"/>
                </a:solidFill>
              </a:endParaRPr>
            </a:p>
          </p:txBody>
        </p:sp>
        <p:sp>
          <p:nvSpPr>
            <p:cNvPr id="145" name="Pentagon 144"/>
            <p:cNvSpPr/>
            <p:nvPr/>
          </p:nvSpPr>
          <p:spPr>
            <a:xfrm>
              <a:off x="4792107" y="3336976"/>
              <a:ext cx="378598" cy="346651"/>
            </a:xfrm>
            <a:prstGeom prst="pentagon">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グラフィックス 66" descr="プログラマー女性 単色塗りつぶし">
              <a:extLst>
                <a:ext uri="{FF2B5EF4-FFF2-40B4-BE49-F238E27FC236}">
                  <a16:creationId xmlns:a16="http://schemas.microsoft.com/office/drawing/2014/main" id="{EF1B338F-7340-43AE-A237-8B6F52196E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30466" y="3352635"/>
              <a:ext cx="304785" cy="304785"/>
            </a:xfrm>
            <a:prstGeom prst="rect">
              <a:avLst/>
            </a:prstGeom>
          </p:spPr>
        </p:pic>
      </p:grpSp>
      <p:grpSp>
        <p:nvGrpSpPr>
          <p:cNvPr id="88" name="グループ化 87">
            <a:extLst>
              <a:ext uri="{FF2B5EF4-FFF2-40B4-BE49-F238E27FC236}">
                <a16:creationId xmlns:a16="http://schemas.microsoft.com/office/drawing/2014/main" id="{57C6783B-ED88-447F-A72A-77DB903C3716}"/>
              </a:ext>
            </a:extLst>
          </p:cNvPr>
          <p:cNvGrpSpPr/>
          <p:nvPr/>
        </p:nvGrpSpPr>
        <p:grpSpPr>
          <a:xfrm>
            <a:off x="4745357" y="4513086"/>
            <a:ext cx="2745947" cy="1208319"/>
            <a:chOff x="4787803" y="4519392"/>
            <a:chExt cx="2745947" cy="1208319"/>
          </a:xfrm>
        </p:grpSpPr>
        <p:sp>
          <p:nvSpPr>
            <p:cNvPr id="126" name="Rectangle 125"/>
            <p:cNvSpPr/>
            <p:nvPr/>
          </p:nvSpPr>
          <p:spPr>
            <a:xfrm>
              <a:off x="5266433" y="4541937"/>
              <a:ext cx="2267317" cy="1185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nSpc>
                  <a:spcPct val="90000"/>
                </a:lnSpc>
              </a:pPr>
              <a:r>
                <a:rPr lang="ja-JP" altLang="en-US" sz="1200" b="1" dirty="0">
                  <a:solidFill>
                    <a:schemeClr val="accent3"/>
                  </a:solidFill>
                </a:rPr>
                <a:t>従業員のリテラシー向上に</a:t>
              </a:r>
              <a:br>
                <a:rPr lang="en-US" sz="1200" dirty="0">
                  <a:solidFill>
                    <a:schemeClr val="tx2"/>
                  </a:solidFill>
                </a:rPr>
              </a:br>
              <a:r>
                <a:rPr lang="ja-JP" altLang="en-US" sz="1050" dirty="0">
                  <a:solidFill>
                    <a:schemeClr val="tx2"/>
                  </a:solidFill>
                </a:rPr>
                <a:t>クラウドスキルチャレンジは、 一歩進んだ活用、コンプライアンスとセキュリティ管理で留意するべき事など、</a:t>
              </a:r>
              <a:r>
                <a:rPr lang="en-US" altLang="ja-JP" sz="1050" dirty="0">
                  <a:solidFill>
                    <a:schemeClr val="tx2"/>
                  </a:solidFill>
                </a:rPr>
                <a:t>Microsoft 365</a:t>
              </a:r>
              <a:r>
                <a:rPr lang="ja-JP" altLang="en-US" sz="1050" dirty="0">
                  <a:solidFill>
                    <a:schemeClr val="tx2"/>
                  </a:solidFill>
                </a:rPr>
                <a:t> をより活用する為のコンテンツが豊富にあります。</a:t>
              </a:r>
              <a:endParaRPr lang="en-US" altLang="ja-JP" sz="1050" dirty="0">
                <a:solidFill>
                  <a:schemeClr val="tx2"/>
                </a:solidFill>
              </a:endParaRPr>
            </a:p>
            <a:p>
              <a:pPr>
                <a:lnSpc>
                  <a:spcPct val="90000"/>
                </a:lnSpc>
              </a:pPr>
              <a:r>
                <a:rPr lang="ja-JP" altLang="en-US" sz="1050" dirty="0">
                  <a:solidFill>
                    <a:schemeClr val="tx2"/>
                  </a:solidFill>
                </a:rPr>
                <a:t>従業員のクラウドリテラシー向上トレーニングに活用できます。</a:t>
              </a:r>
              <a:endParaRPr lang="en-US" sz="1050" dirty="0">
                <a:solidFill>
                  <a:schemeClr val="tx1"/>
                </a:solidFill>
              </a:endParaRPr>
            </a:p>
          </p:txBody>
        </p:sp>
        <p:grpSp>
          <p:nvGrpSpPr>
            <p:cNvPr id="87" name="グループ化 86">
              <a:extLst>
                <a:ext uri="{FF2B5EF4-FFF2-40B4-BE49-F238E27FC236}">
                  <a16:creationId xmlns:a16="http://schemas.microsoft.com/office/drawing/2014/main" id="{F658821B-22B5-4BCB-94CE-4A16889F5A8B}"/>
                </a:ext>
              </a:extLst>
            </p:cNvPr>
            <p:cNvGrpSpPr/>
            <p:nvPr/>
          </p:nvGrpSpPr>
          <p:grpSpPr>
            <a:xfrm>
              <a:off x="4787803" y="4519392"/>
              <a:ext cx="383112" cy="394480"/>
              <a:chOff x="4787803" y="4483776"/>
              <a:chExt cx="383112" cy="394480"/>
            </a:xfrm>
          </p:grpSpPr>
          <p:sp>
            <p:nvSpPr>
              <p:cNvPr id="32" name="Pentagon 31"/>
              <p:cNvSpPr/>
              <p:nvPr/>
            </p:nvSpPr>
            <p:spPr>
              <a:xfrm>
                <a:off x="4787803" y="4483776"/>
                <a:ext cx="383112" cy="346651"/>
              </a:xfrm>
              <a:prstGeom prst="pentagon">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グラフィックス 77" descr="カスタマー レビュー 単色塗りつぶし">
                <a:extLst>
                  <a:ext uri="{FF2B5EF4-FFF2-40B4-BE49-F238E27FC236}">
                    <a16:creationId xmlns:a16="http://schemas.microsoft.com/office/drawing/2014/main" id="{E996576D-4B49-4B60-BC2A-961F58CCABE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05921" y="4548926"/>
                <a:ext cx="329330" cy="329330"/>
              </a:xfrm>
              <a:prstGeom prst="rect">
                <a:avLst/>
              </a:prstGeom>
            </p:spPr>
          </p:pic>
        </p:grpSp>
      </p:grpSp>
      <p:grpSp>
        <p:nvGrpSpPr>
          <p:cNvPr id="86" name="グループ化 85">
            <a:extLst>
              <a:ext uri="{FF2B5EF4-FFF2-40B4-BE49-F238E27FC236}">
                <a16:creationId xmlns:a16="http://schemas.microsoft.com/office/drawing/2014/main" id="{0748E3C3-CBC1-435C-AEEF-15BE23E17515}"/>
              </a:ext>
            </a:extLst>
          </p:cNvPr>
          <p:cNvGrpSpPr/>
          <p:nvPr/>
        </p:nvGrpSpPr>
        <p:grpSpPr>
          <a:xfrm>
            <a:off x="4745357" y="6054491"/>
            <a:ext cx="2703275" cy="927791"/>
            <a:chOff x="4787803" y="6172071"/>
            <a:chExt cx="2703275" cy="927791"/>
          </a:xfrm>
        </p:grpSpPr>
        <p:sp>
          <p:nvSpPr>
            <p:cNvPr id="125" name="Rectangle 124"/>
            <p:cNvSpPr/>
            <p:nvPr/>
          </p:nvSpPr>
          <p:spPr>
            <a:xfrm>
              <a:off x="5258996" y="6204937"/>
              <a:ext cx="2232082" cy="894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nSpc>
                  <a:spcPct val="90000"/>
                </a:lnSpc>
              </a:pPr>
              <a:r>
                <a:rPr lang="ja-JP" altLang="en-US" sz="1200" b="1" dirty="0">
                  <a:solidFill>
                    <a:schemeClr val="accent3"/>
                  </a:solidFill>
                </a:rPr>
                <a:t>新卒入社人材の教材に</a:t>
              </a:r>
              <a:br>
                <a:rPr lang="en-US" altLang="ja-JP" sz="1200" b="1" dirty="0">
                  <a:solidFill>
                    <a:schemeClr val="accent3"/>
                  </a:solidFill>
                </a:rPr>
              </a:br>
              <a:r>
                <a:rPr lang="ja-JP" altLang="en-US" sz="1050" dirty="0">
                  <a:solidFill>
                    <a:schemeClr val="tx1"/>
                  </a:solidFill>
                </a:rPr>
                <a:t>クラウドスキルチャレンジは、基礎から高度な活用に至るまで、幅広いコンテンツが用意されています。</a:t>
              </a:r>
              <a:endParaRPr lang="en-US" altLang="ja-JP" sz="1050" dirty="0">
                <a:solidFill>
                  <a:schemeClr val="tx1"/>
                </a:solidFill>
              </a:endParaRPr>
            </a:p>
            <a:p>
              <a:pPr>
                <a:lnSpc>
                  <a:spcPct val="90000"/>
                </a:lnSpc>
              </a:pPr>
              <a:r>
                <a:rPr lang="ja-JP" altLang="en-US" sz="1050" dirty="0">
                  <a:solidFill>
                    <a:schemeClr val="tx1"/>
                  </a:solidFill>
                </a:rPr>
                <a:t>クラウド対応人材を育て、配属後に活躍できるようにしましょう。</a:t>
              </a:r>
              <a:endParaRPr lang="en-US" sz="1050" dirty="0">
                <a:solidFill>
                  <a:schemeClr val="tx1"/>
                </a:solidFill>
              </a:endParaRPr>
            </a:p>
          </p:txBody>
        </p:sp>
        <p:grpSp>
          <p:nvGrpSpPr>
            <p:cNvPr id="85" name="グループ化 84">
              <a:extLst>
                <a:ext uri="{FF2B5EF4-FFF2-40B4-BE49-F238E27FC236}">
                  <a16:creationId xmlns:a16="http://schemas.microsoft.com/office/drawing/2014/main" id="{A8AEE95A-BDFF-4BEA-BF10-4277E6E4DD9D}"/>
                </a:ext>
              </a:extLst>
            </p:cNvPr>
            <p:cNvGrpSpPr/>
            <p:nvPr/>
          </p:nvGrpSpPr>
          <p:grpSpPr>
            <a:xfrm>
              <a:off x="4787803" y="6172071"/>
              <a:ext cx="377158" cy="363486"/>
              <a:chOff x="4787803" y="6155053"/>
              <a:chExt cx="377158" cy="363486"/>
            </a:xfrm>
          </p:grpSpPr>
          <p:sp>
            <p:nvSpPr>
              <p:cNvPr id="26" name="Pentagon 25"/>
              <p:cNvSpPr/>
              <p:nvPr/>
            </p:nvSpPr>
            <p:spPr>
              <a:xfrm>
                <a:off x="4787803" y="6155053"/>
                <a:ext cx="377158" cy="346651"/>
              </a:xfrm>
              <a:prstGeom prst="pentagon">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グラフィックス 79" descr="ヒーロー (男性) 単色塗りつぶし">
                <a:extLst>
                  <a:ext uri="{FF2B5EF4-FFF2-40B4-BE49-F238E27FC236}">
                    <a16:creationId xmlns:a16="http://schemas.microsoft.com/office/drawing/2014/main" id="{C1244B60-69A9-4AB8-AD0E-3D2BE413957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15718" y="6210720"/>
                <a:ext cx="307819" cy="307819"/>
              </a:xfrm>
              <a:prstGeom prst="rect">
                <a:avLst/>
              </a:prstGeom>
            </p:spPr>
          </p:pic>
        </p:grpSp>
      </p:grpSp>
      <p:sp>
        <p:nvSpPr>
          <p:cNvPr id="5" name="Rectangle 3">
            <a:extLst>
              <a:ext uri="{FF2B5EF4-FFF2-40B4-BE49-F238E27FC236}">
                <a16:creationId xmlns:a16="http://schemas.microsoft.com/office/drawing/2014/main" id="{E43E1086-40AC-4656-96D9-3BC41CD96A43}"/>
              </a:ext>
            </a:extLst>
          </p:cNvPr>
          <p:cNvSpPr/>
          <p:nvPr/>
        </p:nvSpPr>
        <p:spPr>
          <a:xfrm>
            <a:off x="1535690" y="7742963"/>
            <a:ext cx="2888345" cy="187937"/>
          </a:xfrm>
          <a:prstGeom prst="rect">
            <a:avLst/>
          </a:prstGeom>
        </p:spPr>
        <p:txBody>
          <a:bodyPr wrap="square" anchor="ctr">
            <a:spAutoFit/>
          </a:bodyPr>
          <a:lstStyle/>
          <a:p>
            <a:pPr>
              <a:lnSpc>
                <a:spcPct val="87000"/>
              </a:lnSpc>
              <a:spcAft>
                <a:spcPts val="200"/>
              </a:spcAft>
            </a:pPr>
            <a:r>
              <a:rPr lang="ja-JP" altLang="en-US" sz="700" dirty="0"/>
              <a:t>*操作を伴う内容では、サブスクリプションが必要です</a:t>
            </a:r>
            <a:endParaRPr lang="en-US" sz="700" dirty="0"/>
          </a:p>
        </p:txBody>
      </p:sp>
      <p:sp>
        <p:nvSpPr>
          <p:cNvPr id="10" name="Rectangle 3">
            <a:extLst>
              <a:ext uri="{FF2B5EF4-FFF2-40B4-BE49-F238E27FC236}">
                <a16:creationId xmlns:a16="http://schemas.microsoft.com/office/drawing/2014/main" id="{FFB34FD6-DBB8-492A-B69F-E5935C57ED1D}"/>
              </a:ext>
            </a:extLst>
          </p:cNvPr>
          <p:cNvSpPr/>
          <p:nvPr/>
        </p:nvSpPr>
        <p:spPr>
          <a:xfrm>
            <a:off x="1916698" y="9468939"/>
            <a:ext cx="2888345" cy="187937"/>
          </a:xfrm>
          <a:prstGeom prst="rect">
            <a:avLst/>
          </a:prstGeom>
        </p:spPr>
        <p:txBody>
          <a:bodyPr wrap="square" anchor="ctr">
            <a:spAutoFit/>
          </a:bodyPr>
          <a:lstStyle/>
          <a:p>
            <a:pPr>
              <a:lnSpc>
                <a:spcPct val="87000"/>
              </a:lnSpc>
              <a:spcAft>
                <a:spcPts val="200"/>
              </a:spcAft>
            </a:pPr>
            <a:r>
              <a:rPr lang="ja-JP" altLang="en-US" sz="700" dirty="0"/>
              <a:t>*操作を伴う内容では、サブスクリプションが必要です</a:t>
            </a:r>
            <a:endParaRPr lang="en-US" sz="700" dirty="0"/>
          </a:p>
        </p:txBody>
      </p:sp>
      <p:sp>
        <p:nvSpPr>
          <p:cNvPr id="11" name="Rectangle 3">
            <a:extLst>
              <a:ext uri="{FF2B5EF4-FFF2-40B4-BE49-F238E27FC236}">
                <a16:creationId xmlns:a16="http://schemas.microsoft.com/office/drawing/2014/main" id="{02BDBADC-07F1-4C3C-816C-74EB561F2FE3}"/>
              </a:ext>
            </a:extLst>
          </p:cNvPr>
          <p:cNvSpPr/>
          <p:nvPr/>
        </p:nvSpPr>
        <p:spPr>
          <a:xfrm>
            <a:off x="1890067" y="6147391"/>
            <a:ext cx="2719831" cy="281680"/>
          </a:xfrm>
          <a:prstGeom prst="rect">
            <a:avLst/>
          </a:prstGeom>
        </p:spPr>
        <p:txBody>
          <a:bodyPr wrap="square" anchor="ctr">
            <a:spAutoFit/>
          </a:bodyPr>
          <a:lstStyle/>
          <a:p>
            <a:pPr>
              <a:lnSpc>
                <a:spcPct val="87000"/>
              </a:lnSpc>
              <a:spcAft>
                <a:spcPts val="200"/>
              </a:spcAft>
            </a:pPr>
            <a:r>
              <a:rPr lang="en-US" altLang="ja-JP" sz="700" dirty="0"/>
              <a:t>*</a:t>
            </a:r>
            <a:r>
              <a:rPr lang="ja-JP" altLang="en-US" sz="700" dirty="0"/>
              <a:t>サブスクリプションは不要、都度時間制限型の</a:t>
            </a:r>
            <a:r>
              <a:rPr lang="en-US" altLang="ja-JP" sz="700" dirty="0"/>
              <a:t>Azure</a:t>
            </a:r>
            <a:r>
              <a:rPr lang="ja-JP" altLang="en-US" sz="700" dirty="0"/>
              <a:t>環境が無償提供されます</a:t>
            </a:r>
            <a:endParaRPr lang="en-US" altLang="ja-JP" sz="700" dirty="0"/>
          </a:p>
        </p:txBody>
      </p:sp>
    </p:spTree>
    <p:extLst>
      <p:ext uri="{BB962C8B-B14F-4D97-AF65-F5344CB8AC3E}">
        <p14:creationId xmlns:p14="http://schemas.microsoft.com/office/powerpoint/2010/main" val="408715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p:cNvSpPr/>
          <p:nvPr/>
        </p:nvSpPr>
        <p:spPr>
          <a:xfrm>
            <a:off x="3886200" y="9375869"/>
            <a:ext cx="3863339" cy="593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400"/>
              </a:spcAft>
            </a:pPr>
            <a:r>
              <a:rPr lang="en-US" altLang="ja-JP" sz="1100" dirty="0">
                <a:solidFill>
                  <a:schemeClr val="bg2"/>
                </a:solidFill>
                <a:cs typeface="Segoe UI Semibold" panose="020B0702040204020203" pitchFamily="34" charset="0"/>
              </a:rPr>
              <a:t>Microsoft</a:t>
            </a:r>
            <a:r>
              <a:rPr lang="ja-JP" altLang="en-US" sz="1100" dirty="0">
                <a:solidFill>
                  <a:schemeClr val="bg2"/>
                </a:solidFill>
                <a:cs typeface="Segoe UI Semibold" panose="020B0702040204020203" pitchFamily="34" charset="0"/>
              </a:rPr>
              <a:t>ご担当者にご連絡いただくか、クラウドスキルチャレンジ事務局に、ご連絡ください。</a:t>
            </a:r>
            <a:br>
              <a:rPr lang="en-US" sz="1100" dirty="0">
                <a:solidFill>
                  <a:schemeClr val="bg2"/>
                </a:solidFill>
                <a:cs typeface="Segoe UI Semibold" panose="020B0702040204020203" pitchFamily="34" charset="0"/>
              </a:rPr>
            </a:br>
            <a:r>
              <a:rPr lang="en-US" sz="1100" dirty="0">
                <a:solidFill>
                  <a:schemeClr val="bg2"/>
                </a:solidFill>
                <a:cs typeface="Segoe UI Semibold" panose="020B0702040204020203" pitchFamily="34" charset="0"/>
              </a:rPr>
              <a:t>msjpcsc@microsoft.com</a:t>
            </a:r>
          </a:p>
        </p:txBody>
      </p:sp>
      <p:sp>
        <p:nvSpPr>
          <p:cNvPr id="49" name="Freeform: Shape 48"/>
          <p:cNvSpPr/>
          <p:nvPr/>
        </p:nvSpPr>
        <p:spPr>
          <a:xfrm rot="5400000">
            <a:off x="2919679" y="-2919748"/>
            <a:ext cx="1933037" cy="7772404"/>
          </a:xfrm>
          <a:custGeom>
            <a:avLst/>
            <a:gdLst>
              <a:gd name="connsiteX0" fmla="*/ 0 w 1759420"/>
              <a:gd name="connsiteY0" fmla="*/ 7772404 h 7772404"/>
              <a:gd name="connsiteX1" fmla="*/ 0 w 1759420"/>
              <a:gd name="connsiteY1" fmla="*/ 0 h 7772404"/>
              <a:gd name="connsiteX2" fmla="*/ 401431 w 1759420"/>
              <a:gd name="connsiteY2" fmla="*/ 0 h 7772404"/>
              <a:gd name="connsiteX3" fmla="*/ 401431 w 1759420"/>
              <a:gd name="connsiteY3" fmla="*/ 1 h 7772404"/>
              <a:gd name="connsiteX4" fmla="*/ 1389027 w 1759420"/>
              <a:gd name="connsiteY4" fmla="*/ 1 h 7772404"/>
              <a:gd name="connsiteX5" fmla="*/ 642264 w 1759420"/>
              <a:gd name="connsiteY5" fmla="*/ 1378400 h 7772404"/>
              <a:gd name="connsiteX6" fmla="*/ 1759420 w 1759420"/>
              <a:gd name="connsiteY6" fmla="*/ 7772404 h 777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420" h="7772404">
                <a:moveTo>
                  <a:pt x="0" y="7772404"/>
                </a:moveTo>
                <a:lnTo>
                  <a:pt x="0" y="0"/>
                </a:lnTo>
                <a:lnTo>
                  <a:pt x="401431" y="0"/>
                </a:lnTo>
                <a:lnTo>
                  <a:pt x="401431" y="1"/>
                </a:lnTo>
                <a:lnTo>
                  <a:pt x="1389027" y="1"/>
                </a:lnTo>
                <a:lnTo>
                  <a:pt x="642264" y="1378400"/>
                </a:lnTo>
                <a:lnTo>
                  <a:pt x="1759420" y="77724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bright="-20000" contrast="20000"/>
                    </a14:imgEffect>
                  </a14:imgLayer>
                </a14:imgProps>
              </a:ext>
            </a:extLst>
          </a:blip>
          <a:srcRect t="27550" b="38495"/>
          <a:stretch/>
        </p:blipFill>
        <p:spPr>
          <a:xfrm>
            <a:off x="0" y="0"/>
            <a:ext cx="7772400" cy="1759420"/>
          </a:xfrm>
          <a:custGeom>
            <a:avLst/>
            <a:gdLst>
              <a:gd name="connsiteX0" fmla="*/ 0 w 7772400"/>
              <a:gd name="connsiteY0" fmla="*/ 0 h 1759420"/>
              <a:gd name="connsiteX1" fmla="*/ 7772400 w 7772400"/>
              <a:gd name="connsiteY1" fmla="*/ 0 h 1759420"/>
              <a:gd name="connsiteX2" fmla="*/ 7772400 w 7772400"/>
              <a:gd name="connsiteY2" fmla="*/ 401431 h 1759420"/>
              <a:gd name="connsiteX3" fmla="*/ 7772399 w 7772400"/>
              <a:gd name="connsiteY3" fmla="*/ 401431 h 1759420"/>
              <a:gd name="connsiteX4" fmla="*/ 7772399 w 7772400"/>
              <a:gd name="connsiteY4" fmla="*/ 1389027 h 1759420"/>
              <a:gd name="connsiteX5" fmla="*/ 6394000 w 7772400"/>
              <a:gd name="connsiteY5" fmla="*/ 642264 h 1759420"/>
              <a:gd name="connsiteX6" fmla="*/ 0 w 7772400"/>
              <a:gd name="connsiteY6" fmla="*/ 1759420 h 1759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2400" h="1759420">
                <a:moveTo>
                  <a:pt x="0" y="0"/>
                </a:moveTo>
                <a:lnTo>
                  <a:pt x="7772400" y="0"/>
                </a:lnTo>
                <a:lnTo>
                  <a:pt x="7772400" y="401431"/>
                </a:lnTo>
                <a:lnTo>
                  <a:pt x="7772399" y="401431"/>
                </a:lnTo>
                <a:lnTo>
                  <a:pt x="7772399" y="1389027"/>
                </a:lnTo>
                <a:lnTo>
                  <a:pt x="6394000" y="642264"/>
                </a:lnTo>
                <a:lnTo>
                  <a:pt x="0" y="1759420"/>
                </a:lnTo>
                <a:close/>
              </a:path>
            </a:pathLst>
          </a:custGeom>
        </p:spPr>
      </p:pic>
      <p:sp>
        <p:nvSpPr>
          <p:cNvPr id="46" name="Freeform: Shape 45"/>
          <p:cNvSpPr/>
          <p:nvPr/>
        </p:nvSpPr>
        <p:spPr>
          <a:xfrm rot="5400000">
            <a:off x="3006488" y="-3006492"/>
            <a:ext cx="1759420" cy="7772404"/>
          </a:xfrm>
          <a:custGeom>
            <a:avLst/>
            <a:gdLst>
              <a:gd name="connsiteX0" fmla="*/ 0 w 2060361"/>
              <a:gd name="connsiteY0" fmla="*/ 7772404 h 7772404"/>
              <a:gd name="connsiteX1" fmla="*/ 0 w 2060361"/>
              <a:gd name="connsiteY1" fmla="*/ 0 h 7772404"/>
              <a:gd name="connsiteX2" fmla="*/ 470094 w 2060361"/>
              <a:gd name="connsiteY2" fmla="*/ 0 h 7772404"/>
              <a:gd name="connsiteX3" fmla="*/ 2060361 w 2060361"/>
              <a:gd name="connsiteY3" fmla="*/ 7772404 h 7772404"/>
            </a:gdLst>
            <a:ahLst/>
            <a:cxnLst>
              <a:cxn ang="0">
                <a:pos x="connsiteX0" y="connsiteY0"/>
              </a:cxn>
              <a:cxn ang="0">
                <a:pos x="connsiteX1" y="connsiteY1"/>
              </a:cxn>
              <a:cxn ang="0">
                <a:pos x="connsiteX2" y="connsiteY2"/>
              </a:cxn>
              <a:cxn ang="0">
                <a:pos x="connsiteX3" y="connsiteY3"/>
              </a:cxn>
            </a:cxnLst>
            <a:rect l="l" t="t" r="r" b="b"/>
            <a:pathLst>
              <a:path w="2060361" h="7772404">
                <a:moveTo>
                  <a:pt x="0" y="7772404"/>
                </a:moveTo>
                <a:lnTo>
                  <a:pt x="0" y="0"/>
                </a:lnTo>
                <a:lnTo>
                  <a:pt x="470094" y="0"/>
                </a:lnTo>
                <a:lnTo>
                  <a:pt x="2060361" y="7772404"/>
                </a:lnTo>
                <a:close/>
              </a:path>
            </a:pathLst>
          </a:custGeom>
          <a:solidFill>
            <a:schemeClr val="accent3">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9337" y="67298"/>
            <a:ext cx="5412843" cy="858055"/>
          </a:xfrm>
          <a:prstGeom prst="rect">
            <a:avLst/>
          </a:prstGeom>
        </p:spPr>
        <p:txBody>
          <a:bodyPr wrap="square" lIns="0" rIns="0">
            <a:spAutoFit/>
          </a:bodyPr>
          <a:lstStyle/>
          <a:p>
            <a:pPr>
              <a:lnSpc>
                <a:spcPct val="107000"/>
              </a:lnSpc>
              <a:spcBef>
                <a:spcPts val="200"/>
              </a:spcBef>
            </a:pPr>
            <a:r>
              <a:rPr lang="ja-JP" altLang="en-US" sz="1400" dirty="0">
                <a:solidFill>
                  <a:schemeClr val="bg2"/>
                </a:solidFill>
                <a:latin typeface="+mn-ea"/>
                <a:cs typeface="Times New Roman" panose="02020603050405020304" pitchFamily="18" charset="0"/>
              </a:rPr>
              <a:t>スキルをクラウド対応にアップグレード</a:t>
            </a:r>
            <a:br>
              <a:rPr lang="en-US" altLang="ja-JP" sz="1400" dirty="0">
                <a:solidFill>
                  <a:schemeClr val="bg2"/>
                </a:solidFill>
                <a:latin typeface="+mn-ea"/>
                <a:cs typeface="Times New Roman" panose="02020603050405020304" pitchFamily="18" charset="0"/>
              </a:rPr>
            </a:br>
            <a:r>
              <a:rPr lang="ja-JP" altLang="en-US" sz="3200" b="1" dirty="0">
                <a:solidFill>
                  <a:schemeClr val="bg2"/>
                </a:solidFill>
                <a:latin typeface="+mn-ea"/>
                <a:cs typeface="Times New Roman" panose="02020603050405020304" pitchFamily="18" charset="0"/>
              </a:rPr>
              <a:t>クラウドスキルチャレンジ</a:t>
            </a:r>
            <a:endParaRPr lang="en-US" altLang="ja-JP" sz="1600" b="1" dirty="0">
              <a:solidFill>
                <a:schemeClr val="bg2"/>
              </a:solidFill>
              <a:latin typeface="+mn-ea"/>
              <a:cs typeface="Times New Roman" panose="02020603050405020304" pitchFamily="18" charset="0"/>
            </a:endParaRPr>
          </a:p>
        </p:txBody>
      </p:sp>
      <p:sp>
        <p:nvSpPr>
          <p:cNvPr id="44" name="Isosceles Triangle 43"/>
          <p:cNvSpPr/>
          <p:nvPr/>
        </p:nvSpPr>
        <p:spPr>
          <a:xfrm rot="16200000" flipH="1">
            <a:off x="5796024" y="-587413"/>
            <a:ext cx="1388961" cy="2563789"/>
          </a:xfrm>
          <a:prstGeom prst="triangle">
            <a:avLst>
              <a:gd name="adj" fmla="val 0"/>
            </a:avLst>
          </a:prstGeom>
          <a:solidFill>
            <a:schemeClr val="accent3">
              <a:lumMod val="7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6" name="グループ化 495">
            <a:extLst>
              <a:ext uri="{FF2B5EF4-FFF2-40B4-BE49-F238E27FC236}">
                <a16:creationId xmlns:a16="http://schemas.microsoft.com/office/drawing/2014/main" id="{433FCBA6-26AB-465C-BD93-B3770D04859D}"/>
              </a:ext>
            </a:extLst>
          </p:cNvPr>
          <p:cNvGrpSpPr/>
          <p:nvPr/>
        </p:nvGrpSpPr>
        <p:grpSpPr>
          <a:xfrm>
            <a:off x="261107" y="4082166"/>
            <a:ext cx="7203806" cy="693602"/>
            <a:chOff x="261107" y="4036884"/>
            <a:chExt cx="7203806" cy="693602"/>
          </a:xfrm>
        </p:grpSpPr>
        <p:pic>
          <p:nvPicPr>
            <p:cNvPr id="61" name="グラフィックス 60">
              <a:extLst>
                <a:ext uri="{FF2B5EF4-FFF2-40B4-BE49-F238E27FC236}">
                  <a16:creationId xmlns:a16="http://schemas.microsoft.com/office/drawing/2014/main" id="{D1F288AA-B368-49C9-924A-5DD25EEAAF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1107" y="4068827"/>
              <a:ext cx="774830" cy="630082"/>
            </a:xfrm>
            <a:prstGeom prst="rect">
              <a:avLst/>
            </a:prstGeom>
          </p:spPr>
        </p:pic>
        <p:sp>
          <p:nvSpPr>
            <p:cNvPr id="466" name="テキスト ボックス 465">
              <a:extLst>
                <a:ext uri="{FF2B5EF4-FFF2-40B4-BE49-F238E27FC236}">
                  <a16:creationId xmlns:a16="http://schemas.microsoft.com/office/drawing/2014/main" id="{1E2B2970-2C31-4499-82F6-F192DEA90DE1}"/>
                </a:ext>
              </a:extLst>
            </p:cNvPr>
            <p:cNvSpPr txBox="1"/>
            <p:nvPr/>
          </p:nvSpPr>
          <p:spPr>
            <a:xfrm>
              <a:off x="1099312" y="4036884"/>
              <a:ext cx="6238746" cy="307777"/>
            </a:xfrm>
            <a:prstGeom prst="rect">
              <a:avLst/>
            </a:prstGeom>
            <a:noFill/>
          </p:spPr>
          <p:txBody>
            <a:bodyPr wrap="square">
              <a:spAutoFit/>
            </a:bodyPr>
            <a:lstStyle/>
            <a:p>
              <a:r>
                <a:rPr lang="en-US" altLang="ja-JP" sz="1400" b="1" dirty="0">
                  <a:solidFill>
                    <a:schemeClr val="accent3"/>
                  </a:solidFill>
                  <a:ea typeface="Calibri" panose="020F0502020204030204" pitchFamily="34" charset="0"/>
                  <a:cs typeface="Times New Roman" panose="02020603050405020304" pitchFamily="18" charset="0"/>
                </a:rPr>
                <a:t>Azure </a:t>
              </a:r>
              <a:r>
                <a:rPr lang="ja-JP" altLang="en-US" sz="1400" b="1" dirty="0">
                  <a:solidFill>
                    <a:schemeClr val="accent3"/>
                  </a:solidFill>
                  <a:ea typeface="Calibri" panose="020F0502020204030204" pitchFamily="34" charset="0"/>
                  <a:cs typeface="Times New Roman" panose="02020603050405020304" pitchFamily="18" charset="0"/>
                </a:rPr>
                <a:t>での </a:t>
              </a:r>
              <a:r>
                <a:rPr lang="en-US" altLang="ja-JP" sz="1400" b="1" dirty="0">
                  <a:solidFill>
                    <a:schemeClr val="accent3"/>
                  </a:solidFill>
                  <a:ea typeface="Calibri" panose="020F0502020204030204" pitchFamily="34" charset="0"/>
                  <a:cs typeface="Times New Roman" panose="02020603050405020304" pitchFamily="18" charset="0"/>
                </a:rPr>
                <a:t>Kubernetes </a:t>
              </a:r>
              <a:r>
                <a:rPr lang="ja-JP" altLang="en-US" sz="1400" b="1" dirty="0">
                  <a:solidFill>
                    <a:schemeClr val="accent3"/>
                  </a:solidFill>
                  <a:ea typeface="Calibri" panose="020F0502020204030204" pitchFamily="34" charset="0"/>
                  <a:cs typeface="Times New Roman" panose="02020603050405020304" pitchFamily="18" charset="0"/>
                </a:rPr>
                <a:t>入門</a:t>
              </a:r>
              <a:r>
                <a:rPr lang="en-US" altLang="ja-JP" sz="1400" b="1" dirty="0">
                  <a:solidFill>
                    <a:schemeClr val="accent3"/>
                  </a:solidFill>
                  <a:ea typeface="Calibri" panose="020F0502020204030204" pitchFamily="34" charset="0"/>
                  <a:cs typeface="Times New Roman" panose="02020603050405020304" pitchFamily="18" charset="0"/>
                </a:rPr>
                <a:t> </a:t>
              </a:r>
              <a:endParaRPr lang="ja-JP" altLang="en-US" sz="1400" i="0" dirty="0">
                <a:solidFill>
                  <a:srgbClr val="E3E3E3"/>
                </a:solidFill>
                <a:effectLst/>
                <a:latin typeface="+mj-lt"/>
                <a:ea typeface="+mj-ea"/>
              </a:endParaRPr>
            </a:p>
          </p:txBody>
        </p:sp>
        <p:sp>
          <p:nvSpPr>
            <p:cNvPr id="467" name="テキスト ボックス 466">
              <a:extLst>
                <a:ext uri="{FF2B5EF4-FFF2-40B4-BE49-F238E27FC236}">
                  <a16:creationId xmlns:a16="http://schemas.microsoft.com/office/drawing/2014/main" id="{61DE9FCA-8896-41BF-B365-C503969DA3C3}"/>
                </a:ext>
              </a:extLst>
            </p:cNvPr>
            <p:cNvSpPr txBox="1"/>
            <p:nvPr/>
          </p:nvSpPr>
          <p:spPr>
            <a:xfrm>
              <a:off x="1099312" y="4314988"/>
              <a:ext cx="6365601" cy="415498"/>
            </a:xfrm>
            <a:prstGeom prst="rect">
              <a:avLst/>
            </a:prstGeom>
            <a:noFill/>
          </p:spPr>
          <p:txBody>
            <a:bodyPr wrap="square">
              <a:spAutoFit/>
            </a:bodyPr>
            <a:lstStyle/>
            <a:p>
              <a:r>
                <a:rPr lang="en-US" altLang="ja-JP" sz="1050" dirty="0">
                  <a:solidFill>
                    <a:schemeClr val="bg1">
                      <a:lumMod val="10000"/>
                    </a:schemeClr>
                  </a:solidFill>
                </a:rPr>
                <a:t>Docker </a:t>
              </a:r>
              <a:r>
                <a:rPr lang="ja-JP" altLang="en-US" sz="1050" dirty="0">
                  <a:solidFill>
                    <a:schemeClr val="bg1">
                      <a:lumMod val="10000"/>
                    </a:schemeClr>
                  </a:solidFill>
                </a:rPr>
                <a:t>コンテナーの基本、</a:t>
              </a:r>
              <a:r>
                <a:rPr lang="en-US" altLang="ja-JP" sz="1050" dirty="0">
                  <a:solidFill>
                    <a:schemeClr val="bg1">
                      <a:lumMod val="10000"/>
                    </a:schemeClr>
                  </a:solidFill>
                </a:rPr>
                <a:t>Kubernetes </a:t>
              </a:r>
              <a:r>
                <a:rPr lang="ja-JP" altLang="en-US" sz="1050" dirty="0">
                  <a:solidFill>
                    <a:schemeClr val="bg1">
                      <a:lumMod val="10000"/>
                    </a:schemeClr>
                  </a:solidFill>
                </a:rPr>
                <a:t>を使用したコンテナー オーケストレーション、</a:t>
              </a:r>
              <a:r>
                <a:rPr lang="en-US" altLang="ja-JP" sz="1050" dirty="0">
                  <a:solidFill>
                    <a:schemeClr val="bg1">
                      <a:lumMod val="10000"/>
                    </a:schemeClr>
                  </a:solidFill>
                </a:rPr>
                <a:t>Azure Kubernetes Service </a:t>
              </a:r>
              <a:r>
                <a:rPr lang="ja-JP" altLang="en-US" sz="1050" dirty="0">
                  <a:solidFill>
                    <a:schemeClr val="bg1">
                      <a:lumMod val="10000"/>
                    </a:schemeClr>
                  </a:solidFill>
                </a:rPr>
                <a:t>の管理対象クラスターについて説明します。</a:t>
              </a:r>
            </a:p>
          </p:txBody>
        </p:sp>
      </p:grpSp>
      <p:grpSp>
        <p:nvGrpSpPr>
          <p:cNvPr id="498" name="グループ化 497">
            <a:extLst>
              <a:ext uri="{FF2B5EF4-FFF2-40B4-BE49-F238E27FC236}">
                <a16:creationId xmlns:a16="http://schemas.microsoft.com/office/drawing/2014/main" id="{40A5FC90-4652-44FA-87CE-7F853E93E6FF}"/>
              </a:ext>
            </a:extLst>
          </p:cNvPr>
          <p:cNvGrpSpPr/>
          <p:nvPr/>
        </p:nvGrpSpPr>
        <p:grpSpPr>
          <a:xfrm>
            <a:off x="230236" y="1904653"/>
            <a:ext cx="7217891" cy="833512"/>
            <a:chOff x="228919" y="1883661"/>
            <a:chExt cx="7217891" cy="833512"/>
          </a:xfrm>
        </p:grpSpPr>
        <p:pic>
          <p:nvPicPr>
            <p:cNvPr id="10" name="グラフィックス 9">
              <a:extLst>
                <a:ext uri="{FF2B5EF4-FFF2-40B4-BE49-F238E27FC236}">
                  <a16:creationId xmlns:a16="http://schemas.microsoft.com/office/drawing/2014/main" id="{1A3757F0-C2EF-4EC1-9D16-5ADDEAEAE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19" y="1942065"/>
              <a:ext cx="839207" cy="697954"/>
            </a:xfrm>
            <a:prstGeom prst="rect">
              <a:avLst/>
            </a:prstGeom>
          </p:spPr>
        </p:pic>
        <p:sp>
          <p:nvSpPr>
            <p:cNvPr id="106" name="テキスト ボックス 105">
              <a:extLst>
                <a:ext uri="{FF2B5EF4-FFF2-40B4-BE49-F238E27FC236}">
                  <a16:creationId xmlns:a16="http://schemas.microsoft.com/office/drawing/2014/main" id="{3E0A297B-0EE5-4010-9015-B653AC9398D8}"/>
                </a:ext>
              </a:extLst>
            </p:cNvPr>
            <p:cNvSpPr txBox="1"/>
            <p:nvPr/>
          </p:nvSpPr>
          <p:spPr>
            <a:xfrm>
              <a:off x="1099312" y="1883661"/>
              <a:ext cx="3214773" cy="307777"/>
            </a:xfrm>
            <a:prstGeom prst="rect">
              <a:avLst/>
            </a:prstGeom>
            <a:noFill/>
          </p:spPr>
          <p:txBody>
            <a:bodyPr wrap="square">
              <a:spAutoFit/>
            </a:bodyPr>
            <a:lstStyle/>
            <a:p>
              <a:r>
                <a:rPr lang="en-US" altLang="ja-JP" sz="1400" b="1" dirty="0">
                  <a:solidFill>
                    <a:schemeClr val="accent3"/>
                  </a:solidFill>
                  <a:ea typeface="Calibri" panose="020F0502020204030204" pitchFamily="34" charset="0"/>
                  <a:cs typeface="Times New Roman" panose="02020603050405020304" pitchFamily="18" charset="0"/>
                </a:rPr>
                <a:t>Azure </a:t>
              </a:r>
              <a:r>
                <a:rPr lang="ja-JP" altLang="en-US" sz="1400" b="1" dirty="0">
                  <a:solidFill>
                    <a:schemeClr val="accent3"/>
                  </a:solidFill>
                  <a:ea typeface="Calibri" panose="020F0502020204030204" pitchFamily="34" charset="0"/>
                  <a:cs typeface="Times New Roman" panose="02020603050405020304" pitchFamily="18" charset="0"/>
                </a:rPr>
                <a:t>の 基礎</a:t>
              </a:r>
              <a:endParaRPr lang="ja-JP" altLang="en-US" sz="1400" i="0" dirty="0">
                <a:solidFill>
                  <a:srgbClr val="E3E3E3"/>
                </a:solidFill>
                <a:effectLst/>
                <a:latin typeface="+mj-lt"/>
                <a:ea typeface="+mj-ea"/>
              </a:endParaRPr>
            </a:p>
          </p:txBody>
        </p:sp>
        <p:sp>
          <p:nvSpPr>
            <p:cNvPr id="107" name="テキスト ボックス 106">
              <a:extLst>
                <a:ext uri="{FF2B5EF4-FFF2-40B4-BE49-F238E27FC236}">
                  <a16:creationId xmlns:a16="http://schemas.microsoft.com/office/drawing/2014/main" id="{72ACFB8E-3AB0-43E8-BD59-7A2E83F9B706}"/>
                </a:ext>
              </a:extLst>
            </p:cNvPr>
            <p:cNvSpPr txBox="1"/>
            <p:nvPr/>
          </p:nvSpPr>
          <p:spPr>
            <a:xfrm>
              <a:off x="1099312" y="2140092"/>
              <a:ext cx="6347498" cy="577081"/>
            </a:xfrm>
            <a:prstGeom prst="rect">
              <a:avLst/>
            </a:prstGeom>
            <a:noFill/>
          </p:spPr>
          <p:txBody>
            <a:bodyPr wrap="square">
              <a:spAutoFit/>
            </a:bodyPr>
            <a:lstStyle/>
            <a:p>
              <a:r>
                <a:rPr lang="ja-JP" altLang="en-US" sz="1050" dirty="0">
                  <a:solidFill>
                    <a:schemeClr val="bg1">
                      <a:lumMod val="10000"/>
                    </a:schemeClr>
                  </a:solidFill>
                </a:rPr>
                <a:t>クラウドは初めてですか</a:t>
              </a:r>
              <a:r>
                <a:rPr lang="en-US" altLang="ja-JP" sz="1050" dirty="0">
                  <a:solidFill>
                    <a:schemeClr val="bg1">
                      <a:lumMod val="10000"/>
                    </a:schemeClr>
                  </a:solidFill>
                </a:rPr>
                <a:t>? Azure</a:t>
              </a:r>
              <a:r>
                <a:rPr lang="ja-JP" altLang="en-US" sz="1050" dirty="0">
                  <a:solidFill>
                    <a:schemeClr val="bg1">
                      <a:lumMod val="10000"/>
                    </a:schemeClr>
                  </a:solidFill>
                </a:rPr>
                <a:t>の基礎は </a:t>
              </a:r>
              <a:r>
                <a:rPr lang="en-US" altLang="ja-JP" sz="1050" dirty="0">
                  <a:solidFill>
                    <a:schemeClr val="bg1">
                      <a:lumMod val="10000"/>
                    </a:schemeClr>
                  </a:solidFill>
                </a:rPr>
                <a:t>6 </a:t>
              </a:r>
              <a:r>
                <a:rPr lang="ja-JP" altLang="en-US" sz="1050" dirty="0">
                  <a:solidFill>
                    <a:schemeClr val="bg1">
                      <a:lumMod val="10000"/>
                    </a:schemeClr>
                  </a:solidFill>
                </a:rPr>
                <a:t>部構成で、基本的なクラウドの概念について説明し、多くの </a:t>
              </a:r>
              <a:r>
                <a:rPr lang="en-US" altLang="ja-JP" sz="1050" dirty="0">
                  <a:solidFill>
                    <a:schemeClr val="bg1">
                      <a:lumMod val="10000"/>
                    </a:schemeClr>
                  </a:solidFill>
                </a:rPr>
                <a:t>Azure </a:t>
              </a:r>
              <a:r>
                <a:rPr lang="ja-JP" altLang="en-US" sz="1050" dirty="0">
                  <a:solidFill>
                    <a:schemeClr val="bg1">
                      <a:lumMod val="10000"/>
                    </a:schemeClr>
                  </a:solidFill>
                </a:rPr>
                <a:t>サービスの簡素化された概要を提供します。また、最初のサービスを無料でデプロイするためのハンズオン演習を案内します。</a:t>
              </a:r>
            </a:p>
          </p:txBody>
        </p:sp>
      </p:grpSp>
      <p:grpSp>
        <p:nvGrpSpPr>
          <p:cNvPr id="497" name="グループ化 496">
            <a:extLst>
              <a:ext uri="{FF2B5EF4-FFF2-40B4-BE49-F238E27FC236}">
                <a16:creationId xmlns:a16="http://schemas.microsoft.com/office/drawing/2014/main" id="{187D7BEE-6407-4092-B35F-FCFB084C3FC5}"/>
              </a:ext>
            </a:extLst>
          </p:cNvPr>
          <p:cNvGrpSpPr/>
          <p:nvPr/>
        </p:nvGrpSpPr>
        <p:grpSpPr>
          <a:xfrm>
            <a:off x="263236" y="2913701"/>
            <a:ext cx="7201676" cy="995095"/>
            <a:chOff x="263236" y="2949771"/>
            <a:chExt cx="7201676" cy="995095"/>
          </a:xfrm>
        </p:grpSpPr>
        <p:pic>
          <p:nvPicPr>
            <p:cNvPr id="448" name="グラフィックス 447">
              <a:extLst>
                <a:ext uri="{FF2B5EF4-FFF2-40B4-BE49-F238E27FC236}">
                  <a16:creationId xmlns:a16="http://schemas.microsoft.com/office/drawing/2014/main" id="{74C30C4A-41F0-4689-A851-68150AE8EA2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3236" y="3005449"/>
              <a:ext cx="770573" cy="813146"/>
            </a:xfrm>
            <a:prstGeom prst="rect">
              <a:avLst/>
            </a:prstGeom>
          </p:spPr>
        </p:pic>
        <p:sp>
          <p:nvSpPr>
            <p:cNvPr id="127" name="テキスト ボックス 126">
              <a:extLst>
                <a:ext uri="{FF2B5EF4-FFF2-40B4-BE49-F238E27FC236}">
                  <a16:creationId xmlns:a16="http://schemas.microsoft.com/office/drawing/2014/main" id="{8C511522-5446-4CC5-A292-F7DD0B504026}"/>
                </a:ext>
              </a:extLst>
            </p:cNvPr>
            <p:cNvSpPr txBox="1"/>
            <p:nvPr/>
          </p:nvSpPr>
          <p:spPr>
            <a:xfrm>
              <a:off x="1099312" y="2949771"/>
              <a:ext cx="3214773" cy="307777"/>
            </a:xfrm>
            <a:prstGeom prst="rect">
              <a:avLst/>
            </a:prstGeom>
            <a:noFill/>
          </p:spPr>
          <p:txBody>
            <a:bodyPr wrap="square">
              <a:spAutoFit/>
            </a:bodyPr>
            <a:lstStyle/>
            <a:p>
              <a:r>
                <a:rPr lang="en-US" altLang="ja-JP" sz="1400" b="1" dirty="0">
                  <a:solidFill>
                    <a:schemeClr val="accent3"/>
                  </a:solidFill>
                  <a:ea typeface="Calibri" panose="020F0502020204030204" pitchFamily="34" charset="0"/>
                  <a:cs typeface="Times New Roman" panose="02020603050405020304" pitchFamily="18" charset="0"/>
                </a:rPr>
                <a:t>Azure </a:t>
              </a:r>
              <a:r>
                <a:rPr lang="ja-JP" altLang="en-US" sz="1400" b="1" dirty="0">
                  <a:solidFill>
                    <a:schemeClr val="accent3"/>
                  </a:solidFill>
                  <a:ea typeface="Calibri" panose="020F0502020204030204" pitchFamily="34" charset="0"/>
                  <a:cs typeface="Times New Roman" panose="02020603050405020304" pitchFamily="18" charset="0"/>
                </a:rPr>
                <a:t>上の </a:t>
              </a:r>
              <a:r>
                <a:rPr lang="en-US" altLang="ja-JP" sz="1400" b="1" dirty="0">
                  <a:solidFill>
                    <a:schemeClr val="accent3"/>
                  </a:solidFill>
                  <a:ea typeface="Calibri" panose="020F0502020204030204" pitchFamily="34" charset="0"/>
                  <a:cs typeface="Times New Roman" panose="02020603050405020304" pitchFamily="18" charset="0"/>
                </a:rPr>
                <a:t>Java</a:t>
              </a:r>
              <a:endParaRPr lang="ja-JP" altLang="en-US" sz="1400" i="0" dirty="0">
                <a:solidFill>
                  <a:srgbClr val="E3E3E3"/>
                </a:solidFill>
                <a:effectLst/>
                <a:latin typeface="+mj-lt"/>
                <a:ea typeface="+mj-ea"/>
              </a:endParaRPr>
            </a:p>
          </p:txBody>
        </p:sp>
        <p:sp>
          <p:nvSpPr>
            <p:cNvPr id="128" name="テキスト ボックス 127">
              <a:extLst>
                <a:ext uri="{FF2B5EF4-FFF2-40B4-BE49-F238E27FC236}">
                  <a16:creationId xmlns:a16="http://schemas.microsoft.com/office/drawing/2014/main" id="{DEDDB2A3-EF61-459F-AA36-EE43E208C7C9}"/>
                </a:ext>
              </a:extLst>
            </p:cNvPr>
            <p:cNvSpPr txBox="1"/>
            <p:nvPr/>
          </p:nvSpPr>
          <p:spPr>
            <a:xfrm>
              <a:off x="1099312" y="3206202"/>
              <a:ext cx="6365600" cy="738664"/>
            </a:xfrm>
            <a:prstGeom prst="rect">
              <a:avLst/>
            </a:prstGeom>
            <a:noFill/>
          </p:spPr>
          <p:txBody>
            <a:bodyPr wrap="square">
              <a:spAutoFit/>
            </a:bodyPr>
            <a:lstStyle/>
            <a:p>
              <a:r>
                <a:rPr lang="ja-JP" altLang="en-US" sz="1050" dirty="0">
                  <a:solidFill>
                    <a:schemeClr val="bg1">
                      <a:lumMod val="10000"/>
                    </a:schemeClr>
                  </a:solidFill>
                </a:rPr>
                <a:t>ここから始めて、</a:t>
              </a:r>
              <a:r>
                <a:rPr lang="en-US" altLang="ja-JP" sz="1050" dirty="0">
                  <a:solidFill>
                    <a:schemeClr val="bg1">
                      <a:lumMod val="10000"/>
                    </a:schemeClr>
                  </a:solidFill>
                </a:rPr>
                <a:t>Azure </a:t>
              </a:r>
              <a:r>
                <a:rPr lang="ja-JP" altLang="en-US" sz="1050" dirty="0">
                  <a:solidFill>
                    <a:schemeClr val="bg1">
                      <a:lumMod val="10000"/>
                    </a:schemeClr>
                  </a:solidFill>
                </a:rPr>
                <a:t>サービスを使用して </a:t>
              </a:r>
              <a:r>
                <a:rPr lang="en-US" altLang="ja-JP" sz="1050" dirty="0">
                  <a:solidFill>
                    <a:schemeClr val="bg1">
                      <a:lumMod val="10000"/>
                    </a:schemeClr>
                  </a:solidFill>
                </a:rPr>
                <a:t>Azure </a:t>
              </a:r>
              <a:r>
                <a:rPr lang="ja-JP" altLang="en-US" sz="1050" dirty="0">
                  <a:solidFill>
                    <a:schemeClr val="bg1">
                      <a:lumMod val="10000"/>
                    </a:schemeClr>
                  </a:solidFill>
                </a:rPr>
                <a:t>で </a:t>
              </a:r>
              <a:r>
                <a:rPr lang="en-US" altLang="ja-JP" sz="1050" dirty="0">
                  <a:solidFill>
                    <a:schemeClr val="bg1">
                      <a:lumMod val="10000"/>
                    </a:schemeClr>
                  </a:solidFill>
                </a:rPr>
                <a:t>Java </a:t>
              </a:r>
              <a:r>
                <a:rPr lang="ja-JP" altLang="en-US" sz="1050" dirty="0">
                  <a:solidFill>
                    <a:schemeClr val="bg1">
                      <a:lumMod val="10000"/>
                    </a:schemeClr>
                  </a:solidFill>
                </a:rPr>
                <a:t>アプリケーションを構築、移行、スケーリングする方法について説明します。 </a:t>
              </a:r>
              <a:r>
                <a:rPr lang="en-US" altLang="ja-JP" sz="1050" dirty="0">
                  <a:solidFill>
                    <a:schemeClr val="bg1">
                      <a:lumMod val="10000"/>
                    </a:schemeClr>
                  </a:solidFill>
                </a:rPr>
                <a:t>Spring</a:t>
              </a:r>
              <a:r>
                <a:rPr lang="ja-JP" altLang="en-US" sz="1050" dirty="0">
                  <a:solidFill>
                    <a:schemeClr val="bg1">
                      <a:lumMod val="10000"/>
                    </a:schemeClr>
                  </a:solidFill>
                </a:rPr>
                <a:t>、</a:t>
              </a:r>
              <a:r>
                <a:rPr lang="en-US" altLang="ja-JP" sz="1050" dirty="0">
                  <a:solidFill>
                    <a:schemeClr val="bg1">
                      <a:lumMod val="10000"/>
                    </a:schemeClr>
                  </a:solidFill>
                </a:rPr>
                <a:t>Tomcat</a:t>
              </a:r>
              <a:r>
                <a:rPr lang="ja-JP" altLang="en-US" sz="1050" dirty="0">
                  <a:solidFill>
                    <a:schemeClr val="bg1">
                      <a:lumMod val="10000"/>
                    </a:schemeClr>
                  </a:solidFill>
                </a:rPr>
                <a:t>、</a:t>
              </a:r>
              <a:r>
                <a:rPr lang="en-US" altLang="ja-JP" sz="1050" dirty="0" err="1">
                  <a:solidFill>
                    <a:schemeClr val="bg1">
                      <a:lumMod val="10000"/>
                    </a:schemeClr>
                  </a:solidFill>
                </a:rPr>
                <a:t>WildFly</a:t>
              </a:r>
              <a:r>
                <a:rPr lang="ja-JP" altLang="en-US" sz="1050" dirty="0">
                  <a:solidFill>
                    <a:schemeClr val="bg1">
                      <a:lumMod val="10000"/>
                    </a:schemeClr>
                  </a:solidFill>
                </a:rPr>
                <a:t>、</a:t>
              </a:r>
              <a:r>
                <a:rPr lang="en-US" altLang="ja-JP" sz="1050" dirty="0">
                  <a:solidFill>
                    <a:schemeClr val="bg1">
                      <a:lumMod val="10000"/>
                    </a:schemeClr>
                  </a:solidFill>
                </a:rPr>
                <a:t>JBoss</a:t>
              </a:r>
              <a:r>
                <a:rPr lang="ja-JP" altLang="en-US" sz="1050" dirty="0">
                  <a:solidFill>
                    <a:schemeClr val="bg1">
                      <a:lumMod val="10000"/>
                    </a:schemeClr>
                  </a:solidFill>
                </a:rPr>
                <a:t>、</a:t>
              </a:r>
              <a:r>
                <a:rPr lang="en-US" altLang="ja-JP" sz="1050" dirty="0">
                  <a:solidFill>
                    <a:schemeClr val="bg1">
                      <a:lumMod val="10000"/>
                    </a:schemeClr>
                  </a:solidFill>
                </a:rPr>
                <a:t>WebLogic</a:t>
              </a:r>
              <a:r>
                <a:rPr lang="ja-JP" altLang="en-US" sz="1050" dirty="0">
                  <a:solidFill>
                    <a:schemeClr val="bg1">
                      <a:lumMod val="10000"/>
                    </a:schemeClr>
                  </a:solidFill>
                </a:rPr>
                <a:t>、</a:t>
              </a:r>
              <a:r>
                <a:rPr lang="en-US" altLang="ja-JP" sz="1050" dirty="0">
                  <a:solidFill>
                    <a:schemeClr val="bg1">
                      <a:lumMod val="10000"/>
                    </a:schemeClr>
                  </a:solidFill>
                </a:rPr>
                <a:t>WebSphere</a:t>
              </a:r>
              <a:r>
                <a:rPr lang="ja-JP" altLang="en-US" sz="1050" dirty="0">
                  <a:solidFill>
                    <a:schemeClr val="bg1">
                      <a:lumMod val="10000"/>
                    </a:schemeClr>
                  </a:solidFill>
                </a:rPr>
                <a:t>、</a:t>
              </a:r>
              <a:r>
                <a:rPr lang="en-US" altLang="ja-JP" sz="1050" dirty="0">
                  <a:solidFill>
                    <a:schemeClr val="bg1">
                      <a:lumMod val="10000"/>
                    </a:schemeClr>
                  </a:solidFill>
                </a:rPr>
                <a:t>Maven</a:t>
              </a:r>
              <a:r>
                <a:rPr lang="ja-JP" altLang="en-US" sz="1050" dirty="0">
                  <a:solidFill>
                    <a:schemeClr val="bg1">
                      <a:lumMod val="10000"/>
                    </a:schemeClr>
                  </a:solidFill>
                </a:rPr>
                <a:t>、</a:t>
              </a:r>
              <a:r>
                <a:rPr lang="en-US" altLang="ja-JP" sz="1050" dirty="0">
                  <a:solidFill>
                    <a:schemeClr val="bg1">
                      <a:lumMod val="10000"/>
                    </a:schemeClr>
                  </a:solidFill>
                </a:rPr>
                <a:t>Gradle</a:t>
              </a:r>
              <a:r>
                <a:rPr lang="ja-JP" altLang="en-US" sz="1050" dirty="0">
                  <a:solidFill>
                    <a:schemeClr val="bg1">
                      <a:lumMod val="10000"/>
                    </a:schemeClr>
                  </a:solidFill>
                </a:rPr>
                <a:t>、</a:t>
              </a:r>
              <a:r>
                <a:rPr lang="en-US" altLang="ja-JP" sz="1050" dirty="0">
                  <a:solidFill>
                    <a:schemeClr val="bg1">
                      <a:lumMod val="10000"/>
                    </a:schemeClr>
                  </a:solidFill>
                </a:rPr>
                <a:t>IntelliJ</a:t>
              </a:r>
              <a:r>
                <a:rPr lang="ja-JP" altLang="en-US" sz="1050" dirty="0">
                  <a:solidFill>
                    <a:schemeClr val="bg1">
                      <a:lumMod val="10000"/>
                    </a:schemeClr>
                  </a:solidFill>
                </a:rPr>
                <a:t>、</a:t>
              </a:r>
              <a:r>
                <a:rPr lang="en-US" altLang="ja-JP" sz="1050" dirty="0">
                  <a:solidFill>
                    <a:schemeClr val="bg1">
                      <a:lumMod val="10000"/>
                    </a:schemeClr>
                  </a:solidFill>
                </a:rPr>
                <a:t>Eclipse</a:t>
              </a:r>
              <a:r>
                <a:rPr lang="ja-JP" altLang="en-US" sz="1050" dirty="0">
                  <a:solidFill>
                    <a:schemeClr val="bg1">
                      <a:lumMod val="10000"/>
                    </a:schemeClr>
                  </a:solidFill>
                </a:rPr>
                <a:t>、</a:t>
              </a:r>
              <a:r>
                <a:rPr lang="en-US" altLang="ja-JP" sz="1050" dirty="0">
                  <a:solidFill>
                    <a:schemeClr val="bg1">
                      <a:lumMod val="10000"/>
                    </a:schemeClr>
                  </a:solidFill>
                </a:rPr>
                <a:t>Jenkins</a:t>
              </a:r>
              <a:r>
                <a:rPr lang="ja-JP" altLang="en-US" sz="1050" dirty="0">
                  <a:solidFill>
                    <a:schemeClr val="bg1">
                      <a:lumMod val="10000"/>
                    </a:schemeClr>
                  </a:solidFill>
                </a:rPr>
                <a:t>、</a:t>
              </a:r>
              <a:r>
                <a:rPr lang="en-US" altLang="ja-JP" sz="1050" dirty="0">
                  <a:solidFill>
                    <a:schemeClr val="bg1">
                      <a:lumMod val="10000"/>
                    </a:schemeClr>
                  </a:solidFill>
                </a:rPr>
                <a:t>Terraform </a:t>
              </a:r>
              <a:r>
                <a:rPr lang="ja-JP" altLang="en-US" sz="1050" dirty="0">
                  <a:solidFill>
                    <a:schemeClr val="bg1">
                      <a:lumMod val="10000"/>
                    </a:schemeClr>
                  </a:solidFill>
                </a:rPr>
                <a:t>など、使い慣れたツールとフレームワークを使用します。</a:t>
              </a:r>
            </a:p>
          </p:txBody>
        </p:sp>
      </p:grpSp>
      <p:grpSp>
        <p:nvGrpSpPr>
          <p:cNvPr id="493" name="グループ化 492">
            <a:extLst>
              <a:ext uri="{FF2B5EF4-FFF2-40B4-BE49-F238E27FC236}">
                <a16:creationId xmlns:a16="http://schemas.microsoft.com/office/drawing/2014/main" id="{B0A0601D-86E6-4FBC-84EA-CA1ED9833644}"/>
              </a:ext>
            </a:extLst>
          </p:cNvPr>
          <p:cNvGrpSpPr/>
          <p:nvPr/>
        </p:nvGrpSpPr>
        <p:grpSpPr>
          <a:xfrm>
            <a:off x="309337" y="6811590"/>
            <a:ext cx="7137473" cy="1178350"/>
            <a:chOff x="309337" y="6996389"/>
            <a:chExt cx="7137473" cy="1178350"/>
          </a:xfrm>
        </p:grpSpPr>
        <p:sp>
          <p:nvSpPr>
            <p:cNvPr id="145" name="テキスト ボックス 144">
              <a:extLst>
                <a:ext uri="{FF2B5EF4-FFF2-40B4-BE49-F238E27FC236}">
                  <a16:creationId xmlns:a16="http://schemas.microsoft.com/office/drawing/2014/main" id="{91C53E2E-8BCC-43E1-A7C2-4EB215C2936C}"/>
                </a:ext>
              </a:extLst>
            </p:cNvPr>
            <p:cNvSpPr txBox="1"/>
            <p:nvPr/>
          </p:nvSpPr>
          <p:spPr>
            <a:xfrm>
              <a:off x="1081209" y="6996389"/>
              <a:ext cx="6238746" cy="307777"/>
            </a:xfrm>
            <a:prstGeom prst="rect">
              <a:avLst/>
            </a:prstGeom>
            <a:noFill/>
          </p:spPr>
          <p:txBody>
            <a:bodyPr wrap="square">
              <a:spAutoFit/>
            </a:bodyPr>
            <a:lstStyle/>
            <a:p>
              <a:r>
                <a:rPr lang="en-US" altLang="ja-JP" sz="1400" b="1" dirty="0">
                  <a:solidFill>
                    <a:schemeClr val="accent3"/>
                  </a:solidFill>
                  <a:ea typeface="Calibri" panose="020F0502020204030204" pitchFamily="34" charset="0"/>
                  <a:cs typeface="Times New Roman" panose="02020603050405020304" pitchFamily="18" charset="0"/>
                </a:rPr>
                <a:t>Microsoft 365 </a:t>
              </a:r>
              <a:r>
                <a:rPr lang="ja-JP" altLang="en-US" sz="1400" b="1" dirty="0">
                  <a:solidFill>
                    <a:schemeClr val="accent3"/>
                  </a:solidFill>
                  <a:ea typeface="Calibri" panose="020F0502020204030204" pitchFamily="34" charset="0"/>
                  <a:cs typeface="Times New Roman" panose="02020603050405020304" pitchFamily="18" charset="0"/>
                </a:rPr>
                <a:t>を使用してセキュリティを管理する</a:t>
              </a:r>
              <a:endParaRPr lang="ja-JP" altLang="en-US" sz="1400" i="0" dirty="0">
                <a:solidFill>
                  <a:srgbClr val="E3E3E3"/>
                </a:solidFill>
                <a:effectLst/>
                <a:latin typeface="+mj-lt"/>
                <a:ea typeface="+mj-ea"/>
              </a:endParaRPr>
            </a:p>
          </p:txBody>
        </p:sp>
        <p:sp>
          <p:nvSpPr>
            <p:cNvPr id="146" name="テキスト ボックス 145">
              <a:extLst>
                <a:ext uri="{FF2B5EF4-FFF2-40B4-BE49-F238E27FC236}">
                  <a16:creationId xmlns:a16="http://schemas.microsoft.com/office/drawing/2014/main" id="{C04634AC-CF3D-4A9A-9CB7-46922F382F02}"/>
                </a:ext>
              </a:extLst>
            </p:cNvPr>
            <p:cNvSpPr txBox="1"/>
            <p:nvPr/>
          </p:nvSpPr>
          <p:spPr>
            <a:xfrm>
              <a:off x="1081209" y="7274493"/>
              <a:ext cx="6365601" cy="900246"/>
            </a:xfrm>
            <a:prstGeom prst="rect">
              <a:avLst/>
            </a:prstGeom>
            <a:noFill/>
          </p:spPr>
          <p:txBody>
            <a:bodyPr wrap="square">
              <a:spAutoFit/>
            </a:bodyPr>
            <a:lstStyle/>
            <a:p>
              <a:r>
                <a:rPr lang="en-US" altLang="ja-JP" sz="1050" dirty="0">
                  <a:solidFill>
                    <a:schemeClr val="bg1">
                      <a:lumMod val="10000"/>
                    </a:schemeClr>
                  </a:solidFill>
                </a:rPr>
                <a:t>Microsoft 365 </a:t>
              </a:r>
              <a:r>
                <a:rPr lang="ja-JP" altLang="en-US" sz="1050" dirty="0">
                  <a:solidFill>
                    <a:schemeClr val="bg1">
                      <a:lumMod val="10000"/>
                    </a:schemeClr>
                  </a:solidFill>
                </a:rPr>
                <a:t>は、可視性、制御、およびガイダンスに重点を置いてインフラストラクチャを保護し、共有されたインテリジェンスを活用して多数の特殊な機能やツールを統合し、セキュリティ チームがワークロードの最も重要な関心に集中できるようにします。 このラーニングパスは</a:t>
              </a:r>
              <a:r>
                <a:rPr lang="en-US" altLang="ja-JP" sz="1050" dirty="0">
                  <a:solidFill>
                    <a:schemeClr val="bg1">
                      <a:lumMod val="10000"/>
                    </a:schemeClr>
                  </a:solidFill>
                </a:rPr>
                <a:t>Microsoft 365 </a:t>
              </a:r>
              <a:r>
                <a:rPr lang="ja-JP" altLang="en-US" sz="1050" dirty="0">
                  <a:solidFill>
                    <a:schemeClr val="bg1">
                      <a:lumMod val="10000"/>
                    </a:schemeClr>
                  </a:solidFill>
                </a:rPr>
                <a:t>認定</a:t>
              </a:r>
              <a:r>
                <a:rPr lang="en-US" altLang="ja-JP" sz="1050" dirty="0">
                  <a:solidFill>
                    <a:schemeClr val="bg1">
                      <a:lumMod val="10000"/>
                    </a:schemeClr>
                  </a:solidFill>
                </a:rPr>
                <a:t>: </a:t>
              </a:r>
              <a:r>
                <a:rPr lang="ja-JP" altLang="en-US" sz="1050" dirty="0">
                  <a:solidFill>
                    <a:schemeClr val="bg1">
                      <a:lumMod val="10000"/>
                    </a:schemeClr>
                  </a:solidFill>
                </a:rPr>
                <a:t>セキュリティ管理者 と </a:t>
              </a:r>
              <a:r>
                <a:rPr lang="en-US" altLang="ja-JP" sz="1050" dirty="0">
                  <a:solidFill>
                    <a:schemeClr val="bg1">
                      <a:lumMod val="10000"/>
                    </a:schemeClr>
                  </a:solidFill>
                </a:rPr>
                <a:t>Microsoft 365 </a:t>
              </a:r>
              <a:r>
                <a:rPr lang="ja-JP" altLang="en-US" sz="1050" dirty="0">
                  <a:solidFill>
                    <a:schemeClr val="bg1">
                      <a:lumMod val="10000"/>
                    </a:schemeClr>
                  </a:solidFill>
                </a:rPr>
                <a:t>認定</a:t>
              </a:r>
              <a:r>
                <a:rPr lang="en-US" altLang="ja-JP" sz="1050" dirty="0">
                  <a:solidFill>
                    <a:schemeClr val="bg1">
                      <a:lumMod val="10000"/>
                    </a:schemeClr>
                  </a:solidFill>
                </a:rPr>
                <a:t>: </a:t>
              </a:r>
              <a:r>
                <a:rPr lang="ja-JP" altLang="en-US" sz="1050" dirty="0">
                  <a:solidFill>
                    <a:schemeClr val="bg1">
                      <a:lumMod val="10000"/>
                    </a:schemeClr>
                  </a:solidFill>
                </a:rPr>
                <a:t>エンタープライズ管理エキスパート の認定のための準備を行うことが出来ます。</a:t>
              </a:r>
            </a:p>
          </p:txBody>
        </p:sp>
        <p:pic>
          <p:nvPicPr>
            <p:cNvPr id="484" name="グラフィックス 483">
              <a:extLst>
                <a:ext uri="{FF2B5EF4-FFF2-40B4-BE49-F238E27FC236}">
                  <a16:creationId xmlns:a16="http://schemas.microsoft.com/office/drawing/2014/main" id="{65BF3B07-290C-4EA2-9938-AE80F2F3AEE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9337" y="7208881"/>
              <a:ext cx="678370" cy="813146"/>
            </a:xfrm>
            <a:prstGeom prst="rect">
              <a:avLst/>
            </a:prstGeom>
          </p:spPr>
        </p:pic>
      </p:grpSp>
      <p:grpSp>
        <p:nvGrpSpPr>
          <p:cNvPr id="492" name="グループ化 491">
            <a:extLst>
              <a:ext uri="{FF2B5EF4-FFF2-40B4-BE49-F238E27FC236}">
                <a16:creationId xmlns:a16="http://schemas.microsoft.com/office/drawing/2014/main" id="{D05CE44B-9C34-4483-B595-0BD50CE5E87C}"/>
              </a:ext>
            </a:extLst>
          </p:cNvPr>
          <p:cNvGrpSpPr/>
          <p:nvPr/>
        </p:nvGrpSpPr>
        <p:grpSpPr>
          <a:xfrm>
            <a:off x="267074" y="8062426"/>
            <a:ext cx="7150517" cy="1178350"/>
            <a:chOff x="267074" y="8304289"/>
            <a:chExt cx="7150517" cy="1178350"/>
          </a:xfrm>
        </p:grpSpPr>
        <p:sp>
          <p:nvSpPr>
            <p:cNvPr id="151" name="テキスト ボックス 150">
              <a:extLst>
                <a:ext uri="{FF2B5EF4-FFF2-40B4-BE49-F238E27FC236}">
                  <a16:creationId xmlns:a16="http://schemas.microsoft.com/office/drawing/2014/main" id="{843B3825-52A6-470A-905F-75E038A10137}"/>
                </a:ext>
              </a:extLst>
            </p:cNvPr>
            <p:cNvSpPr txBox="1"/>
            <p:nvPr/>
          </p:nvSpPr>
          <p:spPr>
            <a:xfrm>
              <a:off x="1051990" y="8304289"/>
              <a:ext cx="6238746" cy="523220"/>
            </a:xfrm>
            <a:prstGeom prst="rect">
              <a:avLst/>
            </a:prstGeom>
            <a:noFill/>
          </p:spPr>
          <p:txBody>
            <a:bodyPr wrap="square">
              <a:spAutoFit/>
            </a:bodyPr>
            <a:lstStyle/>
            <a:p>
              <a:r>
                <a:rPr lang="en-US" altLang="ja-JP" sz="1400" b="1" dirty="0">
                  <a:solidFill>
                    <a:schemeClr val="accent3"/>
                  </a:solidFill>
                  <a:ea typeface="Calibri" panose="020F0502020204030204" pitchFamily="34" charset="0"/>
                  <a:cs typeface="Times New Roman" panose="02020603050405020304" pitchFamily="18" charset="0"/>
                </a:rPr>
                <a:t>Power Apps </a:t>
              </a:r>
              <a:r>
                <a:rPr lang="ja-JP" altLang="en-US" sz="1400" b="1" dirty="0">
                  <a:solidFill>
                    <a:schemeClr val="accent3"/>
                  </a:solidFill>
                  <a:ea typeface="Calibri" panose="020F0502020204030204" pitchFamily="34" charset="0"/>
                  <a:cs typeface="Times New Roman" panose="02020603050405020304" pitchFamily="18" charset="0"/>
                </a:rPr>
                <a:t>でキャンバス アプリを作成する</a:t>
              </a:r>
              <a:endParaRPr lang="ja-JP" altLang="en-US" sz="1400" i="0" dirty="0">
                <a:solidFill>
                  <a:srgbClr val="E3E3E3"/>
                </a:solidFill>
                <a:effectLst/>
                <a:latin typeface="+mj-lt"/>
                <a:ea typeface="+mj-ea"/>
              </a:endParaRPr>
            </a:p>
          </p:txBody>
        </p:sp>
        <p:sp>
          <p:nvSpPr>
            <p:cNvPr id="152" name="テキスト ボックス 151">
              <a:extLst>
                <a:ext uri="{FF2B5EF4-FFF2-40B4-BE49-F238E27FC236}">
                  <a16:creationId xmlns:a16="http://schemas.microsoft.com/office/drawing/2014/main" id="{37DA9F02-263B-4367-9F6E-80991CA6CA22}"/>
                </a:ext>
              </a:extLst>
            </p:cNvPr>
            <p:cNvSpPr txBox="1"/>
            <p:nvPr/>
          </p:nvSpPr>
          <p:spPr>
            <a:xfrm>
              <a:off x="1051990" y="8582393"/>
              <a:ext cx="6365601" cy="900246"/>
            </a:xfrm>
            <a:prstGeom prst="rect">
              <a:avLst/>
            </a:prstGeom>
            <a:noFill/>
          </p:spPr>
          <p:txBody>
            <a:bodyPr wrap="square">
              <a:spAutoFit/>
            </a:bodyPr>
            <a:lstStyle/>
            <a:p>
              <a:r>
                <a:rPr lang="ja-JP" altLang="en-US" sz="1050" dirty="0">
                  <a:solidFill>
                    <a:schemeClr val="bg1">
                      <a:lumMod val="10000"/>
                    </a:schemeClr>
                  </a:solidFill>
                </a:rPr>
                <a:t>ビジネスをより効率的にするためのアプリを作成したいですか</a:t>
              </a:r>
              <a:r>
                <a:rPr lang="en-US" altLang="ja-JP" sz="1050" dirty="0">
                  <a:solidFill>
                    <a:schemeClr val="bg1">
                      <a:lumMod val="10000"/>
                    </a:schemeClr>
                  </a:solidFill>
                </a:rPr>
                <a:t>? </a:t>
              </a:r>
              <a:r>
                <a:rPr lang="ja-JP" altLang="en-US" sz="1050" dirty="0">
                  <a:solidFill>
                    <a:schemeClr val="bg1">
                      <a:lumMod val="10000"/>
                    </a:schemeClr>
                  </a:solidFill>
                </a:rPr>
                <a:t>その場合は、このパスをご覧ください。 </a:t>
              </a:r>
              <a:r>
                <a:rPr lang="en-US" altLang="ja-JP" sz="1050" dirty="0">
                  <a:solidFill>
                    <a:schemeClr val="bg1">
                      <a:lumMod val="10000"/>
                    </a:schemeClr>
                  </a:solidFill>
                </a:rPr>
                <a:t>Power Apps </a:t>
              </a:r>
              <a:r>
                <a:rPr lang="ja-JP" altLang="en-US" sz="1050" dirty="0">
                  <a:solidFill>
                    <a:schemeClr val="bg1">
                      <a:lumMod val="10000"/>
                    </a:schemeClr>
                  </a:solidFill>
                </a:rPr>
                <a:t>の概要と、アプリの作成とカスタマイズ、その管理および配布方法について説明します。</a:t>
              </a:r>
            </a:p>
            <a:p>
              <a:r>
                <a:rPr lang="ja-JP" altLang="en-US" sz="1050" dirty="0">
                  <a:solidFill>
                    <a:schemeClr val="bg1">
                      <a:lumMod val="10000"/>
                    </a:schemeClr>
                  </a:solidFill>
                </a:rPr>
                <a:t>このラーニング パスは、</a:t>
              </a:r>
              <a:r>
                <a:rPr lang="en-US" altLang="ja-JP" sz="1050" dirty="0">
                  <a:solidFill>
                    <a:schemeClr val="bg1">
                      <a:lumMod val="10000"/>
                    </a:schemeClr>
                  </a:solidFill>
                </a:rPr>
                <a:t>Microsoft Certified: Power Platform App Maker Associate </a:t>
              </a:r>
              <a:r>
                <a:rPr lang="ja-JP" altLang="en-US" sz="1050" dirty="0">
                  <a:solidFill>
                    <a:schemeClr val="bg1">
                      <a:lumMod val="10000"/>
                    </a:schemeClr>
                  </a:solidFill>
                </a:rPr>
                <a:t>認定資格 を受ける準備をする上で役に立ちます。</a:t>
              </a:r>
            </a:p>
          </p:txBody>
        </p:sp>
        <p:pic>
          <p:nvPicPr>
            <p:cNvPr id="487" name="グラフィックス 486">
              <a:extLst>
                <a:ext uri="{FF2B5EF4-FFF2-40B4-BE49-F238E27FC236}">
                  <a16:creationId xmlns:a16="http://schemas.microsoft.com/office/drawing/2014/main" id="{2FD3EFE6-EC7F-400F-8259-C61FFE39FFB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7074" y="8329858"/>
              <a:ext cx="762897" cy="762897"/>
            </a:xfrm>
            <a:prstGeom prst="rect">
              <a:avLst/>
            </a:prstGeom>
          </p:spPr>
        </p:pic>
      </p:grpSp>
      <p:grpSp>
        <p:nvGrpSpPr>
          <p:cNvPr id="494" name="グループ化 493">
            <a:extLst>
              <a:ext uri="{FF2B5EF4-FFF2-40B4-BE49-F238E27FC236}">
                <a16:creationId xmlns:a16="http://schemas.microsoft.com/office/drawing/2014/main" id="{E9EC6584-4A2B-499F-8EE2-6D0D7E4D88F3}"/>
              </a:ext>
            </a:extLst>
          </p:cNvPr>
          <p:cNvGrpSpPr/>
          <p:nvPr/>
        </p:nvGrpSpPr>
        <p:grpSpPr>
          <a:xfrm>
            <a:off x="309337" y="5837743"/>
            <a:ext cx="7172536" cy="800477"/>
            <a:chOff x="309337" y="6100573"/>
            <a:chExt cx="7172536" cy="800477"/>
          </a:xfrm>
        </p:grpSpPr>
        <p:sp>
          <p:nvSpPr>
            <p:cNvPr id="160" name="テキスト ボックス 159">
              <a:extLst>
                <a:ext uri="{FF2B5EF4-FFF2-40B4-BE49-F238E27FC236}">
                  <a16:creationId xmlns:a16="http://schemas.microsoft.com/office/drawing/2014/main" id="{C8DEC778-262F-40C1-8950-3B34E15586F1}"/>
                </a:ext>
              </a:extLst>
            </p:cNvPr>
            <p:cNvSpPr txBox="1"/>
            <p:nvPr/>
          </p:nvSpPr>
          <p:spPr>
            <a:xfrm>
              <a:off x="1115417" y="6103201"/>
              <a:ext cx="6238746" cy="523220"/>
            </a:xfrm>
            <a:prstGeom prst="rect">
              <a:avLst/>
            </a:prstGeom>
            <a:noFill/>
          </p:spPr>
          <p:txBody>
            <a:bodyPr wrap="square">
              <a:spAutoFit/>
            </a:bodyPr>
            <a:lstStyle/>
            <a:p>
              <a:r>
                <a:rPr lang="en-US" altLang="ja-JP" sz="1400" b="1" dirty="0">
                  <a:solidFill>
                    <a:schemeClr val="accent3"/>
                  </a:solidFill>
                  <a:ea typeface="Calibri" panose="020F0502020204030204" pitchFamily="34" charset="0"/>
                  <a:cs typeface="Times New Roman" panose="02020603050405020304" pitchFamily="18" charset="0"/>
                </a:rPr>
                <a:t>Azure </a:t>
              </a:r>
              <a:r>
                <a:rPr lang="ja-JP" altLang="en-US" sz="1400" b="1" dirty="0">
                  <a:solidFill>
                    <a:schemeClr val="accent3"/>
                  </a:solidFill>
                  <a:ea typeface="Calibri" panose="020F0502020204030204" pitchFamily="34" charset="0"/>
                  <a:cs typeface="Times New Roman" panose="02020603050405020304" pitchFamily="18" charset="0"/>
                </a:rPr>
                <a:t>でのネットワーク インフラストラクチャの設計</a:t>
              </a:r>
              <a:endParaRPr lang="ja-JP" altLang="en-US" sz="1400" i="0" dirty="0">
                <a:solidFill>
                  <a:srgbClr val="E3E3E3"/>
                </a:solidFill>
                <a:effectLst/>
                <a:latin typeface="+mj-lt"/>
                <a:ea typeface="+mj-ea"/>
              </a:endParaRPr>
            </a:p>
          </p:txBody>
        </p:sp>
        <p:sp>
          <p:nvSpPr>
            <p:cNvPr id="161" name="テキスト ボックス 160">
              <a:extLst>
                <a:ext uri="{FF2B5EF4-FFF2-40B4-BE49-F238E27FC236}">
                  <a16:creationId xmlns:a16="http://schemas.microsoft.com/office/drawing/2014/main" id="{AE9826F2-5C80-42C4-AC23-4BD93616E2BF}"/>
                </a:ext>
              </a:extLst>
            </p:cNvPr>
            <p:cNvSpPr txBox="1"/>
            <p:nvPr/>
          </p:nvSpPr>
          <p:spPr>
            <a:xfrm>
              <a:off x="1116272" y="6381305"/>
              <a:ext cx="6365601" cy="415498"/>
            </a:xfrm>
            <a:prstGeom prst="rect">
              <a:avLst/>
            </a:prstGeom>
            <a:noFill/>
          </p:spPr>
          <p:txBody>
            <a:bodyPr wrap="square">
              <a:spAutoFit/>
            </a:bodyPr>
            <a:lstStyle/>
            <a:p>
              <a:r>
                <a:rPr lang="en-US" altLang="ja-JP" sz="1050" dirty="0">
                  <a:solidFill>
                    <a:schemeClr val="bg1">
                      <a:lumMod val="10000"/>
                    </a:schemeClr>
                  </a:solidFill>
                </a:rPr>
                <a:t>Azure </a:t>
              </a:r>
              <a:r>
                <a:rPr lang="ja-JP" altLang="en-US" sz="1050" dirty="0">
                  <a:solidFill>
                    <a:schemeClr val="bg1">
                      <a:lumMod val="10000"/>
                    </a:schemeClr>
                  </a:solidFill>
                </a:rPr>
                <a:t>でセキュリティで保護された柔軟なネットワーク インフラストラクチャを設計し、オンプレミスのネットワークを </a:t>
              </a:r>
              <a:r>
                <a:rPr lang="en-US" altLang="ja-JP" sz="1050" dirty="0">
                  <a:solidFill>
                    <a:schemeClr val="bg1">
                      <a:lumMod val="10000"/>
                    </a:schemeClr>
                  </a:solidFill>
                </a:rPr>
                <a:t>Azure </a:t>
              </a:r>
              <a:r>
                <a:rPr lang="ja-JP" altLang="en-US" sz="1050" dirty="0">
                  <a:solidFill>
                    <a:schemeClr val="bg1">
                      <a:lumMod val="10000"/>
                    </a:schemeClr>
                  </a:solidFill>
                </a:rPr>
                <a:t>リソースに接続する方法について説明します。</a:t>
              </a:r>
            </a:p>
          </p:txBody>
        </p:sp>
        <p:pic>
          <p:nvPicPr>
            <p:cNvPr id="491" name="グラフィックス 490">
              <a:extLst>
                <a:ext uri="{FF2B5EF4-FFF2-40B4-BE49-F238E27FC236}">
                  <a16:creationId xmlns:a16="http://schemas.microsoft.com/office/drawing/2014/main" id="{888C8BE5-7DDF-4561-979F-18D1590B1B8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09337" y="6100573"/>
              <a:ext cx="678370" cy="800477"/>
            </a:xfrm>
            <a:prstGeom prst="rect">
              <a:avLst/>
            </a:prstGeom>
          </p:spPr>
        </p:pic>
      </p:grpSp>
      <p:sp>
        <p:nvSpPr>
          <p:cNvPr id="499" name="Rectangle 13">
            <a:extLst>
              <a:ext uri="{FF2B5EF4-FFF2-40B4-BE49-F238E27FC236}">
                <a16:creationId xmlns:a16="http://schemas.microsoft.com/office/drawing/2014/main" id="{00982EFE-C462-4E16-AF4A-16B4DFC79304}"/>
              </a:ext>
            </a:extLst>
          </p:cNvPr>
          <p:cNvSpPr/>
          <p:nvPr/>
        </p:nvSpPr>
        <p:spPr>
          <a:xfrm>
            <a:off x="327540" y="783455"/>
            <a:ext cx="3217244" cy="481414"/>
          </a:xfrm>
          <a:prstGeom prst="rect">
            <a:avLst/>
          </a:prstGeom>
        </p:spPr>
        <p:txBody>
          <a:bodyPr wrap="square" lIns="0" rIns="0">
            <a:spAutoFit/>
          </a:bodyPr>
          <a:lstStyle/>
          <a:p>
            <a:pPr>
              <a:lnSpc>
                <a:spcPct val="107000"/>
              </a:lnSpc>
              <a:spcBef>
                <a:spcPts val="200"/>
              </a:spcBef>
            </a:pPr>
            <a:r>
              <a:rPr lang="ja-JP" altLang="en-US" sz="1200" b="1" dirty="0">
                <a:solidFill>
                  <a:schemeClr val="bg2"/>
                </a:solidFill>
                <a:latin typeface="+mn-ea"/>
                <a:cs typeface="Times New Roman" panose="02020603050405020304" pitchFamily="18" charset="0"/>
              </a:rPr>
              <a:t>それぞれのスキルに合わせて、</a:t>
            </a:r>
            <a:r>
              <a:rPr lang="en-US" altLang="ja-JP" sz="1200" b="1" dirty="0">
                <a:solidFill>
                  <a:schemeClr val="bg2"/>
                </a:solidFill>
                <a:latin typeface="+mn-ea"/>
                <a:cs typeface="Times New Roman" panose="02020603050405020304" pitchFamily="18" charset="0"/>
              </a:rPr>
              <a:t>2000</a:t>
            </a:r>
            <a:r>
              <a:rPr lang="ja-JP" altLang="en-US" sz="1200" b="1" dirty="0">
                <a:solidFill>
                  <a:schemeClr val="bg2"/>
                </a:solidFill>
                <a:latin typeface="+mn-ea"/>
                <a:cs typeface="Times New Roman" panose="02020603050405020304" pitchFamily="18" charset="0"/>
              </a:rPr>
              <a:t>を超える単元と学習パスをご用意しています。</a:t>
            </a:r>
            <a:endParaRPr lang="en-US" altLang="ja-JP" sz="1100" dirty="0">
              <a:solidFill>
                <a:schemeClr val="bg2"/>
              </a:solidFill>
              <a:latin typeface="+mn-ea"/>
              <a:cs typeface="Times New Roman" panose="02020603050405020304" pitchFamily="18" charset="0"/>
            </a:endParaRPr>
          </a:p>
        </p:txBody>
      </p:sp>
      <p:grpSp>
        <p:nvGrpSpPr>
          <p:cNvPr id="502" name="グループ化 501">
            <a:extLst>
              <a:ext uri="{FF2B5EF4-FFF2-40B4-BE49-F238E27FC236}">
                <a16:creationId xmlns:a16="http://schemas.microsoft.com/office/drawing/2014/main" id="{4C2F2C62-8BE0-436C-9188-ABE4A74822A5}"/>
              </a:ext>
            </a:extLst>
          </p:cNvPr>
          <p:cNvGrpSpPr/>
          <p:nvPr/>
        </p:nvGrpSpPr>
        <p:grpSpPr>
          <a:xfrm>
            <a:off x="276079" y="4949138"/>
            <a:ext cx="7212021" cy="715235"/>
            <a:chOff x="276079" y="4940139"/>
            <a:chExt cx="7212021" cy="715235"/>
          </a:xfrm>
        </p:grpSpPr>
        <p:grpSp>
          <p:nvGrpSpPr>
            <p:cNvPr id="495" name="グループ化 494">
              <a:extLst>
                <a:ext uri="{FF2B5EF4-FFF2-40B4-BE49-F238E27FC236}">
                  <a16:creationId xmlns:a16="http://schemas.microsoft.com/office/drawing/2014/main" id="{8C1CA6AE-21C4-4863-86D0-A37ED7E7821E}"/>
                </a:ext>
              </a:extLst>
            </p:cNvPr>
            <p:cNvGrpSpPr/>
            <p:nvPr/>
          </p:nvGrpSpPr>
          <p:grpSpPr>
            <a:xfrm>
              <a:off x="1122499" y="4940139"/>
              <a:ext cx="6365601" cy="693602"/>
              <a:chOff x="1122499" y="5006740"/>
              <a:chExt cx="6365601" cy="693602"/>
            </a:xfrm>
          </p:grpSpPr>
          <p:sp>
            <p:nvSpPr>
              <p:cNvPr id="140" name="テキスト ボックス 139">
                <a:extLst>
                  <a:ext uri="{FF2B5EF4-FFF2-40B4-BE49-F238E27FC236}">
                    <a16:creationId xmlns:a16="http://schemas.microsoft.com/office/drawing/2014/main" id="{0FCA3BEB-E637-479D-991A-6566E2AA08F8}"/>
                  </a:ext>
                </a:extLst>
              </p:cNvPr>
              <p:cNvSpPr txBox="1"/>
              <p:nvPr/>
            </p:nvSpPr>
            <p:spPr>
              <a:xfrm>
                <a:off x="1122499" y="5006740"/>
                <a:ext cx="6238746" cy="307777"/>
              </a:xfrm>
              <a:prstGeom prst="rect">
                <a:avLst/>
              </a:prstGeom>
              <a:noFill/>
            </p:spPr>
            <p:txBody>
              <a:bodyPr wrap="square">
                <a:spAutoFit/>
              </a:bodyPr>
              <a:lstStyle/>
              <a:p>
                <a:r>
                  <a:rPr lang="en-US" altLang="ja-JP" sz="1400" b="1" dirty="0">
                    <a:solidFill>
                      <a:schemeClr val="accent3"/>
                    </a:solidFill>
                    <a:ea typeface="Calibri" panose="020F0502020204030204" pitchFamily="34" charset="0"/>
                    <a:cs typeface="Times New Roman" panose="02020603050405020304" pitchFamily="18" charset="0"/>
                  </a:rPr>
                  <a:t>Linux on Azure </a:t>
                </a:r>
                <a:r>
                  <a:rPr lang="ja-JP" altLang="en-US" sz="1400" b="1" dirty="0">
                    <a:solidFill>
                      <a:schemeClr val="accent3"/>
                    </a:solidFill>
                    <a:ea typeface="Calibri" panose="020F0502020204030204" pitchFamily="34" charset="0"/>
                    <a:cs typeface="Times New Roman" panose="02020603050405020304" pitchFamily="18" charset="0"/>
                  </a:rPr>
                  <a:t>の概要</a:t>
                </a:r>
                <a:endParaRPr lang="ja-JP" altLang="en-US" sz="1400" i="0" dirty="0">
                  <a:solidFill>
                    <a:srgbClr val="E3E3E3"/>
                  </a:solidFill>
                  <a:effectLst/>
                  <a:latin typeface="+mj-lt"/>
                  <a:ea typeface="+mj-ea"/>
                </a:endParaRPr>
              </a:p>
            </p:txBody>
          </p:sp>
          <p:sp>
            <p:nvSpPr>
              <p:cNvPr id="141" name="テキスト ボックス 140">
                <a:extLst>
                  <a:ext uri="{FF2B5EF4-FFF2-40B4-BE49-F238E27FC236}">
                    <a16:creationId xmlns:a16="http://schemas.microsoft.com/office/drawing/2014/main" id="{72D81CEA-567B-4AA1-A9E4-93A7B6DDB506}"/>
                  </a:ext>
                </a:extLst>
              </p:cNvPr>
              <p:cNvSpPr txBox="1"/>
              <p:nvPr/>
            </p:nvSpPr>
            <p:spPr>
              <a:xfrm>
                <a:off x="1122499" y="5284844"/>
                <a:ext cx="6365601" cy="415498"/>
              </a:xfrm>
              <a:prstGeom prst="rect">
                <a:avLst/>
              </a:prstGeom>
              <a:noFill/>
            </p:spPr>
            <p:txBody>
              <a:bodyPr wrap="square">
                <a:spAutoFit/>
              </a:bodyPr>
              <a:lstStyle/>
              <a:p>
                <a:r>
                  <a:rPr lang="en-US" altLang="ja-JP" sz="1050" dirty="0">
                    <a:solidFill>
                      <a:schemeClr val="bg1">
                        <a:lumMod val="10000"/>
                      </a:schemeClr>
                    </a:solidFill>
                  </a:rPr>
                  <a:t>Linux on Azure </a:t>
                </a:r>
                <a:r>
                  <a:rPr lang="ja-JP" altLang="en-US" sz="1050" dirty="0">
                    <a:solidFill>
                      <a:schemeClr val="bg1">
                        <a:lumMod val="10000"/>
                      </a:schemeClr>
                    </a:solidFill>
                  </a:rPr>
                  <a:t>を実行することの独自のメリットと、</a:t>
                </a:r>
                <a:r>
                  <a:rPr lang="en-US" altLang="ja-JP" sz="1050" dirty="0">
                    <a:solidFill>
                      <a:schemeClr val="bg1">
                        <a:lumMod val="10000"/>
                      </a:schemeClr>
                    </a:solidFill>
                  </a:rPr>
                  <a:t>Linux </a:t>
                </a:r>
                <a:r>
                  <a:rPr lang="ja-JP" altLang="en-US" sz="1050" dirty="0">
                    <a:solidFill>
                      <a:schemeClr val="bg1">
                        <a:lumMod val="10000"/>
                      </a:schemeClr>
                    </a:solidFill>
                  </a:rPr>
                  <a:t>ベースのアプリケーションとワークロードを </a:t>
                </a:r>
                <a:r>
                  <a:rPr lang="en-US" altLang="ja-JP" sz="1050" dirty="0">
                    <a:solidFill>
                      <a:schemeClr val="bg1">
                        <a:lumMod val="10000"/>
                      </a:schemeClr>
                    </a:solidFill>
                  </a:rPr>
                  <a:t>Azure </a:t>
                </a:r>
                <a:r>
                  <a:rPr lang="ja-JP" altLang="en-US" sz="1050" dirty="0">
                    <a:solidFill>
                      <a:schemeClr val="bg1">
                        <a:lumMod val="10000"/>
                      </a:schemeClr>
                    </a:solidFill>
                  </a:rPr>
                  <a:t>を使用してクラウドで実行する方法について説明します。</a:t>
                </a:r>
              </a:p>
            </p:txBody>
          </p:sp>
        </p:grpSp>
        <p:pic>
          <p:nvPicPr>
            <p:cNvPr id="501" name="グラフィックス 500">
              <a:extLst>
                <a:ext uri="{FF2B5EF4-FFF2-40B4-BE49-F238E27FC236}">
                  <a16:creationId xmlns:a16="http://schemas.microsoft.com/office/drawing/2014/main" id="{07BF92B9-B348-4E85-9AAC-EAAF97BE021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6079" y="4948367"/>
              <a:ext cx="707007" cy="707007"/>
            </a:xfrm>
            <a:prstGeom prst="rect">
              <a:avLst/>
            </a:prstGeom>
          </p:spPr>
        </p:pic>
      </p:grpSp>
      <p:sp>
        <p:nvSpPr>
          <p:cNvPr id="2" name="タイトル 1">
            <a:extLst>
              <a:ext uri="{FF2B5EF4-FFF2-40B4-BE49-F238E27FC236}">
                <a16:creationId xmlns:a16="http://schemas.microsoft.com/office/drawing/2014/main" id="{EC38B8E5-DB8B-485E-A7B1-4F970340FAB5}"/>
              </a:ext>
            </a:extLst>
          </p:cNvPr>
          <p:cNvSpPr txBox="1">
            <a:spLocks/>
          </p:cNvSpPr>
          <p:nvPr/>
        </p:nvSpPr>
        <p:spPr bwMode="auto">
          <a:xfrm>
            <a:off x="1827939" y="9816961"/>
            <a:ext cx="5573476" cy="144073"/>
          </a:xfrm>
          <a:prstGeom prst="rect">
            <a:avLst/>
          </a:prstGeom>
          <a:noFill/>
          <a:ln w="9525">
            <a:noFill/>
            <a:miter lim="800000"/>
            <a:headEnd/>
            <a:tailEnd/>
          </a:ln>
        </p:spPr>
        <p:txBody>
          <a:bodyPr vert="horz" wrap="square" lIns="90000" tIns="0" rIns="90000" bIns="36000" numCol="1" anchor="ctr" anchorCtr="0" compatLnSpc="1">
            <a:prstTxWarp prst="textNoShape">
              <a:avLst/>
            </a:prstTxWarp>
            <a:spAutoFit/>
          </a:bodyPr>
          <a:lstStyle>
            <a:lvl1pPr algn="l" rtl="0" eaLnBrk="1" fontAlgn="base" hangingPunct="1">
              <a:spcBef>
                <a:spcPct val="0"/>
              </a:spcBef>
              <a:spcAft>
                <a:spcPct val="0"/>
              </a:spcAft>
              <a:defRPr kumimoji="1" sz="3026" b="0">
                <a:solidFill>
                  <a:schemeClr val="tx1"/>
                </a:solidFill>
                <a:latin typeface="メイリオ" pitchFamily="50" charset="-128"/>
                <a:ea typeface="メイリオ" pitchFamily="50" charset="-128"/>
                <a:cs typeface="+mj-cs"/>
              </a:defRPr>
            </a:lvl1pPr>
            <a:lvl2pPr algn="l" rtl="0" eaLnBrk="1" fontAlgn="base" hangingPunct="1">
              <a:spcBef>
                <a:spcPct val="0"/>
              </a:spcBef>
              <a:spcAft>
                <a:spcPct val="0"/>
              </a:spcAft>
              <a:defRPr kumimoji="1" sz="3087" b="1">
                <a:solidFill>
                  <a:schemeClr val="tx2"/>
                </a:solidFill>
                <a:latin typeface="Arial" pitchFamily="34" charset="0"/>
                <a:ea typeface="ＭＳ Ｐゴシック" pitchFamily="50" charset="-128"/>
              </a:defRPr>
            </a:lvl2pPr>
            <a:lvl3pPr algn="l" rtl="0" eaLnBrk="1" fontAlgn="base" hangingPunct="1">
              <a:spcBef>
                <a:spcPct val="0"/>
              </a:spcBef>
              <a:spcAft>
                <a:spcPct val="0"/>
              </a:spcAft>
              <a:defRPr kumimoji="1" sz="3087" b="1">
                <a:solidFill>
                  <a:schemeClr val="tx2"/>
                </a:solidFill>
                <a:latin typeface="Arial" pitchFamily="34" charset="0"/>
                <a:ea typeface="ＭＳ Ｐゴシック" pitchFamily="50" charset="-128"/>
              </a:defRPr>
            </a:lvl3pPr>
            <a:lvl4pPr algn="l" rtl="0" eaLnBrk="1" fontAlgn="base" hangingPunct="1">
              <a:spcBef>
                <a:spcPct val="0"/>
              </a:spcBef>
              <a:spcAft>
                <a:spcPct val="0"/>
              </a:spcAft>
              <a:defRPr kumimoji="1" sz="3087" b="1">
                <a:solidFill>
                  <a:schemeClr val="tx2"/>
                </a:solidFill>
                <a:latin typeface="Arial" pitchFamily="34" charset="0"/>
                <a:ea typeface="ＭＳ Ｐゴシック" pitchFamily="50" charset="-128"/>
              </a:defRPr>
            </a:lvl4pPr>
            <a:lvl5pPr algn="l" rtl="0" eaLnBrk="1" fontAlgn="base" hangingPunct="1">
              <a:spcBef>
                <a:spcPct val="0"/>
              </a:spcBef>
              <a:spcAft>
                <a:spcPct val="0"/>
              </a:spcAft>
              <a:defRPr kumimoji="1" sz="3087" b="1">
                <a:solidFill>
                  <a:schemeClr val="tx2"/>
                </a:solidFill>
                <a:latin typeface="Arial" pitchFamily="34" charset="0"/>
                <a:ea typeface="ＭＳ Ｐゴシック" pitchFamily="50" charset="-128"/>
              </a:defRPr>
            </a:lvl5pPr>
            <a:lvl6pPr marL="503975" algn="l" rtl="0" eaLnBrk="1" fontAlgn="base" hangingPunct="1">
              <a:spcBef>
                <a:spcPct val="0"/>
              </a:spcBef>
              <a:spcAft>
                <a:spcPct val="0"/>
              </a:spcAft>
              <a:defRPr kumimoji="1" sz="3087" b="1">
                <a:solidFill>
                  <a:schemeClr val="tx2"/>
                </a:solidFill>
                <a:latin typeface="Arial" pitchFamily="34" charset="0"/>
                <a:ea typeface="ＭＳ Ｐゴシック" pitchFamily="50" charset="-128"/>
              </a:defRPr>
            </a:lvl6pPr>
            <a:lvl7pPr marL="1007951" algn="l" rtl="0" eaLnBrk="1" fontAlgn="base" hangingPunct="1">
              <a:spcBef>
                <a:spcPct val="0"/>
              </a:spcBef>
              <a:spcAft>
                <a:spcPct val="0"/>
              </a:spcAft>
              <a:defRPr kumimoji="1" sz="3087" b="1">
                <a:solidFill>
                  <a:schemeClr val="tx2"/>
                </a:solidFill>
                <a:latin typeface="Arial" pitchFamily="34" charset="0"/>
                <a:ea typeface="ＭＳ Ｐゴシック" pitchFamily="50" charset="-128"/>
              </a:defRPr>
            </a:lvl7pPr>
            <a:lvl8pPr marL="1511926" algn="l" rtl="0" eaLnBrk="1" fontAlgn="base" hangingPunct="1">
              <a:spcBef>
                <a:spcPct val="0"/>
              </a:spcBef>
              <a:spcAft>
                <a:spcPct val="0"/>
              </a:spcAft>
              <a:defRPr kumimoji="1" sz="3087" b="1">
                <a:solidFill>
                  <a:schemeClr val="tx2"/>
                </a:solidFill>
                <a:latin typeface="Arial" pitchFamily="34" charset="0"/>
                <a:ea typeface="ＭＳ Ｐゴシック" pitchFamily="50" charset="-128"/>
              </a:defRPr>
            </a:lvl8pPr>
            <a:lvl9pPr marL="2015901" algn="l" rtl="0" eaLnBrk="1" fontAlgn="base" hangingPunct="1">
              <a:spcBef>
                <a:spcPct val="0"/>
              </a:spcBef>
              <a:spcAft>
                <a:spcPct val="0"/>
              </a:spcAft>
              <a:defRPr kumimoji="1" sz="3087" b="1">
                <a:solidFill>
                  <a:schemeClr val="tx2"/>
                </a:solidFill>
                <a:latin typeface="Arial" pitchFamily="34" charset="0"/>
                <a:ea typeface="ＭＳ Ｐゴシック" pitchFamily="50" charset="-128"/>
              </a:defRPr>
            </a:lvl9pPr>
          </a:lstStyle>
          <a:p>
            <a:pPr defTabSz="1293236">
              <a:spcAft>
                <a:spcPts val="300"/>
              </a:spcAft>
            </a:pPr>
            <a:r>
              <a:rPr lang="ja-JP" altLang="en-US" sz="700" b="1" kern="0" dirty="0">
                <a:latin typeface="+mn-ea"/>
                <a:ea typeface="+mn-ea"/>
                <a:cs typeface="Segoe UI" panose="020B0502040204020203" pitchFamily="34" charset="0"/>
              </a:rPr>
              <a:t>日本マイクロソフト株式会社</a:t>
            </a:r>
            <a:r>
              <a:rPr lang="ja-JP" altLang="en-US" sz="700" kern="0" dirty="0">
                <a:latin typeface="+mn-ea"/>
                <a:ea typeface="+mn-ea"/>
                <a:cs typeface="Segoe UI" panose="020B0502040204020203" pitchFamily="34" charset="0"/>
              </a:rPr>
              <a:t>　〒</a:t>
            </a:r>
            <a:r>
              <a:rPr lang="en-US" altLang="ja-JP" sz="700" kern="0" dirty="0">
                <a:latin typeface="+mn-ea"/>
                <a:ea typeface="+mn-ea"/>
                <a:cs typeface="Segoe UI" panose="020B0502040204020203" pitchFamily="34" charset="0"/>
              </a:rPr>
              <a:t>108-0075 </a:t>
            </a:r>
            <a:r>
              <a:rPr lang="ja-JP" altLang="en-US" sz="700" kern="0" dirty="0">
                <a:latin typeface="+mn-ea"/>
                <a:ea typeface="+mn-ea"/>
                <a:cs typeface="Segoe UI" panose="020B0502040204020203" pitchFamily="34" charset="0"/>
              </a:rPr>
              <a:t>東京都港区港南 </a:t>
            </a:r>
            <a:r>
              <a:rPr lang="en-US" altLang="ja-JP" sz="700" kern="0" dirty="0">
                <a:latin typeface="+mn-ea"/>
                <a:ea typeface="+mn-ea"/>
                <a:cs typeface="Segoe UI" panose="020B0502040204020203" pitchFamily="34" charset="0"/>
              </a:rPr>
              <a:t>2-16-3 </a:t>
            </a:r>
            <a:r>
              <a:rPr lang="ja-JP" altLang="en-US" sz="700" kern="0" dirty="0">
                <a:latin typeface="+mn-ea"/>
                <a:ea typeface="+mn-ea"/>
                <a:cs typeface="Segoe UI" panose="020B0502040204020203" pitchFamily="34" charset="0"/>
              </a:rPr>
              <a:t>品川グランドセントラルタワー</a:t>
            </a:r>
          </a:p>
        </p:txBody>
      </p:sp>
      <p:pic>
        <p:nvPicPr>
          <p:cNvPr id="3" name="図 2">
            <a:extLst>
              <a:ext uri="{FF2B5EF4-FFF2-40B4-BE49-F238E27FC236}">
                <a16:creationId xmlns:a16="http://schemas.microsoft.com/office/drawing/2014/main" id="{C73DEBB9-FBFA-4C00-8791-E8E3EAF0F45C}"/>
              </a:ext>
            </a:extLst>
          </p:cNvPr>
          <p:cNvPicPr>
            <a:picLocks noChangeAspect="1"/>
          </p:cNvPicPr>
          <p:nvPr/>
        </p:nvPicPr>
        <p:blipFill>
          <a:blip r:embed="rId19"/>
          <a:stretch>
            <a:fillRect/>
          </a:stretch>
        </p:blipFill>
        <p:spPr>
          <a:xfrm>
            <a:off x="541700" y="9751545"/>
            <a:ext cx="1079017" cy="232011"/>
          </a:xfrm>
          <a:prstGeom prst="rect">
            <a:avLst/>
          </a:prstGeom>
        </p:spPr>
      </p:pic>
      <p:sp>
        <p:nvSpPr>
          <p:cNvPr id="4" name="正方形/長方形 3">
            <a:extLst>
              <a:ext uri="{FF2B5EF4-FFF2-40B4-BE49-F238E27FC236}">
                <a16:creationId xmlns:a16="http://schemas.microsoft.com/office/drawing/2014/main" id="{87A9CEBD-8519-4A4D-A8DF-6B17C07CE647}"/>
              </a:ext>
            </a:extLst>
          </p:cNvPr>
          <p:cNvSpPr/>
          <p:nvPr/>
        </p:nvSpPr>
        <p:spPr>
          <a:xfrm flipV="1">
            <a:off x="-6" y="9155189"/>
            <a:ext cx="7772405" cy="540000"/>
          </a:xfrm>
          <a:prstGeom prst="rect">
            <a:avLst/>
          </a:prstGeom>
          <a:solidFill>
            <a:srgbClr val="238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5" name="矢印: 五方向 4">
            <a:extLst>
              <a:ext uri="{FF2B5EF4-FFF2-40B4-BE49-F238E27FC236}">
                <a16:creationId xmlns:a16="http://schemas.microsoft.com/office/drawing/2014/main" id="{EC39FD9A-DD00-40CE-948C-8AEE3730F6E0}"/>
              </a:ext>
            </a:extLst>
          </p:cNvPr>
          <p:cNvSpPr/>
          <p:nvPr/>
        </p:nvSpPr>
        <p:spPr>
          <a:xfrm>
            <a:off x="0" y="9168393"/>
            <a:ext cx="1681480" cy="504083"/>
          </a:xfrm>
          <a:prstGeom prst="homePlate">
            <a:avLst>
              <a:gd name="adj" fmla="val 0"/>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70C0A16-5233-4629-8EEE-B93D6C2C4179}"/>
              </a:ext>
            </a:extLst>
          </p:cNvPr>
          <p:cNvSpPr txBox="1"/>
          <p:nvPr/>
        </p:nvSpPr>
        <p:spPr>
          <a:xfrm>
            <a:off x="22861" y="9311535"/>
            <a:ext cx="1521459" cy="246221"/>
          </a:xfrm>
          <a:prstGeom prst="rect">
            <a:avLst/>
          </a:prstGeom>
          <a:noFill/>
        </p:spPr>
        <p:txBody>
          <a:bodyPr wrap="square" lIns="108000" tIns="0" rIns="0" bIns="0" rtlCol="0" anchor="ctr" anchorCtr="0">
            <a:spAutoFit/>
          </a:bodyPr>
          <a:lstStyle/>
          <a:p>
            <a:pPr algn="ctr"/>
            <a:r>
              <a:rPr kumimoji="1" lang="ja-JP" altLang="en-US" sz="800" dirty="0">
                <a:solidFill>
                  <a:schemeClr val="bg1"/>
                </a:solidFill>
                <a:latin typeface="Segoe UI" panose="020B0502040204020203" pitchFamily="34" charset="0"/>
                <a:ea typeface="メイリオ" panose="020B0604030504040204" pitchFamily="50" charset="-128"/>
                <a:cs typeface="Segoe UI" panose="020B0502040204020203" pitchFamily="34" charset="0"/>
              </a:rPr>
              <a:t>クラウドスキルチャレンジに関するお問い合わせ</a:t>
            </a:r>
          </a:p>
        </p:txBody>
      </p:sp>
      <p:sp>
        <p:nvSpPr>
          <p:cNvPr id="7" name="テキスト ボックス 6">
            <a:extLst>
              <a:ext uri="{FF2B5EF4-FFF2-40B4-BE49-F238E27FC236}">
                <a16:creationId xmlns:a16="http://schemas.microsoft.com/office/drawing/2014/main" id="{26E959B3-09E4-4A0A-A52C-DF70174FDBBB}"/>
              </a:ext>
            </a:extLst>
          </p:cNvPr>
          <p:cNvSpPr txBox="1"/>
          <p:nvPr/>
        </p:nvSpPr>
        <p:spPr>
          <a:xfrm>
            <a:off x="1822018" y="9201101"/>
            <a:ext cx="5193785" cy="419987"/>
          </a:xfrm>
          <a:prstGeom prst="rect">
            <a:avLst/>
          </a:prstGeom>
          <a:noFill/>
        </p:spPr>
        <p:txBody>
          <a:bodyPr wrap="square" lIns="108000" tIns="0" rIns="0" bIns="0" rtlCol="0" anchor="t" anchorCtr="0">
            <a:spAutoFit/>
          </a:bodyPr>
          <a:lstStyle/>
          <a:p>
            <a:pPr>
              <a:lnSpc>
                <a:spcPct val="150000"/>
              </a:lnSpc>
            </a:pPr>
            <a:r>
              <a:rPr kumimoji="1" lang="ja-JP" altLang="en-US" sz="900" b="1" dirty="0">
                <a:solidFill>
                  <a:schemeClr val="bg1"/>
                </a:solidFill>
                <a:latin typeface="Segoe UI" panose="020B0502040204020203" pitchFamily="34" charset="0"/>
                <a:ea typeface="メイリオ" panose="020B0604030504040204" pitchFamily="50" charset="-128"/>
                <a:cs typeface="Segoe UI" panose="020B0502040204020203" pitchFamily="34" charset="0"/>
              </a:rPr>
              <a:t>マイクロソフト クラウドスキルチャレンジ事務局 </a:t>
            </a:r>
            <a:r>
              <a:rPr kumimoji="1" lang="en-US" altLang="ja-JP" sz="900" b="1" dirty="0">
                <a:solidFill>
                  <a:schemeClr val="bg1"/>
                </a:solidFill>
                <a:latin typeface="Segoe UI" panose="020B0502040204020203" pitchFamily="34" charset="0"/>
                <a:ea typeface="メイリオ" panose="020B0604030504040204" pitchFamily="50" charset="-128"/>
                <a:cs typeface="Segoe UI" panose="020B0502040204020203" pitchFamily="34" charset="0"/>
              </a:rPr>
              <a:t>/ </a:t>
            </a:r>
            <a:r>
              <a:rPr kumimoji="1" lang="ja-JP" altLang="en-US" sz="900" b="1" dirty="0">
                <a:solidFill>
                  <a:schemeClr val="bg1"/>
                </a:solidFill>
                <a:latin typeface="Segoe UI" panose="020B0502040204020203" pitchFamily="34" charset="0"/>
                <a:ea typeface="メイリオ" panose="020B0604030504040204" pitchFamily="50" charset="-128"/>
                <a:cs typeface="Segoe UI" panose="020B0502040204020203" pitchFamily="34" charset="0"/>
              </a:rPr>
              <a:t>マイクロソフト担当者にお伝えください</a:t>
            </a:r>
            <a:endParaRPr kumimoji="1" lang="en-US" altLang="ja-JP" sz="900" b="1" dirty="0">
              <a:solidFill>
                <a:schemeClr val="bg1"/>
              </a:solidFill>
              <a:latin typeface="Segoe UI" panose="020B0502040204020203" pitchFamily="34" charset="0"/>
              <a:ea typeface="メイリオ" panose="020B0604030504040204" pitchFamily="50" charset="-128"/>
              <a:cs typeface="Segoe UI" panose="020B0502040204020203" pitchFamily="34" charset="0"/>
            </a:endParaRPr>
          </a:p>
          <a:p>
            <a:pPr>
              <a:lnSpc>
                <a:spcPct val="150000"/>
              </a:lnSpc>
            </a:pPr>
            <a:r>
              <a:rPr kumimoji="1" lang="en-US" altLang="ja-JP" sz="1050" b="1" dirty="0">
                <a:solidFill>
                  <a:schemeClr val="bg1"/>
                </a:solidFill>
                <a:latin typeface="Segoe UI Semibold" panose="020B0702040204020203" pitchFamily="34" charset="0"/>
                <a:ea typeface="メイリオ" panose="020B0604030504040204" pitchFamily="50" charset="-128"/>
                <a:cs typeface="Segoe UI Semibold" panose="020B0702040204020203" pitchFamily="34" charset="0"/>
              </a:rPr>
              <a:t>Mail: msjpcsc@microsoft.com</a:t>
            </a:r>
            <a:endParaRPr kumimoji="1" lang="ja-JP" altLang="en-US" sz="800" b="1" dirty="0">
              <a:solidFill>
                <a:schemeClr val="bg1"/>
              </a:solidFill>
              <a:latin typeface="Segoe UI Semibold" panose="020B0702040204020203" pitchFamily="34" charset="0"/>
              <a:ea typeface="メイリオ" panose="020B0604030504040204" pitchFamily="50" charset="-128"/>
              <a:cs typeface="Segoe UI Semibold" panose="020B0702040204020203" pitchFamily="34" charset="0"/>
            </a:endParaRPr>
          </a:p>
        </p:txBody>
      </p:sp>
    </p:spTree>
    <p:extLst>
      <p:ext uri="{BB962C8B-B14F-4D97-AF65-F5344CB8AC3E}">
        <p14:creationId xmlns:p14="http://schemas.microsoft.com/office/powerpoint/2010/main" val="3508470167"/>
      </p:ext>
    </p:extLst>
  </p:cSld>
  <p:clrMapOvr>
    <a:masterClrMapping/>
  </p:clrMapOvr>
</p:sld>
</file>

<file path=ppt/theme/theme1.xml><?xml version="1.0" encoding="utf-8"?>
<a:theme xmlns:a="http://schemas.openxmlformats.org/drawingml/2006/main" name="Office Theme">
  <a:themeElements>
    <a:clrScheme name="Blue">
      <a:dk1>
        <a:srgbClr val="2C292A"/>
      </a:dk1>
      <a:lt1>
        <a:srgbClr val="F1EFED"/>
      </a:lt1>
      <a:dk2>
        <a:srgbClr val="2C292A"/>
      </a:dk2>
      <a:lt2>
        <a:srgbClr val="FFFFFF"/>
      </a:lt2>
      <a:accent1>
        <a:srgbClr val="D83B01"/>
      </a:accent1>
      <a:accent2>
        <a:srgbClr val="FFC000"/>
      </a:accent2>
      <a:accent3>
        <a:srgbClr val="0078D7"/>
      </a:accent3>
      <a:accent4>
        <a:srgbClr val="2C292A"/>
      </a:accent4>
      <a:accent5>
        <a:srgbClr val="5A5456"/>
      </a:accent5>
      <a:accent6>
        <a:srgbClr val="B2ADAE"/>
      </a:accent6>
      <a:hlink>
        <a:srgbClr val="0078D7"/>
      </a:hlink>
      <a:folHlink>
        <a:srgbClr val="ED672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69f4cfc-a13a-4c0a-8926-404af15f801d">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7689157B813D409BF94E4500AE7DE7" ma:contentTypeVersion="4" ma:contentTypeDescription="Create a new document." ma:contentTypeScope="" ma:versionID="4d91897819b9d25008dcf0bac1f3736c">
  <xsd:schema xmlns:xsd="http://www.w3.org/2001/XMLSchema" xmlns:xs="http://www.w3.org/2001/XMLSchema" xmlns:p="http://schemas.microsoft.com/office/2006/metadata/properties" xmlns:ns2="17268799-a5e6-4a3b-a53e-4c82339c465c" xmlns:ns3="869f4cfc-a13a-4c0a-8926-404af15f801d" targetNamespace="http://schemas.microsoft.com/office/2006/metadata/properties" ma:root="true" ma:fieldsID="f136322d6df670d03fadd129f672ee5e" ns2:_="" ns3:_="">
    <xsd:import namespace="17268799-a5e6-4a3b-a53e-4c82339c465c"/>
    <xsd:import namespace="869f4cfc-a13a-4c0a-8926-404af15f80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268799-a5e6-4a3b-a53e-4c82339c46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9f4cfc-a13a-4c0a-8926-404af15f80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172B12-7D2F-4750-9D9F-38AF565394B5}">
  <ds:schemaRefs>
    <ds:schemaRef ds:uri="http://www.w3.org/XML/1998/namespace"/>
    <ds:schemaRef ds:uri="17268799-a5e6-4a3b-a53e-4c82339c465c"/>
    <ds:schemaRef ds:uri="http://schemas.microsoft.com/office/infopath/2007/PartnerControls"/>
    <ds:schemaRef ds:uri="http://purl.org/dc/dcmityp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D0730685-5CAD-4275-A0A7-18357F3BDDF7}">
  <ds:schemaRefs>
    <ds:schemaRef ds:uri="http://schemas.microsoft.com/sharepoint/v3/contenttype/forms"/>
  </ds:schemaRefs>
</ds:datastoreItem>
</file>

<file path=customXml/itemProps3.xml><?xml version="1.0" encoding="utf-8"?>
<ds:datastoreItem xmlns:ds="http://schemas.openxmlformats.org/officeDocument/2006/customXml" ds:itemID="{CC0BE29A-FF38-4CF6-9550-172BEA552943}"/>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1084</Words>
  <Application>Microsoft Office PowerPoint</Application>
  <PresentationFormat>Custom</PresentationFormat>
  <Paragraphs>50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cp:revision>
  <dcterms:modified xsi:type="dcterms:W3CDTF">2021-05-21T05:35:34Z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0x0101005E7689157B813D409BF94E4500AE7DE7</vt:lpwstr>
  </property>
  <property fmtid="{D5CDD505-2E9C-101B-9397-08002B2CF9AE}" pid="3" name="Order">
    <vt:r8>2450300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ies>
</file>