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 name="Shape 21"/>
        <p:cNvGrpSpPr/>
        <p:nvPr/>
      </p:nvGrpSpPr>
      <p:grpSpPr>
        <a:xfrm>
          <a:off x="0" y="0"/>
          <a:ext cx="0" cy="0"/>
          <a:chOff x="0" y="0"/>
          <a:chExt cx="0" cy="0"/>
        </a:xfrm>
      </p:grpSpPr>
      <p:sp>
        <p:nvSpPr>
          <p:cNvPr id="22" name="Google Shape;22;p4"/>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25" name="Google Shape;25;p4"/>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 name="Google Shape;26;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49" name="Google Shape;49;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0" name="Shape 50"/>
        <p:cNvGrpSpPr/>
        <p:nvPr/>
      </p:nvGrpSpPr>
      <p:grpSpPr>
        <a:xfrm>
          <a:off x="0" y="0"/>
          <a:ext cx="0" cy="0"/>
          <a:chOff x="0" y="0"/>
          <a:chExt cx="0" cy="0"/>
        </a:xfrm>
      </p:grpSpPr>
      <p:sp>
        <p:nvSpPr>
          <p:cNvPr id="51" name="Google Shape;51;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2" name="Google Shape;52;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br>
              <a:rPr lang="ru-RU"/>
            </a:br>
            <a:r>
              <a:rPr lang="ru-RU"/>
              <a:t>«Интерфейсы 1С и варианты их построения"</a:t>
            </a:r>
            <a:endParaRPr/>
          </a:p>
        </p:txBody>
      </p:sp>
      <p:sp>
        <p:nvSpPr>
          <p:cNvPr id="59" name="Google Shape;59;p11"/>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2" type="body"/>
          </p:nvPr>
        </p:nvSpPr>
        <p:spPr>
          <a:xfrm>
            <a:off x="4801575" y="616825"/>
            <a:ext cx="4197600" cy="39519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RU"/>
              <a:t>Виды группировки</a:t>
            </a:r>
            <a:endParaRPr/>
          </a:p>
          <a:p>
            <a:pPr indent="-342900" lvl="0" marL="457200" rtl="0" algn="l">
              <a:lnSpc>
                <a:spcPct val="115000"/>
              </a:lnSpc>
              <a:spcBef>
                <a:spcPts val="1600"/>
              </a:spcBef>
              <a:spcAft>
                <a:spcPts val="0"/>
              </a:spcAft>
              <a:buSzPts val="1800"/>
              <a:buChar char="●"/>
            </a:pPr>
            <a:r>
              <a:rPr lang="ru-RU"/>
              <a:t>Объединенная группировка</a:t>
            </a:r>
            <a:endParaRPr/>
          </a:p>
          <a:p>
            <a:pPr indent="-342900" lvl="0" marL="457200" rtl="0" algn="l">
              <a:lnSpc>
                <a:spcPct val="115000"/>
              </a:lnSpc>
              <a:spcBef>
                <a:spcPts val="1600"/>
              </a:spcBef>
              <a:spcAft>
                <a:spcPts val="0"/>
              </a:spcAft>
              <a:buSzPts val="1800"/>
              <a:buChar char="●"/>
            </a:pPr>
            <a:r>
              <a:rPr lang="ru-RU"/>
              <a:t>Сквозное выравнивание</a:t>
            </a:r>
            <a:endParaRPr/>
          </a:p>
          <a:p>
            <a:pPr indent="-342900" lvl="0" marL="457200" rtl="0" algn="l">
              <a:lnSpc>
                <a:spcPct val="115000"/>
              </a:lnSpc>
              <a:spcBef>
                <a:spcPts val="1600"/>
              </a:spcBef>
              <a:spcAft>
                <a:spcPts val="0"/>
              </a:spcAft>
              <a:buSzPts val="1800"/>
              <a:buChar char="●"/>
            </a:pPr>
            <a:r>
              <a:rPr lang="ru-RU"/>
              <a:t>Размеры элементов и групп</a:t>
            </a:r>
            <a:endParaRPr/>
          </a:p>
          <a:p>
            <a:pPr indent="-342900" lvl="0" marL="457200" rtl="0" algn="l">
              <a:lnSpc>
                <a:spcPct val="115000"/>
              </a:lnSpc>
              <a:spcBef>
                <a:spcPts val="1600"/>
              </a:spcBef>
              <a:spcAft>
                <a:spcPts val="0"/>
              </a:spcAft>
              <a:buSzPts val="1800"/>
              <a:buChar char="●"/>
            </a:pPr>
            <a:r>
              <a:rPr lang="ru-RU"/>
              <a:t>Авто размеры</a:t>
            </a:r>
            <a:endParaRPr/>
          </a:p>
          <a:p>
            <a:pPr indent="-342900" lvl="0" marL="457200" rtl="0" algn="l">
              <a:lnSpc>
                <a:spcPct val="115000"/>
              </a:lnSpc>
              <a:spcBef>
                <a:spcPts val="1600"/>
              </a:spcBef>
              <a:spcAft>
                <a:spcPts val="0"/>
              </a:spcAft>
              <a:buSzPts val="1800"/>
              <a:buChar char="●"/>
            </a:pPr>
            <a:r>
              <a:rPr lang="ru-RU"/>
              <a:t>Авто растягивание</a:t>
            </a:r>
            <a:endParaRPr/>
          </a:p>
          <a:p>
            <a:pPr indent="0" lvl="0" marL="457200" rtl="0" algn="l">
              <a:lnSpc>
                <a:spcPct val="115000"/>
              </a:lnSpc>
              <a:spcBef>
                <a:spcPts val="1600"/>
              </a:spcBef>
              <a:spcAft>
                <a:spcPts val="1600"/>
              </a:spcAft>
              <a:buSzPts val="1800"/>
              <a:buNone/>
            </a:pPr>
            <a:r>
              <a:t/>
            </a:r>
            <a:endParaRPr/>
          </a:p>
        </p:txBody>
      </p:sp>
      <p:sp>
        <p:nvSpPr>
          <p:cNvPr id="134" name="Google Shape;134;p20"/>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sp>
        <p:nvSpPr>
          <p:cNvPr id="135" name="Google Shape;135;p20"/>
          <p:cNvSpPr txBox="1"/>
          <p:nvPr/>
        </p:nvSpPr>
        <p:spPr>
          <a:xfrm>
            <a:off x="138225" y="0"/>
            <a:ext cx="41904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ru-RU" sz="2200" u="none" cap="none" strike="noStrike">
                <a:solidFill>
                  <a:srgbClr val="000000"/>
                </a:solidFill>
                <a:latin typeface="Roboto"/>
                <a:ea typeface="Roboto"/>
                <a:cs typeface="Roboto"/>
                <a:sym typeface="Roboto"/>
              </a:rPr>
              <a:t>Размещение элементов на форме</a:t>
            </a:r>
            <a:endParaRPr b="0" i="0" sz="2200" u="none" cap="none" strike="noStrike">
              <a:solidFill>
                <a:srgbClr val="000000"/>
              </a:solidFill>
              <a:latin typeface="Roboto"/>
              <a:ea typeface="Roboto"/>
              <a:cs typeface="Roboto"/>
              <a:sym typeface="Roboto"/>
            </a:endParaRPr>
          </a:p>
        </p:txBody>
      </p:sp>
      <p:pic>
        <p:nvPicPr>
          <p:cNvPr id="136" name="Google Shape;136;p20"/>
          <p:cNvPicPr preferRelativeResize="0"/>
          <p:nvPr/>
        </p:nvPicPr>
        <p:blipFill>
          <a:blip r:embed="rId3">
            <a:alphaModFix/>
          </a:blip>
          <a:stretch>
            <a:fillRect/>
          </a:stretch>
        </p:blipFill>
        <p:spPr>
          <a:xfrm>
            <a:off x="37913" y="861910"/>
            <a:ext cx="4391024" cy="1952557"/>
          </a:xfrm>
          <a:prstGeom prst="rect">
            <a:avLst/>
          </a:prstGeom>
          <a:noFill/>
          <a:ln>
            <a:noFill/>
          </a:ln>
        </p:spPr>
      </p:pic>
      <p:pic>
        <p:nvPicPr>
          <p:cNvPr id="137" name="Google Shape;137;p20"/>
          <p:cNvPicPr preferRelativeResize="0"/>
          <p:nvPr/>
        </p:nvPicPr>
        <p:blipFill rotWithShape="1">
          <a:blip r:embed="rId4">
            <a:alphaModFix/>
          </a:blip>
          <a:srcRect b="0" l="0" r="0" t="0"/>
          <a:stretch/>
        </p:blipFill>
        <p:spPr>
          <a:xfrm>
            <a:off x="27888" y="3055950"/>
            <a:ext cx="4411074" cy="192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a:t>О чем будем говорить?</a:t>
            </a:r>
            <a:endParaRPr/>
          </a:p>
        </p:txBody>
      </p:sp>
      <p:sp>
        <p:nvSpPr>
          <p:cNvPr id="65" name="Google Shape;65;p12"/>
          <p:cNvSpPr txBox="1"/>
          <p:nvPr>
            <p:ph idx="1" type="body"/>
          </p:nvPr>
        </p:nvSpPr>
        <p:spPr>
          <a:xfrm>
            <a:off x="460950" y="1904150"/>
            <a:ext cx="8222100" cy="2710200"/>
          </a:xfrm>
          <a:prstGeom prst="rect">
            <a:avLst/>
          </a:prstGeom>
          <a:noFill/>
          <a:ln>
            <a:noFill/>
          </a:ln>
        </p:spPr>
        <p:txBody>
          <a:bodyPr anchorCtr="0" anchor="ctr" bIns="91425" lIns="91425" spcFirstLastPara="1" rIns="91425" wrap="square" tIns="91425">
            <a:noAutofit/>
          </a:bodyPr>
          <a:lstStyle/>
          <a:p>
            <a:pPr indent="-374650" lvl="0" marL="457200" rtl="0" algn="l">
              <a:lnSpc>
                <a:spcPct val="115000"/>
              </a:lnSpc>
              <a:spcBef>
                <a:spcPts val="0"/>
              </a:spcBef>
              <a:spcAft>
                <a:spcPts val="0"/>
              </a:spcAft>
              <a:buSzPts val="2300"/>
              <a:buChar char="●"/>
            </a:pPr>
            <a:r>
              <a:rPr lang="ru-RU" sz="2300"/>
              <a:t>Режимы совместимости интерфейса.</a:t>
            </a:r>
            <a:endParaRPr/>
          </a:p>
          <a:p>
            <a:pPr indent="-374650" lvl="0" marL="457200" rtl="0" algn="l">
              <a:lnSpc>
                <a:spcPct val="115000"/>
              </a:lnSpc>
              <a:spcBef>
                <a:spcPts val="0"/>
              </a:spcBef>
              <a:spcAft>
                <a:spcPts val="0"/>
              </a:spcAft>
              <a:buSzPts val="2300"/>
              <a:buChar char="●"/>
            </a:pPr>
            <a:r>
              <a:rPr lang="ru-RU" sz="2300"/>
              <a:t>Что такое обычные и управляемые формы.</a:t>
            </a:r>
            <a:endParaRPr/>
          </a:p>
          <a:p>
            <a:pPr indent="-374650" lvl="0" marL="457200" rtl="0" algn="l">
              <a:lnSpc>
                <a:spcPct val="115000"/>
              </a:lnSpc>
              <a:spcBef>
                <a:spcPts val="0"/>
              </a:spcBef>
              <a:spcAft>
                <a:spcPts val="0"/>
              </a:spcAft>
              <a:buSzPts val="2300"/>
              <a:buChar char="●"/>
            </a:pPr>
            <a:r>
              <a:rPr lang="ru-RU" sz="2300"/>
              <a:t>Жизнь формы. </a:t>
            </a:r>
            <a:endParaRPr/>
          </a:p>
          <a:p>
            <a:pPr indent="-374650" lvl="0" marL="457200" rtl="0" algn="l">
              <a:lnSpc>
                <a:spcPct val="115000"/>
              </a:lnSpc>
              <a:spcBef>
                <a:spcPts val="0"/>
              </a:spcBef>
              <a:spcAft>
                <a:spcPts val="0"/>
              </a:spcAft>
              <a:buSzPts val="2300"/>
              <a:buChar char="●"/>
            </a:pPr>
            <a:r>
              <a:rPr lang="ru-RU" sz="2300"/>
              <a:t>Синхронные и асинхронные вызовы.</a:t>
            </a:r>
            <a:endParaRPr sz="2300"/>
          </a:p>
          <a:p>
            <a:pPr indent="-374650" lvl="0" marL="457200" rtl="0" algn="l">
              <a:lnSpc>
                <a:spcPct val="115000"/>
              </a:lnSpc>
              <a:spcBef>
                <a:spcPts val="0"/>
              </a:spcBef>
              <a:spcAft>
                <a:spcPts val="0"/>
              </a:spcAft>
              <a:buSzPts val="2300"/>
              <a:buChar char="●"/>
            </a:pPr>
            <a:r>
              <a:rPr lang="ru-RU" sz="2300"/>
              <a:t>Какими способами можно рисовать интерфейс.</a:t>
            </a:r>
            <a:endParaRPr sz="2300"/>
          </a:p>
          <a:p>
            <a:pPr indent="-374650" lvl="0" marL="457200" rtl="0" algn="l">
              <a:lnSpc>
                <a:spcPct val="115000"/>
              </a:lnSpc>
              <a:spcBef>
                <a:spcPts val="0"/>
              </a:spcBef>
              <a:spcAft>
                <a:spcPts val="0"/>
              </a:spcAft>
              <a:buSzPts val="2300"/>
              <a:buChar char="●"/>
            </a:pPr>
            <a:r>
              <a:rPr lang="ru-RU" sz="2300"/>
              <a:t>Как размещать элементы на форме.</a:t>
            </a:r>
            <a:endParaRPr sz="2300"/>
          </a:p>
        </p:txBody>
      </p:sp>
      <p:sp>
        <p:nvSpPr>
          <p:cNvPr id="66" name="Google Shape;66;p12"/>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type="title"/>
          </p:nvPr>
        </p:nvSpPr>
        <p:spPr>
          <a:xfrm>
            <a:off x="294600" y="81350"/>
            <a:ext cx="4863600" cy="88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ru-RU" sz="2900"/>
              <a:t>Режимы совместимости интерфейса</a:t>
            </a:r>
            <a:endParaRPr sz="2900"/>
          </a:p>
        </p:txBody>
      </p:sp>
      <p:sp>
        <p:nvSpPr>
          <p:cNvPr id="72" name="Google Shape;72;p13"/>
          <p:cNvSpPr txBox="1"/>
          <p:nvPr>
            <p:ph idx="2" type="body"/>
          </p:nvPr>
        </p:nvSpPr>
        <p:spPr>
          <a:xfrm>
            <a:off x="4801575" y="1357150"/>
            <a:ext cx="4197600" cy="3211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RU"/>
              <a:t>Такси</a:t>
            </a:r>
            <a:endParaRPr/>
          </a:p>
          <a:p>
            <a:pPr indent="-342900" lvl="0" marL="457200" rtl="0" algn="l">
              <a:lnSpc>
                <a:spcPct val="115000"/>
              </a:lnSpc>
              <a:spcBef>
                <a:spcPts val="1600"/>
              </a:spcBef>
              <a:spcAft>
                <a:spcPts val="0"/>
              </a:spcAft>
              <a:buSzPts val="1800"/>
              <a:buChar char="●"/>
            </a:pPr>
            <a:r>
              <a:rPr lang="ru-RU"/>
              <a:t>Версия 8.2</a:t>
            </a:r>
            <a:endParaRPr/>
          </a:p>
          <a:p>
            <a:pPr indent="-228600" lvl="0" marL="457200" rtl="0" algn="l">
              <a:lnSpc>
                <a:spcPct val="115000"/>
              </a:lnSpc>
              <a:spcBef>
                <a:spcPts val="1600"/>
              </a:spcBef>
              <a:spcAft>
                <a:spcPts val="0"/>
              </a:spcAft>
              <a:buSzPts val="1800"/>
              <a:buNone/>
            </a:pPr>
            <a:r>
              <a:t/>
            </a:r>
            <a:endParaRPr/>
          </a:p>
        </p:txBody>
      </p:sp>
      <p:sp>
        <p:nvSpPr>
          <p:cNvPr id="73" name="Google Shape;73;p13"/>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pic>
        <p:nvPicPr>
          <p:cNvPr id="74" name="Google Shape;74;p13"/>
          <p:cNvPicPr preferRelativeResize="0"/>
          <p:nvPr/>
        </p:nvPicPr>
        <p:blipFill rotWithShape="1">
          <a:blip r:embed="rId3">
            <a:alphaModFix/>
          </a:blip>
          <a:srcRect b="0" l="0" r="0" t="0"/>
          <a:stretch/>
        </p:blipFill>
        <p:spPr>
          <a:xfrm>
            <a:off x="62875" y="1295770"/>
            <a:ext cx="4389202" cy="1655149"/>
          </a:xfrm>
          <a:prstGeom prst="rect">
            <a:avLst/>
          </a:prstGeom>
          <a:noFill/>
          <a:ln>
            <a:noFill/>
          </a:ln>
        </p:spPr>
      </p:pic>
      <p:pic>
        <p:nvPicPr>
          <p:cNvPr id="75" name="Google Shape;75;p13"/>
          <p:cNvPicPr preferRelativeResize="0"/>
          <p:nvPr/>
        </p:nvPicPr>
        <p:blipFill rotWithShape="1">
          <a:blip r:embed="rId4">
            <a:alphaModFix/>
          </a:blip>
          <a:srcRect b="0" l="0" r="0" t="0"/>
          <a:stretch/>
        </p:blipFill>
        <p:spPr>
          <a:xfrm>
            <a:off x="62875" y="3091802"/>
            <a:ext cx="4366800" cy="17225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294600" y="81350"/>
            <a:ext cx="4863600" cy="88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ru-RU" sz="2900"/>
              <a:t>Режим приложения (виды форм)</a:t>
            </a:r>
            <a:endParaRPr sz="2900"/>
          </a:p>
        </p:txBody>
      </p:sp>
      <p:sp>
        <p:nvSpPr>
          <p:cNvPr id="81" name="Google Shape;81;p14"/>
          <p:cNvSpPr txBox="1"/>
          <p:nvPr>
            <p:ph idx="2" type="body"/>
          </p:nvPr>
        </p:nvSpPr>
        <p:spPr>
          <a:xfrm>
            <a:off x="4801575" y="1357150"/>
            <a:ext cx="4197600" cy="3211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RU"/>
              <a:t>Обычное приложение (8.0, 8.1)</a:t>
            </a:r>
            <a:endParaRPr/>
          </a:p>
          <a:p>
            <a:pPr indent="-342900" lvl="0" marL="457200" rtl="0" algn="l">
              <a:lnSpc>
                <a:spcPct val="115000"/>
              </a:lnSpc>
              <a:spcBef>
                <a:spcPts val="1600"/>
              </a:spcBef>
              <a:spcAft>
                <a:spcPts val="0"/>
              </a:spcAft>
              <a:buSzPts val="1800"/>
              <a:buChar char="●"/>
            </a:pPr>
            <a:r>
              <a:rPr lang="ru-RU"/>
              <a:t>Управляемое приложение (8.2 +)</a:t>
            </a:r>
            <a:endParaRPr/>
          </a:p>
          <a:p>
            <a:pPr indent="-228600" lvl="0" marL="457200" rtl="0" algn="l">
              <a:lnSpc>
                <a:spcPct val="115000"/>
              </a:lnSpc>
              <a:spcBef>
                <a:spcPts val="1600"/>
              </a:spcBef>
              <a:spcAft>
                <a:spcPts val="0"/>
              </a:spcAft>
              <a:buSzPts val="1800"/>
              <a:buNone/>
            </a:pPr>
            <a:r>
              <a:t/>
            </a:r>
            <a:endParaRPr/>
          </a:p>
        </p:txBody>
      </p:sp>
      <p:sp>
        <p:nvSpPr>
          <p:cNvPr id="82" name="Google Shape;82;p14"/>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pic>
        <p:nvPicPr>
          <p:cNvPr id="83" name="Google Shape;83;p14"/>
          <p:cNvPicPr preferRelativeResize="0"/>
          <p:nvPr/>
        </p:nvPicPr>
        <p:blipFill rotWithShape="1">
          <a:blip r:embed="rId3">
            <a:alphaModFix/>
          </a:blip>
          <a:srcRect b="0" l="0" r="0" t="0"/>
          <a:stretch/>
        </p:blipFill>
        <p:spPr>
          <a:xfrm>
            <a:off x="152400" y="1119950"/>
            <a:ext cx="2234725" cy="2620775"/>
          </a:xfrm>
          <a:prstGeom prst="rect">
            <a:avLst/>
          </a:prstGeom>
          <a:noFill/>
          <a:ln>
            <a:noFill/>
          </a:ln>
        </p:spPr>
      </p:pic>
      <p:pic>
        <p:nvPicPr>
          <p:cNvPr id="84" name="Google Shape;84;p14"/>
          <p:cNvPicPr preferRelativeResize="0"/>
          <p:nvPr/>
        </p:nvPicPr>
        <p:blipFill rotWithShape="1">
          <a:blip r:embed="rId4">
            <a:alphaModFix/>
          </a:blip>
          <a:srcRect b="0" l="0" r="0" t="0"/>
          <a:stretch/>
        </p:blipFill>
        <p:spPr>
          <a:xfrm>
            <a:off x="890900" y="2571750"/>
            <a:ext cx="3526826" cy="241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294600" y="81350"/>
            <a:ext cx="4863600" cy="88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ru-RU" sz="2900"/>
              <a:t>Где и как живут формы</a:t>
            </a:r>
            <a:endParaRPr sz="2900"/>
          </a:p>
        </p:txBody>
      </p:sp>
      <p:sp>
        <p:nvSpPr>
          <p:cNvPr id="90" name="Google Shape;90;p15"/>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pic>
        <p:nvPicPr>
          <p:cNvPr id="91" name="Google Shape;91;p15"/>
          <p:cNvPicPr preferRelativeResize="0"/>
          <p:nvPr/>
        </p:nvPicPr>
        <p:blipFill rotWithShape="1">
          <a:blip r:embed="rId3">
            <a:alphaModFix/>
          </a:blip>
          <a:srcRect b="0" l="0" r="0" t="0"/>
          <a:stretch/>
        </p:blipFill>
        <p:spPr>
          <a:xfrm>
            <a:off x="238775" y="1169700"/>
            <a:ext cx="4069026" cy="3153500"/>
          </a:xfrm>
          <a:prstGeom prst="rect">
            <a:avLst/>
          </a:prstGeom>
          <a:noFill/>
          <a:ln>
            <a:noFill/>
          </a:ln>
        </p:spPr>
      </p:pic>
      <p:sp>
        <p:nvSpPr>
          <p:cNvPr id="92" name="Google Shape;92;p15"/>
          <p:cNvSpPr txBox="1"/>
          <p:nvPr/>
        </p:nvSpPr>
        <p:spPr>
          <a:xfrm>
            <a:off x="5053975" y="930200"/>
            <a:ext cx="3755700" cy="34671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1000"/>
              <a:buFont typeface="Arial"/>
              <a:buNone/>
            </a:pPr>
            <a:r>
              <a:rPr b="0" i="0" lang="ru-RU" sz="1000" u="none" cap="none" strike="noStrike">
                <a:solidFill>
                  <a:srgbClr val="000000"/>
                </a:solidFill>
                <a:latin typeface="Arial"/>
                <a:ea typeface="Arial"/>
                <a:cs typeface="Arial"/>
                <a:sym typeface="Arial"/>
              </a:rPr>
              <a:t>Процесс создания и открытия формы, отображающей объектные данные (у формы определен основной реквизит), выглядит так:</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130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Объект считывается из базы данных на сервере.</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Объект конвертируется в данные формы (создание формы на сервере).</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Объект удаляется из памяти.</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Данные формы передаются на клиент (создание формы на клиенте).</a:t>
            </a:r>
            <a:endParaRPr b="0" i="0" sz="1000" u="none" cap="none" strike="noStrike">
              <a:solidFill>
                <a:srgbClr val="000000"/>
              </a:solidFill>
              <a:latin typeface="Arial"/>
              <a:ea typeface="Arial"/>
              <a:cs typeface="Arial"/>
              <a:sym typeface="Arial"/>
            </a:endParaRPr>
          </a:p>
          <a:p>
            <a:pPr indent="0" lvl="0" marL="0" marR="0" rtl="0" algn="l">
              <a:lnSpc>
                <a:spcPct val="120000"/>
              </a:lnSpc>
              <a:spcBef>
                <a:spcPts val="1400"/>
              </a:spcBef>
              <a:spcAft>
                <a:spcPts val="0"/>
              </a:spcAft>
              <a:buClr>
                <a:srgbClr val="000000"/>
              </a:buClr>
              <a:buSzPts val="1000"/>
              <a:buFont typeface="Arial"/>
              <a:buNone/>
            </a:pPr>
            <a:r>
              <a:rPr b="0" i="0" lang="ru-RU" sz="1000" u="none" cap="none" strike="noStrike">
                <a:solidFill>
                  <a:srgbClr val="000000"/>
                </a:solidFill>
                <a:latin typeface="Arial"/>
                <a:ea typeface="Arial"/>
                <a:cs typeface="Arial"/>
                <a:sym typeface="Arial"/>
              </a:rPr>
              <a:t>Запись данных формы в информационную базу происходит только на сервере:</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130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Данные формы получаются с клиента.</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Данные формы конвертируются в объект.</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Объект записывается в базу данных.</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Объект удаляется из памяти.</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294600" y="81350"/>
            <a:ext cx="4863600" cy="88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ru-RU" sz="2900"/>
              <a:t>Процесс формирования формы</a:t>
            </a:r>
            <a:endParaRPr sz="2900"/>
          </a:p>
        </p:txBody>
      </p:sp>
      <p:sp>
        <p:nvSpPr>
          <p:cNvPr id="98" name="Google Shape;98;p16"/>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sp>
        <p:nvSpPr>
          <p:cNvPr id="99" name="Google Shape;99;p16"/>
          <p:cNvSpPr txBox="1"/>
          <p:nvPr/>
        </p:nvSpPr>
        <p:spPr>
          <a:xfrm>
            <a:off x="5053975" y="930200"/>
            <a:ext cx="3755700" cy="34671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20000"/>
              </a:lnSpc>
              <a:spcBef>
                <a:spcPts val="120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В процессе своего создания форма проходит через определенный фильтр различных факторов, влияющих на ее внешний вид. Это совокупность ролей (прав доступа), назначенных пользователю разработчиком прикладного решения, функциональные опции приложения, настройки, сделанные пользователем в предыдущем и текущем сеансе работы.</a:t>
            </a:r>
            <a:endParaRPr b="0" i="0" sz="1000" u="none" cap="none" strike="noStrike">
              <a:solidFill>
                <a:srgbClr val="000000"/>
              </a:solidFill>
              <a:latin typeface="Arial"/>
              <a:ea typeface="Arial"/>
              <a:cs typeface="Arial"/>
              <a:sym typeface="Arial"/>
            </a:endParaRPr>
          </a:p>
          <a:p>
            <a:pPr indent="0" lvl="0" marL="457200" marR="0" rtl="0" algn="l">
              <a:lnSpc>
                <a:spcPct val="120000"/>
              </a:lnSpc>
              <a:spcBef>
                <a:spcPts val="14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292100" lvl="0" marL="457200" marR="0" rtl="0" algn="l">
              <a:lnSpc>
                <a:spcPct val="120000"/>
              </a:lnSpc>
              <a:spcBef>
                <a:spcPts val="1400"/>
              </a:spcBef>
              <a:spcAft>
                <a:spcPts val="0"/>
              </a:spcAft>
              <a:buClr>
                <a:srgbClr val="000000"/>
              </a:buClr>
              <a:buSzPts val="1000"/>
              <a:buFont typeface="Arial"/>
              <a:buChar char="●"/>
            </a:pPr>
            <a:r>
              <a:rPr b="0" i="0" lang="ru-RU" sz="1000" u="none" cap="none" strike="noStrike">
                <a:solidFill>
                  <a:srgbClr val="000000"/>
                </a:solidFill>
                <a:latin typeface="Arial"/>
                <a:ea typeface="Arial"/>
                <a:cs typeface="Arial"/>
                <a:sym typeface="Arial"/>
              </a:rPr>
              <a:t>Между клиентом и сервером происходит обмен не только данными формы, но и ее оформительскими свойствами. К оформительским относятся все свойства формы, влияющие на ее внешний вид. Таким образом достигается полное соответствие внешнего вида формы и на клиенте, и на сервере.</a:t>
            </a:r>
            <a:endParaRPr b="0" i="0" sz="1000" u="none" cap="none" strike="noStrike">
              <a:solidFill>
                <a:srgbClr val="000000"/>
              </a:solidFill>
              <a:latin typeface="Arial"/>
              <a:ea typeface="Arial"/>
              <a:cs typeface="Arial"/>
              <a:sym typeface="Arial"/>
            </a:endParaRPr>
          </a:p>
        </p:txBody>
      </p:sp>
      <p:pic>
        <p:nvPicPr>
          <p:cNvPr id="100" name="Google Shape;100;p16"/>
          <p:cNvPicPr preferRelativeResize="0"/>
          <p:nvPr/>
        </p:nvPicPr>
        <p:blipFill rotWithShape="1">
          <a:blip r:embed="rId3">
            <a:alphaModFix/>
          </a:blip>
          <a:srcRect b="0" l="0" r="0" t="0"/>
          <a:stretch/>
        </p:blipFill>
        <p:spPr>
          <a:xfrm>
            <a:off x="144976" y="1308275"/>
            <a:ext cx="4160976" cy="3394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1800"/>
              <a:buNone/>
            </a:pPr>
            <a:r>
              <a:t/>
            </a:r>
            <a:endParaRPr sz="1500">
              <a:solidFill>
                <a:schemeClr val="lt1"/>
              </a:solidFill>
            </a:endParaRPr>
          </a:p>
          <a:p>
            <a:pPr indent="-323850" lvl="0" marL="342900" rtl="0" algn="l">
              <a:lnSpc>
                <a:spcPct val="100000"/>
              </a:lnSpc>
              <a:spcBef>
                <a:spcPts val="0"/>
              </a:spcBef>
              <a:spcAft>
                <a:spcPts val="0"/>
              </a:spcAft>
              <a:buSzPts val="1500"/>
              <a:buChar char="●"/>
            </a:pPr>
            <a:r>
              <a:rPr lang="ru-RU" sz="1500">
                <a:solidFill>
                  <a:srgbClr val="000000"/>
                </a:solidFill>
              </a:rPr>
              <a:t>Синхронные методы</a:t>
            </a:r>
            <a:r>
              <a:rPr lang="ru-RU" sz="1500"/>
              <a:t> блокируют выполнение кода до их завершения.</a:t>
            </a:r>
            <a:endParaRPr sz="1500"/>
          </a:p>
          <a:p>
            <a:pPr indent="0" lvl="0" marL="457200" rtl="0" algn="l">
              <a:lnSpc>
                <a:spcPct val="100000"/>
              </a:lnSpc>
              <a:spcBef>
                <a:spcPts val="0"/>
              </a:spcBef>
              <a:spcAft>
                <a:spcPts val="0"/>
              </a:spcAft>
              <a:buSzPts val="1800"/>
              <a:buNone/>
            </a:pPr>
            <a:r>
              <a:t/>
            </a:r>
            <a:endParaRPr sz="1500"/>
          </a:p>
          <a:p>
            <a:pPr indent="-323850" lvl="0" marL="342900" rtl="0" algn="l">
              <a:lnSpc>
                <a:spcPct val="100000"/>
              </a:lnSpc>
              <a:spcBef>
                <a:spcPts val="0"/>
              </a:spcBef>
              <a:spcAft>
                <a:spcPts val="0"/>
              </a:spcAft>
              <a:buSzPts val="1500"/>
              <a:buChar char="●"/>
            </a:pPr>
            <a:r>
              <a:rPr lang="ru-RU" sz="1500">
                <a:solidFill>
                  <a:srgbClr val="000000"/>
                </a:solidFill>
              </a:rPr>
              <a:t>Асинхронные методы</a:t>
            </a:r>
            <a:r>
              <a:rPr lang="ru-RU" sz="1500"/>
              <a:t> позволяют коду выполняться дальше, при этом отслеживается момент их завершения.</a:t>
            </a:r>
            <a:endParaRPr sz="1500"/>
          </a:p>
        </p:txBody>
      </p:sp>
      <p:sp>
        <p:nvSpPr>
          <p:cNvPr id="106" name="Google Shape;106;p17"/>
          <p:cNvSpPr txBox="1"/>
          <p:nvPr/>
        </p:nvSpPr>
        <p:spPr>
          <a:xfrm>
            <a:off x="138225" y="0"/>
            <a:ext cx="41904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ru-RU" sz="2200" u="none" cap="none" strike="noStrike">
                <a:solidFill>
                  <a:srgbClr val="000000"/>
                </a:solidFill>
                <a:latin typeface="Roboto"/>
                <a:ea typeface="Roboto"/>
                <a:cs typeface="Roboto"/>
                <a:sym typeface="Roboto"/>
              </a:rPr>
              <a:t>Синхронные и асинхронные вызовы</a:t>
            </a:r>
            <a:endParaRPr b="0" i="0" sz="2200" u="none" cap="none" strike="noStrike">
              <a:solidFill>
                <a:srgbClr val="000000"/>
              </a:solidFill>
              <a:latin typeface="Roboto"/>
              <a:ea typeface="Roboto"/>
              <a:cs typeface="Roboto"/>
              <a:sym typeface="Roboto"/>
            </a:endParaRPr>
          </a:p>
        </p:txBody>
      </p:sp>
      <p:sp>
        <p:nvSpPr>
          <p:cNvPr id="107" name="Google Shape;107;p17"/>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pic>
        <p:nvPicPr>
          <p:cNvPr id="108" name="Google Shape;108;p17"/>
          <p:cNvPicPr preferRelativeResize="0"/>
          <p:nvPr/>
        </p:nvPicPr>
        <p:blipFill rotWithShape="1">
          <a:blip r:embed="rId3">
            <a:alphaModFix/>
          </a:blip>
          <a:srcRect b="0" l="0" r="0" t="0"/>
          <a:stretch/>
        </p:blipFill>
        <p:spPr>
          <a:xfrm>
            <a:off x="152400" y="2860350"/>
            <a:ext cx="3458182" cy="2130750"/>
          </a:xfrm>
          <a:prstGeom prst="rect">
            <a:avLst/>
          </a:prstGeom>
          <a:noFill/>
          <a:ln>
            <a:noFill/>
          </a:ln>
        </p:spPr>
      </p:pic>
      <p:pic>
        <p:nvPicPr>
          <p:cNvPr id="109" name="Google Shape;109;p17"/>
          <p:cNvPicPr preferRelativeResize="0"/>
          <p:nvPr/>
        </p:nvPicPr>
        <p:blipFill rotWithShape="1">
          <a:blip r:embed="rId4">
            <a:alphaModFix/>
          </a:blip>
          <a:srcRect b="0" l="0" r="0" t="0"/>
          <a:stretch/>
        </p:blipFill>
        <p:spPr>
          <a:xfrm>
            <a:off x="152400" y="1014300"/>
            <a:ext cx="3763062" cy="169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1800"/>
              <a:buNone/>
            </a:pPr>
            <a:r>
              <a:t/>
            </a:r>
            <a:endParaRPr sz="1500">
              <a:solidFill>
                <a:schemeClr val="lt1"/>
              </a:solidFill>
            </a:endParaRPr>
          </a:p>
          <a:p>
            <a:pPr indent="-323850" lvl="0" marL="342900" rtl="0" algn="l">
              <a:lnSpc>
                <a:spcPct val="100000"/>
              </a:lnSpc>
              <a:spcBef>
                <a:spcPts val="0"/>
              </a:spcBef>
              <a:spcAft>
                <a:spcPts val="0"/>
              </a:spcAft>
              <a:buSzPts val="1500"/>
              <a:buChar char="●"/>
            </a:pPr>
            <a:r>
              <a:rPr lang="ru-RU" sz="1500"/>
              <a:t>Добавился объект типа Обещание: "Ожидание", "Успех", "Провал"</a:t>
            </a:r>
            <a:endParaRPr sz="1500"/>
          </a:p>
          <a:p>
            <a:pPr indent="0" lvl="0" marL="457200" rtl="0" algn="l">
              <a:lnSpc>
                <a:spcPct val="100000"/>
              </a:lnSpc>
              <a:spcBef>
                <a:spcPts val="0"/>
              </a:spcBef>
              <a:spcAft>
                <a:spcPts val="0"/>
              </a:spcAft>
              <a:buSzPts val="1800"/>
              <a:buNone/>
            </a:pPr>
            <a:r>
              <a:t/>
            </a:r>
            <a:endParaRPr sz="1500"/>
          </a:p>
          <a:p>
            <a:pPr indent="-323850" lvl="0" marL="342900" rtl="0" algn="l">
              <a:lnSpc>
                <a:spcPct val="100000"/>
              </a:lnSpc>
              <a:spcBef>
                <a:spcPts val="0"/>
              </a:spcBef>
              <a:spcAft>
                <a:spcPts val="0"/>
              </a:spcAft>
              <a:buSzPts val="1500"/>
              <a:buChar char="●"/>
            </a:pPr>
            <a:r>
              <a:rPr lang="ru-RU" sz="1500"/>
              <a:t>метод Ждать, аргументом которого является Обещание - ожидать завершения асинхронной функции не продолжая выполнение кода.</a:t>
            </a:r>
            <a:endParaRPr sz="1500"/>
          </a:p>
          <a:p>
            <a:pPr indent="0" lvl="0" marL="457200" rtl="0" algn="l">
              <a:lnSpc>
                <a:spcPct val="100000"/>
              </a:lnSpc>
              <a:spcBef>
                <a:spcPts val="0"/>
              </a:spcBef>
              <a:spcAft>
                <a:spcPts val="0"/>
              </a:spcAft>
              <a:buSzPts val="1800"/>
              <a:buNone/>
            </a:pPr>
            <a:r>
              <a:t/>
            </a:r>
            <a:endParaRPr sz="1500"/>
          </a:p>
          <a:p>
            <a:pPr indent="-323850" lvl="0" marL="342900" rtl="0" algn="l">
              <a:lnSpc>
                <a:spcPct val="100000"/>
              </a:lnSpc>
              <a:spcBef>
                <a:spcPts val="0"/>
              </a:spcBef>
              <a:spcAft>
                <a:spcPts val="0"/>
              </a:spcAft>
              <a:buSzPts val="1500"/>
              <a:buChar char="●"/>
            </a:pPr>
            <a:r>
              <a:rPr lang="ru-RU" sz="1500"/>
              <a:t>Все новые асинхронные функции - есть аналоги старых асинхронных функций: Вопрос - ПоказатьВопрос - ВопросАсинх, Предупреждение - ПоказатьПредупреждение - ПредупреждениеАсинх, и т.д.</a:t>
            </a:r>
            <a:endParaRPr sz="1500"/>
          </a:p>
        </p:txBody>
      </p:sp>
      <p:sp>
        <p:nvSpPr>
          <p:cNvPr id="115" name="Google Shape;115;p18"/>
          <p:cNvSpPr txBox="1"/>
          <p:nvPr/>
        </p:nvSpPr>
        <p:spPr>
          <a:xfrm>
            <a:off x="138225" y="0"/>
            <a:ext cx="41904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ru-RU" sz="2200" u="none" cap="none" strike="noStrike">
                <a:solidFill>
                  <a:srgbClr val="000000"/>
                </a:solidFill>
                <a:latin typeface="Roboto"/>
                <a:ea typeface="Roboto"/>
                <a:cs typeface="Roboto"/>
                <a:sym typeface="Roboto"/>
              </a:rPr>
              <a:t>Асинхронные вызовы в платформах 8.3.18.1128 +</a:t>
            </a:r>
            <a:endParaRPr b="0" i="0" sz="2200" u="none" cap="none" strike="noStrike">
              <a:solidFill>
                <a:srgbClr val="000000"/>
              </a:solidFill>
              <a:latin typeface="Roboto"/>
              <a:ea typeface="Roboto"/>
              <a:cs typeface="Roboto"/>
              <a:sym typeface="Roboto"/>
            </a:endParaRPr>
          </a:p>
        </p:txBody>
      </p:sp>
      <p:sp>
        <p:nvSpPr>
          <p:cNvPr id="116" name="Google Shape;116;p18"/>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pic>
        <p:nvPicPr>
          <p:cNvPr id="117" name="Google Shape;117;p18"/>
          <p:cNvPicPr preferRelativeResize="0"/>
          <p:nvPr/>
        </p:nvPicPr>
        <p:blipFill rotWithShape="1">
          <a:blip r:embed="rId3">
            <a:alphaModFix/>
          </a:blip>
          <a:srcRect b="0" l="0" r="0" t="0"/>
          <a:stretch/>
        </p:blipFill>
        <p:spPr>
          <a:xfrm>
            <a:off x="125875" y="800400"/>
            <a:ext cx="3490501" cy="2174775"/>
          </a:xfrm>
          <a:prstGeom prst="rect">
            <a:avLst/>
          </a:prstGeom>
          <a:noFill/>
          <a:ln>
            <a:noFill/>
          </a:ln>
        </p:spPr>
      </p:pic>
      <p:pic>
        <p:nvPicPr>
          <p:cNvPr id="118" name="Google Shape;118;p18"/>
          <p:cNvPicPr preferRelativeResize="0"/>
          <p:nvPr/>
        </p:nvPicPr>
        <p:blipFill rotWithShape="1">
          <a:blip r:embed="rId4">
            <a:alphaModFix/>
          </a:blip>
          <a:srcRect b="0" l="0" r="0" t="0"/>
          <a:stretch/>
        </p:blipFill>
        <p:spPr>
          <a:xfrm>
            <a:off x="125875" y="3064225"/>
            <a:ext cx="3427350" cy="201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2" type="body"/>
          </p:nvPr>
        </p:nvSpPr>
        <p:spPr>
          <a:xfrm>
            <a:off x="4801575" y="1357150"/>
            <a:ext cx="4197600" cy="3211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RU"/>
              <a:t>Классический </a:t>
            </a:r>
            <a:endParaRPr/>
          </a:p>
          <a:p>
            <a:pPr indent="-342900" lvl="0" marL="457200" rtl="0" algn="l">
              <a:lnSpc>
                <a:spcPct val="115000"/>
              </a:lnSpc>
              <a:spcBef>
                <a:spcPts val="1600"/>
              </a:spcBef>
              <a:spcAft>
                <a:spcPts val="0"/>
              </a:spcAft>
              <a:buSzPts val="1800"/>
              <a:buChar char="●"/>
            </a:pPr>
            <a:r>
              <a:rPr lang="ru-RU"/>
              <a:t>Нестандартный</a:t>
            </a:r>
            <a:endParaRPr/>
          </a:p>
          <a:p>
            <a:pPr indent="-342900" lvl="0" marL="457200" rtl="0" algn="l">
              <a:lnSpc>
                <a:spcPct val="115000"/>
              </a:lnSpc>
              <a:spcBef>
                <a:spcPts val="1600"/>
              </a:spcBef>
              <a:spcAft>
                <a:spcPts val="0"/>
              </a:spcAft>
              <a:buSzPts val="1800"/>
              <a:buChar char="●"/>
            </a:pPr>
            <a:r>
              <a:rPr lang="ru-RU"/>
              <a:t>Интерфейс в поле HTML</a:t>
            </a:r>
            <a:endParaRPr/>
          </a:p>
          <a:p>
            <a:pPr indent="0" lvl="0" marL="457200" rtl="0" algn="l">
              <a:lnSpc>
                <a:spcPct val="115000"/>
              </a:lnSpc>
              <a:spcBef>
                <a:spcPts val="1600"/>
              </a:spcBef>
              <a:spcAft>
                <a:spcPts val="1600"/>
              </a:spcAft>
              <a:buSzPts val="1800"/>
              <a:buNone/>
            </a:pPr>
            <a:r>
              <a:t/>
            </a:r>
            <a:endParaRPr/>
          </a:p>
        </p:txBody>
      </p:sp>
      <p:sp>
        <p:nvSpPr>
          <p:cNvPr id="124" name="Google Shape;124;p19"/>
          <p:cNvSpPr txBox="1"/>
          <p:nvPr/>
        </p:nvSpPr>
        <p:spPr>
          <a:xfrm>
            <a:off x="7573500" y="0"/>
            <a:ext cx="1570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Arial"/>
                <a:ea typeface="Arial"/>
                <a:cs typeface="Arial"/>
                <a:sym typeface="Arial"/>
              </a:rPr>
              <a:t>ANGELS IT</a:t>
            </a:r>
            <a:endParaRPr b="0" i="0" sz="1400" u="none" cap="none" strike="noStrike">
              <a:solidFill>
                <a:srgbClr val="000000"/>
              </a:solidFill>
              <a:latin typeface="Arial"/>
              <a:ea typeface="Arial"/>
              <a:cs typeface="Arial"/>
              <a:sym typeface="Arial"/>
            </a:endParaRPr>
          </a:p>
        </p:txBody>
      </p:sp>
      <p:sp>
        <p:nvSpPr>
          <p:cNvPr id="125" name="Google Shape;125;p19"/>
          <p:cNvSpPr txBox="1"/>
          <p:nvPr/>
        </p:nvSpPr>
        <p:spPr>
          <a:xfrm>
            <a:off x="138225" y="0"/>
            <a:ext cx="4910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ru-RU" sz="2200" u="none" cap="none" strike="noStrike">
                <a:solidFill>
                  <a:srgbClr val="000000"/>
                </a:solidFill>
                <a:latin typeface="Roboto"/>
                <a:ea typeface="Roboto"/>
                <a:cs typeface="Roboto"/>
                <a:sym typeface="Roboto"/>
              </a:rPr>
              <a:t>Какие виды интерфейса возможны</a:t>
            </a:r>
            <a:endParaRPr b="0" i="0" sz="2200" u="none" cap="none" strike="noStrike">
              <a:solidFill>
                <a:srgbClr val="000000"/>
              </a:solidFill>
              <a:latin typeface="Roboto"/>
              <a:ea typeface="Roboto"/>
              <a:cs typeface="Roboto"/>
              <a:sym typeface="Roboto"/>
            </a:endParaRPr>
          </a:p>
        </p:txBody>
      </p:sp>
      <p:pic>
        <p:nvPicPr>
          <p:cNvPr id="126" name="Google Shape;126;p19"/>
          <p:cNvPicPr preferRelativeResize="0"/>
          <p:nvPr/>
        </p:nvPicPr>
        <p:blipFill rotWithShape="1">
          <a:blip r:embed="rId3">
            <a:alphaModFix/>
          </a:blip>
          <a:srcRect b="0" l="0" r="0" t="0"/>
          <a:stretch/>
        </p:blipFill>
        <p:spPr>
          <a:xfrm>
            <a:off x="-1" y="621374"/>
            <a:ext cx="3488600" cy="2246975"/>
          </a:xfrm>
          <a:prstGeom prst="rect">
            <a:avLst/>
          </a:prstGeom>
          <a:noFill/>
          <a:ln>
            <a:noFill/>
          </a:ln>
        </p:spPr>
      </p:pic>
      <p:pic>
        <p:nvPicPr>
          <p:cNvPr id="127" name="Google Shape;127;p19"/>
          <p:cNvPicPr preferRelativeResize="0"/>
          <p:nvPr/>
        </p:nvPicPr>
        <p:blipFill rotWithShape="1">
          <a:blip r:embed="rId4">
            <a:alphaModFix/>
          </a:blip>
          <a:srcRect b="0" l="0" r="0" t="0"/>
          <a:stretch/>
        </p:blipFill>
        <p:spPr>
          <a:xfrm>
            <a:off x="301425" y="3422350"/>
            <a:ext cx="3193476" cy="1636550"/>
          </a:xfrm>
          <a:prstGeom prst="rect">
            <a:avLst/>
          </a:prstGeom>
          <a:noFill/>
          <a:ln>
            <a:noFill/>
          </a:ln>
        </p:spPr>
      </p:pic>
      <p:pic>
        <p:nvPicPr>
          <p:cNvPr id="128" name="Google Shape;128;p19"/>
          <p:cNvPicPr preferRelativeResize="0"/>
          <p:nvPr/>
        </p:nvPicPr>
        <p:blipFill rotWithShape="1">
          <a:blip r:embed="rId5">
            <a:alphaModFix/>
          </a:blip>
          <a:srcRect b="0" l="0" r="0" t="0"/>
          <a:stretch/>
        </p:blipFill>
        <p:spPr>
          <a:xfrm>
            <a:off x="1704200" y="2016125"/>
            <a:ext cx="3193475" cy="18013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