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3" r:id="rId2"/>
  </p:sldMasterIdLst>
  <p:notesMasterIdLst>
    <p:notesMasterId r:id="rId17"/>
  </p:notesMasterIdLst>
  <p:handoutMasterIdLst>
    <p:handoutMasterId r:id="rId18"/>
  </p:handoutMasterIdLst>
  <p:sldIdLst>
    <p:sldId id="261" r:id="rId3"/>
    <p:sldId id="296" r:id="rId4"/>
    <p:sldId id="297" r:id="rId5"/>
    <p:sldId id="294" r:id="rId6"/>
    <p:sldId id="307" r:id="rId7"/>
    <p:sldId id="309" r:id="rId8"/>
    <p:sldId id="310" r:id="rId9"/>
    <p:sldId id="306" r:id="rId10"/>
    <p:sldId id="303" r:id="rId11"/>
    <p:sldId id="304" r:id="rId12"/>
    <p:sldId id="305" r:id="rId13"/>
    <p:sldId id="299" r:id="rId14"/>
    <p:sldId id="308" r:id="rId15"/>
    <p:sldId id="262" r:id="rId16"/>
  </p:sldIdLst>
  <p:sldSz cx="12190413" cy="6858000"/>
  <p:notesSz cx="6797675" cy="9926638"/>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talia Ortiz Caceres" initials="NOC" lastIdx="5" clrIdx="0">
    <p:extLst>
      <p:ext uri="{19B8F6BF-5375-455C-9EA6-DF929625EA0E}">
        <p15:presenceInfo xmlns:p15="http://schemas.microsoft.com/office/powerpoint/2012/main" userId="S-1-5-21-1349600208-1838725708-3192339644-693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A3CC"/>
    <a:srgbClr val="68B013"/>
    <a:srgbClr val="002264"/>
    <a:srgbClr val="FF0066"/>
    <a:srgbClr val="AAC812"/>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434" autoAdjust="0"/>
  </p:normalViewPr>
  <p:slideViewPr>
    <p:cSldViewPr>
      <p:cViewPr varScale="1">
        <p:scale>
          <a:sx n="63" d="100"/>
          <a:sy n="63" d="100"/>
        </p:scale>
        <p:origin x="72" y="32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95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6.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image" Target="../media/image6.png"/></Relationships>
</file>

<file path=ppt/charts/_rels/chart7.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53229290622644"/>
          <c:y val="0.30696646406256645"/>
          <c:w val="0.44769152859182137"/>
          <c:h val="0.49455133926183359"/>
        </c:manualLayout>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0000"/>
              </a:solidFill>
              <a:ln>
                <a:noFill/>
              </a:ln>
              <a:effectLst>
                <a:outerShdw dist="38096" dir="2700000" algn="tl">
                  <a:srgbClr val="000000">
                    <a:alpha val="40000"/>
                  </a:srgbClr>
                </a:outerShdw>
              </a:effectLst>
            </c:spPr>
          </c:dPt>
          <c:dPt>
            <c:idx val="2"/>
            <c:bubble3D val="0"/>
            <c:spPr>
              <a:solidFill>
                <a:srgbClr val="FF0000"/>
              </a:solidFill>
              <a:ln>
                <a:noFill/>
              </a:ln>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wrap="square" lIns="38100" tIns="19050" rIns="38100" bIns="19050" anchor="ctr">
                    <a:spAutoFit/>
                  </a:bodyPr>
                  <a:lstStyle/>
                  <a:p>
                    <a:pPr>
                      <a:defRPr sz="1200" baseline="0"/>
                    </a:pPr>
                    <a:r>
                      <a:rPr lang="en-US" sz="1200" baseline="0" smtClean="0"/>
                      <a:t>5</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layout/>
                </c:ext>
              </c:extLst>
            </c:dLbl>
            <c:dLbl>
              <c:idx val="1"/>
              <c:spPr>
                <a:noFill/>
                <a:ln>
                  <a:noFill/>
                </a:ln>
                <a:effectLst/>
              </c:spPr>
              <c:txPr>
                <a:bodyPr wrap="square" lIns="38100" tIns="19050" rIns="38100" bIns="19050" anchor="ctr">
                  <a:spAutoFit/>
                </a:bodyPr>
                <a:lstStyle/>
                <a:p>
                  <a:pPr>
                    <a:defRPr sz="1200" baseline="0"/>
                  </a:pPr>
                  <a:endParaRPr lang="es-PE"/>
                </a:p>
              </c:txPr>
              <c:showLegendKey val="0"/>
              <c:showVal val="1"/>
              <c:showCatName val="0"/>
              <c:showSerName val="0"/>
              <c:showPercent val="0"/>
              <c:showBubbleSize val="0"/>
            </c:dLbl>
            <c:dLbl>
              <c:idx val="3"/>
              <c:layout/>
              <c:tx>
                <c:rich>
                  <a:bodyPr wrap="square" lIns="38100" tIns="19050" rIns="38100" bIns="19050" anchor="ctr">
                    <a:noAutofit/>
                  </a:bodyPr>
                  <a:lstStyle/>
                  <a:p>
                    <a:pPr>
                      <a:defRPr/>
                    </a:pPr>
                    <a:fld id="{879003C2-D48B-4516-A6AA-3B26DAC37257}" type="VALUE">
                      <a:rPr lang="en-US" smtClean="0"/>
                      <a:pPr>
                        <a:defRPr/>
                      </a:pPr>
                      <a:t>[VALOR]</a:t>
                    </a:fld>
                    <a:endParaRPr lang="es-PE"/>
                  </a:p>
                </c:rich>
              </c:tx>
              <c:spPr>
                <a:noFill/>
                <a:ln>
                  <a:noFill/>
                </a:ln>
                <a:effectLst/>
              </c:sp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15:dlblFieldTable/>
                  <c15:showDataLabelsRange val="0"/>
                </c:ext>
              </c:extLst>
            </c:dLbl>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15:layout/>
              </c:ext>
            </c:extLst>
          </c:dLbls>
          <c:cat>
            <c:numLit>
              <c:formatCode>General</c:formatCode>
              <c:ptCount val="4"/>
              <c:pt idx="0">
                <c:v>21</c:v>
              </c:pt>
              <c:pt idx="1">
                <c:v>1</c:v>
              </c:pt>
              <c:pt idx="2">
                <c:v>0</c:v>
              </c:pt>
              <c:pt idx="3">
                <c:v>1</c:v>
              </c:pt>
            </c:numLit>
          </c:cat>
          <c:val>
            <c:numLit>
              <c:formatCode>General</c:formatCode>
              <c:ptCount val="4"/>
              <c:pt idx="0">
                <c:v>21</c:v>
              </c:pt>
              <c:pt idx="1">
                <c:v>1</c:v>
              </c:pt>
              <c:pt idx="2">
                <c:v>0</c:v>
              </c:pt>
              <c:pt idx="3">
                <c:v>1</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53229290622644"/>
          <c:y val="0.30696646406256645"/>
          <c:w val="0.44769152859182137"/>
          <c:h val="0.49455133926183359"/>
        </c:manualLayout>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0000"/>
              </a:solidFill>
              <a:ln>
                <a:noFill/>
              </a:ln>
              <a:effectLst>
                <a:outerShdw dist="38096" dir="2700000" algn="tl">
                  <a:srgbClr val="000000">
                    <a:alpha val="40000"/>
                  </a:srgbClr>
                </a:outerShdw>
              </a:effectLst>
            </c:spPr>
          </c:dPt>
          <c:dPt>
            <c:idx val="2"/>
            <c:bubble3D val="0"/>
            <c:spPr>
              <a:solidFill>
                <a:srgbClr val="FF0000"/>
              </a:solidFill>
              <a:ln>
                <a:noFill/>
              </a:ln>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wrap="square" lIns="38100" tIns="19050" rIns="38100" bIns="19050" anchor="ctr">
                    <a:spAutoFit/>
                  </a:bodyPr>
                  <a:lstStyle/>
                  <a:p>
                    <a:pPr>
                      <a:defRPr sz="1200" baseline="0"/>
                    </a:pPr>
                    <a:r>
                      <a:rPr lang="en-US" sz="1200" baseline="0" smtClean="0"/>
                      <a:t>5</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layout/>
                </c:ext>
              </c:extLst>
            </c:dLbl>
            <c:dLbl>
              <c:idx val="1"/>
              <c:spPr>
                <a:noFill/>
                <a:ln>
                  <a:noFill/>
                </a:ln>
                <a:effectLst/>
              </c:spPr>
              <c:txPr>
                <a:bodyPr wrap="square" lIns="38100" tIns="19050" rIns="38100" bIns="19050" anchor="ctr">
                  <a:spAutoFit/>
                </a:bodyPr>
                <a:lstStyle/>
                <a:p>
                  <a:pPr>
                    <a:defRPr sz="1200" baseline="0"/>
                  </a:pPr>
                  <a:endParaRPr lang="es-PE"/>
                </a:p>
              </c:txPr>
              <c:showLegendKey val="0"/>
              <c:showVal val="1"/>
              <c:showCatName val="0"/>
              <c:showSerName val="0"/>
              <c:showPercent val="0"/>
              <c:showBubbleSize val="0"/>
            </c:dLbl>
            <c:dLbl>
              <c:idx val="3"/>
              <c:layout/>
              <c:tx>
                <c:rich>
                  <a:bodyPr wrap="square" lIns="38100" tIns="19050" rIns="38100" bIns="19050" anchor="ctr">
                    <a:noAutofit/>
                  </a:bodyPr>
                  <a:lstStyle/>
                  <a:p>
                    <a:pPr>
                      <a:defRPr/>
                    </a:pPr>
                    <a:fld id="{879003C2-D48B-4516-A6AA-3B26DAC37257}" type="VALUE">
                      <a:rPr lang="en-US" smtClean="0"/>
                      <a:pPr>
                        <a:defRPr/>
                      </a:pPr>
                      <a:t>[VALOR]</a:t>
                    </a:fld>
                    <a:endParaRPr lang="es-PE"/>
                  </a:p>
                </c:rich>
              </c:tx>
              <c:spPr>
                <a:noFill/>
                <a:ln>
                  <a:noFill/>
                </a:ln>
                <a:effectLst/>
              </c:sp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15:dlblFieldTable/>
                  <c15:showDataLabelsRange val="0"/>
                </c:ext>
              </c:extLst>
            </c:dLbl>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15:layout/>
              </c:ext>
            </c:extLst>
          </c:dLbls>
          <c:cat>
            <c:numLit>
              <c:formatCode>General</c:formatCode>
              <c:ptCount val="4"/>
              <c:pt idx="0">
                <c:v>21</c:v>
              </c:pt>
              <c:pt idx="1">
                <c:v>1</c:v>
              </c:pt>
              <c:pt idx="2">
                <c:v>0</c:v>
              </c:pt>
              <c:pt idx="3">
                <c:v>1</c:v>
              </c:pt>
            </c:numLit>
          </c:cat>
          <c:val>
            <c:numLit>
              <c:formatCode>General</c:formatCode>
              <c:ptCount val="4"/>
              <c:pt idx="0">
                <c:v>21</c:v>
              </c:pt>
              <c:pt idx="1">
                <c:v>1</c:v>
              </c:pt>
              <c:pt idx="2">
                <c:v>0</c:v>
              </c:pt>
              <c:pt idx="3">
                <c:v>1</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FF00"/>
              </a:solidFill>
              <a:ln>
                <a:noFill/>
              </a:ln>
              <a:effectLst>
                <a:outerShdw dist="38096" dir="2700000" algn="tl">
                  <a:srgbClr val="000000">
                    <a:alpha val="40000"/>
                  </a:srgbClr>
                </a:outerShdw>
              </a:effectLst>
            </c:spPr>
          </c:dPt>
          <c:dPt>
            <c:idx val="2"/>
            <c:bubble3D val="0"/>
            <c:spPr>
              <a:solidFill>
                <a:srgbClr val="FF0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r>
                      <a:rPr lang="en-US" smtClean="0"/>
                      <a:t>8</a:t>
                    </a:r>
                    <a:endParaRPr lang="en-US" dirty="0"/>
                  </a:p>
                </c:rich>
              </c:tx>
              <c:spPr>
                <a:noFill/>
                <a:ln>
                  <a:noFill/>
                </a:ln>
                <a:effectLst/>
              </c:spPr>
              <c:showLegendKey val="0"/>
              <c:showVal val="1"/>
              <c:showCatName val="0"/>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layout>
                <c:manualLayout>
                  <c:x val="3.8972863226023009E-2"/>
                  <c:y val="3.3212869123773591E-3"/>
                </c:manualLayout>
              </c:layout>
              <c:tx>
                <c:rich>
                  <a:bodyPr/>
                  <a:lstStyle/>
                  <a:p>
                    <a:r>
                      <a:rPr lang="en-US" baseline="0" dirty="0" smtClean="0">
                        <a:solidFill>
                          <a:srgbClr val="000000"/>
                        </a:solidFill>
                      </a:rPr>
                      <a:t>2</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7.8185559456513856E-2"/>
                      <c:h val="8.1869722390102664E-2"/>
                    </c:manualLayout>
                  </c15:layout>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21</c:v>
              </c:pt>
              <c:pt idx="1">
                <c:v>0</c:v>
              </c:pt>
              <c:pt idx="2">
                <c:v>0</c:v>
              </c:pt>
              <c:pt idx="3">
                <c:v>2</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dirty="0" smtClean="0"/>
                      <a:t>10</a:t>
                    </a: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12</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111107382625404"/>
          <c:y val="0.27092495918063147"/>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layout>
                <c:manualLayout>
                  <c:x val="-4.7219542486858321E-2"/>
                  <c:y val="3.8943044601538086E-3"/>
                </c:manualLayout>
              </c:layout>
              <c:tx>
                <c:rich>
                  <a:bodyPr/>
                  <a:lstStyle/>
                  <a:p>
                    <a:r>
                      <a:rPr lang="en-US" baseline="0" dirty="0" smtClean="0">
                        <a:solidFill>
                          <a:srgbClr val="000000"/>
                        </a:solidFill>
                      </a:rPr>
                      <a:t>10</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710431167651371"/>
                      <c:h val="0.10577958806647696"/>
                    </c:manualLayout>
                  </c15:layout>
                </c:ext>
              </c:extLst>
            </c:dLbl>
            <c:dLbl>
              <c:idx val="1"/>
              <c:layout>
                <c:manualLayout>
                  <c:x val="1.549521374290003E-2"/>
                  <c:y val="3.7813383955632385E-2"/>
                </c:manualLayout>
              </c:layout>
              <c:tx>
                <c:rich>
                  <a:bodyPr/>
                  <a:lstStyle/>
                  <a:p>
                    <a:r>
                      <a:rPr lang="en-US" baseline="0" dirty="0" smtClean="0">
                        <a:solidFill>
                          <a:srgbClr val="000000"/>
                        </a:solidFill>
                      </a:rPr>
                      <a:t>7</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445441441522055"/>
                      <c:h val="0.17141136500310963"/>
                    </c:manualLayout>
                  </c15:layout>
                </c:ext>
              </c:extLst>
            </c:dLbl>
            <c:dLbl>
              <c:idx val="2"/>
              <c:delete val="1"/>
              <c:extLst>
                <c:ext xmlns:c15="http://schemas.microsoft.com/office/drawing/2012/chart" uri="{CE6537A1-D6FC-4f65-9D91-7224C49458BB}"/>
              </c:extLst>
            </c:dLbl>
            <c:dLbl>
              <c:idx val="3"/>
              <c:layout/>
              <c:tx>
                <c:rich>
                  <a:bodyPr/>
                  <a:lstStyle/>
                  <a:p>
                    <a:fld id="{E6936F1C-E4D1-43A9-B145-306636ACCD43}" type="VALUE">
                      <a:rPr lang="en-US" baseline="0" smtClean="0">
                        <a:solidFill>
                          <a:srgbClr val="000000"/>
                        </a:solidFill>
                      </a:rPr>
                      <a:pPr/>
                      <a:t>[VALOR]</a:t>
                    </a:fld>
                    <a:endParaRPr lang="es-PE"/>
                  </a:p>
                </c:rich>
              </c:tx>
              <c:showLegendKey val="0"/>
              <c:showVal val="1"/>
              <c:showCatName val="0"/>
              <c:showSerName val="0"/>
              <c:showPercent val="0"/>
              <c:showBubbleSize val="0"/>
              <c:separator>; </c:separator>
              <c:extLst>
                <c:ext xmlns:c15="http://schemas.microsoft.com/office/drawing/2012/chart" uri="{CE6537A1-D6FC-4f65-9D91-7224C49458BB}">
                  <c15:layout/>
                  <c15:dlblFieldTable/>
                  <c15:showDataLabelsRange val="0"/>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2887040550041"/>
          <c:y val="0.10174440490330149"/>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C000"/>
              </a:solidFill>
              <a:ln>
                <a:noFill/>
              </a:ln>
              <a:effectLst>
                <a:outerShdw dist="38103" dir="5400000" algn="tl">
                  <a:srgbClr val="000000">
                    <a:alpha val="40000"/>
                  </a:srgbClr>
                </a:outerShdw>
              </a:effectLst>
            </c:spPr>
          </c:dPt>
          <c:dLbls>
            <c:dLbl>
              <c:idx val="0"/>
              <c:layout>
                <c:manualLayout>
                  <c:x val="-3.6333276954426161E-2"/>
                  <c:y val="3.8151143640185438E-2"/>
                </c:manualLayout>
              </c:layout>
              <c:tx>
                <c:rich>
                  <a:bodyPr/>
                  <a:lstStyle/>
                  <a:p>
                    <a:r>
                      <a:rPr lang="en-US" baseline="0" dirty="0" smtClean="0">
                        <a:solidFill>
                          <a:srgbClr val="000000"/>
                        </a:solidFill>
                      </a:rPr>
                      <a:t>21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8666031122621193"/>
                      <c:h val="0.17625893824398881"/>
                    </c:manualLayout>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FF000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layout/>
              <c:tx>
                <c:rich>
                  <a:bodyPr/>
                  <a:lstStyle/>
                  <a:p>
                    <a:r>
                      <a:rPr lang="en-US" baseline="0" smtClean="0">
                        <a:solidFill>
                          <a:srgbClr val="000000"/>
                        </a:solidFill>
                      </a:rPr>
                      <a:t>11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layout/>
              <c:tx>
                <c:rich>
                  <a:bodyPr/>
                  <a:lstStyle/>
                  <a:p>
                    <a:r>
                      <a:rPr lang="en-US" baseline="0" dirty="0" smtClean="0">
                        <a:solidFill>
                          <a:srgbClr val="000000"/>
                        </a:solidFill>
                      </a:rPr>
                      <a:t>2</a:t>
                    </a: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2"/>
              <c:layout>
                <c:manualLayout>
                  <c:x val="0.1381123147273827"/>
                  <c:y val="-0.13861814085786073"/>
                </c:manualLayout>
              </c:layout>
              <c:tx>
                <c:rich>
                  <a:bodyPr/>
                  <a:lstStyle/>
                  <a:p>
                    <a:r>
                      <a:rPr lang="en-US" baseline="0" dirty="0" smtClean="0">
                        <a:solidFill>
                          <a:srgbClr val="000000"/>
                        </a:solidFill>
                      </a:rPr>
                      <a:t>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0159676615067956"/>
                      <c:h val="0.11539960226416905"/>
                    </c:manualLayout>
                  </c15:layout>
                </c:ext>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FF00"/>
              </a:solidFill>
              <a:ln>
                <a:noFill/>
              </a:ln>
              <a:effectLst>
                <a:outerShdw dist="38096" dir="2700000" algn="tl">
                  <a:srgbClr val="000000">
                    <a:alpha val="40000"/>
                  </a:srgbClr>
                </a:outerShdw>
              </a:effectLst>
            </c:spPr>
          </c:dPt>
          <c:dPt>
            <c:idx val="2"/>
            <c:bubble3D val="0"/>
            <c:spPr>
              <a:solidFill>
                <a:srgbClr val="FF0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r>
                      <a:rPr lang="en-US" smtClean="0"/>
                      <a:t>8</a:t>
                    </a:r>
                    <a:endParaRPr lang="en-US" dirty="0"/>
                  </a:p>
                </c:rich>
              </c:tx>
              <c:spPr>
                <a:noFill/>
                <a:ln>
                  <a:noFill/>
                </a:ln>
                <a:effectLst/>
              </c:spPr>
              <c:showLegendKey val="0"/>
              <c:showVal val="1"/>
              <c:showCatName val="0"/>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layout>
                <c:manualLayout>
                  <c:x val="3.8972863226023009E-2"/>
                  <c:y val="3.3212869123773591E-3"/>
                </c:manualLayout>
              </c:layout>
              <c:tx>
                <c:rich>
                  <a:bodyPr/>
                  <a:lstStyle/>
                  <a:p>
                    <a:r>
                      <a:rPr lang="en-US" baseline="0" dirty="0" smtClean="0">
                        <a:solidFill>
                          <a:srgbClr val="000000"/>
                        </a:solidFill>
                      </a:rPr>
                      <a:t>2</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7.8185559456513856E-2"/>
                      <c:h val="8.1869722390102664E-2"/>
                    </c:manualLayout>
                  </c15:layout>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21</c:v>
              </c:pt>
              <c:pt idx="1">
                <c:v>0</c:v>
              </c:pt>
              <c:pt idx="2">
                <c:v>0</c:v>
              </c:pt>
              <c:pt idx="3">
                <c:v>2</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dirty="0" smtClean="0"/>
                      <a:t>10</a:t>
                    </a: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12</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111107382625404"/>
          <c:y val="0.27092495918063147"/>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layout>
                <c:manualLayout>
                  <c:x val="-4.7219542486858321E-2"/>
                  <c:y val="3.8943044601538086E-3"/>
                </c:manualLayout>
              </c:layout>
              <c:tx>
                <c:rich>
                  <a:bodyPr/>
                  <a:lstStyle/>
                  <a:p>
                    <a:r>
                      <a:rPr lang="en-US" baseline="0" dirty="0" smtClean="0">
                        <a:solidFill>
                          <a:srgbClr val="000000"/>
                        </a:solidFill>
                      </a:rPr>
                      <a:t>10</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710431167651371"/>
                      <c:h val="0.10577958806647696"/>
                    </c:manualLayout>
                  </c15:layout>
                </c:ext>
              </c:extLst>
            </c:dLbl>
            <c:dLbl>
              <c:idx val="1"/>
              <c:layout>
                <c:manualLayout>
                  <c:x val="1.549521374290003E-2"/>
                  <c:y val="3.7813383955632385E-2"/>
                </c:manualLayout>
              </c:layout>
              <c:tx>
                <c:rich>
                  <a:bodyPr/>
                  <a:lstStyle/>
                  <a:p>
                    <a:r>
                      <a:rPr lang="en-US" baseline="0" dirty="0" smtClean="0">
                        <a:solidFill>
                          <a:srgbClr val="000000"/>
                        </a:solidFill>
                      </a:rPr>
                      <a:t>7</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445441441522055"/>
                      <c:h val="0.17141136500310963"/>
                    </c:manualLayout>
                  </c15:layout>
                </c:ext>
              </c:extLst>
            </c:dLbl>
            <c:dLbl>
              <c:idx val="2"/>
              <c:delete val="1"/>
              <c:extLst>
                <c:ext xmlns:c15="http://schemas.microsoft.com/office/drawing/2012/chart" uri="{CE6537A1-D6FC-4f65-9D91-7224C49458BB}"/>
              </c:extLst>
            </c:dLbl>
            <c:dLbl>
              <c:idx val="3"/>
              <c:layout/>
              <c:tx>
                <c:rich>
                  <a:bodyPr/>
                  <a:lstStyle/>
                  <a:p>
                    <a:fld id="{E6936F1C-E4D1-43A9-B145-306636ACCD43}" type="VALUE">
                      <a:rPr lang="en-US" baseline="0" smtClean="0">
                        <a:solidFill>
                          <a:srgbClr val="000000"/>
                        </a:solidFill>
                      </a:rPr>
                      <a:pPr/>
                      <a:t>[VALOR]</a:t>
                    </a:fld>
                    <a:endParaRPr lang="es-PE"/>
                  </a:p>
                </c:rich>
              </c:tx>
              <c:showLegendKey val="0"/>
              <c:showVal val="1"/>
              <c:showCatName val="0"/>
              <c:showSerName val="0"/>
              <c:showPercent val="0"/>
              <c:showBubbleSize val="0"/>
              <c:separator>; </c:separator>
              <c:extLst>
                <c:ext xmlns:c15="http://schemas.microsoft.com/office/drawing/2012/chart" uri="{CE6537A1-D6FC-4f65-9D91-7224C49458BB}">
                  <c15:layout/>
                  <c15:dlblFieldTable/>
                  <c15:showDataLabelsRange val="0"/>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2887040550041"/>
          <c:y val="0.10174440490330149"/>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C000"/>
              </a:solidFill>
              <a:ln>
                <a:noFill/>
              </a:ln>
              <a:effectLst>
                <a:outerShdw dist="38103" dir="5400000" algn="tl">
                  <a:srgbClr val="000000">
                    <a:alpha val="40000"/>
                  </a:srgbClr>
                </a:outerShdw>
              </a:effectLst>
            </c:spPr>
          </c:dPt>
          <c:dLbls>
            <c:dLbl>
              <c:idx val="0"/>
              <c:layout>
                <c:manualLayout>
                  <c:x val="-3.6333276954426161E-2"/>
                  <c:y val="3.8151143640185438E-2"/>
                </c:manualLayout>
              </c:layout>
              <c:tx>
                <c:rich>
                  <a:bodyPr/>
                  <a:lstStyle/>
                  <a:p>
                    <a:r>
                      <a:rPr lang="en-US" baseline="0" dirty="0" smtClean="0">
                        <a:solidFill>
                          <a:srgbClr val="000000"/>
                        </a:solidFill>
                      </a:rPr>
                      <a:t>21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8666031122621193"/>
                      <c:h val="0.17625893824398881"/>
                    </c:manualLayout>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es-ES" sz="1800" b="1" i="0" u="none" strike="noStrike" kern="1200" baseline="0">
                <a:solidFill>
                  <a:srgbClr val="595959"/>
                </a:solidFill>
                <a:latin typeface="Calibri"/>
              </a:defRPr>
            </a:pPr>
            <a:r>
              <a:rPr lang="es-ES" sz="1200" b="1" i="0" u="none" strike="noStrike" kern="1200" cap="none" spc="0" baseline="0" dirty="0">
                <a:solidFill>
                  <a:srgbClr val="595959"/>
                </a:solidFill>
                <a:uFillTx/>
                <a:latin typeface="Calibri"/>
              </a:rPr>
              <a:t>KPI </a:t>
            </a:r>
            <a:r>
              <a:rPr lang="es-ES" sz="1200" b="1" i="0" u="none" strike="noStrike" kern="1200" cap="none" spc="0" baseline="0" dirty="0" smtClean="0">
                <a:solidFill>
                  <a:srgbClr val="595959"/>
                </a:solidFill>
                <a:uFillTx/>
                <a:latin typeface="Calibri"/>
              </a:rPr>
              <a:t>Vuelos</a:t>
            </a:r>
          </a:p>
          <a:p>
            <a:pPr marL="0" marR="0" indent="0" algn="ctr" defTabSz="914400" fontAlgn="auto" hangingPunct="1">
              <a:lnSpc>
                <a:spcPct val="100000"/>
              </a:lnSpc>
              <a:spcBef>
                <a:spcPts val="0"/>
              </a:spcBef>
              <a:spcAft>
                <a:spcPts val="0"/>
              </a:spcAft>
              <a:tabLst/>
              <a:defRPr lang="es-ES" sz="1800" b="1" i="0" u="none" strike="noStrike" kern="1200" baseline="0">
                <a:solidFill>
                  <a:srgbClr val="595959"/>
                </a:solidFill>
                <a:latin typeface="Calibri"/>
              </a:defRPr>
            </a:pPr>
            <a:r>
              <a:rPr lang="es-ES" sz="1200" b="1" i="0" u="none" strike="noStrike" kern="1200" cap="none" spc="0" baseline="0" dirty="0" smtClean="0">
                <a:solidFill>
                  <a:srgbClr val="595959"/>
                </a:solidFill>
                <a:uFillTx/>
                <a:latin typeface="Calibri"/>
              </a:rPr>
              <a:t> COM</a:t>
            </a:r>
            <a:endParaRPr lang="es-ES" sz="1200" b="1" i="0" u="none" strike="noStrike" kern="1200" cap="none" spc="0" baseline="0" dirty="0">
              <a:solidFill>
                <a:srgbClr val="595959"/>
              </a:solidFill>
              <a:uFillTx/>
              <a:latin typeface="Calibri"/>
            </a:endParaRPr>
          </a:p>
        </c:rich>
      </c:tx>
      <c:layout>
        <c:manualLayout>
          <c:xMode val="edge"/>
          <c:yMode val="edge"/>
          <c:x val="7.5711287849261613E-3"/>
          <c:y val="7.9428479542673538E-3"/>
        </c:manualLayout>
      </c:layout>
      <c:overlay val="0"/>
      <c:spPr>
        <a:noFill/>
        <a:ln>
          <a:noFill/>
        </a:ln>
      </c:spPr>
    </c:title>
    <c:autoTitleDeleted val="0"/>
    <c:view3D>
      <c:rotX val="41"/>
      <c:rotY val="360"/>
      <c:rAngAx val="0"/>
      <c:perspective val="60"/>
    </c:view3D>
    <c:floor>
      <c:thickness val="0"/>
      <c:spPr>
        <a:noFill/>
        <a:ln>
          <a:noFill/>
        </a:ln>
      </c:spPr>
    </c:floor>
    <c:sideWall>
      <c:thickness val="0"/>
      <c:spPr>
        <a:noFill/>
        <a:ln>
          <a:noFill/>
        </a:ln>
      </c:spPr>
    </c:sideWall>
    <c:backWall>
      <c:thickness val="0"/>
      <c:spPr>
        <a:noFill/>
        <a:ln>
          <a:noFill/>
        </a:ln>
      </c:spPr>
    </c:backWall>
    <c:plotArea>
      <c:layout>
        <c:manualLayout>
          <c:layoutTarget val="inner"/>
          <c:xMode val="edge"/>
          <c:yMode val="edge"/>
          <c:x val="6.2944102825068363E-2"/>
          <c:y val="0.31996512266828786"/>
          <c:w val="0.91840601627075147"/>
          <c:h val="0.61674171135721956"/>
        </c:manualLayout>
      </c:layout>
      <c:pie3DChart>
        <c:varyColors val="1"/>
        <c:ser>
          <c:idx val="0"/>
          <c:order val="0"/>
          <c:tx>
            <c:v>Series1</c:v>
          </c:tx>
          <c:dPt>
            <c:idx val="0"/>
            <c:bubble3D val="0"/>
            <c:spPr>
              <a:solidFill>
                <a:srgbClr val="92D050"/>
              </a:solidFill>
              <a:ln>
                <a:noFill/>
              </a:ln>
              <a:effectLst>
                <a:outerShdw dir="16200000" algn="tl">
                  <a:srgbClr val="000000">
                    <a:alpha val="20000"/>
                  </a:srgbClr>
                </a:outerShdw>
              </a:effectLst>
            </c:spPr>
          </c:dPt>
          <c:dPt>
            <c:idx val="1"/>
            <c:bubble3D val="0"/>
            <c:spPr>
              <a:solidFill>
                <a:srgbClr val="FFC000"/>
              </a:solidFill>
              <a:ln>
                <a:noFill/>
              </a:ln>
              <a:effectLst>
                <a:outerShdw dir="16200000" algn="tl">
                  <a:srgbClr val="000000">
                    <a:alpha val="20000"/>
                  </a:srgbClr>
                </a:outerShdw>
              </a:effectLst>
            </c:spPr>
          </c:dPt>
          <c:dPt>
            <c:idx val="2"/>
            <c:bubble3D val="0"/>
            <c:spPr>
              <a:solidFill>
                <a:srgbClr val="FF0000"/>
              </a:solidFill>
              <a:ln>
                <a:noFill/>
              </a:ln>
              <a:effectLst>
                <a:outerShdw dir="16200000" algn="tl">
                  <a:srgbClr val="000000">
                    <a:alpha val="20000"/>
                  </a:srgbClr>
                </a:outerShdw>
              </a:effectLst>
            </c:spPr>
          </c:dPt>
          <c:dPt>
            <c:idx val="3"/>
            <c:bubble3D val="0"/>
            <c:spPr>
              <a:solidFill>
                <a:srgbClr val="FF0000"/>
              </a:solidFill>
              <a:ln>
                <a:noFill/>
              </a:ln>
              <a:effectLst>
                <a:outerShdw dir="16200000" algn="tl">
                  <a:srgbClr val="000000">
                    <a:alpha val="20000"/>
                  </a:srgbClr>
                </a:outerShdw>
              </a:effectLst>
            </c:spPr>
          </c:dPt>
          <c:dLbls>
            <c:dLbl>
              <c:idx val="0"/>
              <c:delete val="1"/>
              <c:extLst>
                <c:ext xmlns:c15="http://schemas.microsoft.com/office/drawing/2012/chart" uri="{CE6537A1-D6FC-4f65-9D91-7224C49458BB}"/>
              </c:extLst>
            </c:dLbl>
            <c:dLbl>
              <c:idx val="1"/>
              <c:layout>
                <c:manualLayout>
                  <c:x val="9.5584969050022006E-2"/>
                  <c:y val="-5.3293697917248986E-2"/>
                </c:manualLayout>
              </c:layout>
              <c:tx>
                <c:rich>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r>
                      <a:rPr lang="en-US" sz="1200" b="1" i="0" u="none" strike="noStrike" kern="1200" cap="none" spc="0" baseline="0" dirty="0">
                        <a:solidFill>
                          <a:srgbClr val="000000"/>
                        </a:solidFill>
                        <a:uFillTx/>
                        <a:latin typeface="Calibri"/>
                      </a:rPr>
                      <a:t> </a:t>
                    </a:r>
                    <a:r>
                      <a:rPr lang="en-US" sz="1200" b="1" i="0" u="none" strike="noStrike" kern="1200" cap="none" spc="0" baseline="0" dirty="0" smtClean="0">
                        <a:solidFill>
                          <a:srgbClr val="000000"/>
                        </a:solidFill>
                        <a:uFillTx/>
                        <a:latin typeface="Calibri"/>
                      </a:rPr>
                      <a:t>1</a:t>
                    </a:r>
                    <a:endParaRPr lang="en-US" sz="1200" b="1" i="0" u="none" strike="noStrike" kern="1200" cap="none" spc="0" baseline="0" dirty="0">
                      <a:solidFill>
                        <a:srgbClr val="000000"/>
                      </a:solidFill>
                      <a:uFillTx/>
                      <a:latin typeface="Calibri"/>
                    </a:endParaRPr>
                  </a:p>
                </c:rich>
              </c:tx>
              <c:spPr>
                <a:noFill/>
                <a:ln>
                  <a:noFill/>
                </a:ln>
                <a:effectLst/>
              </c:sp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manualLayout>
                      <c:w val="0.26677910889252349"/>
                      <c:h val="0.10795376861779656"/>
                    </c:manualLayout>
                  </c15:layout>
                </c:ext>
              </c:extLst>
            </c:dLbl>
            <c:dLbl>
              <c:idx val="2"/>
              <c:layout>
                <c:manualLayout>
                  <c:x val="0.19607333311292865"/>
                  <c:y val="3.3700427506573483E-2"/>
                </c:manualLayout>
              </c:layout>
              <c:tx>
                <c:rich>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r>
                      <a:rPr lang="en-US" sz="1200" b="1" i="0" u="none" strike="noStrike" kern="1200" cap="none" spc="0" baseline="0" dirty="0">
                        <a:solidFill>
                          <a:srgbClr val="000000"/>
                        </a:solidFill>
                        <a:uFillTx/>
                        <a:latin typeface="Calibri"/>
                      </a:rPr>
                      <a:t>1</a:t>
                    </a:r>
                  </a:p>
                </c:rich>
              </c:tx>
              <c:spPr>
                <a:noFill/>
                <a:ln>
                  <a:noFill/>
                </a:ln>
                <a:effectLst/>
              </c:sp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manualLayout>
                      <c:w val="7.5119136603591985E-2"/>
                      <c:h val="0.10113585004285404"/>
                    </c:manualLayout>
                  </c15:layout>
                </c:ext>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Lit>
              <c:ptCount val="4"/>
              <c:pt idx="0">
                <c:v>1</c:v>
              </c:pt>
              <c:pt idx="1">
                <c:v>2</c:v>
              </c:pt>
              <c:pt idx="2">
                <c:v>3</c:v>
              </c:pt>
              <c:pt idx="3">
                <c:v>4</c:v>
              </c:pt>
            </c:strLit>
          </c:cat>
          <c:val>
            <c:numLit>
              <c:formatCode>General</c:formatCode>
              <c:ptCount val="4"/>
              <c:pt idx="0">
                <c:v>21</c:v>
              </c:pt>
              <c:pt idx="1">
                <c:v>6</c:v>
              </c:pt>
              <c:pt idx="2">
                <c:v>0</c:v>
              </c:pt>
              <c:pt idx="3">
                <c:v>5</c:v>
              </c:pt>
            </c:numLit>
          </c:val>
        </c:ser>
        <c:dLbls>
          <c:showLegendKey val="0"/>
          <c:showVal val="0"/>
          <c:showCatName val="0"/>
          <c:showSerName val="0"/>
          <c:showPercent val="0"/>
          <c:showBubbleSize val="0"/>
          <c:showLeaderLines val="1"/>
        </c:dLbls>
      </c:pie3DChart>
      <c:spPr>
        <a:noFill/>
        <a:ln>
          <a:noFill/>
        </a:ln>
      </c:spPr>
    </c:plotArea>
    <c:plotVisOnly val="1"/>
    <c:dispBlanksAs val="gap"/>
    <c:showDLblsOverMax val="0"/>
  </c:chart>
  <c:spPr>
    <a:blipFill>
      <a:blip xmlns:r="http://schemas.openxmlformats.org/officeDocument/2006/relationships" r:embed="rId1"/>
      <a:tile/>
    </a:blip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FF000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layout/>
              <c:tx>
                <c:rich>
                  <a:bodyPr/>
                  <a:lstStyle/>
                  <a:p>
                    <a:r>
                      <a:rPr lang="en-US" baseline="0" smtClean="0">
                        <a:solidFill>
                          <a:srgbClr val="000000"/>
                        </a:solidFill>
                      </a:rPr>
                      <a:t>11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layout/>
              <c:tx>
                <c:rich>
                  <a:bodyPr/>
                  <a:lstStyle/>
                  <a:p>
                    <a:r>
                      <a:rPr lang="en-US" baseline="0" dirty="0" smtClean="0">
                        <a:solidFill>
                          <a:srgbClr val="000000"/>
                        </a:solidFill>
                      </a:rPr>
                      <a:t>2</a:t>
                    </a: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2"/>
              <c:layout>
                <c:manualLayout>
                  <c:x val="0.1381123147273827"/>
                  <c:y val="-0.13861814085786073"/>
                </c:manualLayout>
              </c:layout>
              <c:tx>
                <c:rich>
                  <a:bodyPr/>
                  <a:lstStyle/>
                  <a:p>
                    <a:r>
                      <a:rPr lang="en-US" baseline="0" dirty="0" smtClean="0">
                        <a:solidFill>
                          <a:srgbClr val="000000"/>
                        </a:solidFill>
                      </a:rPr>
                      <a:t>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0159676615067956"/>
                      <c:h val="0.11539960226416905"/>
                    </c:manualLayout>
                  </c15:layout>
                </c:ext>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33BC5C0D-1A8E-40E5-ADA0-84DBF59AA5C6}" type="datetimeFigureOut">
              <a:rPr lang="es-PE" smtClean="0"/>
              <a:pPr/>
              <a:t>02/02/2018</a:t>
            </a:fld>
            <a:endParaRPr lang="es-PE"/>
          </a:p>
        </p:txBody>
      </p:sp>
      <p:sp>
        <p:nvSpPr>
          <p:cNvPr id="4" name="3 Marcador de pie de página"/>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s-PE"/>
          </a:p>
        </p:txBody>
      </p:sp>
      <p:sp>
        <p:nvSpPr>
          <p:cNvPr id="5" name="4 Marcador de número de diapositiva"/>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EE4DE743-8C90-4E5D-88A6-DE09DDDEA465}" type="slidenum">
              <a:rPr lang="es-PE" smtClean="0"/>
              <a:pPr/>
              <a:t>‹Nº›</a:t>
            </a:fld>
            <a:endParaRPr lang="es-PE"/>
          </a:p>
        </p:txBody>
      </p:sp>
    </p:spTree>
    <p:extLst>
      <p:ext uri="{BB962C8B-B14F-4D97-AF65-F5344CB8AC3E}">
        <p14:creationId xmlns:p14="http://schemas.microsoft.com/office/powerpoint/2010/main" val="3528184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1D6789CF-F719-4CF8-BD89-6F425D155B51}" type="datetimeFigureOut">
              <a:rPr lang="es-PE" smtClean="0"/>
              <a:pPr/>
              <a:t>02/02/2018</a:t>
            </a:fld>
            <a:endParaRPr lang="es-PE"/>
          </a:p>
        </p:txBody>
      </p:sp>
      <p:sp>
        <p:nvSpPr>
          <p:cNvPr id="4" name="3 Marcador de imagen de diapositiva"/>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6B73C36-1084-41DA-B4FB-5438826D3999}" type="slidenum">
              <a:rPr lang="es-PE" smtClean="0"/>
              <a:pPr/>
              <a:t>‹Nº›</a:t>
            </a:fld>
            <a:endParaRPr lang="es-PE"/>
          </a:p>
        </p:txBody>
      </p:sp>
    </p:spTree>
    <p:extLst>
      <p:ext uri="{BB962C8B-B14F-4D97-AF65-F5344CB8AC3E}">
        <p14:creationId xmlns:p14="http://schemas.microsoft.com/office/powerpoint/2010/main" val="874289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281" y="2607047"/>
            <a:ext cx="10361851" cy="1470025"/>
          </a:xfrm>
        </p:spPr>
        <p:txBody>
          <a:bodyPr/>
          <a:lstStyle>
            <a:lvl1pPr>
              <a:defRPr sz="6000"/>
            </a:lvl1pPr>
          </a:lstStyle>
          <a:p>
            <a:r>
              <a:rPr lang="es-ES" dirty="0" smtClean="0"/>
              <a:t>Haga clic para modificar el estilo de título del patrón</a:t>
            </a:r>
            <a:endParaRPr lang="es-PE" dirty="0"/>
          </a:p>
        </p:txBody>
      </p:sp>
      <p:sp>
        <p:nvSpPr>
          <p:cNvPr id="7" name="1 Marcador de fecha"/>
          <p:cNvSpPr>
            <a:spLocks noGrp="1"/>
          </p:cNvSpPr>
          <p:nvPr>
            <p:ph type="dt" sz="half" idx="10"/>
          </p:nvPr>
        </p:nvSpPr>
        <p:spPr>
          <a:xfrm>
            <a:off x="609520" y="6356351"/>
            <a:ext cx="2844430" cy="365125"/>
          </a:xfrm>
          <a:prstGeom prst="rect">
            <a:avLst/>
          </a:prstGeom>
        </p:spPr>
        <p:txBody>
          <a:bodyPr/>
          <a:lstStyle>
            <a:lvl1pPr>
              <a:defRPr sz="1200">
                <a:solidFill>
                  <a:srgbClr val="68B013"/>
                </a:solidFill>
              </a:defRPr>
            </a:lvl1pPr>
          </a:lstStyle>
          <a:p>
            <a:fld id="{D7E77C8B-DD1F-4A72-984B-6415D7DA5034}" type="datetimeFigureOut">
              <a:rPr lang="es-PE" smtClean="0"/>
              <a:pPr/>
              <a:t>02/02/2018</a:t>
            </a:fld>
            <a:endParaRPr lang="es-PE" dirty="0"/>
          </a:p>
        </p:txBody>
      </p:sp>
      <p:sp>
        <p:nvSpPr>
          <p:cNvPr id="8" name="Rectángulo 7"/>
          <p:cNvSpPr/>
          <p:nvPr userDrawn="1"/>
        </p:nvSpPr>
        <p:spPr>
          <a:xfrm>
            <a:off x="11855846" y="0"/>
            <a:ext cx="334567" cy="6858000"/>
          </a:xfrm>
          <a:prstGeom prst="rect">
            <a:avLst/>
          </a:prstGeom>
          <a:solidFill>
            <a:srgbClr val="002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de subtítulo">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828562" y="3356992"/>
            <a:ext cx="8533289" cy="1345704"/>
          </a:xfrm>
        </p:spPr>
        <p:txBody>
          <a:bodyPr>
            <a:normAutofit/>
          </a:bodyPr>
          <a:lstStyle>
            <a:lvl1pPr marL="0" indent="0" algn="ctr">
              <a:buNone/>
              <a:defRPr sz="4000" b="1">
                <a:solidFill>
                  <a:srgbClr val="68B01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PE" dirty="0"/>
          </a:p>
        </p:txBody>
      </p:sp>
      <p:sp>
        <p:nvSpPr>
          <p:cNvPr id="6" name="Rectángulo 5"/>
          <p:cNvSpPr/>
          <p:nvPr userDrawn="1"/>
        </p:nvSpPr>
        <p:spPr>
          <a:xfrm>
            <a:off x="11855846" y="0"/>
            <a:ext cx="334567" cy="6858000"/>
          </a:xfrm>
          <a:prstGeom prst="rect">
            <a:avLst/>
          </a:prstGeom>
          <a:solidFill>
            <a:srgbClr val="68B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571993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Una columna">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Haga clic para modificar el estilo de título del patrón</a:t>
            </a:r>
            <a:endParaRPr lang="es-PE" dirty="0"/>
          </a:p>
        </p:txBody>
      </p:sp>
      <p:sp>
        <p:nvSpPr>
          <p:cNvPr id="3" name="2 Marcador de contenido"/>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6" name="5 Marcador de número de diapositiva"/>
          <p:cNvSpPr>
            <a:spLocks noGrp="1"/>
          </p:cNvSpPr>
          <p:nvPr>
            <p:ph type="sldNum" sz="quarter" idx="12"/>
          </p:nvPr>
        </p:nvSpPr>
        <p:spPr/>
        <p:txBody>
          <a:bodyPr/>
          <a:lstStyle>
            <a:lvl1pPr>
              <a:defRPr>
                <a:solidFill>
                  <a:srgbClr val="68B013"/>
                </a:solidFill>
              </a:defRPr>
            </a:lvl1pPr>
          </a:lstStyle>
          <a:p>
            <a:fld id="{E1C5F5C6-555F-458A-94D6-C47106D533BB}" type="slidenum">
              <a:rPr lang="es-PE" smtClean="0"/>
              <a:pPr/>
              <a:t>‹Nº›</a:t>
            </a:fld>
            <a:endParaRPr lang="es-PE"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lumna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812696" y="1600201"/>
            <a:ext cx="5060736"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4" name="3 Marcador de contenido"/>
          <p:cNvSpPr>
            <a:spLocks noGrp="1"/>
          </p:cNvSpPr>
          <p:nvPr>
            <p:ph sz="half" idx="2"/>
          </p:nvPr>
        </p:nvSpPr>
        <p:spPr>
          <a:xfrm>
            <a:off x="6518671" y="1600200"/>
            <a:ext cx="5062221"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7" name="6 Marcador de número de diapositiva"/>
          <p:cNvSpPr>
            <a:spLocks noGrp="1"/>
          </p:cNvSpPr>
          <p:nvPr>
            <p:ph type="sldNum" sz="quarter" idx="12"/>
          </p:nvPr>
        </p:nvSpPr>
        <p:spPr/>
        <p:txBody>
          <a:bodyPr/>
          <a:lstStyle>
            <a:lvl1pPr>
              <a:defRPr>
                <a:solidFill>
                  <a:srgbClr val="68B013"/>
                </a:solidFill>
              </a:defRPr>
            </a:lvl1pPr>
          </a:lstStyle>
          <a:p>
            <a:fld id="{E1C5F5C6-555F-458A-94D6-C47106D533BB}" type="slidenum">
              <a:rPr lang="es-PE" smtClean="0"/>
              <a:pPr/>
              <a:t>‹Nº›</a:t>
            </a:fld>
            <a:endParaRPr lang="es-PE"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6 Marcador de número de diapositiva"/>
          <p:cNvSpPr>
            <a:spLocks noGrp="1"/>
          </p:cNvSpPr>
          <p:nvPr>
            <p:ph type="sldNum" sz="quarter" idx="12"/>
          </p:nvPr>
        </p:nvSpPr>
        <p:spPr>
          <a:xfrm>
            <a:off x="8736463" y="6356351"/>
            <a:ext cx="2844430" cy="365125"/>
          </a:xfrm>
        </p:spPr>
        <p:txBody>
          <a:bodyPr/>
          <a:lstStyle>
            <a:lvl1pPr>
              <a:defRPr>
                <a:solidFill>
                  <a:srgbClr val="68B013"/>
                </a:solidFill>
              </a:defRPr>
            </a:lvl1pPr>
          </a:lstStyle>
          <a:p>
            <a:fld id="{E1C5F5C6-555F-458A-94D6-C47106D533BB}" type="slidenum">
              <a:rPr lang="es-PE" smtClean="0"/>
              <a:pPr/>
              <a:t>‹Nº›</a:t>
            </a:fld>
            <a:endParaRPr lang="es-PE"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 blanco sin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587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214886" y="274638"/>
            <a:ext cx="8366006" cy="1143000"/>
          </a:xfrm>
          <a:prstGeom prst="rect">
            <a:avLst/>
          </a:prstGeom>
        </p:spPr>
        <p:txBody>
          <a:bodyPr vert="horz" lIns="91440" tIns="45720" rIns="91440" bIns="45720" rtlCol="0" anchor="ctr">
            <a:noAutofit/>
          </a:bodyPr>
          <a:lstStyle/>
          <a:p>
            <a:r>
              <a:rPr lang="es-ES" dirty="0" smtClean="0"/>
              <a:t>Haga clic para modificar el estilo de título del patrón</a:t>
            </a:r>
            <a:endParaRPr lang="es-PE" dirty="0"/>
          </a:p>
        </p:txBody>
      </p:sp>
      <p:sp>
        <p:nvSpPr>
          <p:cNvPr id="3" name="2 Marcador de texto"/>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6" name="5 Marcador de número de diapositiva"/>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rgbClr val="68B013"/>
                </a:solidFill>
              </a:defRPr>
            </a:lvl1pPr>
          </a:lstStyle>
          <a:p>
            <a:fld id="{E1C5F5C6-555F-458A-94D6-C47106D533BB}" type="slidenum">
              <a:rPr lang="es-PE" smtClean="0"/>
              <a:pPr/>
              <a:t>‹Nº›</a:t>
            </a:fld>
            <a:endParaRPr lang="es-PE" dirty="0"/>
          </a:p>
        </p:txBody>
      </p:sp>
      <p:pic>
        <p:nvPicPr>
          <p:cNvPr id="7" name="Imagen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09519" y="274638"/>
            <a:ext cx="1945077" cy="634082"/>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92" r:id="rId2"/>
    <p:sldLayoutId id="2147483686" r:id="rId3"/>
    <p:sldLayoutId id="2147483688" r:id="rId4"/>
    <p:sldLayoutId id="2147483691" r:id="rId5"/>
  </p:sldLayoutIdLst>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3600" b="1" kern="1200">
          <a:solidFill>
            <a:srgbClr val="002264"/>
          </a:solidFill>
          <a:latin typeface="+mj-lt"/>
          <a:ea typeface="+mj-ea"/>
          <a:cs typeface="+mj-cs"/>
        </a:defRPr>
      </a:lvl1pPr>
    </p:titleStyle>
    <p:bodyStyle>
      <a:lvl1pPr marL="342900" indent="-342900" algn="l" defTabSz="914400" rtl="0" eaLnBrk="1" latinLnBrk="0" hangingPunct="1">
        <a:spcBef>
          <a:spcPct val="20000"/>
        </a:spcBef>
        <a:buClr>
          <a:srgbClr val="68B013"/>
        </a:buClr>
        <a:buFont typeface="Wingdings" panose="05000000000000000000" pitchFamily="2" charset="2"/>
        <a:buChar char="ü"/>
        <a:defRPr sz="28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Clr>
          <a:srgbClr val="68B013"/>
        </a:buClr>
        <a:buFont typeface="Wingdings" panose="05000000000000000000" pitchFamily="2" charset="2"/>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Clr>
          <a:srgbClr val="68B013"/>
        </a:buClr>
        <a:buFont typeface="Arial"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Clr>
          <a:srgbClr val="68B013"/>
        </a:buClr>
        <a:buFont typeface="Arial"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Clr>
          <a:srgbClr val="68B013"/>
        </a:buClr>
        <a:buFont typeface="Arial"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430159"/>
      </p:ext>
    </p:extLst>
  </p:cSld>
  <p:clrMap bg1="lt1" tx1="dk1" bg2="lt2" tx2="dk2" accent1="accent1" accent2="accent2" accent3="accent3" accent4="accent4" accent5="accent5" accent6="accent6" hlink="hlink" folHlink="folHlink"/>
  <p:sldLayoutIdLst>
    <p:sldLayoutId id="214748369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hart" Target="../charts/chart10.xml"/><Relationship Id="rId3" Type="http://schemas.openxmlformats.org/officeDocument/2006/relationships/chart" Target="../charts/chart2.xml"/><Relationship Id="rId7" Type="http://schemas.openxmlformats.org/officeDocument/2006/relationships/image" Target="../media/image4.png"/><Relationship Id="rId12" Type="http://schemas.openxmlformats.org/officeDocument/2006/relationships/chart" Target="../charts/chart9.xml"/><Relationship Id="rId17" Type="http://schemas.openxmlformats.org/officeDocument/2006/relationships/image" Target="../media/image9.png"/><Relationship Id="rId2" Type="http://schemas.openxmlformats.org/officeDocument/2006/relationships/chart" Target="../charts/chart1.xml"/><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chart" Target="../charts/chart5.xml"/><Relationship Id="rId11" Type="http://schemas.openxmlformats.org/officeDocument/2006/relationships/chart" Target="../charts/chart8.xml"/><Relationship Id="rId5" Type="http://schemas.openxmlformats.org/officeDocument/2006/relationships/chart" Target="../charts/chart4.xml"/><Relationship Id="rId15" Type="http://schemas.openxmlformats.org/officeDocument/2006/relationships/image" Target="../media/image7.png"/><Relationship Id="rId10" Type="http://schemas.openxmlformats.org/officeDocument/2006/relationships/chart" Target="../charts/chart7.xml"/><Relationship Id="rId4" Type="http://schemas.openxmlformats.org/officeDocument/2006/relationships/chart" Target="../charts/chart3.xml"/><Relationship Id="rId9" Type="http://schemas.openxmlformats.org/officeDocument/2006/relationships/chart" Target="../charts/chart6.xml"/><Relationship Id="rId14" Type="http://schemas.openxmlformats.org/officeDocument/2006/relationships/chart" Target="../charts/char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hart" Target="../charts/chart18.xml"/><Relationship Id="rId13" Type="http://schemas.openxmlformats.org/officeDocument/2006/relationships/image" Target="../media/image8.png"/><Relationship Id="rId3" Type="http://schemas.openxmlformats.org/officeDocument/2006/relationships/chart" Target="../charts/chart13.xml"/><Relationship Id="rId7" Type="http://schemas.openxmlformats.org/officeDocument/2006/relationships/chart" Target="../charts/chart17.xml"/><Relationship Id="rId12" Type="http://schemas.openxmlformats.org/officeDocument/2006/relationships/image" Target="../media/image7.png"/><Relationship Id="rId2" Type="http://schemas.openxmlformats.org/officeDocument/2006/relationships/chart" Target="../charts/chart12.xml"/><Relationship Id="rId16"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hart" Target="../charts/chart16.xml"/><Relationship Id="rId11" Type="http://schemas.openxmlformats.org/officeDocument/2006/relationships/chart" Target="../charts/chart21.xml"/><Relationship Id="rId5" Type="http://schemas.openxmlformats.org/officeDocument/2006/relationships/chart" Target="../charts/chart15.xml"/><Relationship Id="rId15" Type="http://schemas.openxmlformats.org/officeDocument/2006/relationships/image" Target="../media/image5.png"/><Relationship Id="rId10" Type="http://schemas.openxmlformats.org/officeDocument/2006/relationships/chart" Target="../charts/chart20.xml"/><Relationship Id="rId4" Type="http://schemas.openxmlformats.org/officeDocument/2006/relationships/chart" Target="../charts/chart14.xml"/><Relationship Id="rId9" Type="http://schemas.openxmlformats.org/officeDocument/2006/relationships/chart" Target="../charts/chart19.xml"/><Relationship Id="rId1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ángulo 4"/>
          <p:cNvSpPr/>
          <p:nvPr/>
        </p:nvSpPr>
        <p:spPr>
          <a:xfrm>
            <a:off x="6518262" y="0"/>
            <a:ext cx="4270860" cy="2348880"/>
          </a:xfrm>
          <a:custGeom>
            <a:avLst/>
            <a:gdLst>
              <a:gd name="connsiteX0" fmla="*/ 0 w 2973358"/>
              <a:gd name="connsiteY0" fmla="*/ 0 h 1844824"/>
              <a:gd name="connsiteX1" fmla="*/ 2973358 w 2973358"/>
              <a:gd name="connsiteY1" fmla="*/ 0 h 1844824"/>
              <a:gd name="connsiteX2" fmla="*/ 2973358 w 2973358"/>
              <a:gd name="connsiteY2" fmla="*/ 1844824 h 1844824"/>
              <a:gd name="connsiteX3" fmla="*/ 0 w 2973358"/>
              <a:gd name="connsiteY3" fmla="*/ 1844824 h 1844824"/>
              <a:gd name="connsiteX4" fmla="*/ 0 w 2973358"/>
              <a:gd name="connsiteY4" fmla="*/ 0 h 1844824"/>
              <a:gd name="connsiteX0" fmla="*/ 0 w 3354358"/>
              <a:gd name="connsiteY0" fmla="*/ 0 h 1844824"/>
              <a:gd name="connsiteX1" fmla="*/ 3354358 w 3354358"/>
              <a:gd name="connsiteY1" fmla="*/ 0 h 1844824"/>
              <a:gd name="connsiteX2" fmla="*/ 2973358 w 3354358"/>
              <a:gd name="connsiteY2" fmla="*/ 1844824 h 1844824"/>
              <a:gd name="connsiteX3" fmla="*/ 0 w 3354358"/>
              <a:gd name="connsiteY3" fmla="*/ 1844824 h 1844824"/>
              <a:gd name="connsiteX4" fmla="*/ 0 w 3354358"/>
              <a:gd name="connsiteY4" fmla="*/ 0 h 1844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4358" h="1844824">
                <a:moveTo>
                  <a:pt x="0" y="0"/>
                </a:moveTo>
                <a:lnTo>
                  <a:pt x="3354358" y="0"/>
                </a:lnTo>
                <a:lnTo>
                  <a:pt x="2973358" y="1844824"/>
                </a:lnTo>
                <a:lnTo>
                  <a:pt x="0" y="1844824"/>
                </a:lnTo>
                <a:lnTo>
                  <a:pt x="0" y="0"/>
                </a:lnTo>
                <a:close/>
              </a:path>
            </a:pathLst>
          </a:custGeom>
          <a:solidFill>
            <a:srgbClr val="002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prstClr val="white"/>
              </a:solidFill>
            </a:endParaRPr>
          </a:p>
        </p:txBody>
      </p:sp>
      <p:pic>
        <p:nvPicPr>
          <p:cNvPr id="10" name="Imagen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7294" y="620688"/>
            <a:ext cx="3427644" cy="1118430"/>
          </a:xfrm>
          <a:prstGeom prst="rect">
            <a:avLst/>
          </a:prstGeom>
        </p:spPr>
      </p:pic>
      <p:sp>
        <p:nvSpPr>
          <p:cNvPr id="14" name="4 CuadroTexto"/>
          <p:cNvSpPr txBox="1"/>
          <p:nvPr/>
        </p:nvSpPr>
        <p:spPr>
          <a:xfrm>
            <a:off x="118542" y="6479758"/>
            <a:ext cx="7776864" cy="246221"/>
          </a:xfrm>
          <a:prstGeom prst="rect">
            <a:avLst/>
          </a:prstGeom>
          <a:noFill/>
        </p:spPr>
        <p:txBody>
          <a:bodyPr wrap="square" rtlCol="0">
            <a:spAutoFit/>
          </a:bodyPr>
          <a:lstStyle/>
          <a:p>
            <a:r>
              <a:rPr lang="es-PE" sz="1000" dirty="0" smtClean="0">
                <a:solidFill>
                  <a:prstClr val="white"/>
                </a:solidFill>
                <a:latin typeface="Century Gothic" panose="020B0502020202020204" pitchFamily="34" charset="0"/>
              </a:rPr>
              <a:t>Oficinas principales: Lima Cargo City, Callao - Perú</a:t>
            </a:r>
            <a:endParaRPr lang="es-PE" sz="1000" dirty="0">
              <a:solidFill>
                <a:prstClr val="white"/>
              </a:solidFill>
              <a:latin typeface="Century Gothic" panose="020B0502020202020204" pitchFamily="34" charset="0"/>
            </a:endParaRPr>
          </a:p>
        </p:txBody>
      </p:sp>
      <p:sp>
        <p:nvSpPr>
          <p:cNvPr id="15" name="4 CuadroTexto"/>
          <p:cNvSpPr txBox="1"/>
          <p:nvPr/>
        </p:nvSpPr>
        <p:spPr>
          <a:xfrm>
            <a:off x="8039422" y="6479758"/>
            <a:ext cx="3960440" cy="246221"/>
          </a:xfrm>
          <a:prstGeom prst="rect">
            <a:avLst/>
          </a:prstGeom>
          <a:noFill/>
        </p:spPr>
        <p:txBody>
          <a:bodyPr wrap="square" rtlCol="0">
            <a:spAutoFit/>
          </a:bodyPr>
          <a:lstStyle/>
          <a:p>
            <a:pPr algn="r"/>
            <a:r>
              <a:rPr lang="es-PE" sz="1000" dirty="0" smtClean="0">
                <a:solidFill>
                  <a:prstClr val="white"/>
                </a:solidFill>
                <a:latin typeface="Century Gothic" panose="020B0502020202020204" pitchFamily="34" charset="0"/>
              </a:rPr>
              <a:t>Lima, Febrero 2018</a:t>
            </a:r>
            <a:endParaRPr lang="es-PE" sz="1000" dirty="0">
              <a:solidFill>
                <a:prstClr val="white"/>
              </a:solidFill>
              <a:latin typeface="Century Gothic" panose="020B0502020202020204" pitchFamily="34" charset="0"/>
            </a:endParaRPr>
          </a:p>
        </p:txBody>
      </p:sp>
      <p:sp>
        <p:nvSpPr>
          <p:cNvPr id="16" name="CuadroTexto 15"/>
          <p:cNvSpPr txBox="1"/>
          <p:nvPr/>
        </p:nvSpPr>
        <p:spPr>
          <a:xfrm>
            <a:off x="1342678" y="836712"/>
            <a:ext cx="4248472" cy="954107"/>
          </a:xfrm>
          <a:prstGeom prst="rect">
            <a:avLst/>
          </a:prstGeom>
          <a:noFill/>
        </p:spPr>
        <p:txBody>
          <a:bodyPr wrap="square" rtlCol="0">
            <a:spAutoFit/>
          </a:bodyPr>
          <a:lstStyle/>
          <a:p>
            <a:pPr algn="r"/>
            <a:r>
              <a:rPr lang="es-PE" sz="2800" dirty="0" smtClean="0">
                <a:solidFill>
                  <a:prstClr val="white"/>
                </a:solidFill>
                <a:latin typeface="Century Gothic"/>
              </a:rPr>
              <a:t>Proyecto Tablero Control  Transmisiones</a:t>
            </a:r>
            <a:endParaRPr lang="es-PE" sz="4000" dirty="0">
              <a:solidFill>
                <a:prstClr val="white"/>
              </a:solidFill>
              <a:latin typeface="Century Gothic"/>
            </a:endParaRPr>
          </a:p>
        </p:txBody>
      </p:sp>
    </p:spTree>
    <p:extLst>
      <p:ext uri="{BB962C8B-B14F-4D97-AF65-F5344CB8AC3E}">
        <p14:creationId xmlns:p14="http://schemas.microsoft.com/office/powerpoint/2010/main" val="906719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grama de flujo: proceso 84"/>
          <p:cNvSpPr/>
          <p:nvPr/>
        </p:nvSpPr>
        <p:spPr>
          <a:xfrm>
            <a:off x="1592010" y="980728"/>
            <a:ext cx="9075197" cy="319006"/>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ES" dirty="0">
                <a:solidFill>
                  <a:srgbClr val="FFFFFF"/>
                </a:solidFill>
                <a:latin typeface="Calibri"/>
              </a:rPr>
              <a:t>TABLERO DE CONTROL DE TRANSMISIONES - EXPORTACIONES</a:t>
            </a:r>
          </a:p>
        </p:txBody>
      </p:sp>
      <p:pic>
        <p:nvPicPr>
          <p:cNvPr id="3" name="Imagen 2"/>
          <p:cNvPicPr>
            <a:picLocks noChangeAspect="1"/>
          </p:cNvPicPr>
          <p:nvPr/>
        </p:nvPicPr>
        <p:blipFill>
          <a:blip r:embed="rId2"/>
          <a:stretch>
            <a:fillRect/>
          </a:stretch>
        </p:blipFill>
        <p:spPr>
          <a:xfrm>
            <a:off x="7556297" y="1330986"/>
            <a:ext cx="3059832" cy="873879"/>
          </a:xfrm>
          <a:prstGeom prst="rect">
            <a:avLst/>
          </a:prstGeom>
        </p:spPr>
      </p:pic>
      <p:pic>
        <p:nvPicPr>
          <p:cNvPr id="7" name="Imagen 6"/>
          <p:cNvPicPr>
            <a:picLocks noChangeAspect="1"/>
          </p:cNvPicPr>
          <p:nvPr/>
        </p:nvPicPr>
        <p:blipFill>
          <a:blip r:embed="rId3"/>
          <a:stretch>
            <a:fillRect/>
          </a:stretch>
        </p:blipFill>
        <p:spPr>
          <a:xfrm>
            <a:off x="7582055" y="2236116"/>
            <a:ext cx="3034074" cy="1022808"/>
          </a:xfrm>
          <a:prstGeom prst="rect">
            <a:avLst/>
          </a:prstGeom>
        </p:spPr>
      </p:pic>
      <p:pic>
        <p:nvPicPr>
          <p:cNvPr id="15" name="Imagen 14"/>
          <p:cNvPicPr>
            <a:picLocks noChangeAspect="1"/>
          </p:cNvPicPr>
          <p:nvPr/>
        </p:nvPicPr>
        <p:blipFill>
          <a:blip r:embed="rId4"/>
          <a:stretch>
            <a:fillRect/>
          </a:stretch>
        </p:blipFill>
        <p:spPr>
          <a:xfrm>
            <a:off x="1592009" y="3388245"/>
            <a:ext cx="9024120" cy="1872245"/>
          </a:xfrm>
          <a:prstGeom prst="rect">
            <a:avLst/>
          </a:prstGeom>
        </p:spPr>
      </p:pic>
      <p:pic>
        <p:nvPicPr>
          <p:cNvPr id="16" name="Imagen 15"/>
          <p:cNvPicPr>
            <a:picLocks noChangeAspect="1"/>
          </p:cNvPicPr>
          <p:nvPr/>
        </p:nvPicPr>
        <p:blipFill>
          <a:blip r:embed="rId5"/>
          <a:stretch>
            <a:fillRect/>
          </a:stretch>
        </p:blipFill>
        <p:spPr>
          <a:xfrm>
            <a:off x="1592009" y="1330985"/>
            <a:ext cx="5964288" cy="2057259"/>
          </a:xfrm>
          <a:prstGeom prst="rect">
            <a:avLst/>
          </a:prstGeom>
        </p:spPr>
      </p:pic>
    </p:spTree>
    <p:extLst>
      <p:ext uri="{BB962C8B-B14F-4D97-AF65-F5344CB8AC3E}">
        <p14:creationId xmlns:p14="http://schemas.microsoft.com/office/powerpoint/2010/main" val="1018003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grama de flujo: proceso 84"/>
          <p:cNvSpPr/>
          <p:nvPr/>
        </p:nvSpPr>
        <p:spPr>
          <a:xfrm>
            <a:off x="1592010" y="980728"/>
            <a:ext cx="9075197" cy="319006"/>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ES" dirty="0">
                <a:solidFill>
                  <a:srgbClr val="FFFFFF"/>
                </a:solidFill>
                <a:latin typeface="Calibri"/>
              </a:rPr>
              <a:t>TABLERO DE CONTROL DE TRANSMISIONES - EXPORTACIONES</a:t>
            </a:r>
          </a:p>
        </p:txBody>
      </p:sp>
      <p:pic>
        <p:nvPicPr>
          <p:cNvPr id="3" name="Imagen 2"/>
          <p:cNvPicPr>
            <a:picLocks noChangeAspect="1"/>
          </p:cNvPicPr>
          <p:nvPr/>
        </p:nvPicPr>
        <p:blipFill>
          <a:blip r:embed="rId2"/>
          <a:stretch>
            <a:fillRect/>
          </a:stretch>
        </p:blipFill>
        <p:spPr>
          <a:xfrm>
            <a:off x="7556297" y="1330986"/>
            <a:ext cx="3059832" cy="873879"/>
          </a:xfrm>
          <a:prstGeom prst="rect">
            <a:avLst/>
          </a:prstGeom>
        </p:spPr>
      </p:pic>
      <p:pic>
        <p:nvPicPr>
          <p:cNvPr id="7" name="Imagen 6"/>
          <p:cNvPicPr>
            <a:picLocks noChangeAspect="1"/>
          </p:cNvPicPr>
          <p:nvPr/>
        </p:nvPicPr>
        <p:blipFill>
          <a:blip r:embed="rId3"/>
          <a:stretch>
            <a:fillRect/>
          </a:stretch>
        </p:blipFill>
        <p:spPr>
          <a:xfrm>
            <a:off x="7582055" y="2236116"/>
            <a:ext cx="3034074" cy="1022808"/>
          </a:xfrm>
          <a:prstGeom prst="rect">
            <a:avLst/>
          </a:prstGeom>
        </p:spPr>
      </p:pic>
      <p:pic>
        <p:nvPicPr>
          <p:cNvPr id="15" name="Imagen 14"/>
          <p:cNvPicPr>
            <a:picLocks noChangeAspect="1"/>
          </p:cNvPicPr>
          <p:nvPr/>
        </p:nvPicPr>
        <p:blipFill>
          <a:blip r:embed="rId4"/>
          <a:stretch>
            <a:fillRect/>
          </a:stretch>
        </p:blipFill>
        <p:spPr>
          <a:xfrm>
            <a:off x="1592009" y="3388245"/>
            <a:ext cx="9024120" cy="1872245"/>
          </a:xfrm>
          <a:prstGeom prst="rect">
            <a:avLst/>
          </a:prstGeom>
        </p:spPr>
      </p:pic>
      <p:pic>
        <p:nvPicPr>
          <p:cNvPr id="16" name="Imagen 15"/>
          <p:cNvPicPr>
            <a:picLocks noChangeAspect="1"/>
          </p:cNvPicPr>
          <p:nvPr/>
        </p:nvPicPr>
        <p:blipFill>
          <a:blip r:embed="rId5"/>
          <a:stretch>
            <a:fillRect/>
          </a:stretch>
        </p:blipFill>
        <p:spPr>
          <a:xfrm>
            <a:off x="1592009" y="1330985"/>
            <a:ext cx="5964288" cy="2057259"/>
          </a:xfrm>
          <a:prstGeom prst="rect">
            <a:avLst/>
          </a:prstGeom>
        </p:spPr>
      </p:pic>
      <p:pic>
        <p:nvPicPr>
          <p:cNvPr id="2" name="Imagen 1"/>
          <p:cNvPicPr>
            <a:picLocks noChangeAspect="1"/>
          </p:cNvPicPr>
          <p:nvPr/>
        </p:nvPicPr>
        <p:blipFill>
          <a:blip r:embed="rId6"/>
          <a:stretch>
            <a:fillRect/>
          </a:stretch>
        </p:blipFill>
        <p:spPr>
          <a:xfrm>
            <a:off x="1774726" y="4075922"/>
            <a:ext cx="8841403" cy="1513318"/>
          </a:xfrm>
          <a:prstGeom prst="rect">
            <a:avLst/>
          </a:prstGeom>
        </p:spPr>
      </p:pic>
    </p:spTree>
    <p:extLst>
      <p:ext uri="{BB962C8B-B14F-4D97-AF65-F5344CB8AC3E}">
        <p14:creationId xmlns:p14="http://schemas.microsoft.com/office/powerpoint/2010/main" val="2066198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ttps://outlook.office.com/owa/service.svc/s/GetFileAttachment?id=AAMkAGM1MzRmOWEyLWY3OTMtNGRiNy1hMTYzLWQzZmQxZTUwMzNjYwBGAAAAAADdzm36P1AEQKpxhKjSi0rOBwCAY%2BeKdX7FQaf9LZGIfRp8AAAAAAEMAACAY%2BeKdX7FQaf9LZGIfRp8AABJ%2Fj5PAAABEgAQAM2YMzZ5e4BChk9F4GxxZ9Q%3D&amp;X-OWA-CANARY=cpssRlpdeU6IZSRTneARLGD6Ix50LNUY_Dvi9lmHk0CuROk0nmeQthhseZXXUYGNUxY-bpCo7fg.&amp;isImagePreview=True"/>
          <p:cNvSpPr>
            <a:spLocks noChangeAspect="1" noChangeArrowheads="1"/>
          </p:cNvSpPr>
          <p:nvPr/>
        </p:nvSpPr>
        <p:spPr bwMode="auto">
          <a:xfrm>
            <a:off x="1342678" y="1484784"/>
            <a:ext cx="5184576" cy="518459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6"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Punto de control Exportaciones</a:t>
            </a:r>
            <a:endParaRPr lang="es-PE" dirty="0"/>
          </a:p>
        </p:txBody>
      </p:sp>
      <p:pic>
        <p:nvPicPr>
          <p:cNvPr id="8" name="Imagen 7"/>
          <p:cNvPicPr>
            <a:picLocks noChangeAspect="1"/>
          </p:cNvPicPr>
          <p:nvPr/>
        </p:nvPicPr>
        <p:blipFill>
          <a:blip r:embed="rId2"/>
          <a:stretch>
            <a:fillRect/>
          </a:stretch>
        </p:blipFill>
        <p:spPr>
          <a:xfrm>
            <a:off x="550591" y="1376972"/>
            <a:ext cx="5976664" cy="4500300"/>
          </a:xfrm>
          <a:prstGeom prst="rect">
            <a:avLst/>
          </a:prstGeom>
        </p:spPr>
      </p:pic>
      <p:sp>
        <p:nvSpPr>
          <p:cNvPr id="9" name="Elipse 8"/>
          <p:cNvSpPr/>
          <p:nvPr/>
        </p:nvSpPr>
        <p:spPr>
          <a:xfrm>
            <a:off x="3358902" y="1196752"/>
            <a:ext cx="648072" cy="64807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200" b="1" dirty="0" smtClean="0"/>
              <a:t>1</a:t>
            </a:r>
            <a:endParaRPr lang="es-PE" sz="2200" b="1" dirty="0"/>
          </a:p>
        </p:txBody>
      </p:sp>
      <p:sp>
        <p:nvSpPr>
          <p:cNvPr id="10" name="Rectángulo redondeado 9"/>
          <p:cNvSpPr/>
          <p:nvPr/>
        </p:nvSpPr>
        <p:spPr>
          <a:xfrm>
            <a:off x="7391350" y="1309866"/>
            <a:ext cx="3816424" cy="125503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3" name="CuadroTexto 12"/>
          <p:cNvSpPr txBox="1"/>
          <p:nvPr/>
        </p:nvSpPr>
        <p:spPr>
          <a:xfrm>
            <a:off x="7537337" y="1590994"/>
            <a:ext cx="2813591" cy="369332"/>
          </a:xfrm>
          <a:prstGeom prst="rect">
            <a:avLst/>
          </a:prstGeom>
          <a:noFill/>
        </p:spPr>
        <p:txBody>
          <a:bodyPr wrap="none" rtlCol="0">
            <a:spAutoFit/>
          </a:bodyPr>
          <a:lstStyle/>
          <a:p>
            <a:r>
              <a:rPr lang="es-PE" dirty="0" smtClean="0">
                <a:solidFill>
                  <a:schemeClr val="bg1"/>
                </a:solidFill>
              </a:rPr>
              <a:t>Crédito disponible (S/.):</a:t>
            </a:r>
            <a:endParaRPr lang="es-PE" dirty="0">
              <a:solidFill>
                <a:schemeClr val="bg1"/>
              </a:solidFill>
            </a:endParaRPr>
          </a:p>
        </p:txBody>
      </p:sp>
      <p:sp>
        <p:nvSpPr>
          <p:cNvPr id="14" name="Rectángulo 13"/>
          <p:cNvSpPr/>
          <p:nvPr/>
        </p:nvSpPr>
        <p:spPr>
          <a:xfrm>
            <a:off x="7969384" y="2049983"/>
            <a:ext cx="2090478" cy="3132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Elipse 14"/>
          <p:cNvSpPr/>
          <p:nvPr/>
        </p:nvSpPr>
        <p:spPr>
          <a:xfrm>
            <a:off x="8397216" y="872716"/>
            <a:ext cx="648072" cy="64807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200" b="1" dirty="0" smtClean="0"/>
              <a:t>2</a:t>
            </a:r>
            <a:endParaRPr lang="es-PE" sz="2200" b="1" dirty="0"/>
          </a:p>
        </p:txBody>
      </p:sp>
      <p:sp>
        <p:nvSpPr>
          <p:cNvPr id="16" name="Rectángulo redondeado 15"/>
          <p:cNvSpPr/>
          <p:nvPr/>
        </p:nvSpPr>
        <p:spPr>
          <a:xfrm>
            <a:off x="8975525" y="3935390"/>
            <a:ext cx="2310873" cy="1077786"/>
          </a:xfrm>
          <a:prstGeom prst="roundRect">
            <a:avLst/>
          </a:prstGeom>
          <a:solidFill>
            <a:schemeClr val="accent1">
              <a:lumMod val="75000"/>
            </a:schemeClr>
          </a:solidFill>
          <a:ln>
            <a:solidFill>
              <a:schemeClr val="accent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dirty="0" smtClean="0"/>
              <a:t>Se Grabará la autorización</a:t>
            </a:r>
            <a:endParaRPr lang="es-PE" dirty="0"/>
          </a:p>
        </p:txBody>
      </p:sp>
      <p:sp>
        <p:nvSpPr>
          <p:cNvPr id="17" name="Elipse 16"/>
          <p:cNvSpPr/>
          <p:nvPr/>
        </p:nvSpPr>
        <p:spPr>
          <a:xfrm>
            <a:off x="8327454" y="4063877"/>
            <a:ext cx="648072" cy="64807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200" b="1" dirty="0"/>
              <a:t>3</a:t>
            </a:r>
          </a:p>
        </p:txBody>
      </p:sp>
      <p:cxnSp>
        <p:nvCxnSpPr>
          <p:cNvPr id="18" name="Conector recto de flecha 17"/>
          <p:cNvCxnSpPr/>
          <p:nvPr/>
        </p:nvCxnSpPr>
        <p:spPr>
          <a:xfrm flipH="1">
            <a:off x="4583038" y="2309741"/>
            <a:ext cx="3312368" cy="114152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a:endCxn id="13" idx="1"/>
          </p:cNvCxnSpPr>
          <p:nvPr/>
        </p:nvCxnSpPr>
        <p:spPr>
          <a:xfrm flipV="1">
            <a:off x="5303117" y="1775660"/>
            <a:ext cx="2234220" cy="53408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a:stCxn id="17" idx="2"/>
          </p:cNvCxnSpPr>
          <p:nvPr/>
        </p:nvCxnSpPr>
        <p:spPr>
          <a:xfrm flipH="1" flipV="1">
            <a:off x="5955382" y="4077080"/>
            <a:ext cx="2372072" cy="31083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CuadroTexto 1"/>
          <p:cNvSpPr txBox="1"/>
          <p:nvPr/>
        </p:nvSpPr>
        <p:spPr>
          <a:xfrm>
            <a:off x="550591" y="6237312"/>
            <a:ext cx="9661619" cy="584775"/>
          </a:xfrm>
          <a:prstGeom prst="rect">
            <a:avLst/>
          </a:prstGeom>
          <a:noFill/>
        </p:spPr>
        <p:txBody>
          <a:bodyPr wrap="none" rtlCol="0">
            <a:spAutoFit/>
          </a:bodyPr>
          <a:lstStyle/>
          <a:p>
            <a:pPr marL="285750" indent="-285750">
              <a:buFont typeface="Arial" panose="020B0604020202020204" pitchFamily="34" charset="0"/>
              <a:buChar char="•"/>
            </a:pPr>
            <a:r>
              <a:rPr lang="es-PE" sz="1600" dirty="0" smtClean="0">
                <a:solidFill>
                  <a:schemeClr val="accent2"/>
                </a:solidFill>
              </a:rPr>
              <a:t>Para la consulta del crédito se toma el RUC del Exportador, si este no cuenta con crédito se </a:t>
            </a:r>
          </a:p>
          <a:p>
            <a:r>
              <a:rPr lang="es-PE" sz="1600" dirty="0">
                <a:solidFill>
                  <a:schemeClr val="accent2"/>
                </a:solidFill>
              </a:rPr>
              <a:t> </a:t>
            </a:r>
            <a:r>
              <a:rPr lang="es-PE" sz="1600" dirty="0" smtClean="0">
                <a:solidFill>
                  <a:schemeClr val="accent2"/>
                </a:solidFill>
              </a:rPr>
              <a:t>    consultará al RUC del Agente</a:t>
            </a:r>
            <a:endParaRPr lang="es-PE" sz="1600" dirty="0">
              <a:solidFill>
                <a:schemeClr val="accent2"/>
              </a:solidFill>
            </a:endParaRPr>
          </a:p>
        </p:txBody>
      </p:sp>
    </p:spTree>
    <p:extLst>
      <p:ext uri="{BB962C8B-B14F-4D97-AF65-F5344CB8AC3E}">
        <p14:creationId xmlns:p14="http://schemas.microsoft.com/office/powerpoint/2010/main" val="386049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662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ángulo 4"/>
          <p:cNvSpPr/>
          <p:nvPr/>
        </p:nvSpPr>
        <p:spPr>
          <a:xfrm>
            <a:off x="6518262" y="0"/>
            <a:ext cx="4270860" cy="2348880"/>
          </a:xfrm>
          <a:custGeom>
            <a:avLst/>
            <a:gdLst>
              <a:gd name="connsiteX0" fmla="*/ 0 w 2973358"/>
              <a:gd name="connsiteY0" fmla="*/ 0 h 1844824"/>
              <a:gd name="connsiteX1" fmla="*/ 2973358 w 2973358"/>
              <a:gd name="connsiteY1" fmla="*/ 0 h 1844824"/>
              <a:gd name="connsiteX2" fmla="*/ 2973358 w 2973358"/>
              <a:gd name="connsiteY2" fmla="*/ 1844824 h 1844824"/>
              <a:gd name="connsiteX3" fmla="*/ 0 w 2973358"/>
              <a:gd name="connsiteY3" fmla="*/ 1844824 h 1844824"/>
              <a:gd name="connsiteX4" fmla="*/ 0 w 2973358"/>
              <a:gd name="connsiteY4" fmla="*/ 0 h 1844824"/>
              <a:gd name="connsiteX0" fmla="*/ 0 w 3354358"/>
              <a:gd name="connsiteY0" fmla="*/ 0 h 1844824"/>
              <a:gd name="connsiteX1" fmla="*/ 3354358 w 3354358"/>
              <a:gd name="connsiteY1" fmla="*/ 0 h 1844824"/>
              <a:gd name="connsiteX2" fmla="*/ 2973358 w 3354358"/>
              <a:gd name="connsiteY2" fmla="*/ 1844824 h 1844824"/>
              <a:gd name="connsiteX3" fmla="*/ 0 w 3354358"/>
              <a:gd name="connsiteY3" fmla="*/ 1844824 h 1844824"/>
              <a:gd name="connsiteX4" fmla="*/ 0 w 3354358"/>
              <a:gd name="connsiteY4" fmla="*/ 0 h 1844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4358" h="1844824">
                <a:moveTo>
                  <a:pt x="0" y="0"/>
                </a:moveTo>
                <a:lnTo>
                  <a:pt x="3354358" y="0"/>
                </a:lnTo>
                <a:lnTo>
                  <a:pt x="2973358" y="1844824"/>
                </a:lnTo>
                <a:lnTo>
                  <a:pt x="0" y="1844824"/>
                </a:lnTo>
                <a:lnTo>
                  <a:pt x="0" y="0"/>
                </a:lnTo>
                <a:close/>
              </a:path>
            </a:pathLst>
          </a:custGeom>
          <a:solidFill>
            <a:srgbClr val="00226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prstClr val="white"/>
              </a:solidFill>
            </a:endParaRPr>
          </a:p>
        </p:txBody>
      </p:sp>
      <p:sp>
        <p:nvSpPr>
          <p:cNvPr id="9" name="4 CuadroTexto"/>
          <p:cNvSpPr txBox="1"/>
          <p:nvPr/>
        </p:nvSpPr>
        <p:spPr>
          <a:xfrm>
            <a:off x="118542" y="6479758"/>
            <a:ext cx="7776864" cy="246221"/>
          </a:xfrm>
          <a:prstGeom prst="rect">
            <a:avLst/>
          </a:prstGeom>
          <a:noFill/>
        </p:spPr>
        <p:txBody>
          <a:bodyPr wrap="square" rtlCol="0">
            <a:spAutoFit/>
          </a:bodyPr>
          <a:lstStyle/>
          <a:p>
            <a:r>
              <a:rPr lang="es-PE" sz="1000" dirty="0">
                <a:solidFill>
                  <a:prstClr val="white"/>
                </a:solidFill>
                <a:latin typeface="Century Gothic" panose="020B0502020202020204" pitchFamily="34" charset="0"/>
              </a:rPr>
              <a:t>Av. Elmer </a:t>
            </a:r>
            <a:r>
              <a:rPr lang="es-PE" sz="1000" dirty="0" err="1">
                <a:solidFill>
                  <a:prstClr val="white"/>
                </a:solidFill>
                <a:latin typeface="Century Gothic" panose="020B0502020202020204" pitchFamily="34" charset="0"/>
              </a:rPr>
              <a:t>Faucett</a:t>
            </a:r>
            <a:r>
              <a:rPr lang="es-PE" sz="1000" dirty="0">
                <a:solidFill>
                  <a:prstClr val="white"/>
                </a:solidFill>
                <a:latin typeface="Century Gothic" panose="020B0502020202020204" pitchFamily="34" charset="0"/>
              </a:rPr>
              <a:t> 2879, Callao, </a:t>
            </a:r>
            <a:r>
              <a:rPr lang="es-PE" sz="1000" dirty="0" smtClean="0">
                <a:solidFill>
                  <a:prstClr val="white"/>
                </a:solidFill>
                <a:latin typeface="Century Gothic" panose="020B0502020202020204" pitchFamily="34" charset="0"/>
              </a:rPr>
              <a:t>Perú  </a:t>
            </a:r>
            <a:r>
              <a:rPr lang="es-PE" sz="1000" dirty="0">
                <a:solidFill>
                  <a:prstClr val="white"/>
                </a:solidFill>
                <a:latin typeface="Century Gothic" panose="020B0502020202020204" pitchFamily="34" charset="0"/>
              </a:rPr>
              <a:t>|  T: +51 (1) 513 8900  |  www.talma.com.pe</a:t>
            </a:r>
            <a:endParaRPr lang="es-PE" sz="1000" dirty="0" smtClean="0">
              <a:solidFill>
                <a:prstClr val="white"/>
              </a:solidFill>
              <a:latin typeface="Century Gothic" panose="020B0502020202020204" pitchFamily="34" charset="0"/>
            </a:endParaRPr>
          </a:p>
        </p:txBody>
      </p:sp>
      <p:sp>
        <p:nvSpPr>
          <p:cNvPr id="10" name="CuadroTexto 9"/>
          <p:cNvSpPr txBox="1"/>
          <p:nvPr/>
        </p:nvSpPr>
        <p:spPr>
          <a:xfrm>
            <a:off x="6887294" y="1412776"/>
            <a:ext cx="3528392" cy="830997"/>
          </a:xfrm>
          <a:prstGeom prst="rect">
            <a:avLst/>
          </a:prstGeom>
          <a:noFill/>
        </p:spPr>
        <p:txBody>
          <a:bodyPr wrap="square" rtlCol="0">
            <a:spAutoFit/>
          </a:bodyPr>
          <a:lstStyle/>
          <a:p>
            <a:r>
              <a:rPr lang="es-PE" sz="4800" b="1" dirty="0" smtClean="0">
                <a:solidFill>
                  <a:prstClr val="white"/>
                </a:solidFill>
                <a:latin typeface="Century Gothic" panose="020B0502020202020204" pitchFamily="34" charset="0"/>
              </a:rPr>
              <a:t>GRACIAS</a:t>
            </a:r>
            <a:endParaRPr lang="es-PE" sz="4800" b="1" dirty="0">
              <a:solidFill>
                <a:prstClr val="white"/>
              </a:solidFill>
              <a:latin typeface="Century Gothic" panose="020B0502020202020204" pitchFamily="34" charset="0"/>
            </a:endParaRP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2845" y="294346"/>
            <a:ext cx="2881384" cy="940187"/>
          </a:xfrm>
          <a:prstGeom prst="rect">
            <a:avLst/>
          </a:prstGeom>
        </p:spPr>
      </p:pic>
    </p:spTree>
    <p:extLst>
      <p:ext uri="{BB962C8B-B14F-4D97-AF65-F5344CB8AC3E}">
        <p14:creationId xmlns:p14="http://schemas.microsoft.com/office/powerpoint/2010/main" val="494769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198662" y="1772816"/>
            <a:ext cx="9289032" cy="1569660"/>
          </a:xfrm>
          <a:prstGeom prst="rect">
            <a:avLst/>
          </a:prstGeom>
          <a:noFill/>
        </p:spPr>
        <p:txBody>
          <a:bodyPr wrap="square" rtlCol="0">
            <a:spAutoFit/>
          </a:bodyPr>
          <a:lstStyle/>
          <a:p>
            <a:pPr marL="457200" indent="-457200">
              <a:buFont typeface="Wingdings" panose="05000000000000000000" pitchFamily="2" charset="2"/>
              <a:buChar char="ü"/>
            </a:pPr>
            <a:r>
              <a:rPr lang="es-PE" sz="3200" dirty="0" smtClean="0"/>
              <a:t>Facturación Importaciones</a:t>
            </a:r>
          </a:p>
          <a:p>
            <a:endParaRPr lang="es-PE" sz="3200" dirty="0" smtClean="0"/>
          </a:p>
          <a:p>
            <a:pPr marL="457200" indent="-457200">
              <a:buFont typeface="Wingdings" panose="05000000000000000000" pitchFamily="2" charset="2"/>
              <a:buChar char="ü"/>
            </a:pPr>
            <a:r>
              <a:rPr lang="es-PE" sz="3200" dirty="0" smtClean="0"/>
              <a:t>Facturación Exportaciones</a:t>
            </a:r>
          </a:p>
        </p:txBody>
      </p:sp>
      <p:sp>
        <p:nvSpPr>
          <p:cNvPr id="4"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Alcance</a:t>
            </a:r>
            <a:endParaRPr lang="es-PE" dirty="0"/>
          </a:p>
        </p:txBody>
      </p:sp>
    </p:spTree>
    <p:extLst>
      <p:ext uri="{BB962C8B-B14F-4D97-AF65-F5344CB8AC3E}">
        <p14:creationId xmlns:p14="http://schemas.microsoft.com/office/powerpoint/2010/main" val="12739511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Exclusiones</a:t>
            </a:r>
            <a:endParaRPr lang="es-PE" dirty="0"/>
          </a:p>
        </p:txBody>
      </p:sp>
      <p:sp>
        <p:nvSpPr>
          <p:cNvPr id="4" name="CuadroTexto 3"/>
          <p:cNvSpPr txBox="1"/>
          <p:nvPr/>
        </p:nvSpPr>
        <p:spPr>
          <a:xfrm>
            <a:off x="838622" y="1346710"/>
            <a:ext cx="9793088" cy="4154984"/>
          </a:xfrm>
          <a:prstGeom prst="rect">
            <a:avLst/>
          </a:prstGeom>
          <a:noFill/>
        </p:spPr>
        <p:txBody>
          <a:bodyPr wrap="square" rtlCol="0">
            <a:spAutoFit/>
          </a:bodyPr>
          <a:lstStyle/>
          <a:p>
            <a:pPr marL="457200" indent="-457200">
              <a:buFont typeface="Wingdings" panose="05000000000000000000" pitchFamily="2" charset="2"/>
              <a:buChar char="ü"/>
            </a:pPr>
            <a:r>
              <a:rPr lang="es-PE" sz="2400" dirty="0" smtClean="0"/>
              <a:t>Facturación Handling (Masivo, Diario) *</a:t>
            </a:r>
          </a:p>
          <a:p>
            <a:r>
              <a:rPr lang="es-PE" sz="2400" dirty="0" smtClean="0"/>
              <a:t>	(</a:t>
            </a:r>
            <a:r>
              <a:rPr lang="es-PE" sz="2400" dirty="0"/>
              <a:t>La solución </a:t>
            </a:r>
            <a:r>
              <a:rPr lang="es-PE" sz="2400" dirty="0" smtClean="0"/>
              <a:t>sería </a:t>
            </a:r>
            <a:r>
              <a:rPr lang="es-PE" sz="2400" dirty="0"/>
              <a:t>la creación de un Satélite </a:t>
            </a:r>
            <a:r>
              <a:rPr lang="es-PE" sz="2400" dirty="0" smtClean="0"/>
              <a:t>donde se </a:t>
            </a:r>
          </a:p>
          <a:p>
            <a:r>
              <a:rPr lang="es-PE" sz="2400" dirty="0"/>
              <a:t>	</a:t>
            </a:r>
            <a:r>
              <a:rPr lang="es-PE" sz="2400" dirty="0" smtClean="0"/>
              <a:t> establecería el </a:t>
            </a:r>
            <a:r>
              <a:rPr lang="es-PE" sz="2400" dirty="0"/>
              <a:t>punto de control)</a:t>
            </a:r>
          </a:p>
          <a:p>
            <a:pPr marL="914400" lvl="1" indent="-457200">
              <a:buFont typeface="Wingdings" panose="05000000000000000000" pitchFamily="2" charset="2"/>
              <a:buChar char="ü"/>
            </a:pPr>
            <a:endParaRPr lang="es-PE" sz="2400" dirty="0" smtClean="0"/>
          </a:p>
          <a:p>
            <a:pPr marL="457200" indent="-457200">
              <a:buFont typeface="Wingdings" panose="05000000000000000000" pitchFamily="2" charset="2"/>
              <a:buChar char="ü"/>
            </a:pPr>
            <a:r>
              <a:rPr lang="es-PE" sz="2400" dirty="0" smtClean="0"/>
              <a:t>Facturación Masiva *</a:t>
            </a:r>
          </a:p>
          <a:p>
            <a:r>
              <a:rPr lang="es-PE" sz="2400" dirty="0"/>
              <a:t>	</a:t>
            </a:r>
            <a:r>
              <a:rPr lang="es-PE" sz="2400" dirty="0" smtClean="0"/>
              <a:t>(La solución seria la creación de un Satélite donde se</a:t>
            </a:r>
          </a:p>
          <a:p>
            <a:r>
              <a:rPr lang="es-PE" sz="2400" dirty="0"/>
              <a:t>	</a:t>
            </a:r>
            <a:r>
              <a:rPr lang="es-PE" sz="2400" dirty="0" smtClean="0"/>
              <a:t> establecería el punto de control)</a:t>
            </a:r>
          </a:p>
          <a:p>
            <a:endParaRPr lang="es-PE" sz="2400" dirty="0" smtClean="0"/>
          </a:p>
          <a:p>
            <a:pPr marL="457200" indent="-457200">
              <a:buFont typeface="Wingdings" panose="05000000000000000000" pitchFamily="2" charset="2"/>
              <a:buChar char="ü"/>
            </a:pPr>
            <a:r>
              <a:rPr lang="es-PE" sz="2400" dirty="0" smtClean="0"/>
              <a:t>Facturación TTS(No se factura en Hermes)</a:t>
            </a:r>
          </a:p>
          <a:p>
            <a:pPr marL="457200" indent="-457200">
              <a:buFont typeface="Wingdings" panose="05000000000000000000" pitchFamily="2" charset="2"/>
              <a:buChar char="ü"/>
            </a:pPr>
            <a:endParaRPr lang="es-PE" sz="2400" dirty="0" smtClean="0"/>
          </a:p>
          <a:p>
            <a:pPr marL="457200" indent="-457200">
              <a:buFont typeface="Wingdings" panose="05000000000000000000" pitchFamily="2" charset="2"/>
              <a:buChar char="ü"/>
            </a:pPr>
            <a:r>
              <a:rPr lang="es-PE" sz="2400" dirty="0" smtClean="0"/>
              <a:t>Facturación Especial (No se factura en </a:t>
            </a:r>
            <a:r>
              <a:rPr lang="es-PE" sz="2400" dirty="0"/>
              <a:t>H</a:t>
            </a:r>
            <a:r>
              <a:rPr lang="es-PE" sz="2400" dirty="0" smtClean="0"/>
              <a:t>ermes)</a:t>
            </a:r>
          </a:p>
        </p:txBody>
      </p:sp>
      <p:sp>
        <p:nvSpPr>
          <p:cNvPr id="2" name="CuadroTexto 1"/>
          <p:cNvSpPr txBox="1"/>
          <p:nvPr/>
        </p:nvSpPr>
        <p:spPr>
          <a:xfrm>
            <a:off x="478582" y="5949280"/>
            <a:ext cx="10988906" cy="369332"/>
          </a:xfrm>
          <a:prstGeom prst="rect">
            <a:avLst/>
          </a:prstGeom>
          <a:noFill/>
        </p:spPr>
        <p:txBody>
          <a:bodyPr wrap="none" rtlCol="0">
            <a:spAutoFit/>
          </a:bodyPr>
          <a:lstStyle/>
          <a:p>
            <a:r>
              <a:rPr lang="es-PE" dirty="0">
                <a:solidFill>
                  <a:schemeClr val="accent2"/>
                </a:solidFill>
              </a:rPr>
              <a:t>*  No tenemos forma de establecer  un punto de control en HERMES que lo podamos controlar. </a:t>
            </a:r>
          </a:p>
        </p:txBody>
      </p:sp>
    </p:spTree>
    <p:extLst>
      <p:ext uri="{BB962C8B-B14F-4D97-AF65-F5344CB8AC3E}">
        <p14:creationId xmlns:p14="http://schemas.microsoft.com/office/powerpoint/2010/main" val="655136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Consideraciones</a:t>
            </a:r>
            <a:endParaRPr lang="es-PE" dirty="0"/>
          </a:p>
        </p:txBody>
      </p:sp>
      <p:sp>
        <p:nvSpPr>
          <p:cNvPr id="5" name="CuadroTexto 4"/>
          <p:cNvSpPr txBox="1"/>
          <p:nvPr/>
        </p:nvSpPr>
        <p:spPr>
          <a:xfrm>
            <a:off x="550590" y="1268760"/>
            <a:ext cx="10328001" cy="6309420"/>
          </a:xfrm>
          <a:prstGeom prst="rect">
            <a:avLst/>
          </a:prstGeom>
          <a:noFill/>
        </p:spPr>
        <p:txBody>
          <a:bodyPr wrap="square" rtlCol="0">
            <a:spAutoFit/>
          </a:bodyPr>
          <a:lstStyle/>
          <a:p>
            <a:pPr marL="457200" indent="-457200">
              <a:buFont typeface="Wingdings" panose="05000000000000000000" pitchFamily="2" charset="2"/>
              <a:buChar char="ü"/>
            </a:pPr>
            <a:r>
              <a:rPr lang="es-PE" sz="1700" dirty="0" smtClean="0"/>
              <a:t>Los puntos de control serán informativos para el facturador de forma que por intermedio de él se comunique al cliente.</a:t>
            </a:r>
          </a:p>
          <a:p>
            <a:endParaRPr lang="es-PE" sz="1700" dirty="0" smtClean="0"/>
          </a:p>
          <a:p>
            <a:pPr marL="457200" indent="-457200">
              <a:buFont typeface="Wingdings" panose="05000000000000000000" pitchFamily="2" charset="2"/>
              <a:buChar char="ü"/>
            </a:pPr>
            <a:r>
              <a:rPr lang="es-PE" sz="1700" dirty="0" smtClean="0"/>
              <a:t>No se consideraran las personas naturales por no contar con crédito</a:t>
            </a:r>
          </a:p>
          <a:p>
            <a:pPr marL="457200" indent="-457200">
              <a:buFont typeface="Wingdings" panose="05000000000000000000" pitchFamily="2" charset="2"/>
              <a:buChar char="ü"/>
            </a:pPr>
            <a:endParaRPr lang="es-PE" sz="1700" dirty="0"/>
          </a:p>
          <a:p>
            <a:pPr marL="457200" indent="-457200">
              <a:buFont typeface="Wingdings" panose="05000000000000000000" pitchFamily="2" charset="2"/>
              <a:buChar char="ü"/>
            </a:pPr>
            <a:r>
              <a:rPr lang="es-PE" sz="1700" dirty="0" smtClean="0"/>
              <a:t>La línea de crédito se obtendrá desde el SAP(RFC) mediante una consulta por RUC del cliente pagador</a:t>
            </a:r>
          </a:p>
          <a:p>
            <a:pPr marL="457200" indent="-457200">
              <a:buFont typeface="Wingdings" panose="05000000000000000000" pitchFamily="2" charset="2"/>
              <a:buChar char="ü"/>
            </a:pPr>
            <a:endParaRPr lang="es-PE" sz="1700" dirty="0"/>
          </a:p>
          <a:p>
            <a:pPr marL="457200" indent="-457200">
              <a:buFont typeface="Wingdings" panose="05000000000000000000" pitchFamily="2" charset="2"/>
              <a:buChar char="ü"/>
            </a:pPr>
            <a:r>
              <a:rPr lang="es-PE" sz="1700" dirty="0" smtClean="0"/>
              <a:t>El crédito se obtendrá diariamente a la hora de corte donde se actualizará y estará disponible por 1 día(dependiendo de la hora de corte).</a:t>
            </a:r>
          </a:p>
          <a:p>
            <a:pPr marL="457200" indent="-457200">
              <a:buFont typeface="Wingdings" panose="05000000000000000000" pitchFamily="2" charset="2"/>
              <a:buChar char="ü"/>
            </a:pPr>
            <a:endParaRPr lang="es-PE" sz="1700" dirty="0" smtClean="0"/>
          </a:p>
          <a:p>
            <a:pPr marL="457200" indent="-457200">
              <a:buFont typeface="Wingdings" panose="05000000000000000000" pitchFamily="2" charset="2"/>
              <a:buChar char="ü"/>
            </a:pPr>
            <a:r>
              <a:rPr lang="es-PE" sz="1700" dirty="0" smtClean="0"/>
              <a:t>El calculo del crédito final contemplará los cargos generados en Hermes hasta el momento de la consulta en el punto de control,  los cargos generados después de pasar el punto de control no se considerarán.</a:t>
            </a:r>
          </a:p>
          <a:p>
            <a:pPr marL="457200" indent="-457200">
              <a:buFont typeface="Wingdings" panose="05000000000000000000" pitchFamily="2" charset="2"/>
              <a:buChar char="ü"/>
            </a:pPr>
            <a:endParaRPr lang="es-PE" sz="1700" dirty="0"/>
          </a:p>
          <a:p>
            <a:pPr marL="457200" indent="-457200">
              <a:buFont typeface="Wingdings" panose="05000000000000000000" pitchFamily="2" charset="2"/>
              <a:buChar char="ü"/>
            </a:pPr>
            <a:r>
              <a:rPr lang="es-PE" sz="1700" dirty="0" smtClean="0"/>
              <a:t>El calculó para establecer el Límite de crédito sería: Limite de crédito consultado al SAP – Montos de la factura al crédito del día + Monto de las Notas de crédito del día</a:t>
            </a:r>
          </a:p>
          <a:p>
            <a:pPr marL="457200" indent="-457200">
              <a:buFont typeface="Wingdings" panose="05000000000000000000" pitchFamily="2" charset="2"/>
              <a:buChar char="ü"/>
            </a:pPr>
            <a:endParaRPr lang="es-PE" sz="1700" dirty="0" smtClean="0"/>
          </a:p>
          <a:p>
            <a:pPr marL="457200" indent="-457200">
              <a:buFont typeface="Wingdings" panose="05000000000000000000" pitchFamily="2" charset="2"/>
              <a:buChar char="ü"/>
            </a:pPr>
            <a:r>
              <a:rPr lang="es-PE" sz="1700" dirty="0" smtClean="0"/>
              <a:t>El RUC del cliente pagador ingresado no se validará contra el cliente pagador en Hermes por ser un dato que se ingresa al momento de la facturación de Hermes.</a:t>
            </a:r>
          </a:p>
          <a:p>
            <a:endParaRPr lang="es-PE" sz="3200" dirty="0" smtClean="0"/>
          </a:p>
          <a:p>
            <a:endParaRPr lang="es-PE" sz="3200" dirty="0" smtClean="0"/>
          </a:p>
        </p:txBody>
      </p:sp>
    </p:spTree>
    <p:extLst>
      <p:ext uri="{BB962C8B-B14F-4D97-AF65-F5344CB8AC3E}">
        <p14:creationId xmlns:p14="http://schemas.microsoft.com/office/powerpoint/2010/main" val="1975524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08"/>
          <p:cNvGrpSpPr/>
          <p:nvPr/>
        </p:nvGrpSpPr>
        <p:grpSpPr>
          <a:xfrm>
            <a:off x="7677457" y="2917384"/>
            <a:ext cx="401954" cy="126269"/>
            <a:chOff x="8223839" y="2384407"/>
            <a:chExt cx="535938" cy="168359"/>
          </a:xfrm>
        </p:grpSpPr>
        <p:sp>
          <p:nvSpPr>
            <p:cNvPr id="4" name="Rectángulo: esquinas superiores cortadas 209"/>
            <p:cNvSpPr/>
            <p:nvPr/>
          </p:nvSpPr>
          <p:spPr>
            <a:xfrm rot="10799991">
              <a:off x="8223839" y="2384407"/>
              <a:ext cx="535938" cy="168359"/>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5" name="Conector recto 210"/>
            <p:cNvCxnSpPr/>
            <p:nvPr/>
          </p:nvCxnSpPr>
          <p:spPr>
            <a:xfrm rot="5400013">
              <a:off x="8498556" y="2238327"/>
              <a:ext cx="0" cy="439744"/>
            </a:xfrm>
            <a:prstGeom prst="straightConnector1">
              <a:avLst/>
            </a:prstGeom>
            <a:noFill/>
            <a:ln w="12701" cap="flat">
              <a:solidFill>
                <a:srgbClr val="000000"/>
              </a:solidFill>
              <a:prstDash val="solid"/>
              <a:miter/>
            </a:ln>
          </p:spPr>
        </p:cxnSp>
        <p:cxnSp>
          <p:nvCxnSpPr>
            <p:cNvPr id="6" name="Conector recto 211"/>
            <p:cNvCxnSpPr/>
            <p:nvPr/>
          </p:nvCxnSpPr>
          <p:spPr>
            <a:xfrm rot="5400013">
              <a:off x="8478891" y="2321596"/>
              <a:ext cx="0" cy="352209"/>
            </a:xfrm>
            <a:prstGeom prst="straightConnector1">
              <a:avLst/>
            </a:prstGeom>
            <a:noFill/>
            <a:ln w="12701" cap="flat">
              <a:solidFill>
                <a:srgbClr val="000000"/>
              </a:solidFill>
              <a:prstDash val="solid"/>
              <a:miter/>
            </a:ln>
          </p:spPr>
        </p:cxnSp>
      </p:grpSp>
      <p:sp>
        <p:nvSpPr>
          <p:cNvPr id="7" name="Diagrama de flujo: proceso 84"/>
          <p:cNvSpPr/>
          <p:nvPr/>
        </p:nvSpPr>
        <p:spPr>
          <a:xfrm>
            <a:off x="1566086" y="1340768"/>
            <a:ext cx="9032637" cy="239255"/>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r>
              <a:rPr lang="es-ES" sz="1350" dirty="0">
                <a:solidFill>
                  <a:srgbClr val="FFFFFF"/>
                </a:solidFill>
                <a:latin typeface="Calibri"/>
              </a:rPr>
              <a:t>TABLERO DE CONTROL DE TRANSMISIONES - IMPORTACIONES</a:t>
            </a:r>
          </a:p>
        </p:txBody>
      </p:sp>
      <p:sp>
        <p:nvSpPr>
          <p:cNvPr id="8" name="Botón de acción: en blanco 19"/>
          <p:cNvSpPr/>
          <p:nvPr/>
        </p:nvSpPr>
        <p:spPr>
          <a:xfrm>
            <a:off x="1523206" y="1612765"/>
            <a:ext cx="9102136" cy="1797936"/>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rgbClr val="FFFFFF"/>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9" name="Conector recto 21"/>
          <p:cNvCxnSpPr/>
          <p:nvPr/>
        </p:nvCxnSpPr>
        <p:spPr>
          <a:xfrm>
            <a:off x="5836655" y="1626028"/>
            <a:ext cx="0" cy="1508060"/>
          </a:xfrm>
          <a:prstGeom prst="straightConnector1">
            <a:avLst/>
          </a:prstGeom>
          <a:noFill/>
          <a:ln w="6345" cap="flat">
            <a:solidFill>
              <a:srgbClr val="000000"/>
            </a:solidFill>
            <a:prstDash val="solid"/>
            <a:miter/>
          </a:ln>
        </p:spPr>
      </p:cxnSp>
      <p:cxnSp>
        <p:nvCxnSpPr>
          <p:cNvPr id="10" name="Conector recto 22"/>
          <p:cNvCxnSpPr/>
          <p:nvPr/>
        </p:nvCxnSpPr>
        <p:spPr>
          <a:xfrm flipH="1">
            <a:off x="7618549" y="1626028"/>
            <a:ext cx="692" cy="1508060"/>
          </a:xfrm>
          <a:prstGeom prst="straightConnector1">
            <a:avLst/>
          </a:prstGeom>
          <a:noFill/>
          <a:ln w="6345" cap="flat">
            <a:solidFill>
              <a:srgbClr val="000000"/>
            </a:solidFill>
            <a:prstDash val="solid"/>
            <a:miter/>
          </a:ln>
        </p:spPr>
      </p:cxnSp>
      <p:sp>
        <p:nvSpPr>
          <p:cNvPr id="11" name="CuadroTexto 38"/>
          <p:cNvSpPr txBox="1"/>
          <p:nvPr/>
        </p:nvSpPr>
        <p:spPr>
          <a:xfrm>
            <a:off x="1523206" y="2950711"/>
            <a:ext cx="1086426"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dirty="0">
                <a:solidFill>
                  <a:srgbClr val="000000"/>
                </a:solidFill>
                <a:latin typeface="Calibri"/>
              </a:rPr>
              <a:t>Numeración</a:t>
            </a:r>
          </a:p>
        </p:txBody>
      </p:sp>
      <p:sp>
        <p:nvSpPr>
          <p:cNvPr id="12" name="CuadroTexto 30"/>
          <p:cNvSpPr txBox="1"/>
          <p:nvPr/>
        </p:nvSpPr>
        <p:spPr>
          <a:xfrm>
            <a:off x="7614585" y="1864419"/>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(FCL)</a:t>
            </a:r>
            <a:endParaRPr lang="es-ES" b="1">
              <a:solidFill>
                <a:srgbClr val="000000"/>
              </a:solidFill>
              <a:latin typeface="Calibri"/>
            </a:endParaRPr>
          </a:p>
        </p:txBody>
      </p:sp>
      <p:sp>
        <p:nvSpPr>
          <p:cNvPr id="13" name="CuadroTexto 31"/>
          <p:cNvSpPr txBox="1"/>
          <p:nvPr/>
        </p:nvSpPr>
        <p:spPr>
          <a:xfrm>
            <a:off x="8601637" y="1866881"/>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(LCL)</a:t>
            </a:r>
            <a:endParaRPr lang="es-ES" b="1">
              <a:solidFill>
                <a:srgbClr val="000000"/>
              </a:solidFill>
              <a:latin typeface="Calibri"/>
            </a:endParaRPr>
          </a:p>
        </p:txBody>
      </p:sp>
      <p:sp>
        <p:nvSpPr>
          <p:cNvPr id="14" name="CuadroTexto 34"/>
          <p:cNvSpPr txBox="1"/>
          <p:nvPr/>
        </p:nvSpPr>
        <p:spPr>
          <a:xfrm>
            <a:off x="9468474" y="1772014"/>
            <a:ext cx="1156869" cy="433004"/>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dirty="0">
                <a:solidFill>
                  <a:srgbClr val="000000"/>
                </a:solidFill>
                <a:latin typeface="Calibri"/>
              </a:rPr>
              <a:t>Bultos Faltos / Sobrantes y Actas ME (Almacén)</a:t>
            </a:r>
            <a:endParaRPr lang="es-ES" b="1" dirty="0">
              <a:solidFill>
                <a:srgbClr val="000000"/>
              </a:solidFill>
              <a:latin typeface="Calibri"/>
            </a:endParaRPr>
          </a:p>
        </p:txBody>
      </p:sp>
      <p:sp>
        <p:nvSpPr>
          <p:cNvPr id="15" name="Elipse 154"/>
          <p:cNvSpPr/>
          <p:nvPr/>
        </p:nvSpPr>
        <p:spPr>
          <a:xfrm>
            <a:off x="7425424" y="6322140"/>
            <a:ext cx="378321" cy="3854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16" name="CuadroTexto 38"/>
          <p:cNvSpPr txBox="1"/>
          <p:nvPr/>
        </p:nvSpPr>
        <p:spPr>
          <a:xfrm>
            <a:off x="4139465"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5</a:t>
            </a:r>
            <a:endParaRPr lang="es-ES" sz="900" b="1" dirty="0">
              <a:solidFill>
                <a:srgbClr val="000000"/>
              </a:solidFill>
              <a:latin typeface="Calibri"/>
            </a:endParaRPr>
          </a:p>
        </p:txBody>
      </p:sp>
      <p:sp>
        <p:nvSpPr>
          <p:cNvPr id="17" name="CuadroTexto 38"/>
          <p:cNvSpPr txBox="1"/>
          <p:nvPr/>
        </p:nvSpPr>
        <p:spPr>
          <a:xfrm>
            <a:off x="4952193"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6</a:t>
            </a:r>
            <a:endParaRPr lang="es-ES" sz="900" b="1" dirty="0">
              <a:solidFill>
                <a:srgbClr val="000000"/>
              </a:solidFill>
              <a:latin typeface="Calibri"/>
            </a:endParaRPr>
          </a:p>
        </p:txBody>
      </p:sp>
      <p:sp>
        <p:nvSpPr>
          <p:cNvPr id="18" name="CuadroTexto 38"/>
          <p:cNvSpPr txBox="1"/>
          <p:nvPr/>
        </p:nvSpPr>
        <p:spPr>
          <a:xfrm>
            <a:off x="7726391"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Master</a:t>
            </a:r>
            <a:endParaRPr lang="es-ES" b="1">
              <a:solidFill>
                <a:srgbClr val="000000"/>
              </a:solidFill>
              <a:latin typeface="Calibri"/>
            </a:endParaRPr>
          </a:p>
        </p:txBody>
      </p:sp>
      <p:sp>
        <p:nvSpPr>
          <p:cNvPr id="19" name="CuadroTexto 38"/>
          <p:cNvSpPr txBox="1"/>
          <p:nvPr/>
        </p:nvSpPr>
        <p:spPr>
          <a:xfrm>
            <a:off x="8681937"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Hijo</a:t>
            </a:r>
            <a:endParaRPr lang="es-ES" b="1">
              <a:solidFill>
                <a:srgbClr val="000000"/>
              </a:solidFill>
              <a:latin typeface="Calibri"/>
            </a:endParaRPr>
          </a:p>
        </p:txBody>
      </p:sp>
      <p:sp>
        <p:nvSpPr>
          <p:cNvPr id="20" name="CuadroTexto 38"/>
          <p:cNvSpPr txBox="1"/>
          <p:nvPr/>
        </p:nvSpPr>
        <p:spPr>
          <a:xfrm>
            <a:off x="9648908" y="2955761"/>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6 Hijo</a:t>
            </a:r>
            <a:endParaRPr lang="es-ES" b="1">
              <a:solidFill>
                <a:srgbClr val="000000"/>
              </a:solidFill>
              <a:latin typeface="Calibri"/>
            </a:endParaRPr>
          </a:p>
        </p:txBody>
      </p:sp>
      <p:grpSp>
        <p:nvGrpSpPr>
          <p:cNvPr id="21" name="Grupo 62"/>
          <p:cNvGrpSpPr/>
          <p:nvPr/>
        </p:nvGrpSpPr>
        <p:grpSpPr>
          <a:xfrm>
            <a:off x="5839632" y="2156782"/>
            <a:ext cx="80561" cy="481699"/>
            <a:chOff x="5755233" y="1147872"/>
            <a:chExt cx="107414" cy="642265"/>
          </a:xfrm>
        </p:grpSpPr>
        <p:sp>
          <p:nvSpPr>
            <p:cNvPr id="22" name="Rectángulo: esquinas superiores cortadas 63"/>
            <p:cNvSpPr/>
            <p:nvPr/>
          </p:nvSpPr>
          <p:spPr>
            <a:xfrm rot="5400013">
              <a:off x="5487807" y="141529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3" name="Conector recto 64"/>
            <p:cNvCxnSpPr/>
            <p:nvPr/>
          </p:nvCxnSpPr>
          <p:spPr>
            <a:xfrm>
              <a:off x="5802380" y="1197489"/>
              <a:ext cx="0" cy="526977"/>
            </a:xfrm>
            <a:prstGeom prst="straightConnector1">
              <a:avLst/>
            </a:prstGeom>
            <a:noFill/>
            <a:ln w="12701" cap="flat">
              <a:solidFill>
                <a:srgbClr val="000000"/>
              </a:solidFill>
              <a:prstDash val="solid"/>
              <a:miter/>
            </a:ln>
          </p:spPr>
        </p:cxnSp>
        <p:cxnSp>
          <p:nvCxnSpPr>
            <p:cNvPr id="24" name="Conector recto 65"/>
            <p:cNvCxnSpPr/>
            <p:nvPr/>
          </p:nvCxnSpPr>
          <p:spPr>
            <a:xfrm>
              <a:off x="5832546" y="1252782"/>
              <a:ext cx="0" cy="422078"/>
            </a:xfrm>
            <a:prstGeom prst="straightConnector1">
              <a:avLst/>
            </a:prstGeom>
            <a:noFill/>
            <a:ln w="12701" cap="flat">
              <a:solidFill>
                <a:srgbClr val="000000"/>
              </a:solidFill>
              <a:prstDash val="solid"/>
              <a:miter/>
            </a:ln>
          </p:spPr>
        </p:cxnSp>
      </p:grpSp>
      <p:grpSp>
        <p:nvGrpSpPr>
          <p:cNvPr id="25" name="Grupo 66"/>
          <p:cNvGrpSpPr/>
          <p:nvPr/>
        </p:nvGrpSpPr>
        <p:grpSpPr>
          <a:xfrm>
            <a:off x="7639013" y="2167125"/>
            <a:ext cx="80561" cy="481699"/>
            <a:chOff x="8154408" y="1161662"/>
            <a:chExt cx="107414" cy="642265"/>
          </a:xfrm>
        </p:grpSpPr>
        <p:sp>
          <p:nvSpPr>
            <p:cNvPr id="26" name="Rectángulo: esquinas superiores cortadas 67"/>
            <p:cNvSpPr/>
            <p:nvPr/>
          </p:nvSpPr>
          <p:spPr>
            <a:xfrm rot="5400013">
              <a:off x="7886982" y="142908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7" name="Conector recto 68"/>
            <p:cNvCxnSpPr/>
            <p:nvPr/>
          </p:nvCxnSpPr>
          <p:spPr>
            <a:xfrm>
              <a:off x="8201555" y="1211278"/>
              <a:ext cx="0" cy="526978"/>
            </a:xfrm>
            <a:prstGeom prst="straightConnector1">
              <a:avLst/>
            </a:prstGeom>
            <a:noFill/>
            <a:ln w="12701" cap="flat">
              <a:solidFill>
                <a:srgbClr val="000000"/>
              </a:solidFill>
              <a:prstDash val="solid"/>
              <a:miter/>
            </a:ln>
          </p:spPr>
        </p:cxnSp>
        <p:cxnSp>
          <p:nvCxnSpPr>
            <p:cNvPr id="28" name="Conector recto 69"/>
            <p:cNvCxnSpPr/>
            <p:nvPr/>
          </p:nvCxnSpPr>
          <p:spPr>
            <a:xfrm>
              <a:off x="8231721" y="1266572"/>
              <a:ext cx="0" cy="422077"/>
            </a:xfrm>
            <a:prstGeom prst="straightConnector1">
              <a:avLst/>
            </a:prstGeom>
            <a:noFill/>
            <a:ln w="12701" cap="flat">
              <a:solidFill>
                <a:srgbClr val="000000"/>
              </a:solidFill>
              <a:prstDash val="solid"/>
              <a:miter/>
            </a:ln>
          </p:spPr>
        </p:cxnSp>
      </p:grpSp>
      <p:grpSp>
        <p:nvGrpSpPr>
          <p:cNvPr id="29" name="Grupo 120"/>
          <p:cNvGrpSpPr/>
          <p:nvPr/>
        </p:nvGrpSpPr>
        <p:grpSpPr>
          <a:xfrm>
            <a:off x="1671953" y="1632722"/>
            <a:ext cx="4002210" cy="244466"/>
            <a:chOff x="2825029" y="459979"/>
            <a:chExt cx="2494640" cy="321871"/>
          </a:xfrm>
        </p:grpSpPr>
        <p:sp>
          <p:nvSpPr>
            <p:cNvPr id="30" name="Rectángulo redondeado 119"/>
            <p:cNvSpPr/>
            <p:nvPr/>
          </p:nvSpPr>
          <p:spPr>
            <a:xfrm>
              <a:off x="2825029" y="459979"/>
              <a:ext cx="2489353"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1" name="CuadroTexto 54"/>
            <p:cNvSpPr txBox="1"/>
            <p:nvPr/>
          </p:nvSpPr>
          <p:spPr>
            <a:xfrm>
              <a:off x="2830316" y="508322"/>
              <a:ext cx="2489353" cy="27352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dirty="0">
                  <a:solidFill>
                    <a:srgbClr val="000000"/>
                  </a:solidFill>
                  <a:latin typeface="Arial Black" pitchFamily="34"/>
                </a:rPr>
                <a:t>                          Transportista (Línea Aérea)</a:t>
              </a:r>
            </a:p>
          </p:txBody>
        </p:sp>
      </p:grpSp>
      <p:grpSp>
        <p:nvGrpSpPr>
          <p:cNvPr id="32" name="Grupo 122"/>
          <p:cNvGrpSpPr/>
          <p:nvPr/>
        </p:nvGrpSpPr>
        <p:grpSpPr>
          <a:xfrm>
            <a:off x="6082404" y="1636156"/>
            <a:ext cx="1323312" cy="231664"/>
            <a:chOff x="6078931" y="453706"/>
            <a:chExt cx="1764416" cy="308885"/>
          </a:xfrm>
        </p:grpSpPr>
        <p:sp>
          <p:nvSpPr>
            <p:cNvPr id="33" name="Rectángulo redondeado 123"/>
            <p:cNvSpPr/>
            <p:nvPr/>
          </p:nvSpPr>
          <p:spPr>
            <a:xfrm>
              <a:off x="6078931" y="453706"/>
              <a:ext cx="176120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4" name="CuadroTexto 54"/>
            <p:cNvSpPr txBox="1"/>
            <p:nvPr/>
          </p:nvSpPr>
          <p:spPr>
            <a:xfrm>
              <a:off x="6082140" y="485593"/>
              <a:ext cx="1761207"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a:solidFill>
                    <a:srgbClr val="000000"/>
                  </a:solidFill>
                  <a:latin typeface="Arial Black" pitchFamily="34"/>
                </a:rPr>
                <a:t>Agencia de Carga</a:t>
              </a:r>
            </a:p>
          </p:txBody>
        </p:sp>
      </p:grpSp>
      <p:grpSp>
        <p:nvGrpSpPr>
          <p:cNvPr id="35" name="Grupo 125"/>
          <p:cNvGrpSpPr/>
          <p:nvPr/>
        </p:nvGrpSpPr>
        <p:grpSpPr>
          <a:xfrm>
            <a:off x="8436817" y="1635398"/>
            <a:ext cx="1385844" cy="231663"/>
            <a:chOff x="9218151" y="452693"/>
            <a:chExt cx="1847793" cy="308883"/>
          </a:xfrm>
        </p:grpSpPr>
        <p:sp>
          <p:nvSpPr>
            <p:cNvPr id="36" name="Rectángulo redondeado 126"/>
            <p:cNvSpPr/>
            <p:nvPr/>
          </p:nvSpPr>
          <p:spPr>
            <a:xfrm>
              <a:off x="9218151" y="452693"/>
              <a:ext cx="184441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7" name="CuadroTexto 54"/>
            <p:cNvSpPr txBox="1"/>
            <p:nvPr/>
          </p:nvSpPr>
          <p:spPr>
            <a:xfrm>
              <a:off x="9221526" y="484578"/>
              <a:ext cx="1844418"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dirty="0">
                  <a:solidFill>
                    <a:srgbClr val="000000"/>
                  </a:solidFill>
                  <a:latin typeface="Arial Black" pitchFamily="34"/>
                </a:rPr>
                <a:t>Deposito Temporal</a:t>
              </a:r>
            </a:p>
          </p:txBody>
        </p:sp>
      </p:grpSp>
      <p:graphicFrame>
        <p:nvGraphicFramePr>
          <p:cNvPr id="38" name="Gráfico 129"/>
          <p:cNvGraphicFramePr/>
          <p:nvPr>
            <p:extLst>
              <p:ext uri="{D42A27DB-BD31-4B8C-83A1-F6EECF244321}">
                <p14:modId xmlns:p14="http://schemas.microsoft.com/office/powerpoint/2010/main" val="911128134"/>
              </p:ext>
            </p:extLst>
          </p:nvPr>
        </p:nvGraphicFramePr>
        <p:xfrm>
          <a:off x="2926854" y="1347334"/>
          <a:ext cx="1892566" cy="20481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9" name="Gráfico 130"/>
          <p:cNvGraphicFramePr/>
          <p:nvPr>
            <p:extLst>
              <p:ext uri="{D42A27DB-BD31-4B8C-83A1-F6EECF244321}">
                <p14:modId xmlns:p14="http://schemas.microsoft.com/office/powerpoint/2010/main" val="249087766"/>
              </p:ext>
            </p:extLst>
          </p:nvPr>
        </p:nvGraphicFramePr>
        <p:xfrm>
          <a:off x="3895749" y="1838621"/>
          <a:ext cx="1235744" cy="13061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0" name="Gráfico 131"/>
          <p:cNvGraphicFramePr/>
          <p:nvPr>
            <p:extLst>
              <p:ext uri="{D42A27DB-BD31-4B8C-83A1-F6EECF244321}">
                <p14:modId xmlns:p14="http://schemas.microsoft.com/office/powerpoint/2010/main" val="13584920"/>
              </p:ext>
            </p:extLst>
          </p:nvPr>
        </p:nvGraphicFramePr>
        <p:xfrm>
          <a:off x="4583066" y="1872920"/>
          <a:ext cx="1534733" cy="1182732"/>
        </p:xfrm>
        <a:graphic>
          <a:graphicData uri="http://schemas.openxmlformats.org/drawingml/2006/chart">
            <c:chart xmlns:c="http://schemas.openxmlformats.org/drawingml/2006/chart" xmlns:r="http://schemas.openxmlformats.org/officeDocument/2006/relationships" r:id="rId4"/>
          </a:graphicData>
        </a:graphic>
      </p:graphicFrame>
      <p:sp>
        <p:nvSpPr>
          <p:cNvPr id="41" name="CuadroTexto 40"/>
          <p:cNvSpPr txBox="1"/>
          <p:nvPr/>
        </p:nvSpPr>
        <p:spPr>
          <a:xfrm>
            <a:off x="6050264" y="2887978"/>
            <a:ext cx="755557" cy="369332"/>
          </a:xfrm>
          <a:prstGeom prst="rect">
            <a:avLst/>
          </a:prstGeom>
          <a:noFill/>
        </p:spPr>
        <p:txBody>
          <a:bodyPr wrap="square" rtlCol="0">
            <a:spAutoFit/>
          </a:bodyPr>
          <a:lstStyle/>
          <a:p>
            <a:r>
              <a:rPr lang="es-PE" sz="900" dirty="0">
                <a:solidFill>
                  <a:srgbClr val="000000"/>
                </a:solidFill>
              </a:rPr>
              <a:t>Provisional</a:t>
            </a:r>
          </a:p>
        </p:txBody>
      </p:sp>
      <p:sp>
        <p:nvSpPr>
          <p:cNvPr id="42" name="CuadroTexto 41"/>
          <p:cNvSpPr txBox="1"/>
          <p:nvPr/>
        </p:nvSpPr>
        <p:spPr>
          <a:xfrm>
            <a:off x="6805846" y="2897174"/>
            <a:ext cx="1058574" cy="215444"/>
          </a:xfrm>
          <a:prstGeom prst="rect">
            <a:avLst/>
          </a:prstGeom>
          <a:noFill/>
        </p:spPr>
        <p:txBody>
          <a:bodyPr wrap="square" rtlCol="0">
            <a:spAutoFit/>
          </a:bodyPr>
          <a:lstStyle/>
          <a:p>
            <a:r>
              <a:rPr lang="es-PE" sz="800" dirty="0">
                <a:solidFill>
                  <a:srgbClr val="000000"/>
                </a:solidFill>
              </a:rPr>
              <a:t>Complementaria</a:t>
            </a:r>
          </a:p>
        </p:txBody>
      </p:sp>
      <p:sp>
        <p:nvSpPr>
          <p:cNvPr id="43" name="CuadroTexto 42"/>
          <p:cNvSpPr txBox="1"/>
          <p:nvPr/>
        </p:nvSpPr>
        <p:spPr>
          <a:xfrm>
            <a:off x="2642086" y="2941782"/>
            <a:ext cx="499100" cy="230832"/>
          </a:xfrm>
          <a:prstGeom prst="rect">
            <a:avLst/>
          </a:prstGeom>
          <a:noFill/>
        </p:spPr>
        <p:txBody>
          <a:bodyPr wrap="square" rtlCol="0">
            <a:spAutoFit/>
          </a:bodyPr>
          <a:lstStyle/>
          <a:p>
            <a:r>
              <a:rPr lang="es-PE" sz="900" b="1" dirty="0">
                <a:solidFill>
                  <a:srgbClr val="000000"/>
                </a:solidFill>
              </a:rPr>
              <a:t>ETA</a:t>
            </a:r>
          </a:p>
        </p:txBody>
      </p:sp>
      <p:sp>
        <p:nvSpPr>
          <p:cNvPr id="44" name="CuadroTexto 38"/>
          <p:cNvSpPr txBox="1"/>
          <p:nvPr/>
        </p:nvSpPr>
        <p:spPr>
          <a:xfrm>
            <a:off x="3324837" y="2953292"/>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4</a:t>
            </a:r>
            <a:endParaRPr lang="es-ES" sz="900" b="1" dirty="0">
              <a:solidFill>
                <a:srgbClr val="000000"/>
              </a:solidFill>
              <a:latin typeface="Calibri"/>
            </a:endParaRPr>
          </a:p>
        </p:txBody>
      </p:sp>
      <p:graphicFrame>
        <p:nvGraphicFramePr>
          <p:cNvPr id="45" name="Gráfico 133"/>
          <p:cNvGraphicFramePr/>
          <p:nvPr>
            <p:extLst>
              <p:ext uri="{D42A27DB-BD31-4B8C-83A1-F6EECF244321}">
                <p14:modId xmlns:p14="http://schemas.microsoft.com/office/powerpoint/2010/main" val="2962917011"/>
              </p:ext>
            </p:extLst>
          </p:nvPr>
        </p:nvGraphicFramePr>
        <p:xfrm>
          <a:off x="2134767" y="1787720"/>
          <a:ext cx="1341027" cy="11673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6" name="Gráfico 133"/>
          <p:cNvGraphicFramePr/>
          <p:nvPr>
            <p:extLst>
              <p:ext uri="{D42A27DB-BD31-4B8C-83A1-F6EECF244321}">
                <p14:modId xmlns:p14="http://schemas.microsoft.com/office/powerpoint/2010/main" val="2183597243"/>
              </p:ext>
            </p:extLst>
          </p:nvPr>
        </p:nvGraphicFramePr>
        <p:xfrm>
          <a:off x="1342678" y="1625104"/>
          <a:ext cx="1422464" cy="1719063"/>
        </p:xfrm>
        <a:graphic>
          <a:graphicData uri="http://schemas.openxmlformats.org/drawingml/2006/chart">
            <c:chart xmlns:c="http://schemas.openxmlformats.org/drawingml/2006/chart" xmlns:r="http://schemas.openxmlformats.org/officeDocument/2006/relationships" r:id="rId6"/>
          </a:graphicData>
        </a:graphic>
      </p:graphicFrame>
      <p:sp>
        <p:nvSpPr>
          <p:cNvPr id="47" name="Botón de acción: en blanco 19"/>
          <p:cNvSpPr/>
          <p:nvPr/>
        </p:nvSpPr>
        <p:spPr>
          <a:xfrm>
            <a:off x="1503431" y="3298680"/>
            <a:ext cx="9175143" cy="1362827"/>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chemeClr val="tx1">
              <a:lumMod val="95000"/>
            </a:schemeClr>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grpSp>
        <p:nvGrpSpPr>
          <p:cNvPr id="48" name="Grupo 88"/>
          <p:cNvGrpSpPr/>
          <p:nvPr/>
        </p:nvGrpSpPr>
        <p:grpSpPr>
          <a:xfrm>
            <a:off x="4080284" y="3384338"/>
            <a:ext cx="2226675" cy="1203545"/>
            <a:chOff x="4119243" y="2602437"/>
            <a:chExt cx="980739" cy="431064"/>
          </a:xfrm>
        </p:grpSpPr>
        <p:pic>
          <p:nvPicPr>
            <p:cNvPr id="49" name="Imagen 89"/>
            <p:cNvPicPr>
              <a:picLocks noChangeAspect="1"/>
            </p:cNvPicPr>
            <p:nvPr/>
          </p:nvPicPr>
          <p:blipFill>
            <a:blip r:embed="rId7"/>
            <a:stretch>
              <a:fillRect/>
            </a:stretch>
          </p:blipFill>
          <p:spPr>
            <a:xfrm>
              <a:off x="4306567" y="2602437"/>
              <a:ext cx="606082" cy="376394"/>
            </a:xfrm>
            <a:prstGeom prst="rect">
              <a:avLst/>
            </a:prstGeom>
            <a:noFill/>
            <a:ln cap="flat">
              <a:noFill/>
            </a:ln>
          </p:spPr>
        </p:pic>
        <p:sp>
          <p:nvSpPr>
            <p:cNvPr id="50" name="CuadroTexto 90"/>
            <p:cNvSpPr txBox="1"/>
            <p:nvPr/>
          </p:nvSpPr>
          <p:spPr>
            <a:xfrm>
              <a:off x="4119243" y="2965271"/>
              <a:ext cx="980739" cy="68230"/>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788" dirty="0">
                  <a:solidFill>
                    <a:srgbClr val="0070C0"/>
                  </a:solidFill>
                  <a:latin typeface="Calibri"/>
                </a:rPr>
                <a:t>Reasignación.  Vuelos</a:t>
              </a:r>
            </a:p>
          </p:txBody>
        </p:sp>
      </p:grpSp>
      <p:grpSp>
        <p:nvGrpSpPr>
          <p:cNvPr id="51" name="Grupo 182"/>
          <p:cNvGrpSpPr/>
          <p:nvPr/>
        </p:nvGrpSpPr>
        <p:grpSpPr>
          <a:xfrm>
            <a:off x="2140677" y="3339429"/>
            <a:ext cx="2460509" cy="1204904"/>
            <a:chOff x="3070582" y="2560622"/>
            <a:chExt cx="1131368" cy="483605"/>
          </a:xfrm>
        </p:grpSpPr>
        <p:pic>
          <p:nvPicPr>
            <p:cNvPr id="52" name="Imagen 53"/>
            <p:cNvPicPr>
              <a:picLocks noChangeAspect="1"/>
            </p:cNvPicPr>
            <p:nvPr/>
          </p:nvPicPr>
          <p:blipFill>
            <a:blip r:embed="rId8"/>
            <a:stretch>
              <a:fillRect/>
            </a:stretch>
          </p:blipFill>
          <p:spPr>
            <a:xfrm>
              <a:off x="3406227" y="2560622"/>
              <a:ext cx="678603" cy="459037"/>
            </a:xfrm>
            <a:prstGeom prst="rect">
              <a:avLst/>
            </a:prstGeom>
            <a:noFill/>
            <a:ln cap="flat">
              <a:noFill/>
            </a:ln>
          </p:spPr>
        </p:pic>
        <p:sp>
          <p:nvSpPr>
            <p:cNvPr id="53" name="CuadroTexto 54"/>
            <p:cNvSpPr txBox="1"/>
            <p:nvPr/>
          </p:nvSpPr>
          <p:spPr>
            <a:xfrm>
              <a:off x="3070582" y="2967767"/>
              <a:ext cx="1131368" cy="76460"/>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788" b="1" dirty="0">
                  <a:solidFill>
                    <a:srgbClr val="0070C0"/>
                  </a:solidFill>
                  <a:latin typeface="Calibri"/>
                </a:rPr>
                <a:t>Asignación Vuelos</a:t>
              </a:r>
            </a:p>
          </p:txBody>
        </p:sp>
      </p:grpSp>
      <p:graphicFrame>
        <p:nvGraphicFramePr>
          <p:cNvPr id="54" name="Gráfico 53"/>
          <p:cNvGraphicFramePr/>
          <p:nvPr>
            <p:extLst>
              <p:ext uri="{D42A27DB-BD31-4B8C-83A1-F6EECF244321}">
                <p14:modId xmlns:p14="http://schemas.microsoft.com/office/powerpoint/2010/main" val="3943063892"/>
              </p:ext>
            </p:extLst>
          </p:nvPr>
        </p:nvGraphicFramePr>
        <p:xfrm>
          <a:off x="1541586" y="3336966"/>
          <a:ext cx="1175122" cy="1162933"/>
        </p:xfrm>
        <a:graphic>
          <a:graphicData uri="http://schemas.openxmlformats.org/drawingml/2006/chart">
            <c:chart xmlns:c="http://schemas.openxmlformats.org/drawingml/2006/chart" xmlns:r="http://schemas.openxmlformats.org/officeDocument/2006/relationships" r:id="rId9"/>
          </a:graphicData>
        </a:graphic>
      </p:graphicFrame>
      <p:sp>
        <p:nvSpPr>
          <p:cNvPr id="55" name="CuadroTexto 54"/>
          <p:cNvSpPr txBox="1"/>
          <p:nvPr/>
        </p:nvSpPr>
        <p:spPr>
          <a:xfrm>
            <a:off x="2140677" y="3985371"/>
            <a:ext cx="281143" cy="276999"/>
          </a:xfrm>
          <a:prstGeom prst="rect">
            <a:avLst/>
          </a:prstGeom>
          <a:noFill/>
        </p:spPr>
        <p:txBody>
          <a:bodyPr wrap="square" rtlCol="0">
            <a:spAutoFit/>
          </a:bodyPr>
          <a:lstStyle/>
          <a:p>
            <a:r>
              <a:rPr lang="es-PE" sz="1200" b="1" dirty="0">
                <a:solidFill>
                  <a:srgbClr val="000000"/>
                </a:solidFill>
              </a:rPr>
              <a:t>8</a:t>
            </a:r>
          </a:p>
        </p:txBody>
      </p:sp>
      <p:sp>
        <p:nvSpPr>
          <p:cNvPr id="56" name="CuadroTexto 55"/>
          <p:cNvSpPr txBox="1"/>
          <p:nvPr/>
        </p:nvSpPr>
        <p:spPr>
          <a:xfrm>
            <a:off x="2310292" y="3442616"/>
            <a:ext cx="560348" cy="276999"/>
          </a:xfrm>
          <a:prstGeom prst="rect">
            <a:avLst/>
          </a:prstGeom>
          <a:noFill/>
        </p:spPr>
        <p:txBody>
          <a:bodyPr wrap="square" rtlCol="0">
            <a:spAutoFit/>
          </a:bodyPr>
          <a:lstStyle/>
          <a:p>
            <a:r>
              <a:rPr lang="es-PE" sz="1200" b="1" dirty="0">
                <a:solidFill>
                  <a:srgbClr val="000000"/>
                </a:solidFill>
              </a:rPr>
              <a:t>10</a:t>
            </a:r>
          </a:p>
        </p:txBody>
      </p:sp>
      <p:grpSp>
        <p:nvGrpSpPr>
          <p:cNvPr id="57" name="Grupo 125"/>
          <p:cNvGrpSpPr/>
          <p:nvPr/>
        </p:nvGrpSpPr>
        <p:grpSpPr>
          <a:xfrm>
            <a:off x="7538845" y="3369516"/>
            <a:ext cx="3123928" cy="1108799"/>
            <a:chOff x="86776" y="2438908"/>
            <a:chExt cx="3123928" cy="1108799"/>
          </a:xfrm>
        </p:grpSpPr>
        <p:sp>
          <p:nvSpPr>
            <p:cNvPr id="58" name="Rectángulo 162"/>
            <p:cNvSpPr/>
            <p:nvPr/>
          </p:nvSpPr>
          <p:spPr>
            <a:xfrm>
              <a:off x="86776" y="2439418"/>
              <a:ext cx="2990472" cy="1108289"/>
            </a:xfrm>
            <a:prstGeom prst="rect">
              <a:avLst/>
            </a:prstGeom>
            <a:solidFill>
              <a:srgbClr val="7F7F7F"/>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grpSp>
          <p:nvGrpSpPr>
            <p:cNvPr id="59" name="Grupo 163"/>
            <p:cNvGrpSpPr/>
            <p:nvPr/>
          </p:nvGrpSpPr>
          <p:grpSpPr>
            <a:xfrm>
              <a:off x="204423" y="2438908"/>
              <a:ext cx="3006281" cy="1000232"/>
              <a:chOff x="204423" y="2438908"/>
              <a:chExt cx="3006281" cy="1000232"/>
            </a:xfrm>
          </p:grpSpPr>
          <p:sp>
            <p:nvSpPr>
              <p:cNvPr id="60" name="Rectángulo 164"/>
              <p:cNvSpPr/>
              <p:nvPr/>
            </p:nvSpPr>
            <p:spPr>
              <a:xfrm>
                <a:off x="204423" y="2669215"/>
                <a:ext cx="386077" cy="115534"/>
              </a:xfrm>
              <a:prstGeom prst="rect">
                <a:avLst/>
              </a:prstGeom>
              <a:solidFill>
                <a:srgbClr val="4AF45A"/>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1" name="Rectángulo 165"/>
              <p:cNvSpPr/>
              <p:nvPr/>
            </p:nvSpPr>
            <p:spPr>
              <a:xfrm>
                <a:off x="216301" y="2854482"/>
                <a:ext cx="386077" cy="115534"/>
              </a:xfrm>
              <a:prstGeom prst="rect">
                <a:avLst/>
              </a:prstGeom>
              <a:solidFill>
                <a:srgbClr val="FFC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2" name="Rectángulo 166"/>
              <p:cNvSpPr/>
              <p:nvPr/>
            </p:nvSpPr>
            <p:spPr>
              <a:xfrm>
                <a:off x="220224" y="3029041"/>
                <a:ext cx="386077" cy="115534"/>
              </a:xfrm>
              <a:prstGeom prst="rect">
                <a:avLst/>
              </a:prstGeom>
              <a:solidFill>
                <a:srgbClr val="FF0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3" name="Rectángulo 167"/>
              <p:cNvSpPr/>
              <p:nvPr/>
            </p:nvSpPr>
            <p:spPr>
              <a:xfrm>
                <a:off x="220224" y="3222016"/>
                <a:ext cx="386077" cy="115534"/>
              </a:xfrm>
              <a:prstGeom prst="rect">
                <a:avLst/>
              </a:prstGeom>
              <a:solidFill>
                <a:srgbClr val="00B0F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4" name="CuadroTexto 168"/>
              <p:cNvSpPr txBox="1"/>
              <p:nvPr/>
            </p:nvSpPr>
            <p:spPr>
              <a:xfrm>
                <a:off x="739749" y="2638199"/>
                <a:ext cx="1993675" cy="253916"/>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050" dirty="0">
                    <a:solidFill>
                      <a:srgbClr val="FFFFFF"/>
                    </a:solidFill>
                    <a:latin typeface="Calibri"/>
                  </a:rPr>
                  <a:t>KPI  / Transmisión a tiempo</a:t>
                </a:r>
              </a:p>
            </p:txBody>
          </p:sp>
          <p:sp>
            <p:nvSpPr>
              <p:cNvPr id="65" name="CuadroTexto 169"/>
              <p:cNvSpPr txBox="1"/>
              <p:nvPr/>
            </p:nvSpPr>
            <p:spPr>
              <a:xfrm>
                <a:off x="735826" y="2798082"/>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a:solidFill>
                      <a:srgbClr val="FFFFFF"/>
                    </a:solidFill>
                    <a:latin typeface="Calibri"/>
                  </a:rPr>
                  <a:t>KPI / Transmisión por vencer plazo</a:t>
                </a:r>
              </a:p>
            </p:txBody>
          </p:sp>
          <p:sp>
            <p:nvSpPr>
              <p:cNvPr id="66" name="CuadroTexto 171"/>
              <p:cNvSpPr txBox="1"/>
              <p:nvPr/>
            </p:nvSpPr>
            <p:spPr>
              <a:xfrm>
                <a:off x="723610" y="3162141"/>
                <a:ext cx="2487094" cy="276999"/>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200" dirty="0">
                    <a:solidFill>
                      <a:srgbClr val="FFFFFF"/>
                    </a:solidFill>
                    <a:latin typeface="Calibri"/>
                  </a:rPr>
                  <a:t>Pendientes de tarja/ Transmisión</a:t>
                </a:r>
              </a:p>
            </p:txBody>
          </p:sp>
          <p:sp>
            <p:nvSpPr>
              <p:cNvPr id="67" name="CuadroTexto 169"/>
              <p:cNvSpPr txBox="1"/>
              <p:nvPr/>
            </p:nvSpPr>
            <p:spPr>
              <a:xfrm>
                <a:off x="735826" y="2993571"/>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a:solidFill>
                      <a:srgbClr val="FFFFFF"/>
                    </a:solidFill>
                    <a:latin typeface="Calibri"/>
                  </a:rPr>
                  <a:t>KPI / Transmisión  fuera de plazo</a:t>
                </a:r>
              </a:p>
            </p:txBody>
          </p:sp>
          <p:sp>
            <p:nvSpPr>
              <p:cNvPr id="68" name="CuadroTexto 168"/>
              <p:cNvSpPr txBox="1"/>
              <p:nvPr/>
            </p:nvSpPr>
            <p:spPr>
              <a:xfrm>
                <a:off x="1221772" y="2438908"/>
                <a:ext cx="1286734" cy="307777"/>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400" b="1" dirty="0">
                    <a:solidFill>
                      <a:schemeClr val="accent4">
                        <a:lumMod val="10000"/>
                      </a:schemeClr>
                    </a:solidFill>
                    <a:latin typeface="Calibri"/>
                  </a:rPr>
                  <a:t>KPI / TXT</a:t>
                </a:r>
              </a:p>
            </p:txBody>
          </p:sp>
        </p:grpSp>
      </p:grpSp>
      <p:graphicFrame>
        <p:nvGraphicFramePr>
          <p:cNvPr id="69" name="Gráfico 132"/>
          <p:cNvGraphicFramePr/>
          <p:nvPr>
            <p:extLst>
              <p:ext uri="{D42A27DB-BD31-4B8C-83A1-F6EECF244321}">
                <p14:modId xmlns:p14="http://schemas.microsoft.com/office/powerpoint/2010/main" val="3365453443"/>
              </p:ext>
            </p:extLst>
          </p:nvPr>
        </p:nvGraphicFramePr>
        <p:xfrm>
          <a:off x="5734481" y="1801232"/>
          <a:ext cx="1244254" cy="130506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70" name="Gráfico 132"/>
          <p:cNvGraphicFramePr/>
          <p:nvPr>
            <p:extLst>
              <p:ext uri="{D42A27DB-BD31-4B8C-83A1-F6EECF244321}">
                <p14:modId xmlns:p14="http://schemas.microsoft.com/office/powerpoint/2010/main" val="2004011465"/>
              </p:ext>
            </p:extLst>
          </p:nvPr>
        </p:nvGraphicFramePr>
        <p:xfrm>
          <a:off x="6558858" y="1793494"/>
          <a:ext cx="1244254" cy="130506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71" name="Gráfico 134"/>
          <p:cNvGraphicFramePr/>
          <p:nvPr>
            <p:extLst>
              <p:ext uri="{D42A27DB-BD31-4B8C-83A1-F6EECF244321}">
                <p14:modId xmlns:p14="http://schemas.microsoft.com/office/powerpoint/2010/main" val="2953385363"/>
              </p:ext>
            </p:extLst>
          </p:nvPr>
        </p:nvGraphicFramePr>
        <p:xfrm>
          <a:off x="7575337" y="1958364"/>
          <a:ext cx="1170536" cy="1150786"/>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72" name="Gráfico 134"/>
          <p:cNvGraphicFramePr/>
          <p:nvPr>
            <p:extLst>
              <p:ext uri="{D42A27DB-BD31-4B8C-83A1-F6EECF244321}">
                <p14:modId xmlns:p14="http://schemas.microsoft.com/office/powerpoint/2010/main" val="3052568562"/>
              </p:ext>
            </p:extLst>
          </p:nvPr>
        </p:nvGraphicFramePr>
        <p:xfrm>
          <a:off x="8548609" y="1964175"/>
          <a:ext cx="1159730" cy="1151285"/>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73" name="Gráfico 134"/>
          <p:cNvGraphicFramePr/>
          <p:nvPr>
            <p:extLst>
              <p:ext uri="{D42A27DB-BD31-4B8C-83A1-F6EECF244321}">
                <p14:modId xmlns:p14="http://schemas.microsoft.com/office/powerpoint/2010/main" val="1260222253"/>
              </p:ext>
            </p:extLst>
          </p:nvPr>
        </p:nvGraphicFramePr>
        <p:xfrm>
          <a:off x="9501383" y="1973266"/>
          <a:ext cx="1159730" cy="1151285"/>
        </p:xfrm>
        <a:graphic>
          <a:graphicData uri="http://schemas.openxmlformats.org/drawingml/2006/chart">
            <c:chart xmlns:c="http://schemas.openxmlformats.org/drawingml/2006/chart" xmlns:r="http://schemas.openxmlformats.org/officeDocument/2006/relationships" r:id="rId14"/>
          </a:graphicData>
        </a:graphic>
      </p:graphicFrame>
      <p:sp>
        <p:nvSpPr>
          <p:cNvPr id="74" name="CuadroTexto 73"/>
          <p:cNvSpPr txBox="1"/>
          <p:nvPr/>
        </p:nvSpPr>
        <p:spPr>
          <a:xfrm>
            <a:off x="1680435" y="2161183"/>
            <a:ext cx="255198" cy="246221"/>
          </a:xfrm>
          <a:prstGeom prst="rect">
            <a:avLst/>
          </a:prstGeom>
          <a:noFill/>
        </p:spPr>
        <p:txBody>
          <a:bodyPr wrap="none" rtlCol="0">
            <a:spAutoFit/>
          </a:bodyPr>
          <a:lstStyle/>
          <a:p>
            <a:r>
              <a:rPr lang="es-PE" sz="1000" b="1" dirty="0">
                <a:solidFill>
                  <a:srgbClr val="000000"/>
                </a:solidFill>
              </a:rPr>
              <a:t>4</a:t>
            </a:r>
          </a:p>
        </p:txBody>
      </p:sp>
      <p:pic>
        <p:nvPicPr>
          <p:cNvPr id="75" name="Imagen 74"/>
          <p:cNvPicPr>
            <a:picLocks noChangeAspect="1"/>
          </p:cNvPicPr>
          <p:nvPr/>
        </p:nvPicPr>
        <p:blipFill>
          <a:blip r:embed="rId15"/>
          <a:stretch>
            <a:fillRect/>
          </a:stretch>
        </p:blipFill>
        <p:spPr>
          <a:xfrm>
            <a:off x="1503430" y="4587708"/>
            <a:ext cx="9128462" cy="1940241"/>
          </a:xfrm>
          <a:prstGeom prst="rect">
            <a:avLst/>
          </a:prstGeom>
        </p:spPr>
      </p:pic>
      <p:sp>
        <p:nvSpPr>
          <p:cNvPr id="76" name="Elipse 156"/>
          <p:cNvSpPr/>
          <p:nvPr/>
        </p:nvSpPr>
        <p:spPr>
          <a:xfrm>
            <a:off x="1778455" y="2293511"/>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77" name="Elipse 156"/>
          <p:cNvSpPr/>
          <p:nvPr/>
        </p:nvSpPr>
        <p:spPr>
          <a:xfrm>
            <a:off x="2629701" y="2307566"/>
            <a:ext cx="419206" cy="37001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dirty="0">
                <a:solidFill>
                  <a:srgbClr val="000000"/>
                </a:solidFill>
                <a:latin typeface="Calibri"/>
              </a:rPr>
              <a:t>21</a:t>
            </a:r>
          </a:p>
        </p:txBody>
      </p:sp>
      <p:sp>
        <p:nvSpPr>
          <p:cNvPr id="78" name="Elipse 156"/>
          <p:cNvSpPr/>
          <p:nvPr/>
        </p:nvSpPr>
        <p:spPr>
          <a:xfrm>
            <a:off x="3447578" y="2289028"/>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7</a:t>
            </a:r>
            <a:endParaRPr lang="es-PE" sz="1000" b="1" dirty="0">
              <a:solidFill>
                <a:srgbClr val="000000"/>
              </a:solidFill>
              <a:latin typeface="Calibri"/>
            </a:endParaRPr>
          </a:p>
        </p:txBody>
      </p:sp>
      <p:sp>
        <p:nvSpPr>
          <p:cNvPr id="79" name="Elipse 156"/>
          <p:cNvSpPr/>
          <p:nvPr/>
        </p:nvSpPr>
        <p:spPr>
          <a:xfrm>
            <a:off x="4287515" y="233033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80" name="Elipse 156"/>
          <p:cNvSpPr/>
          <p:nvPr/>
        </p:nvSpPr>
        <p:spPr>
          <a:xfrm>
            <a:off x="5116701" y="228967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10</a:t>
            </a:r>
          </a:p>
        </p:txBody>
      </p:sp>
      <p:sp>
        <p:nvSpPr>
          <p:cNvPr id="81" name="Elipse 156"/>
          <p:cNvSpPr/>
          <p:nvPr/>
        </p:nvSpPr>
        <p:spPr>
          <a:xfrm>
            <a:off x="6126735" y="2275808"/>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2" name="Elipse 156"/>
          <p:cNvSpPr/>
          <p:nvPr/>
        </p:nvSpPr>
        <p:spPr>
          <a:xfrm>
            <a:off x="6977004" y="2276397"/>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3" name="Elipse 156"/>
          <p:cNvSpPr/>
          <p:nvPr/>
        </p:nvSpPr>
        <p:spPr>
          <a:xfrm>
            <a:off x="7955031" y="2367171"/>
            <a:ext cx="413346"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kern="0" dirty="0">
                <a:solidFill>
                  <a:srgbClr val="000000"/>
                </a:solidFill>
                <a:latin typeface="Calibri"/>
              </a:rPr>
              <a:t>14</a:t>
            </a:r>
            <a:endParaRPr lang="es-PE" sz="800" b="1" dirty="0">
              <a:solidFill>
                <a:srgbClr val="000000"/>
              </a:solidFill>
              <a:latin typeface="Calibri"/>
            </a:endParaRPr>
          </a:p>
        </p:txBody>
      </p:sp>
      <p:sp>
        <p:nvSpPr>
          <p:cNvPr id="84" name="Elipse 156"/>
          <p:cNvSpPr/>
          <p:nvPr/>
        </p:nvSpPr>
        <p:spPr>
          <a:xfrm>
            <a:off x="8836281" y="2325929"/>
            <a:ext cx="505879" cy="43773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sp>
        <p:nvSpPr>
          <p:cNvPr id="85" name="Elipse 156"/>
          <p:cNvSpPr/>
          <p:nvPr/>
        </p:nvSpPr>
        <p:spPr>
          <a:xfrm>
            <a:off x="9836668" y="2354543"/>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pic>
        <p:nvPicPr>
          <p:cNvPr id="86" name="Imagen 85"/>
          <p:cNvPicPr>
            <a:picLocks noChangeAspect="1"/>
          </p:cNvPicPr>
          <p:nvPr/>
        </p:nvPicPr>
        <p:blipFill>
          <a:blip r:embed="rId16"/>
          <a:stretch>
            <a:fillRect/>
          </a:stretch>
        </p:blipFill>
        <p:spPr>
          <a:xfrm>
            <a:off x="6032860" y="3403994"/>
            <a:ext cx="1152525" cy="1047750"/>
          </a:xfrm>
          <a:prstGeom prst="rect">
            <a:avLst/>
          </a:prstGeom>
        </p:spPr>
      </p:pic>
      <p:pic>
        <p:nvPicPr>
          <p:cNvPr id="87" name="Imagen 86"/>
          <p:cNvPicPr>
            <a:picLocks noChangeAspect="1"/>
          </p:cNvPicPr>
          <p:nvPr/>
        </p:nvPicPr>
        <p:blipFill>
          <a:blip r:embed="rId17"/>
          <a:stretch>
            <a:fillRect/>
          </a:stretch>
        </p:blipFill>
        <p:spPr>
          <a:xfrm>
            <a:off x="1603236" y="3362132"/>
            <a:ext cx="1223904" cy="1158803"/>
          </a:xfrm>
          <a:prstGeom prst="rect">
            <a:avLst/>
          </a:prstGeom>
        </p:spPr>
      </p:pic>
      <p:sp>
        <p:nvSpPr>
          <p:cNvPr id="88"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Tablero Impo Gonzalo</a:t>
            </a:r>
            <a:endParaRPr lang="es-PE" dirty="0"/>
          </a:p>
        </p:txBody>
      </p:sp>
    </p:spTree>
    <p:extLst>
      <p:ext uri="{BB962C8B-B14F-4D97-AF65-F5344CB8AC3E}">
        <p14:creationId xmlns:p14="http://schemas.microsoft.com/office/powerpoint/2010/main" val="25907060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Entregables</a:t>
            </a:r>
            <a:endParaRPr lang="es-PE" dirty="0"/>
          </a:p>
        </p:txBody>
      </p:sp>
      <p:sp>
        <p:nvSpPr>
          <p:cNvPr id="4" name="Rectángulo redondeado 3"/>
          <p:cNvSpPr/>
          <p:nvPr/>
        </p:nvSpPr>
        <p:spPr>
          <a:xfrm>
            <a:off x="1048107" y="2060848"/>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Tablero GHA</a:t>
            </a:r>
            <a:endParaRPr lang="es-PE" dirty="0"/>
          </a:p>
        </p:txBody>
      </p:sp>
      <p:sp>
        <p:nvSpPr>
          <p:cNvPr id="5" name="Rectángulo redondeado 4"/>
          <p:cNvSpPr/>
          <p:nvPr/>
        </p:nvSpPr>
        <p:spPr>
          <a:xfrm>
            <a:off x="4378386" y="2062376"/>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Tablero Impo</a:t>
            </a:r>
            <a:endParaRPr lang="es-PE" dirty="0"/>
          </a:p>
        </p:txBody>
      </p:sp>
      <p:sp>
        <p:nvSpPr>
          <p:cNvPr id="6" name="Rectángulo redondeado 5"/>
          <p:cNvSpPr/>
          <p:nvPr/>
        </p:nvSpPr>
        <p:spPr>
          <a:xfrm>
            <a:off x="7751390" y="2039144"/>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Tablero Expo</a:t>
            </a:r>
            <a:endParaRPr lang="es-PE" dirty="0"/>
          </a:p>
        </p:txBody>
      </p:sp>
      <p:sp>
        <p:nvSpPr>
          <p:cNvPr id="8" name="Rectángulo redondeado 7"/>
          <p:cNvSpPr/>
          <p:nvPr/>
        </p:nvSpPr>
        <p:spPr>
          <a:xfrm>
            <a:off x="1048107" y="4221088"/>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Módulo contenedor Web Adunas </a:t>
            </a:r>
            <a:endParaRPr lang="es-PE" dirty="0"/>
          </a:p>
        </p:txBody>
      </p:sp>
      <p:sp>
        <p:nvSpPr>
          <p:cNvPr id="9" name="Rectángulo redondeado 8"/>
          <p:cNvSpPr/>
          <p:nvPr/>
        </p:nvSpPr>
        <p:spPr>
          <a:xfrm>
            <a:off x="4378386" y="4183360"/>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Documento Análisis de Sistemas</a:t>
            </a:r>
            <a:endParaRPr lang="es-PE" dirty="0"/>
          </a:p>
        </p:txBody>
      </p:sp>
      <p:sp>
        <p:nvSpPr>
          <p:cNvPr id="10" name="Rectángulo redondeado 9"/>
          <p:cNvSpPr/>
          <p:nvPr/>
        </p:nvSpPr>
        <p:spPr>
          <a:xfrm>
            <a:off x="7746756" y="4183360"/>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Activación Transmisiones Teledespacho</a:t>
            </a:r>
            <a:endParaRPr lang="es-PE" dirty="0"/>
          </a:p>
        </p:txBody>
      </p:sp>
    </p:spTree>
    <p:extLst>
      <p:ext uri="{BB962C8B-B14F-4D97-AF65-F5344CB8AC3E}">
        <p14:creationId xmlns:p14="http://schemas.microsoft.com/office/powerpoint/2010/main" val="2258962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Solución propuesta</a:t>
            </a:r>
            <a:endParaRPr lang="es-PE" dirty="0"/>
          </a:p>
        </p:txBody>
      </p:sp>
      <p:sp>
        <p:nvSpPr>
          <p:cNvPr id="4" name="Rectángulo redondeado 3"/>
          <p:cNvSpPr/>
          <p:nvPr/>
        </p:nvSpPr>
        <p:spPr>
          <a:xfrm>
            <a:off x="4674663" y="5722257"/>
            <a:ext cx="1824950" cy="8820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Mostrar Tablero</a:t>
            </a:r>
            <a:endParaRPr lang="es-PE" dirty="0"/>
          </a:p>
        </p:txBody>
      </p:sp>
      <p:sp>
        <p:nvSpPr>
          <p:cNvPr id="5" name="Cilindro 4"/>
          <p:cNvSpPr/>
          <p:nvPr/>
        </p:nvSpPr>
        <p:spPr>
          <a:xfrm>
            <a:off x="442578" y="2438890"/>
            <a:ext cx="1152128" cy="12241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Hermes</a:t>
            </a:r>
            <a:endParaRPr lang="es-PE" dirty="0"/>
          </a:p>
        </p:txBody>
      </p:sp>
      <p:sp>
        <p:nvSpPr>
          <p:cNvPr id="9" name="Rectángulo redondeado 8"/>
          <p:cNvSpPr/>
          <p:nvPr/>
        </p:nvSpPr>
        <p:spPr>
          <a:xfrm>
            <a:off x="4529032" y="631366"/>
            <a:ext cx="161762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Aduana</a:t>
            </a:r>
            <a:endParaRPr lang="es-PE" dirty="0"/>
          </a:p>
        </p:txBody>
      </p:sp>
      <p:sp>
        <p:nvSpPr>
          <p:cNvPr id="10" name="Triángulo isósceles 9"/>
          <p:cNvSpPr/>
          <p:nvPr/>
        </p:nvSpPr>
        <p:spPr>
          <a:xfrm>
            <a:off x="7463358" y="2744924"/>
            <a:ext cx="792088" cy="82809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redondeado 10"/>
          <p:cNvSpPr/>
          <p:nvPr/>
        </p:nvSpPr>
        <p:spPr>
          <a:xfrm>
            <a:off x="9835494" y="1031994"/>
            <a:ext cx="1584176" cy="821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GHA   TCI/PS</a:t>
            </a:r>
            <a:endParaRPr lang="es-PE" dirty="0"/>
          </a:p>
        </p:txBody>
      </p:sp>
      <p:sp>
        <p:nvSpPr>
          <p:cNvPr id="12" name="Cilindro 11"/>
          <p:cNvSpPr/>
          <p:nvPr/>
        </p:nvSpPr>
        <p:spPr>
          <a:xfrm>
            <a:off x="3376904" y="2438890"/>
            <a:ext cx="1152128" cy="12241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SIOP</a:t>
            </a:r>
            <a:endParaRPr lang="es-PE" dirty="0"/>
          </a:p>
        </p:txBody>
      </p:sp>
      <p:cxnSp>
        <p:nvCxnSpPr>
          <p:cNvPr id="14" name="Conector recto de flecha 13"/>
          <p:cNvCxnSpPr>
            <a:stCxn id="5" idx="3"/>
            <a:endCxn id="23" idx="2"/>
          </p:cNvCxnSpPr>
          <p:nvPr/>
        </p:nvCxnSpPr>
        <p:spPr>
          <a:xfrm>
            <a:off x="1018642" y="3663026"/>
            <a:ext cx="828092" cy="1426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a:stCxn id="11" idx="1"/>
            <a:endCxn id="10" idx="5"/>
          </p:cNvCxnSpPr>
          <p:nvPr/>
        </p:nvCxnSpPr>
        <p:spPr>
          <a:xfrm flipH="1">
            <a:off x="8057424" y="1442920"/>
            <a:ext cx="1778070" cy="1716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a:stCxn id="10" idx="1"/>
            <a:endCxn id="9" idx="2"/>
          </p:cNvCxnSpPr>
          <p:nvPr/>
        </p:nvCxnSpPr>
        <p:spPr>
          <a:xfrm flipH="1" flipV="1">
            <a:off x="5337846" y="1423454"/>
            <a:ext cx="2323534" cy="1735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a:stCxn id="10" idx="2"/>
            <a:endCxn id="12" idx="4"/>
          </p:cNvCxnSpPr>
          <p:nvPr/>
        </p:nvCxnSpPr>
        <p:spPr>
          <a:xfrm flipH="1" flipV="1">
            <a:off x="4529032" y="3050958"/>
            <a:ext cx="2934326" cy="522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ilindro 22"/>
          <p:cNvSpPr/>
          <p:nvPr/>
        </p:nvSpPr>
        <p:spPr>
          <a:xfrm>
            <a:off x="1846734" y="4477690"/>
            <a:ext cx="1152128" cy="12241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BD </a:t>
            </a:r>
            <a:r>
              <a:rPr lang="es-PE" dirty="0" err="1" smtClean="0"/>
              <a:t>Trans</a:t>
            </a:r>
            <a:endParaRPr lang="es-PE" dirty="0"/>
          </a:p>
        </p:txBody>
      </p:sp>
      <p:cxnSp>
        <p:nvCxnSpPr>
          <p:cNvPr id="27" name="Conector recto de flecha 26"/>
          <p:cNvCxnSpPr>
            <a:stCxn id="12" idx="3"/>
            <a:endCxn id="23" idx="4"/>
          </p:cNvCxnSpPr>
          <p:nvPr/>
        </p:nvCxnSpPr>
        <p:spPr>
          <a:xfrm flipH="1">
            <a:off x="2998862" y="3663026"/>
            <a:ext cx="954106" cy="1426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a:stCxn id="23" idx="3"/>
            <a:endCxn id="4" idx="1"/>
          </p:cNvCxnSpPr>
          <p:nvPr/>
        </p:nvCxnSpPr>
        <p:spPr>
          <a:xfrm>
            <a:off x="2422798" y="5701826"/>
            <a:ext cx="2251865" cy="46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ángulo redondeado 40"/>
          <p:cNvSpPr/>
          <p:nvPr/>
        </p:nvSpPr>
        <p:spPr>
          <a:xfrm>
            <a:off x="9854836" y="3050958"/>
            <a:ext cx="1745398" cy="9473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Contenedor registros</a:t>
            </a:r>
            <a:endParaRPr lang="es-PE" dirty="0"/>
          </a:p>
        </p:txBody>
      </p:sp>
      <p:cxnSp>
        <p:nvCxnSpPr>
          <p:cNvPr id="43" name="Conector recto de flecha 42"/>
          <p:cNvCxnSpPr>
            <a:stCxn id="41" idx="1"/>
            <a:endCxn id="10" idx="4"/>
          </p:cNvCxnSpPr>
          <p:nvPr/>
        </p:nvCxnSpPr>
        <p:spPr>
          <a:xfrm flipH="1">
            <a:off x="8255446" y="3524654"/>
            <a:ext cx="1599390" cy="48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p:cNvCxnSpPr>
            <a:stCxn id="10" idx="3"/>
            <a:endCxn id="23" idx="4"/>
          </p:cNvCxnSpPr>
          <p:nvPr/>
        </p:nvCxnSpPr>
        <p:spPr>
          <a:xfrm flipH="1">
            <a:off x="2998862" y="3573016"/>
            <a:ext cx="4860540" cy="1516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ilindro 47"/>
          <p:cNvSpPr/>
          <p:nvPr/>
        </p:nvSpPr>
        <p:spPr>
          <a:xfrm>
            <a:off x="9773192" y="4631757"/>
            <a:ext cx="1144521" cy="12241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SITRADI</a:t>
            </a:r>
            <a:endParaRPr lang="es-PE" dirty="0"/>
          </a:p>
        </p:txBody>
      </p:sp>
      <p:sp>
        <p:nvSpPr>
          <p:cNvPr id="49" name="Rectángulo redondeado 48"/>
          <p:cNvSpPr/>
          <p:nvPr/>
        </p:nvSpPr>
        <p:spPr>
          <a:xfrm>
            <a:off x="9773192" y="5932566"/>
            <a:ext cx="1506590" cy="8088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TCI</a:t>
            </a:r>
            <a:endParaRPr lang="es-PE" dirty="0"/>
          </a:p>
        </p:txBody>
      </p:sp>
      <p:sp>
        <p:nvSpPr>
          <p:cNvPr id="50" name="Rectángulo 49"/>
          <p:cNvSpPr/>
          <p:nvPr/>
        </p:nvSpPr>
        <p:spPr>
          <a:xfrm>
            <a:off x="9335566" y="4376392"/>
            <a:ext cx="2264668" cy="24816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52" name="Conector recto de flecha 51"/>
          <p:cNvCxnSpPr>
            <a:endCxn id="23" idx="4"/>
          </p:cNvCxnSpPr>
          <p:nvPr/>
        </p:nvCxnSpPr>
        <p:spPr>
          <a:xfrm flipH="1">
            <a:off x="2998862" y="4356083"/>
            <a:ext cx="6264696" cy="73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846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08"/>
          <p:cNvGrpSpPr/>
          <p:nvPr/>
        </p:nvGrpSpPr>
        <p:grpSpPr>
          <a:xfrm>
            <a:off x="8566697" y="2917384"/>
            <a:ext cx="401954" cy="126269"/>
            <a:chOff x="8223839" y="2384407"/>
            <a:chExt cx="535938" cy="168359"/>
          </a:xfrm>
        </p:grpSpPr>
        <p:sp>
          <p:nvSpPr>
            <p:cNvPr id="4" name="Rectángulo: esquinas superiores cortadas 209"/>
            <p:cNvSpPr/>
            <p:nvPr/>
          </p:nvSpPr>
          <p:spPr>
            <a:xfrm rot="10799991">
              <a:off x="8223839" y="2384407"/>
              <a:ext cx="535938" cy="168359"/>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5" name="Conector recto 210"/>
            <p:cNvCxnSpPr/>
            <p:nvPr/>
          </p:nvCxnSpPr>
          <p:spPr>
            <a:xfrm rot="5400013">
              <a:off x="8498556" y="2238327"/>
              <a:ext cx="0" cy="439744"/>
            </a:xfrm>
            <a:prstGeom prst="straightConnector1">
              <a:avLst/>
            </a:prstGeom>
            <a:noFill/>
            <a:ln w="12701" cap="flat">
              <a:solidFill>
                <a:srgbClr val="000000"/>
              </a:solidFill>
              <a:prstDash val="solid"/>
              <a:miter/>
            </a:ln>
          </p:spPr>
        </p:cxnSp>
        <p:cxnSp>
          <p:nvCxnSpPr>
            <p:cNvPr id="6" name="Conector recto 211"/>
            <p:cNvCxnSpPr/>
            <p:nvPr/>
          </p:nvCxnSpPr>
          <p:spPr>
            <a:xfrm rot="5400013">
              <a:off x="8478891" y="2321596"/>
              <a:ext cx="0" cy="352209"/>
            </a:xfrm>
            <a:prstGeom prst="straightConnector1">
              <a:avLst/>
            </a:prstGeom>
            <a:noFill/>
            <a:ln w="12701" cap="flat">
              <a:solidFill>
                <a:srgbClr val="000000"/>
              </a:solidFill>
              <a:prstDash val="solid"/>
              <a:miter/>
            </a:ln>
          </p:spPr>
        </p:cxnSp>
      </p:grpSp>
      <p:sp>
        <p:nvSpPr>
          <p:cNvPr id="7" name="Diagrama de flujo: proceso 84"/>
          <p:cNvSpPr/>
          <p:nvPr/>
        </p:nvSpPr>
        <p:spPr>
          <a:xfrm>
            <a:off x="2455326" y="1340768"/>
            <a:ext cx="9032637" cy="239255"/>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r>
              <a:rPr lang="es-ES" sz="1350" dirty="0">
                <a:solidFill>
                  <a:srgbClr val="FFFFFF"/>
                </a:solidFill>
                <a:latin typeface="Calibri"/>
              </a:rPr>
              <a:t>TABLERO DE CONTROL DE TRANSMISIONES - IMPORTACIONES</a:t>
            </a:r>
          </a:p>
        </p:txBody>
      </p:sp>
      <p:sp>
        <p:nvSpPr>
          <p:cNvPr id="8" name="Botón de acción: en blanco 19"/>
          <p:cNvSpPr/>
          <p:nvPr/>
        </p:nvSpPr>
        <p:spPr>
          <a:xfrm>
            <a:off x="2412446" y="1612765"/>
            <a:ext cx="9102136" cy="1797936"/>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rgbClr val="FFFFFF"/>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9" name="Conector recto 21"/>
          <p:cNvCxnSpPr/>
          <p:nvPr/>
        </p:nvCxnSpPr>
        <p:spPr>
          <a:xfrm>
            <a:off x="6725895" y="1626028"/>
            <a:ext cx="0" cy="1508060"/>
          </a:xfrm>
          <a:prstGeom prst="straightConnector1">
            <a:avLst/>
          </a:prstGeom>
          <a:noFill/>
          <a:ln w="6345" cap="flat">
            <a:solidFill>
              <a:srgbClr val="000000"/>
            </a:solidFill>
            <a:prstDash val="solid"/>
            <a:miter/>
          </a:ln>
        </p:spPr>
      </p:cxnSp>
      <p:cxnSp>
        <p:nvCxnSpPr>
          <p:cNvPr id="10" name="Conector recto 22"/>
          <p:cNvCxnSpPr/>
          <p:nvPr/>
        </p:nvCxnSpPr>
        <p:spPr>
          <a:xfrm flipH="1">
            <a:off x="8507789" y="1626028"/>
            <a:ext cx="692" cy="1508060"/>
          </a:xfrm>
          <a:prstGeom prst="straightConnector1">
            <a:avLst/>
          </a:prstGeom>
          <a:noFill/>
          <a:ln w="6345" cap="flat">
            <a:solidFill>
              <a:srgbClr val="000000"/>
            </a:solidFill>
            <a:prstDash val="solid"/>
            <a:miter/>
          </a:ln>
        </p:spPr>
      </p:cxnSp>
      <p:sp>
        <p:nvSpPr>
          <p:cNvPr id="11" name="CuadroTexto 38"/>
          <p:cNvSpPr txBox="1"/>
          <p:nvPr/>
        </p:nvSpPr>
        <p:spPr>
          <a:xfrm>
            <a:off x="2412446" y="2950711"/>
            <a:ext cx="1086426"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dirty="0">
                <a:solidFill>
                  <a:srgbClr val="000000"/>
                </a:solidFill>
                <a:latin typeface="Calibri"/>
              </a:rPr>
              <a:t>Numeración</a:t>
            </a:r>
          </a:p>
        </p:txBody>
      </p:sp>
      <p:sp>
        <p:nvSpPr>
          <p:cNvPr id="12" name="CuadroTexto 30"/>
          <p:cNvSpPr txBox="1"/>
          <p:nvPr/>
        </p:nvSpPr>
        <p:spPr>
          <a:xfrm>
            <a:off x="8503825" y="1864419"/>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(FCL)</a:t>
            </a:r>
            <a:endParaRPr lang="es-ES" b="1">
              <a:solidFill>
                <a:srgbClr val="000000"/>
              </a:solidFill>
              <a:latin typeface="Calibri"/>
            </a:endParaRPr>
          </a:p>
        </p:txBody>
      </p:sp>
      <p:sp>
        <p:nvSpPr>
          <p:cNvPr id="13" name="CuadroTexto 31"/>
          <p:cNvSpPr txBox="1"/>
          <p:nvPr/>
        </p:nvSpPr>
        <p:spPr>
          <a:xfrm>
            <a:off x="9490877" y="1866881"/>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(LCL)</a:t>
            </a:r>
            <a:endParaRPr lang="es-ES" b="1">
              <a:solidFill>
                <a:srgbClr val="000000"/>
              </a:solidFill>
              <a:latin typeface="Calibri"/>
            </a:endParaRPr>
          </a:p>
        </p:txBody>
      </p:sp>
      <p:sp>
        <p:nvSpPr>
          <p:cNvPr id="14" name="CuadroTexto 34"/>
          <p:cNvSpPr txBox="1"/>
          <p:nvPr/>
        </p:nvSpPr>
        <p:spPr>
          <a:xfrm>
            <a:off x="10357714" y="1772014"/>
            <a:ext cx="1156869" cy="433004"/>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dirty="0">
                <a:solidFill>
                  <a:srgbClr val="000000"/>
                </a:solidFill>
                <a:latin typeface="Calibri"/>
              </a:rPr>
              <a:t>Bultos Faltos / Sobrantes y Actas ME (Almacén)</a:t>
            </a:r>
            <a:endParaRPr lang="es-ES" b="1" dirty="0">
              <a:solidFill>
                <a:srgbClr val="000000"/>
              </a:solidFill>
              <a:latin typeface="Calibri"/>
            </a:endParaRPr>
          </a:p>
        </p:txBody>
      </p:sp>
      <p:sp>
        <p:nvSpPr>
          <p:cNvPr id="15" name="Elipse 154"/>
          <p:cNvSpPr/>
          <p:nvPr/>
        </p:nvSpPr>
        <p:spPr>
          <a:xfrm>
            <a:off x="8314664" y="6322140"/>
            <a:ext cx="378321" cy="3854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16" name="CuadroTexto 38"/>
          <p:cNvSpPr txBox="1"/>
          <p:nvPr/>
        </p:nvSpPr>
        <p:spPr>
          <a:xfrm>
            <a:off x="5028705"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5</a:t>
            </a:r>
            <a:endParaRPr lang="es-ES" sz="900" b="1" dirty="0">
              <a:solidFill>
                <a:srgbClr val="000000"/>
              </a:solidFill>
              <a:latin typeface="Calibri"/>
            </a:endParaRPr>
          </a:p>
        </p:txBody>
      </p:sp>
      <p:sp>
        <p:nvSpPr>
          <p:cNvPr id="17" name="CuadroTexto 38"/>
          <p:cNvSpPr txBox="1"/>
          <p:nvPr/>
        </p:nvSpPr>
        <p:spPr>
          <a:xfrm>
            <a:off x="5841433"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6</a:t>
            </a:r>
            <a:endParaRPr lang="es-ES" sz="900" b="1" dirty="0">
              <a:solidFill>
                <a:srgbClr val="000000"/>
              </a:solidFill>
              <a:latin typeface="Calibri"/>
            </a:endParaRPr>
          </a:p>
        </p:txBody>
      </p:sp>
      <p:sp>
        <p:nvSpPr>
          <p:cNvPr id="18" name="CuadroTexto 38"/>
          <p:cNvSpPr txBox="1"/>
          <p:nvPr/>
        </p:nvSpPr>
        <p:spPr>
          <a:xfrm>
            <a:off x="8615631"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Master</a:t>
            </a:r>
            <a:endParaRPr lang="es-ES" b="1">
              <a:solidFill>
                <a:srgbClr val="000000"/>
              </a:solidFill>
              <a:latin typeface="Calibri"/>
            </a:endParaRPr>
          </a:p>
        </p:txBody>
      </p:sp>
      <p:sp>
        <p:nvSpPr>
          <p:cNvPr id="19" name="CuadroTexto 38"/>
          <p:cNvSpPr txBox="1"/>
          <p:nvPr/>
        </p:nvSpPr>
        <p:spPr>
          <a:xfrm>
            <a:off x="9571177"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Hijo</a:t>
            </a:r>
            <a:endParaRPr lang="es-ES" b="1">
              <a:solidFill>
                <a:srgbClr val="000000"/>
              </a:solidFill>
              <a:latin typeface="Calibri"/>
            </a:endParaRPr>
          </a:p>
        </p:txBody>
      </p:sp>
      <p:sp>
        <p:nvSpPr>
          <p:cNvPr id="20" name="CuadroTexto 38"/>
          <p:cNvSpPr txBox="1"/>
          <p:nvPr/>
        </p:nvSpPr>
        <p:spPr>
          <a:xfrm>
            <a:off x="10538148" y="2955761"/>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6 Hijo</a:t>
            </a:r>
            <a:endParaRPr lang="es-ES" b="1">
              <a:solidFill>
                <a:srgbClr val="000000"/>
              </a:solidFill>
              <a:latin typeface="Calibri"/>
            </a:endParaRPr>
          </a:p>
        </p:txBody>
      </p:sp>
      <p:grpSp>
        <p:nvGrpSpPr>
          <p:cNvPr id="21" name="Grupo 62"/>
          <p:cNvGrpSpPr/>
          <p:nvPr/>
        </p:nvGrpSpPr>
        <p:grpSpPr>
          <a:xfrm>
            <a:off x="6728872" y="2156782"/>
            <a:ext cx="80561" cy="481699"/>
            <a:chOff x="5755233" y="1147872"/>
            <a:chExt cx="107414" cy="642265"/>
          </a:xfrm>
        </p:grpSpPr>
        <p:sp>
          <p:nvSpPr>
            <p:cNvPr id="22" name="Rectángulo: esquinas superiores cortadas 63"/>
            <p:cNvSpPr/>
            <p:nvPr/>
          </p:nvSpPr>
          <p:spPr>
            <a:xfrm rot="5400013">
              <a:off x="5487807" y="141529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3" name="Conector recto 64"/>
            <p:cNvCxnSpPr/>
            <p:nvPr/>
          </p:nvCxnSpPr>
          <p:spPr>
            <a:xfrm>
              <a:off x="5802380" y="1197489"/>
              <a:ext cx="0" cy="526977"/>
            </a:xfrm>
            <a:prstGeom prst="straightConnector1">
              <a:avLst/>
            </a:prstGeom>
            <a:noFill/>
            <a:ln w="12701" cap="flat">
              <a:solidFill>
                <a:srgbClr val="000000"/>
              </a:solidFill>
              <a:prstDash val="solid"/>
              <a:miter/>
            </a:ln>
          </p:spPr>
        </p:cxnSp>
        <p:cxnSp>
          <p:nvCxnSpPr>
            <p:cNvPr id="24" name="Conector recto 65"/>
            <p:cNvCxnSpPr/>
            <p:nvPr/>
          </p:nvCxnSpPr>
          <p:spPr>
            <a:xfrm>
              <a:off x="5832546" y="1252782"/>
              <a:ext cx="0" cy="422078"/>
            </a:xfrm>
            <a:prstGeom prst="straightConnector1">
              <a:avLst/>
            </a:prstGeom>
            <a:noFill/>
            <a:ln w="12701" cap="flat">
              <a:solidFill>
                <a:srgbClr val="000000"/>
              </a:solidFill>
              <a:prstDash val="solid"/>
              <a:miter/>
            </a:ln>
          </p:spPr>
        </p:cxnSp>
      </p:grpSp>
      <p:grpSp>
        <p:nvGrpSpPr>
          <p:cNvPr id="25" name="Grupo 66"/>
          <p:cNvGrpSpPr/>
          <p:nvPr/>
        </p:nvGrpSpPr>
        <p:grpSpPr>
          <a:xfrm>
            <a:off x="8528253" y="2167125"/>
            <a:ext cx="80561" cy="481699"/>
            <a:chOff x="8154408" y="1161662"/>
            <a:chExt cx="107414" cy="642265"/>
          </a:xfrm>
        </p:grpSpPr>
        <p:sp>
          <p:nvSpPr>
            <p:cNvPr id="26" name="Rectángulo: esquinas superiores cortadas 67"/>
            <p:cNvSpPr/>
            <p:nvPr/>
          </p:nvSpPr>
          <p:spPr>
            <a:xfrm rot="5400013">
              <a:off x="7886982" y="142908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7" name="Conector recto 68"/>
            <p:cNvCxnSpPr/>
            <p:nvPr/>
          </p:nvCxnSpPr>
          <p:spPr>
            <a:xfrm>
              <a:off x="8201555" y="1211278"/>
              <a:ext cx="0" cy="526978"/>
            </a:xfrm>
            <a:prstGeom prst="straightConnector1">
              <a:avLst/>
            </a:prstGeom>
            <a:noFill/>
            <a:ln w="12701" cap="flat">
              <a:solidFill>
                <a:srgbClr val="000000"/>
              </a:solidFill>
              <a:prstDash val="solid"/>
              <a:miter/>
            </a:ln>
          </p:spPr>
        </p:cxnSp>
        <p:cxnSp>
          <p:nvCxnSpPr>
            <p:cNvPr id="28" name="Conector recto 69"/>
            <p:cNvCxnSpPr/>
            <p:nvPr/>
          </p:nvCxnSpPr>
          <p:spPr>
            <a:xfrm>
              <a:off x="8231721" y="1266572"/>
              <a:ext cx="0" cy="422077"/>
            </a:xfrm>
            <a:prstGeom prst="straightConnector1">
              <a:avLst/>
            </a:prstGeom>
            <a:noFill/>
            <a:ln w="12701" cap="flat">
              <a:solidFill>
                <a:srgbClr val="000000"/>
              </a:solidFill>
              <a:prstDash val="solid"/>
              <a:miter/>
            </a:ln>
          </p:spPr>
        </p:cxnSp>
      </p:grpSp>
      <p:grpSp>
        <p:nvGrpSpPr>
          <p:cNvPr id="29" name="Grupo 120"/>
          <p:cNvGrpSpPr/>
          <p:nvPr/>
        </p:nvGrpSpPr>
        <p:grpSpPr>
          <a:xfrm>
            <a:off x="2561193" y="1632722"/>
            <a:ext cx="4002210" cy="244466"/>
            <a:chOff x="2825029" y="459979"/>
            <a:chExt cx="2494640" cy="321871"/>
          </a:xfrm>
        </p:grpSpPr>
        <p:sp>
          <p:nvSpPr>
            <p:cNvPr id="30" name="Rectángulo redondeado 119"/>
            <p:cNvSpPr/>
            <p:nvPr/>
          </p:nvSpPr>
          <p:spPr>
            <a:xfrm>
              <a:off x="2825029" y="459979"/>
              <a:ext cx="2489353"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1" name="CuadroTexto 54"/>
            <p:cNvSpPr txBox="1"/>
            <p:nvPr/>
          </p:nvSpPr>
          <p:spPr>
            <a:xfrm>
              <a:off x="2830316" y="508322"/>
              <a:ext cx="2489353" cy="27352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dirty="0">
                  <a:solidFill>
                    <a:srgbClr val="000000"/>
                  </a:solidFill>
                  <a:latin typeface="Arial Black" pitchFamily="34"/>
                </a:rPr>
                <a:t>                          Transportista (Línea Aérea)</a:t>
              </a:r>
            </a:p>
          </p:txBody>
        </p:sp>
      </p:grpSp>
      <p:grpSp>
        <p:nvGrpSpPr>
          <p:cNvPr id="32" name="Grupo 122"/>
          <p:cNvGrpSpPr/>
          <p:nvPr/>
        </p:nvGrpSpPr>
        <p:grpSpPr>
          <a:xfrm>
            <a:off x="6971644" y="1636156"/>
            <a:ext cx="1323312" cy="231664"/>
            <a:chOff x="6078931" y="453706"/>
            <a:chExt cx="1764416" cy="308885"/>
          </a:xfrm>
        </p:grpSpPr>
        <p:sp>
          <p:nvSpPr>
            <p:cNvPr id="33" name="Rectángulo redondeado 123"/>
            <p:cNvSpPr/>
            <p:nvPr/>
          </p:nvSpPr>
          <p:spPr>
            <a:xfrm>
              <a:off x="6078931" y="453706"/>
              <a:ext cx="176120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4" name="CuadroTexto 54"/>
            <p:cNvSpPr txBox="1"/>
            <p:nvPr/>
          </p:nvSpPr>
          <p:spPr>
            <a:xfrm>
              <a:off x="6082140" y="485593"/>
              <a:ext cx="1761207"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a:solidFill>
                    <a:srgbClr val="000000"/>
                  </a:solidFill>
                  <a:latin typeface="Arial Black" pitchFamily="34"/>
                </a:rPr>
                <a:t>Agencia de Carga</a:t>
              </a:r>
            </a:p>
          </p:txBody>
        </p:sp>
      </p:grpSp>
      <p:grpSp>
        <p:nvGrpSpPr>
          <p:cNvPr id="35" name="Grupo 125"/>
          <p:cNvGrpSpPr/>
          <p:nvPr/>
        </p:nvGrpSpPr>
        <p:grpSpPr>
          <a:xfrm>
            <a:off x="9326057" y="1635398"/>
            <a:ext cx="1385844" cy="231663"/>
            <a:chOff x="9218151" y="452693"/>
            <a:chExt cx="1847793" cy="308883"/>
          </a:xfrm>
        </p:grpSpPr>
        <p:sp>
          <p:nvSpPr>
            <p:cNvPr id="36" name="Rectángulo redondeado 126"/>
            <p:cNvSpPr/>
            <p:nvPr/>
          </p:nvSpPr>
          <p:spPr>
            <a:xfrm>
              <a:off x="9218151" y="452693"/>
              <a:ext cx="184441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7" name="CuadroTexto 54"/>
            <p:cNvSpPr txBox="1"/>
            <p:nvPr/>
          </p:nvSpPr>
          <p:spPr>
            <a:xfrm>
              <a:off x="9221526" y="484578"/>
              <a:ext cx="1844418"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dirty="0">
                  <a:solidFill>
                    <a:srgbClr val="000000"/>
                  </a:solidFill>
                  <a:latin typeface="Arial Black" pitchFamily="34"/>
                </a:rPr>
                <a:t>Deposito Temporal</a:t>
              </a:r>
            </a:p>
          </p:txBody>
        </p:sp>
      </p:grpSp>
      <p:graphicFrame>
        <p:nvGraphicFramePr>
          <p:cNvPr id="38" name="Gráfico 129"/>
          <p:cNvGraphicFramePr/>
          <p:nvPr>
            <p:extLst>
              <p:ext uri="{D42A27DB-BD31-4B8C-83A1-F6EECF244321}">
                <p14:modId xmlns:p14="http://schemas.microsoft.com/office/powerpoint/2010/main" val="438186625"/>
              </p:ext>
            </p:extLst>
          </p:nvPr>
        </p:nvGraphicFramePr>
        <p:xfrm>
          <a:off x="3816094" y="1347334"/>
          <a:ext cx="1892566" cy="20481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9" name="Gráfico 130"/>
          <p:cNvGraphicFramePr/>
          <p:nvPr>
            <p:extLst>
              <p:ext uri="{D42A27DB-BD31-4B8C-83A1-F6EECF244321}">
                <p14:modId xmlns:p14="http://schemas.microsoft.com/office/powerpoint/2010/main" val="932425076"/>
              </p:ext>
            </p:extLst>
          </p:nvPr>
        </p:nvGraphicFramePr>
        <p:xfrm>
          <a:off x="4784989" y="1838621"/>
          <a:ext cx="1235744" cy="13061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0" name="Gráfico 131"/>
          <p:cNvGraphicFramePr/>
          <p:nvPr>
            <p:extLst>
              <p:ext uri="{D42A27DB-BD31-4B8C-83A1-F6EECF244321}">
                <p14:modId xmlns:p14="http://schemas.microsoft.com/office/powerpoint/2010/main" val="2244000708"/>
              </p:ext>
            </p:extLst>
          </p:nvPr>
        </p:nvGraphicFramePr>
        <p:xfrm>
          <a:off x="5472306" y="1872920"/>
          <a:ext cx="1534733" cy="1182732"/>
        </p:xfrm>
        <a:graphic>
          <a:graphicData uri="http://schemas.openxmlformats.org/drawingml/2006/chart">
            <c:chart xmlns:c="http://schemas.openxmlformats.org/drawingml/2006/chart" xmlns:r="http://schemas.openxmlformats.org/officeDocument/2006/relationships" r:id="rId4"/>
          </a:graphicData>
        </a:graphic>
      </p:graphicFrame>
      <p:sp>
        <p:nvSpPr>
          <p:cNvPr id="41" name="CuadroTexto 40"/>
          <p:cNvSpPr txBox="1"/>
          <p:nvPr/>
        </p:nvSpPr>
        <p:spPr>
          <a:xfrm>
            <a:off x="6939504" y="2887978"/>
            <a:ext cx="755557" cy="369332"/>
          </a:xfrm>
          <a:prstGeom prst="rect">
            <a:avLst/>
          </a:prstGeom>
          <a:noFill/>
        </p:spPr>
        <p:txBody>
          <a:bodyPr wrap="square" rtlCol="0">
            <a:spAutoFit/>
          </a:bodyPr>
          <a:lstStyle/>
          <a:p>
            <a:r>
              <a:rPr lang="es-PE" sz="900" dirty="0">
                <a:solidFill>
                  <a:srgbClr val="000000"/>
                </a:solidFill>
              </a:rPr>
              <a:t>Provisional</a:t>
            </a:r>
          </a:p>
        </p:txBody>
      </p:sp>
      <p:sp>
        <p:nvSpPr>
          <p:cNvPr id="42" name="CuadroTexto 41"/>
          <p:cNvSpPr txBox="1"/>
          <p:nvPr/>
        </p:nvSpPr>
        <p:spPr>
          <a:xfrm>
            <a:off x="7695086" y="2897174"/>
            <a:ext cx="1058574" cy="215444"/>
          </a:xfrm>
          <a:prstGeom prst="rect">
            <a:avLst/>
          </a:prstGeom>
          <a:noFill/>
        </p:spPr>
        <p:txBody>
          <a:bodyPr wrap="square" rtlCol="0">
            <a:spAutoFit/>
          </a:bodyPr>
          <a:lstStyle/>
          <a:p>
            <a:r>
              <a:rPr lang="es-PE" sz="800" dirty="0">
                <a:solidFill>
                  <a:srgbClr val="000000"/>
                </a:solidFill>
              </a:rPr>
              <a:t>Complementaria</a:t>
            </a:r>
          </a:p>
        </p:txBody>
      </p:sp>
      <p:sp>
        <p:nvSpPr>
          <p:cNvPr id="43" name="CuadroTexto 42"/>
          <p:cNvSpPr txBox="1"/>
          <p:nvPr/>
        </p:nvSpPr>
        <p:spPr>
          <a:xfrm>
            <a:off x="3531326" y="2941782"/>
            <a:ext cx="499100" cy="230832"/>
          </a:xfrm>
          <a:prstGeom prst="rect">
            <a:avLst/>
          </a:prstGeom>
          <a:noFill/>
        </p:spPr>
        <p:txBody>
          <a:bodyPr wrap="square" rtlCol="0">
            <a:spAutoFit/>
          </a:bodyPr>
          <a:lstStyle/>
          <a:p>
            <a:r>
              <a:rPr lang="es-PE" sz="900" b="1" dirty="0">
                <a:solidFill>
                  <a:srgbClr val="000000"/>
                </a:solidFill>
              </a:rPr>
              <a:t>ETA</a:t>
            </a:r>
          </a:p>
        </p:txBody>
      </p:sp>
      <p:sp>
        <p:nvSpPr>
          <p:cNvPr id="44" name="CuadroTexto 38"/>
          <p:cNvSpPr txBox="1"/>
          <p:nvPr/>
        </p:nvSpPr>
        <p:spPr>
          <a:xfrm>
            <a:off x="4214077" y="2953292"/>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4</a:t>
            </a:r>
            <a:endParaRPr lang="es-ES" sz="900" b="1" dirty="0">
              <a:solidFill>
                <a:srgbClr val="000000"/>
              </a:solidFill>
              <a:latin typeface="Calibri"/>
            </a:endParaRPr>
          </a:p>
        </p:txBody>
      </p:sp>
      <p:graphicFrame>
        <p:nvGraphicFramePr>
          <p:cNvPr id="45" name="Gráfico 133"/>
          <p:cNvGraphicFramePr/>
          <p:nvPr>
            <p:extLst>
              <p:ext uri="{D42A27DB-BD31-4B8C-83A1-F6EECF244321}">
                <p14:modId xmlns:p14="http://schemas.microsoft.com/office/powerpoint/2010/main" val="3903450659"/>
              </p:ext>
            </p:extLst>
          </p:nvPr>
        </p:nvGraphicFramePr>
        <p:xfrm>
          <a:off x="3024007" y="1787720"/>
          <a:ext cx="1341027" cy="11673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6" name="Gráfico 133"/>
          <p:cNvGraphicFramePr/>
          <p:nvPr>
            <p:extLst>
              <p:ext uri="{D42A27DB-BD31-4B8C-83A1-F6EECF244321}">
                <p14:modId xmlns:p14="http://schemas.microsoft.com/office/powerpoint/2010/main" val="1272308554"/>
              </p:ext>
            </p:extLst>
          </p:nvPr>
        </p:nvGraphicFramePr>
        <p:xfrm>
          <a:off x="2206774" y="1625104"/>
          <a:ext cx="1422464" cy="1719063"/>
        </p:xfrm>
        <a:graphic>
          <a:graphicData uri="http://schemas.openxmlformats.org/drawingml/2006/chart">
            <c:chart xmlns:c="http://schemas.openxmlformats.org/drawingml/2006/chart" xmlns:r="http://schemas.openxmlformats.org/officeDocument/2006/relationships" r:id="rId6"/>
          </a:graphicData>
        </a:graphic>
      </p:graphicFrame>
      <p:sp>
        <p:nvSpPr>
          <p:cNvPr id="47" name="Botón de acción: en blanco 19"/>
          <p:cNvSpPr/>
          <p:nvPr/>
        </p:nvSpPr>
        <p:spPr>
          <a:xfrm>
            <a:off x="2392671" y="3298680"/>
            <a:ext cx="9175143" cy="1362827"/>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chemeClr val="tx1">
              <a:lumMod val="95000"/>
            </a:schemeClr>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sp>
        <p:nvSpPr>
          <p:cNvPr id="55" name="CuadroTexto 54"/>
          <p:cNvSpPr txBox="1"/>
          <p:nvPr/>
        </p:nvSpPr>
        <p:spPr>
          <a:xfrm>
            <a:off x="3029917" y="3985371"/>
            <a:ext cx="281143" cy="276999"/>
          </a:xfrm>
          <a:prstGeom prst="rect">
            <a:avLst/>
          </a:prstGeom>
          <a:noFill/>
        </p:spPr>
        <p:txBody>
          <a:bodyPr wrap="square" rtlCol="0">
            <a:spAutoFit/>
          </a:bodyPr>
          <a:lstStyle/>
          <a:p>
            <a:r>
              <a:rPr lang="es-PE" sz="1200" b="1" dirty="0">
                <a:solidFill>
                  <a:srgbClr val="000000"/>
                </a:solidFill>
              </a:rPr>
              <a:t>8</a:t>
            </a:r>
          </a:p>
        </p:txBody>
      </p:sp>
      <p:sp>
        <p:nvSpPr>
          <p:cNvPr id="56" name="CuadroTexto 55"/>
          <p:cNvSpPr txBox="1"/>
          <p:nvPr/>
        </p:nvSpPr>
        <p:spPr>
          <a:xfrm>
            <a:off x="3199532" y="3442616"/>
            <a:ext cx="560348" cy="276999"/>
          </a:xfrm>
          <a:prstGeom prst="rect">
            <a:avLst/>
          </a:prstGeom>
          <a:noFill/>
        </p:spPr>
        <p:txBody>
          <a:bodyPr wrap="square" rtlCol="0">
            <a:spAutoFit/>
          </a:bodyPr>
          <a:lstStyle/>
          <a:p>
            <a:r>
              <a:rPr lang="es-PE" sz="1200" b="1" dirty="0">
                <a:solidFill>
                  <a:srgbClr val="000000"/>
                </a:solidFill>
              </a:rPr>
              <a:t>10</a:t>
            </a:r>
          </a:p>
        </p:txBody>
      </p:sp>
      <p:grpSp>
        <p:nvGrpSpPr>
          <p:cNvPr id="57" name="Grupo 125"/>
          <p:cNvGrpSpPr/>
          <p:nvPr/>
        </p:nvGrpSpPr>
        <p:grpSpPr>
          <a:xfrm>
            <a:off x="8428085" y="3370026"/>
            <a:ext cx="3123928" cy="1108289"/>
            <a:chOff x="86776" y="2439418"/>
            <a:chExt cx="3123928" cy="1108289"/>
          </a:xfrm>
        </p:grpSpPr>
        <p:sp>
          <p:nvSpPr>
            <p:cNvPr id="58" name="Rectángulo 162"/>
            <p:cNvSpPr/>
            <p:nvPr/>
          </p:nvSpPr>
          <p:spPr>
            <a:xfrm>
              <a:off x="86776" y="2439418"/>
              <a:ext cx="2990472" cy="1108289"/>
            </a:xfrm>
            <a:prstGeom prst="rect">
              <a:avLst/>
            </a:prstGeom>
            <a:solidFill>
              <a:srgbClr val="7F7F7F"/>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grpSp>
          <p:nvGrpSpPr>
            <p:cNvPr id="59" name="Grupo 163"/>
            <p:cNvGrpSpPr/>
            <p:nvPr/>
          </p:nvGrpSpPr>
          <p:grpSpPr>
            <a:xfrm>
              <a:off x="204423" y="2638199"/>
              <a:ext cx="3006281" cy="800941"/>
              <a:chOff x="204423" y="2638199"/>
              <a:chExt cx="3006281" cy="800941"/>
            </a:xfrm>
          </p:grpSpPr>
          <p:sp>
            <p:nvSpPr>
              <p:cNvPr id="60" name="Rectángulo 164"/>
              <p:cNvSpPr/>
              <p:nvPr/>
            </p:nvSpPr>
            <p:spPr>
              <a:xfrm>
                <a:off x="204423" y="2669215"/>
                <a:ext cx="386077" cy="115534"/>
              </a:xfrm>
              <a:prstGeom prst="rect">
                <a:avLst/>
              </a:prstGeom>
              <a:solidFill>
                <a:srgbClr val="4AF45A"/>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1" name="Rectángulo 165"/>
              <p:cNvSpPr/>
              <p:nvPr/>
            </p:nvSpPr>
            <p:spPr>
              <a:xfrm>
                <a:off x="216301" y="2854482"/>
                <a:ext cx="386077" cy="115534"/>
              </a:xfrm>
              <a:prstGeom prst="rect">
                <a:avLst/>
              </a:prstGeom>
              <a:solidFill>
                <a:srgbClr val="FFC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2" name="Rectángulo 166"/>
              <p:cNvSpPr/>
              <p:nvPr/>
            </p:nvSpPr>
            <p:spPr>
              <a:xfrm>
                <a:off x="220224" y="3029041"/>
                <a:ext cx="386077" cy="115534"/>
              </a:xfrm>
              <a:prstGeom prst="rect">
                <a:avLst/>
              </a:prstGeom>
              <a:solidFill>
                <a:srgbClr val="FF0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3" name="Rectángulo 167"/>
              <p:cNvSpPr/>
              <p:nvPr/>
            </p:nvSpPr>
            <p:spPr>
              <a:xfrm>
                <a:off x="220224" y="3222016"/>
                <a:ext cx="386077" cy="115534"/>
              </a:xfrm>
              <a:prstGeom prst="rect">
                <a:avLst/>
              </a:prstGeom>
              <a:solidFill>
                <a:srgbClr val="00B0F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4" name="CuadroTexto 168"/>
              <p:cNvSpPr txBox="1"/>
              <p:nvPr/>
            </p:nvSpPr>
            <p:spPr>
              <a:xfrm>
                <a:off x="739749" y="2638199"/>
                <a:ext cx="1993675" cy="253916"/>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050" dirty="0" smtClean="0">
                    <a:solidFill>
                      <a:srgbClr val="FFFFFF"/>
                    </a:solidFill>
                    <a:latin typeface="Calibri"/>
                  </a:rPr>
                  <a:t>Transmisión </a:t>
                </a:r>
                <a:r>
                  <a:rPr lang="es-ES" sz="1050" dirty="0">
                    <a:solidFill>
                      <a:srgbClr val="FFFFFF"/>
                    </a:solidFill>
                    <a:latin typeface="Calibri"/>
                  </a:rPr>
                  <a:t>a tiempo</a:t>
                </a:r>
              </a:p>
            </p:txBody>
          </p:sp>
          <p:sp>
            <p:nvSpPr>
              <p:cNvPr id="65" name="CuadroTexto 169"/>
              <p:cNvSpPr txBox="1"/>
              <p:nvPr/>
            </p:nvSpPr>
            <p:spPr>
              <a:xfrm>
                <a:off x="735826" y="2798082"/>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por vencer plazo</a:t>
                </a:r>
              </a:p>
            </p:txBody>
          </p:sp>
          <p:sp>
            <p:nvSpPr>
              <p:cNvPr id="66" name="CuadroTexto 171"/>
              <p:cNvSpPr txBox="1"/>
              <p:nvPr/>
            </p:nvSpPr>
            <p:spPr>
              <a:xfrm>
                <a:off x="723610" y="3162141"/>
                <a:ext cx="2487094" cy="276999"/>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200" dirty="0" smtClean="0">
                    <a:solidFill>
                      <a:srgbClr val="FFFFFF"/>
                    </a:solidFill>
                    <a:latin typeface="Calibri"/>
                  </a:rPr>
                  <a:t>Pendientes </a:t>
                </a:r>
                <a:r>
                  <a:rPr lang="es-ES" sz="1200" dirty="0">
                    <a:solidFill>
                      <a:srgbClr val="FFFFFF"/>
                    </a:solidFill>
                    <a:latin typeface="Calibri"/>
                  </a:rPr>
                  <a:t>de tarja/ Transmisión</a:t>
                </a:r>
              </a:p>
            </p:txBody>
          </p:sp>
          <p:sp>
            <p:nvSpPr>
              <p:cNvPr id="67" name="CuadroTexto 169"/>
              <p:cNvSpPr txBox="1"/>
              <p:nvPr/>
            </p:nvSpPr>
            <p:spPr>
              <a:xfrm>
                <a:off x="735826" y="2993571"/>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fuera de plazo</a:t>
                </a:r>
              </a:p>
            </p:txBody>
          </p:sp>
        </p:grpSp>
      </p:grpSp>
      <p:graphicFrame>
        <p:nvGraphicFramePr>
          <p:cNvPr id="69" name="Gráfico 132"/>
          <p:cNvGraphicFramePr/>
          <p:nvPr>
            <p:extLst>
              <p:ext uri="{D42A27DB-BD31-4B8C-83A1-F6EECF244321}">
                <p14:modId xmlns:p14="http://schemas.microsoft.com/office/powerpoint/2010/main" val="1858885474"/>
              </p:ext>
            </p:extLst>
          </p:nvPr>
        </p:nvGraphicFramePr>
        <p:xfrm>
          <a:off x="6623721" y="1801232"/>
          <a:ext cx="1244254" cy="130506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0" name="Gráfico 132"/>
          <p:cNvGraphicFramePr/>
          <p:nvPr>
            <p:extLst>
              <p:ext uri="{D42A27DB-BD31-4B8C-83A1-F6EECF244321}">
                <p14:modId xmlns:p14="http://schemas.microsoft.com/office/powerpoint/2010/main" val="3834273726"/>
              </p:ext>
            </p:extLst>
          </p:nvPr>
        </p:nvGraphicFramePr>
        <p:xfrm>
          <a:off x="7448098" y="1793494"/>
          <a:ext cx="1244254" cy="130506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1" name="Gráfico 134"/>
          <p:cNvGraphicFramePr/>
          <p:nvPr>
            <p:extLst>
              <p:ext uri="{D42A27DB-BD31-4B8C-83A1-F6EECF244321}">
                <p14:modId xmlns:p14="http://schemas.microsoft.com/office/powerpoint/2010/main" val="3955465950"/>
              </p:ext>
            </p:extLst>
          </p:nvPr>
        </p:nvGraphicFramePr>
        <p:xfrm>
          <a:off x="8464577" y="1958364"/>
          <a:ext cx="1170536" cy="1150786"/>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72" name="Gráfico 134"/>
          <p:cNvGraphicFramePr/>
          <p:nvPr>
            <p:extLst>
              <p:ext uri="{D42A27DB-BD31-4B8C-83A1-F6EECF244321}">
                <p14:modId xmlns:p14="http://schemas.microsoft.com/office/powerpoint/2010/main" val="2825304091"/>
              </p:ext>
            </p:extLst>
          </p:nvPr>
        </p:nvGraphicFramePr>
        <p:xfrm>
          <a:off x="9437849" y="1964175"/>
          <a:ext cx="1159730" cy="115128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73" name="Gráfico 134"/>
          <p:cNvGraphicFramePr/>
          <p:nvPr>
            <p:extLst>
              <p:ext uri="{D42A27DB-BD31-4B8C-83A1-F6EECF244321}">
                <p14:modId xmlns:p14="http://schemas.microsoft.com/office/powerpoint/2010/main" val="1470009462"/>
              </p:ext>
            </p:extLst>
          </p:nvPr>
        </p:nvGraphicFramePr>
        <p:xfrm>
          <a:off x="10390623" y="1973266"/>
          <a:ext cx="1159730" cy="1151285"/>
        </p:xfrm>
        <a:graphic>
          <a:graphicData uri="http://schemas.openxmlformats.org/drawingml/2006/chart">
            <c:chart xmlns:c="http://schemas.openxmlformats.org/drawingml/2006/chart" xmlns:r="http://schemas.openxmlformats.org/officeDocument/2006/relationships" r:id="rId11"/>
          </a:graphicData>
        </a:graphic>
      </p:graphicFrame>
      <p:sp>
        <p:nvSpPr>
          <p:cNvPr id="74" name="CuadroTexto 73"/>
          <p:cNvSpPr txBox="1"/>
          <p:nvPr/>
        </p:nvSpPr>
        <p:spPr>
          <a:xfrm>
            <a:off x="2569675" y="2161183"/>
            <a:ext cx="255198" cy="246221"/>
          </a:xfrm>
          <a:prstGeom prst="rect">
            <a:avLst/>
          </a:prstGeom>
          <a:noFill/>
        </p:spPr>
        <p:txBody>
          <a:bodyPr wrap="none" rtlCol="0">
            <a:spAutoFit/>
          </a:bodyPr>
          <a:lstStyle/>
          <a:p>
            <a:r>
              <a:rPr lang="es-PE" sz="1000" b="1" dirty="0">
                <a:solidFill>
                  <a:srgbClr val="000000"/>
                </a:solidFill>
              </a:rPr>
              <a:t>4</a:t>
            </a:r>
          </a:p>
        </p:txBody>
      </p:sp>
      <p:pic>
        <p:nvPicPr>
          <p:cNvPr id="75" name="Imagen 74"/>
          <p:cNvPicPr>
            <a:picLocks noChangeAspect="1"/>
          </p:cNvPicPr>
          <p:nvPr/>
        </p:nvPicPr>
        <p:blipFill>
          <a:blip r:embed="rId12"/>
          <a:stretch>
            <a:fillRect/>
          </a:stretch>
        </p:blipFill>
        <p:spPr>
          <a:xfrm>
            <a:off x="2392670" y="4587708"/>
            <a:ext cx="9128462" cy="1940241"/>
          </a:xfrm>
          <a:prstGeom prst="rect">
            <a:avLst/>
          </a:prstGeom>
        </p:spPr>
      </p:pic>
      <p:sp>
        <p:nvSpPr>
          <p:cNvPr id="76" name="Elipse 156"/>
          <p:cNvSpPr/>
          <p:nvPr/>
        </p:nvSpPr>
        <p:spPr>
          <a:xfrm>
            <a:off x="2667695" y="2293511"/>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77" name="Elipse 156"/>
          <p:cNvSpPr/>
          <p:nvPr/>
        </p:nvSpPr>
        <p:spPr>
          <a:xfrm>
            <a:off x="3518941" y="2307566"/>
            <a:ext cx="419206" cy="37001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dirty="0">
                <a:solidFill>
                  <a:srgbClr val="000000"/>
                </a:solidFill>
                <a:latin typeface="Calibri"/>
              </a:rPr>
              <a:t>21</a:t>
            </a:r>
          </a:p>
        </p:txBody>
      </p:sp>
      <p:sp>
        <p:nvSpPr>
          <p:cNvPr id="78" name="Elipse 156"/>
          <p:cNvSpPr/>
          <p:nvPr/>
        </p:nvSpPr>
        <p:spPr>
          <a:xfrm>
            <a:off x="4336818" y="2289028"/>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7</a:t>
            </a:r>
            <a:endParaRPr lang="es-PE" sz="1000" b="1" dirty="0">
              <a:solidFill>
                <a:srgbClr val="000000"/>
              </a:solidFill>
              <a:latin typeface="Calibri"/>
            </a:endParaRPr>
          </a:p>
        </p:txBody>
      </p:sp>
      <p:sp>
        <p:nvSpPr>
          <p:cNvPr id="79" name="Elipse 156"/>
          <p:cNvSpPr/>
          <p:nvPr/>
        </p:nvSpPr>
        <p:spPr>
          <a:xfrm>
            <a:off x="5176755" y="233033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80" name="Elipse 156"/>
          <p:cNvSpPr/>
          <p:nvPr/>
        </p:nvSpPr>
        <p:spPr>
          <a:xfrm>
            <a:off x="6005941" y="228967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10</a:t>
            </a:r>
          </a:p>
        </p:txBody>
      </p:sp>
      <p:sp>
        <p:nvSpPr>
          <p:cNvPr id="81" name="Elipse 156"/>
          <p:cNvSpPr/>
          <p:nvPr/>
        </p:nvSpPr>
        <p:spPr>
          <a:xfrm>
            <a:off x="7015975" y="2275808"/>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2" name="Elipse 156"/>
          <p:cNvSpPr/>
          <p:nvPr/>
        </p:nvSpPr>
        <p:spPr>
          <a:xfrm>
            <a:off x="7866244" y="2276397"/>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3" name="Elipse 156"/>
          <p:cNvSpPr/>
          <p:nvPr/>
        </p:nvSpPr>
        <p:spPr>
          <a:xfrm>
            <a:off x="8844271" y="2367171"/>
            <a:ext cx="413346"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kern="0" dirty="0">
                <a:solidFill>
                  <a:srgbClr val="000000"/>
                </a:solidFill>
                <a:latin typeface="Calibri"/>
              </a:rPr>
              <a:t>14</a:t>
            </a:r>
            <a:endParaRPr lang="es-PE" sz="800" b="1" dirty="0">
              <a:solidFill>
                <a:srgbClr val="000000"/>
              </a:solidFill>
              <a:latin typeface="Calibri"/>
            </a:endParaRPr>
          </a:p>
        </p:txBody>
      </p:sp>
      <p:sp>
        <p:nvSpPr>
          <p:cNvPr id="84" name="Elipse 156"/>
          <p:cNvSpPr/>
          <p:nvPr/>
        </p:nvSpPr>
        <p:spPr>
          <a:xfrm>
            <a:off x="9725521" y="2325929"/>
            <a:ext cx="505879" cy="43773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sp>
        <p:nvSpPr>
          <p:cNvPr id="85" name="Elipse 156"/>
          <p:cNvSpPr/>
          <p:nvPr/>
        </p:nvSpPr>
        <p:spPr>
          <a:xfrm>
            <a:off x="10725908" y="2354543"/>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pic>
        <p:nvPicPr>
          <p:cNvPr id="86" name="Imagen 85"/>
          <p:cNvPicPr>
            <a:picLocks noChangeAspect="1"/>
          </p:cNvPicPr>
          <p:nvPr/>
        </p:nvPicPr>
        <p:blipFill>
          <a:blip r:embed="rId13"/>
          <a:stretch>
            <a:fillRect/>
          </a:stretch>
        </p:blipFill>
        <p:spPr>
          <a:xfrm>
            <a:off x="3799039" y="3388597"/>
            <a:ext cx="1152525" cy="1047750"/>
          </a:xfrm>
          <a:prstGeom prst="rect">
            <a:avLst/>
          </a:prstGeom>
        </p:spPr>
      </p:pic>
      <p:pic>
        <p:nvPicPr>
          <p:cNvPr id="87" name="Imagen 86"/>
          <p:cNvPicPr>
            <a:picLocks noChangeAspect="1"/>
          </p:cNvPicPr>
          <p:nvPr/>
        </p:nvPicPr>
        <p:blipFill>
          <a:blip r:embed="rId14"/>
          <a:stretch>
            <a:fillRect/>
          </a:stretch>
        </p:blipFill>
        <p:spPr>
          <a:xfrm>
            <a:off x="2480249" y="3348467"/>
            <a:ext cx="1223904" cy="1158803"/>
          </a:xfrm>
          <a:prstGeom prst="rect">
            <a:avLst/>
          </a:prstGeom>
        </p:spPr>
      </p:pic>
      <p:sp>
        <p:nvSpPr>
          <p:cNvPr id="88"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Tablero Impo Propuesto</a:t>
            </a:r>
            <a:endParaRPr lang="es-PE" dirty="0"/>
          </a:p>
        </p:txBody>
      </p:sp>
      <p:sp>
        <p:nvSpPr>
          <p:cNvPr id="91" name="CuadroTexto 54"/>
          <p:cNvSpPr txBox="1"/>
          <p:nvPr/>
        </p:nvSpPr>
        <p:spPr>
          <a:xfrm>
            <a:off x="125377" y="2349282"/>
            <a:ext cx="1421830" cy="253916"/>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1200" b="1" dirty="0">
                <a:solidFill>
                  <a:srgbClr val="0070C0"/>
                </a:solidFill>
                <a:latin typeface="Calibri"/>
              </a:rPr>
              <a:t>Asignación Vuelos</a:t>
            </a:r>
          </a:p>
        </p:txBody>
      </p:sp>
      <p:pic>
        <p:nvPicPr>
          <p:cNvPr id="92" name="Imagen 53"/>
          <p:cNvPicPr>
            <a:picLocks noChangeAspect="1"/>
          </p:cNvPicPr>
          <p:nvPr/>
        </p:nvPicPr>
        <p:blipFill>
          <a:blip r:embed="rId15"/>
          <a:stretch>
            <a:fillRect/>
          </a:stretch>
        </p:blipFill>
        <p:spPr>
          <a:xfrm>
            <a:off x="43343" y="1259447"/>
            <a:ext cx="1569239" cy="1143693"/>
          </a:xfrm>
          <a:prstGeom prst="rect">
            <a:avLst/>
          </a:prstGeom>
          <a:noFill/>
          <a:ln cap="flat">
            <a:noFill/>
          </a:ln>
        </p:spPr>
      </p:pic>
      <p:sp>
        <p:nvSpPr>
          <p:cNvPr id="95" name="CuadroTexto 90"/>
          <p:cNvSpPr txBox="1"/>
          <p:nvPr/>
        </p:nvSpPr>
        <p:spPr>
          <a:xfrm>
            <a:off x="-43602" y="3808975"/>
            <a:ext cx="1623545" cy="253395"/>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1200" dirty="0">
                <a:solidFill>
                  <a:srgbClr val="0070C0"/>
                </a:solidFill>
                <a:latin typeface="Calibri"/>
              </a:rPr>
              <a:t>Reasignación.  Vuelos</a:t>
            </a:r>
          </a:p>
        </p:txBody>
      </p:sp>
      <p:pic>
        <p:nvPicPr>
          <p:cNvPr id="96" name="Imagen 89"/>
          <p:cNvPicPr>
            <a:picLocks noChangeAspect="1"/>
          </p:cNvPicPr>
          <p:nvPr/>
        </p:nvPicPr>
        <p:blipFill>
          <a:blip r:embed="rId16"/>
          <a:stretch>
            <a:fillRect/>
          </a:stretch>
        </p:blipFill>
        <p:spPr>
          <a:xfrm>
            <a:off x="101343" y="2818714"/>
            <a:ext cx="1376052" cy="1050905"/>
          </a:xfrm>
          <a:prstGeom prst="rect">
            <a:avLst/>
          </a:prstGeom>
          <a:noFill/>
          <a:ln cap="flat">
            <a:noFill/>
          </a:ln>
        </p:spPr>
      </p:pic>
    </p:spTree>
    <p:extLst>
      <p:ext uri="{BB962C8B-B14F-4D97-AF65-F5344CB8AC3E}">
        <p14:creationId xmlns:p14="http://schemas.microsoft.com/office/powerpoint/2010/main" val="952856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549532" y="921838"/>
            <a:ext cx="9137598" cy="3153115"/>
          </a:xfrm>
          <a:prstGeom prst="rect">
            <a:avLst/>
          </a:prstGeom>
          <a:solidFill>
            <a:schemeClr val="tx2"/>
          </a:solidFill>
        </p:spPr>
      </p:pic>
      <p:sp>
        <p:nvSpPr>
          <p:cNvPr id="2" name="CuadroTexto 1"/>
          <p:cNvSpPr txBox="1"/>
          <p:nvPr/>
        </p:nvSpPr>
        <p:spPr>
          <a:xfrm>
            <a:off x="5951190" y="2850649"/>
            <a:ext cx="1584176" cy="1200329"/>
          </a:xfrm>
          <a:prstGeom prst="rect">
            <a:avLst/>
          </a:prstGeom>
          <a:solidFill>
            <a:schemeClr val="tx1"/>
          </a:solidFill>
        </p:spPr>
        <p:txBody>
          <a:bodyPr wrap="square" rtlCol="0">
            <a:spAutoFit/>
          </a:bodyPr>
          <a:lstStyle/>
          <a:p>
            <a:endParaRPr lang="es-PE" dirty="0"/>
          </a:p>
          <a:p>
            <a:endParaRPr lang="es-PE" dirty="0"/>
          </a:p>
          <a:p>
            <a:endParaRPr lang="es-PE" dirty="0"/>
          </a:p>
          <a:p>
            <a:endParaRPr lang="es-PE" dirty="0"/>
          </a:p>
        </p:txBody>
      </p:sp>
      <p:pic>
        <p:nvPicPr>
          <p:cNvPr id="8" name="Imagen 7"/>
          <p:cNvPicPr>
            <a:picLocks noChangeAspect="1"/>
          </p:cNvPicPr>
          <p:nvPr/>
        </p:nvPicPr>
        <p:blipFill>
          <a:blip r:embed="rId3"/>
          <a:stretch>
            <a:fillRect/>
          </a:stretch>
        </p:blipFill>
        <p:spPr>
          <a:xfrm>
            <a:off x="6032860" y="2965367"/>
            <a:ext cx="1152525" cy="1047750"/>
          </a:xfrm>
          <a:prstGeom prst="rect">
            <a:avLst/>
          </a:prstGeom>
        </p:spPr>
      </p:pic>
      <p:pic>
        <p:nvPicPr>
          <p:cNvPr id="9" name="Imagen 8"/>
          <p:cNvPicPr>
            <a:picLocks noChangeAspect="1"/>
          </p:cNvPicPr>
          <p:nvPr/>
        </p:nvPicPr>
        <p:blipFill>
          <a:blip r:embed="rId4"/>
          <a:stretch>
            <a:fillRect/>
          </a:stretch>
        </p:blipFill>
        <p:spPr>
          <a:xfrm>
            <a:off x="1549532" y="4089707"/>
            <a:ext cx="9117674" cy="533400"/>
          </a:xfrm>
          <a:prstGeom prst="rect">
            <a:avLst/>
          </a:prstGeom>
        </p:spPr>
      </p:pic>
      <p:pic>
        <p:nvPicPr>
          <p:cNvPr id="12" name="Imagen 11"/>
          <p:cNvPicPr>
            <a:picLocks noChangeAspect="1"/>
          </p:cNvPicPr>
          <p:nvPr/>
        </p:nvPicPr>
        <p:blipFill>
          <a:blip r:embed="rId5"/>
          <a:stretch>
            <a:fillRect/>
          </a:stretch>
        </p:blipFill>
        <p:spPr>
          <a:xfrm>
            <a:off x="1532674" y="4648128"/>
            <a:ext cx="9154456" cy="1990725"/>
          </a:xfrm>
          <a:prstGeom prst="rect">
            <a:avLst/>
          </a:prstGeom>
        </p:spPr>
      </p:pic>
      <p:pic>
        <p:nvPicPr>
          <p:cNvPr id="13" name="Imagen 12"/>
          <p:cNvPicPr>
            <a:picLocks noChangeAspect="1"/>
          </p:cNvPicPr>
          <p:nvPr/>
        </p:nvPicPr>
        <p:blipFill>
          <a:blip r:embed="rId6"/>
          <a:stretch>
            <a:fillRect/>
          </a:stretch>
        </p:blipFill>
        <p:spPr>
          <a:xfrm>
            <a:off x="7589786" y="2927903"/>
            <a:ext cx="3042924" cy="1123074"/>
          </a:xfrm>
          <a:prstGeom prst="rect">
            <a:avLst/>
          </a:prstGeom>
        </p:spPr>
      </p:pic>
      <p:pic>
        <p:nvPicPr>
          <p:cNvPr id="14" name="Imagen 13"/>
          <p:cNvPicPr>
            <a:picLocks noChangeAspect="1"/>
          </p:cNvPicPr>
          <p:nvPr/>
        </p:nvPicPr>
        <p:blipFill>
          <a:blip r:embed="rId7"/>
          <a:stretch>
            <a:fillRect/>
          </a:stretch>
        </p:blipFill>
        <p:spPr>
          <a:xfrm>
            <a:off x="1565896" y="1174667"/>
            <a:ext cx="9121234" cy="1752840"/>
          </a:xfrm>
          <a:prstGeom prst="rect">
            <a:avLst/>
          </a:prstGeom>
        </p:spPr>
      </p:pic>
      <p:sp>
        <p:nvSpPr>
          <p:cNvPr id="15" name="Diagrama de flujo: proceso 84"/>
          <p:cNvSpPr/>
          <p:nvPr/>
        </p:nvSpPr>
        <p:spPr>
          <a:xfrm>
            <a:off x="1592051" y="928626"/>
            <a:ext cx="9032637" cy="239255"/>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r>
              <a:rPr lang="es-ES" sz="1350" dirty="0">
                <a:solidFill>
                  <a:srgbClr val="FFFFFF"/>
                </a:solidFill>
                <a:latin typeface="Calibri"/>
              </a:rPr>
              <a:t>TABLERO DE CONTROL DE TRANSMISIONES - IMPORTACIONES</a:t>
            </a:r>
          </a:p>
        </p:txBody>
      </p:sp>
    </p:spTree>
    <p:extLst>
      <p:ext uri="{BB962C8B-B14F-4D97-AF65-F5344CB8AC3E}">
        <p14:creationId xmlns:p14="http://schemas.microsoft.com/office/powerpoint/2010/main" val="377729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ma: Tal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c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18801</TotalTime>
  <Words>585</Words>
  <Application>Microsoft Office PowerPoint</Application>
  <PresentationFormat>Personalizado</PresentationFormat>
  <Paragraphs>179</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14</vt:i4>
      </vt:variant>
    </vt:vector>
  </HeadingPairs>
  <TitlesOfParts>
    <vt:vector size="21" baseType="lpstr">
      <vt:lpstr>Arial</vt:lpstr>
      <vt:lpstr>Arial Black</vt:lpstr>
      <vt:lpstr>Calibri</vt:lpstr>
      <vt:lpstr>Century Gothic</vt:lpstr>
      <vt:lpstr>Wingdings</vt:lpstr>
      <vt:lpstr>Tema: Talma</vt:lpstr>
      <vt:lpstr>Blanco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jleiva</dc:creator>
  <cp:lastModifiedBy>Yery Agreda Castro</cp:lastModifiedBy>
  <cp:revision>549</cp:revision>
  <cp:lastPrinted>2017-03-23T15:18:37Z</cp:lastPrinted>
  <dcterms:created xsi:type="dcterms:W3CDTF">2015-08-27T17:17:10Z</dcterms:created>
  <dcterms:modified xsi:type="dcterms:W3CDTF">2018-02-02T23:49:24Z</dcterms:modified>
</cp:coreProperties>
</file>