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0"/>
    <p:sldMasterId id="2147483693" r:id="rId11"/>
  </p:sldMasterIdLst>
  <p:notesMasterIdLst>
    <p:notesMasterId r:id="rId31"/>
  </p:notesMasterIdLst>
  <p:handoutMasterIdLst>
    <p:handoutMasterId r:id="rId32"/>
  </p:handoutMasterIdLst>
  <p:sldIdLst>
    <p:sldId id="261" r:id="rId12"/>
    <p:sldId id="296" r:id="rId13"/>
    <p:sldId id="297" r:id="rId14"/>
    <p:sldId id="294" r:id="rId15"/>
    <p:sldId id="316" r:id="rId16"/>
    <p:sldId id="309" r:id="rId17"/>
    <p:sldId id="317" r:id="rId18"/>
    <p:sldId id="319" r:id="rId19"/>
    <p:sldId id="320" r:id="rId20"/>
    <p:sldId id="321" r:id="rId21"/>
    <p:sldId id="322" r:id="rId22"/>
    <p:sldId id="323" r:id="rId23"/>
    <p:sldId id="318" r:id="rId24"/>
    <p:sldId id="307" r:id="rId25"/>
    <p:sldId id="306" r:id="rId26"/>
    <p:sldId id="303" r:id="rId27"/>
    <p:sldId id="304" r:id="rId28"/>
    <p:sldId id="305" r:id="rId29"/>
    <p:sldId id="262" r:id="rId30"/>
  </p:sldIdLst>
  <p:sldSz cx="12190413" cy="6858000"/>
  <p:notesSz cx="6797675" cy="9926638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a Ortiz Caceres" initials="NOC" lastIdx="5" clrIdx="0">
    <p:extLst>
      <p:ext uri="{19B8F6BF-5375-455C-9EA6-DF929625EA0E}">
        <p15:presenceInfo xmlns:p15="http://schemas.microsoft.com/office/powerpoint/2012/main" userId="S-1-5-21-1349600208-1838725708-3192339644-69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3CC"/>
    <a:srgbClr val="68B013"/>
    <a:srgbClr val="002264"/>
    <a:srgbClr val="FF0066"/>
    <a:srgbClr val="AAC81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34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image" Target="../media/image15.png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KPI </a:t>
            </a: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Vuelos</a:t>
            </a:r>
          </a:p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 COM</a:t>
            </a:r>
            <a:endParaRPr lang="es-ES" sz="1200" b="1" i="0" u="none" strike="noStrike" kern="1200" cap="none" spc="0" baseline="0" dirty="0">
              <a:solidFill>
                <a:srgbClr val="595959"/>
              </a:solidFill>
              <a:uFillTx/>
              <a:latin typeface="Calibri"/>
            </a:endParaRPr>
          </a:p>
        </c:rich>
      </c:tx>
      <c:layout>
        <c:manualLayout>
          <c:xMode val="edge"/>
          <c:yMode val="edge"/>
          <c:x val="7.5711287849261613E-3"/>
          <c:y val="7.9428479542673538E-3"/>
        </c:manualLayout>
      </c:layout>
      <c:overlay val="0"/>
      <c:spPr>
        <a:noFill/>
        <a:ln>
          <a:noFill/>
        </a:ln>
      </c:spPr>
    </c:title>
    <c:autoTitleDeleted val="0"/>
    <c:view3D>
      <c:rotX val="41"/>
      <c:rotY val="360"/>
      <c:rAngAx val="0"/>
      <c:perspective val="6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6.2944102825068363E-2"/>
          <c:y val="0.31996512266828786"/>
          <c:w val="0.91840601627075147"/>
          <c:h val="0.61674171135721956"/>
        </c:manualLayout>
      </c:layout>
      <c:pie3D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5584969050022006E-2"/>
                  <c:y val="-5.3293697917248986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 </a:t>
                    </a:r>
                    <a:r>
                      <a:rPr lang="en-US" sz="1200" b="1" i="0" u="none" strike="noStrike" kern="1200" cap="none" spc="0" baseline="0" dirty="0" smtClean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  <a:endParaRPr lang="en-US" sz="1200" b="1" i="0" u="none" strike="noStrike" kern="1200" cap="none" spc="0" baseline="0" dirty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677910889252349"/>
                      <c:h val="0.10795376861779656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9607333311292865"/>
                  <c:y val="3.3700427506573483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7.5119136603591985E-2"/>
                      <c:h val="0.10113585004285404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6</c:v>
              </c:pt>
              <c:pt idx="2">
                <c:v>0</c:v>
              </c:pt>
              <c:pt idx="3">
                <c:v>5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</c:spPr>
    </c:plotArea>
    <c:plotVisOnly val="1"/>
    <c:dispBlanksAs val="gap"/>
    <c:showDLblsOverMax val="0"/>
  </c:chart>
  <c:spPr>
    <a:blipFill>
      <a:blip xmlns:r="http://schemas.openxmlformats.org/officeDocument/2006/relationships" r:embed="rId1"/>
      <a:tile/>
    </a:blip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5C0D-1A8E-40E5-ADA0-84DBF59AA5C6}" type="datetimeFigureOut">
              <a:rPr lang="es-PE" smtClean="0"/>
              <a:pPr/>
              <a:t>08/03/2018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DE743-8C90-4E5D-88A6-DE09DDDEA46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818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789CF-F719-4CF8-BD89-6F425D155B51}" type="datetimeFigureOut">
              <a:rPr lang="es-PE" smtClean="0"/>
              <a:pPr/>
              <a:t>08/03/2018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3C36-1084-41DA-B4FB-5438826D39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28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607047"/>
            <a:ext cx="10361851" cy="1470025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7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8B013"/>
                </a:solidFill>
              </a:defRPr>
            </a:lvl1pPr>
          </a:lstStyle>
          <a:p>
            <a:fld id="{D7E77C8B-DD1F-4A72-984B-6415D7DA5034}" type="datetimeFigureOut">
              <a:rPr lang="es-PE" smtClean="0"/>
              <a:pPr/>
              <a:t>08/03/2018</a:t>
            </a:fld>
            <a:endParaRPr lang="es-PE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356992"/>
            <a:ext cx="8533289" cy="1345704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68B0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PE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68B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993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696" y="1600201"/>
            <a:ext cx="5060736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18671" y="1600200"/>
            <a:ext cx="5062221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s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5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14886" y="274638"/>
            <a:ext cx="83660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9" y="274638"/>
            <a:ext cx="1945077" cy="6340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  <p:sldLayoutId id="2147483686" r:id="rId3"/>
    <p:sldLayoutId id="2147483688" r:id="rId4"/>
    <p:sldLayoutId id="2147483691" r:id="rId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226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4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4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image" Target="../media/image9.png"/><Relationship Id="rId2" Type="http://schemas.openxmlformats.org/officeDocument/2006/relationships/chart" Target="../charts/chart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5" Type="http://schemas.openxmlformats.org/officeDocument/2006/relationships/image" Target="../media/image10.png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hart" Target="../charts/chart20.xml"/><Relationship Id="rId3" Type="http://schemas.openxmlformats.org/officeDocument/2006/relationships/chart" Target="../charts/chart12.xml"/><Relationship Id="rId7" Type="http://schemas.openxmlformats.org/officeDocument/2006/relationships/image" Target="../media/image11.png"/><Relationship Id="rId12" Type="http://schemas.openxmlformats.org/officeDocument/2006/relationships/chart" Target="../charts/chart19.xml"/><Relationship Id="rId17" Type="http://schemas.openxmlformats.org/officeDocument/2006/relationships/image" Target="../media/image5.png"/><Relationship Id="rId2" Type="http://schemas.openxmlformats.org/officeDocument/2006/relationships/chart" Target="../charts/chart1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18.xml"/><Relationship Id="rId5" Type="http://schemas.openxmlformats.org/officeDocument/2006/relationships/chart" Target="../charts/chart14.xml"/><Relationship Id="rId15" Type="http://schemas.openxmlformats.org/officeDocument/2006/relationships/image" Target="../media/image9.png"/><Relationship Id="rId10" Type="http://schemas.openxmlformats.org/officeDocument/2006/relationships/chart" Target="../charts/chart17.xml"/><Relationship Id="rId4" Type="http://schemas.openxmlformats.org/officeDocument/2006/relationships/chart" Target="../charts/chart13.xml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13" Type="http://schemas.openxmlformats.org/officeDocument/2006/relationships/image" Target="../media/image4.png"/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12" Type="http://schemas.openxmlformats.org/officeDocument/2006/relationships/image" Target="../media/image9.png"/><Relationship Id="rId2" Type="http://schemas.openxmlformats.org/officeDocument/2006/relationships/chart" Target="../charts/chart2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6.xml"/><Relationship Id="rId11" Type="http://schemas.openxmlformats.org/officeDocument/2006/relationships/chart" Target="../charts/chart31.xml"/><Relationship Id="rId5" Type="http://schemas.openxmlformats.org/officeDocument/2006/relationships/chart" Target="../charts/chart25.xml"/><Relationship Id="rId15" Type="http://schemas.openxmlformats.org/officeDocument/2006/relationships/image" Target="../media/image10.png"/><Relationship Id="rId10" Type="http://schemas.openxmlformats.org/officeDocument/2006/relationships/chart" Target="../charts/chart30.xml"/><Relationship Id="rId4" Type="http://schemas.openxmlformats.org/officeDocument/2006/relationships/chart" Target="../charts/chart24.xml"/><Relationship Id="rId9" Type="http://schemas.openxmlformats.org/officeDocument/2006/relationships/chart" Target="../charts/chart29.xml"/><Relationship Id="rId1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9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4.xml"/><Relationship Id="rId5" Type="http://schemas.openxmlformats.org/officeDocument/2006/relationships/customXml" Target="../../customXml/item3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94" y="620688"/>
            <a:ext cx="3427644" cy="1118430"/>
          </a:xfrm>
          <a:prstGeom prst="rect">
            <a:avLst/>
          </a:prstGeom>
        </p:spPr>
      </p:pic>
      <p:sp>
        <p:nvSpPr>
          <p:cNvPr id="14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Oficinas principales: Lima Cargo City, Callao - Perú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4 CuadroTexto"/>
          <p:cNvSpPr txBox="1"/>
          <p:nvPr/>
        </p:nvSpPr>
        <p:spPr>
          <a:xfrm>
            <a:off x="8039422" y="6479758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Lima, Febrero 2018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42678" y="83671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800" dirty="0" smtClean="0">
                <a:solidFill>
                  <a:prstClr val="white"/>
                </a:solidFill>
                <a:latin typeface="Century Gothic"/>
              </a:rPr>
              <a:t>Proyecto Tablero Control  Transmisiones</a:t>
            </a:r>
            <a:endParaRPr lang="es-PE" sz="400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6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3574926" y="2950711"/>
            <a:ext cx="1086426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Autorización de la carga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2564427" y="2927628"/>
            <a:ext cx="8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Termino del embarque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799062" y="2953292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Manifiesto de carga de salida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587902" y="1660461"/>
            <a:ext cx="3123928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EXPO</a:t>
            </a:r>
          </a:p>
          <a:p>
            <a:pPr algn="r"/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5" y="1660461"/>
            <a:ext cx="2362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Numeración de manifiesto(solo indicador) ya que no tenemos forma de saber cuando se transmitió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180" y="4745204"/>
            <a:ext cx="9188654" cy="127635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68417"/>
            <a:ext cx="835473" cy="905096"/>
          </a:xfrm>
          <a:prstGeom prst="rect">
            <a:avLst/>
          </a:prstGeom>
        </p:spPr>
      </p:pic>
      <p:sp>
        <p:nvSpPr>
          <p:cNvPr id="48" name="Elipse 156"/>
          <p:cNvSpPr/>
          <p:nvPr/>
        </p:nvSpPr>
        <p:spPr>
          <a:xfrm>
            <a:off x="6133895" y="224155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50" name="CuadroTexto 38"/>
          <p:cNvSpPr txBox="1"/>
          <p:nvPr/>
        </p:nvSpPr>
        <p:spPr>
          <a:xfrm>
            <a:off x="5860290" y="2938289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DOCU.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chemeClr val="bg1"/>
                </a:solidFill>
              </a:rPr>
              <a:t>Impo / </a:t>
            </a:r>
            <a:r>
              <a:rPr lang="es-PE" sz="1200" b="1" u="sng" dirty="0" smtClean="0">
                <a:solidFill>
                  <a:schemeClr val="bg1"/>
                </a:solidFill>
              </a:rPr>
              <a:t>expo</a:t>
            </a:r>
            <a:endParaRPr lang="es-PE" sz="1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99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/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/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/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/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/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/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/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/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/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/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9039" y="3388597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IMPO 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25377" y="2349282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43" y="1259447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3602" y="380897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43" y="2818714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ángulo 1"/>
          <p:cNvSpPr/>
          <p:nvPr/>
        </p:nvSpPr>
        <p:spPr>
          <a:xfrm>
            <a:off x="-30320" y="4144625"/>
            <a:ext cx="2422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Deberá tener una opción para cerrar el vuelo 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-77001" y="5096163"/>
            <a:ext cx="2422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Deberá tener una opción para </a:t>
            </a:r>
            <a:r>
              <a:rPr lang="es-PE" dirty="0" smtClean="0"/>
              <a:t>abrir </a:t>
            </a:r>
            <a:r>
              <a:rPr lang="es-PE" dirty="0"/>
              <a:t>vuelo </a:t>
            </a:r>
          </a:p>
        </p:txBody>
      </p:sp>
    </p:spTree>
    <p:extLst>
      <p:ext uri="{BB962C8B-B14F-4D97-AF65-F5344CB8AC3E}">
        <p14:creationId xmlns:p14="http://schemas.microsoft.com/office/powerpoint/2010/main" val="3542868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2710831" y="1165499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46" y="103047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30" y="3573016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30" y="1515756"/>
            <a:ext cx="5964288" cy="205725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EXPO</a:t>
            </a:r>
            <a:endParaRPr lang="es-PE" dirty="0"/>
          </a:p>
        </p:txBody>
      </p:sp>
      <p:grpSp>
        <p:nvGrpSpPr>
          <p:cNvPr id="9" name="Grupo 125"/>
          <p:cNvGrpSpPr/>
          <p:nvPr/>
        </p:nvGrpSpPr>
        <p:grpSpPr>
          <a:xfrm>
            <a:off x="8831510" y="1524149"/>
            <a:ext cx="3096344" cy="1108289"/>
            <a:chOff x="86776" y="2439418"/>
            <a:chExt cx="3123928" cy="1108289"/>
          </a:xfrm>
        </p:grpSpPr>
        <p:sp>
          <p:nvSpPr>
            <p:cNvPr id="10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11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12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3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4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7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19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20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1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480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Tableros Fin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3957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767745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156608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152320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583665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761854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152320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761458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860163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946847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742542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413946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495219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772639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868193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964890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583963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763901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167195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08240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843681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911128134"/>
              </p:ext>
            </p:extLst>
          </p:nvPr>
        </p:nvGraphicFramePr>
        <p:xfrm>
          <a:off x="292685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249087766"/>
              </p:ext>
            </p:extLst>
          </p:nvPr>
        </p:nvGraphicFramePr>
        <p:xfrm>
          <a:off x="389574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13584920"/>
              </p:ext>
            </p:extLst>
          </p:nvPr>
        </p:nvGraphicFramePr>
        <p:xfrm>
          <a:off x="458306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05026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80584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64208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332483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2962917011"/>
              </p:ext>
            </p:extLst>
          </p:nvPr>
        </p:nvGraphicFramePr>
        <p:xfrm>
          <a:off x="213476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2183597243"/>
              </p:ext>
            </p:extLst>
          </p:nvPr>
        </p:nvGraphicFramePr>
        <p:xfrm>
          <a:off x="1342678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150343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48" name="Grupo 88"/>
          <p:cNvGrpSpPr/>
          <p:nvPr/>
        </p:nvGrpSpPr>
        <p:grpSpPr>
          <a:xfrm>
            <a:off x="4080284" y="3384338"/>
            <a:ext cx="2226675" cy="1203545"/>
            <a:chOff x="4119243" y="2602437"/>
            <a:chExt cx="980739" cy="431064"/>
          </a:xfrm>
        </p:grpSpPr>
        <p:pic>
          <p:nvPicPr>
            <p:cNvPr id="49" name="Imagen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6567" y="2602437"/>
              <a:ext cx="606082" cy="37639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0" name="CuadroTexto 90"/>
            <p:cNvSpPr txBox="1"/>
            <p:nvPr/>
          </p:nvSpPr>
          <p:spPr>
            <a:xfrm>
              <a:off x="4119243" y="2965271"/>
              <a:ext cx="980739" cy="682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dirty="0">
                  <a:solidFill>
                    <a:srgbClr val="0070C0"/>
                  </a:solidFill>
                  <a:latin typeface="Calibri"/>
                </a:rPr>
                <a:t>Reasignación.  Vuelos</a:t>
              </a:r>
            </a:p>
          </p:txBody>
        </p:sp>
      </p:grpSp>
      <p:grpSp>
        <p:nvGrpSpPr>
          <p:cNvPr id="51" name="Grupo 182"/>
          <p:cNvGrpSpPr/>
          <p:nvPr/>
        </p:nvGrpSpPr>
        <p:grpSpPr>
          <a:xfrm>
            <a:off x="2140677" y="3339429"/>
            <a:ext cx="2460509" cy="1204904"/>
            <a:chOff x="3070582" y="2560622"/>
            <a:chExt cx="1131368" cy="483605"/>
          </a:xfrm>
        </p:grpSpPr>
        <p:pic>
          <p:nvPicPr>
            <p:cNvPr id="52" name="Imagen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06227" y="2560622"/>
              <a:ext cx="678603" cy="459037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3" name="CuadroTexto 54"/>
            <p:cNvSpPr txBox="1"/>
            <p:nvPr/>
          </p:nvSpPr>
          <p:spPr>
            <a:xfrm>
              <a:off x="3070582" y="2967767"/>
              <a:ext cx="1131368" cy="764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b="1" dirty="0">
                  <a:solidFill>
                    <a:srgbClr val="0070C0"/>
                  </a:solidFill>
                  <a:latin typeface="Calibri"/>
                </a:rPr>
                <a:t>Asignación Vuelos</a:t>
              </a:r>
            </a:p>
          </p:txBody>
        </p:sp>
      </p:grpSp>
      <p:graphicFrame>
        <p:nvGraphicFramePr>
          <p:cNvPr id="54" name="Gráfico 53"/>
          <p:cNvGraphicFramePr/>
          <p:nvPr>
            <p:extLst>
              <p:ext uri="{D42A27DB-BD31-4B8C-83A1-F6EECF244321}">
                <p14:modId xmlns:p14="http://schemas.microsoft.com/office/powerpoint/2010/main" val="3943063892"/>
              </p:ext>
            </p:extLst>
          </p:nvPr>
        </p:nvGraphicFramePr>
        <p:xfrm>
          <a:off x="1541586" y="3336966"/>
          <a:ext cx="1175122" cy="116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5" name="CuadroTexto 54"/>
          <p:cNvSpPr txBox="1"/>
          <p:nvPr/>
        </p:nvSpPr>
        <p:spPr>
          <a:xfrm>
            <a:off x="214067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31029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7538845" y="3369516"/>
            <a:ext cx="3123928" cy="1108799"/>
            <a:chOff x="86776" y="2438908"/>
            <a:chExt cx="3123928" cy="110879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438908"/>
              <a:ext cx="3006281" cy="1000232"/>
              <a:chOff x="204423" y="2438908"/>
              <a:chExt cx="3006281" cy="1000232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KPI  / Transmisión 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Pendientes 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 fuera de plazo</a:t>
                </a:r>
              </a:p>
            </p:txBody>
          </p:sp>
          <p:sp>
            <p:nvSpPr>
              <p:cNvPr id="68" name="CuadroTexto 168"/>
              <p:cNvSpPr txBox="1"/>
              <p:nvPr/>
            </p:nvSpPr>
            <p:spPr>
              <a:xfrm>
                <a:off x="1221772" y="2438908"/>
                <a:ext cx="1286734" cy="3077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400" b="1" dirty="0">
                    <a:solidFill>
                      <a:schemeClr val="accent4">
                        <a:lumMod val="10000"/>
                      </a:schemeClr>
                    </a:solidFill>
                    <a:latin typeface="Calibri"/>
                  </a:rPr>
                  <a:t>KPI / TXT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3365453443"/>
              </p:ext>
            </p:extLst>
          </p:nvPr>
        </p:nvGraphicFramePr>
        <p:xfrm>
          <a:off x="573448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2004011465"/>
              </p:ext>
            </p:extLst>
          </p:nvPr>
        </p:nvGraphicFramePr>
        <p:xfrm>
          <a:off x="655885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2953385363"/>
              </p:ext>
            </p:extLst>
          </p:nvPr>
        </p:nvGraphicFramePr>
        <p:xfrm>
          <a:off x="757533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3052568562"/>
              </p:ext>
            </p:extLst>
          </p:nvPr>
        </p:nvGraphicFramePr>
        <p:xfrm>
          <a:off x="854860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260222253"/>
              </p:ext>
            </p:extLst>
          </p:nvPr>
        </p:nvGraphicFramePr>
        <p:xfrm>
          <a:off x="950138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168043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343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177845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262970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344757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428751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511670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612673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697700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795503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883628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983666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32860" y="3403994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3236" y="3362132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Gonzalo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0706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438186625"/>
              </p:ext>
            </p:extLst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932425076"/>
              </p:ext>
            </p:extLst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2244000708"/>
              </p:ext>
            </p:extLst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3903450659"/>
              </p:ext>
            </p:extLst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1272308554"/>
              </p:ext>
            </p:extLst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Pendientes </a:t>
                </a: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1858885474"/>
              </p:ext>
            </p:extLst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3834273726"/>
              </p:ext>
            </p:extLst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3955465950"/>
              </p:ext>
            </p:extLst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2825304091"/>
              </p:ext>
            </p:extLst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470009462"/>
              </p:ext>
            </p:extLst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9039" y="3388597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Propuesto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25377" y="2349282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43" y="1259447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3602" y="380897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43" y="2818714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52856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32" y="921838"/>
            <a:ext cx="9137598" cy="315311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CuadroTexto 1"/>
          <p:cNvSpPr txBox="1"/>
          <p:nvPr/>
        </p:nvSpPr>
        <p:spPr>
          <a:xfrm>
            <a:off x="5951190" y="2850649"/>
            <a:ext cx="158417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60" y="2965367"/>
            <a:ext cx="1152525" cy="1047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32" y="4089707"/>
            <a:ext cx="9117674" cy="533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674" y="4648128"/>
            <a:ext cx="9154456" cy="1990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86" y="2927903"/>
            <a:ext cx="3042924" cy="11230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896" y="1174667"/>
            <a:ext cx="9121234" cy="1752840"/>
          </a:xfrm>
          <a:prstGeom prst="rect">
            <a:avLst/>
          </a:prstGeom>
        </p:spPr>
      </p:pic>
      <p:sp>
        <p:nvSpPr>
          <p:cNvPr id="15" name="Diagrama de flujo: proceso 84"/>
          <p:cNvSpPr/>
          <p:nvPr/>
        </p:nvSpPr>
        <p:spPr>
          <a:xfrm>
            <a:off x="1592051" y="928626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</p:spTree>
    <p:extLst>
      <p:ext uri="{BB962C8B-B14F-4D97-AF65-F5344CB8AC3E}">
        <p14:creationId xmlns:p14="http://schemas.microsoft.com/office/powerpoint/2010/main" val="37772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726" y="4075922"/>
            <a:ext cx="8841403" cy="15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9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Av. Elmer </a:t>
            </a:r>
            <a:r>
              <a:rPr lang="es-PE" sz="1000" dirty="0" err="1">
                <a:solidFill>
                  <a:prstClr val="white"/>
                </a:solidFill>
                <a:latin typeface="Century Gothic" panose="020B0502020202020204" pitchFamily="34" charset="0"/>
              </a:rPr>
              <a:t>Faucett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 2879, Callao, </a:t>
            </a:r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Perú  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|  T: +51 (1) 513 8900  |  www.talma.com.pe</a:t>
            </a:r>
            <a:endParaRPr lang="es-PE" sz="10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87294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GRACIAS</a:t>
            </a:r>
            <a:endParaRPr lang="es-PE" sz="4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45" y="294346"/>
            <a:ext cx="2881384" cy="9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98662" y="1772816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GHA</a:t>
            </a:r>
          </a:p>
          <a:p>
            <a:endParaRPr lang="es-PE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Importaciones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Exportaciones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Alcance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3951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Exclusiones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622" y="1346710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2400" dirty="0" smtClean="0"/>
              <a:t>La transmisión de manifiesto exportaciones</a:t>
            </a:r>
            <a:endParaRPr lang="es-PE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655136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62239"/>
            <a:ext cx="10328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Los tableros se visualizaran en Chrome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Se </a:t>
            </a:r>
            <a:r>
              <a:rPr lang="es-PE" sz="1700" dirty="0"/>
              <a:t>creará un nuevo sitio web para el tablero de transmisiones, no se usara el </a:t>
            </a:r>
            <a:r>
              <a:rPr lang="es-PE" sz="1700" dirty="0" smtClean="0"/>
              <a:t>del </a:t>
            </a:r>
            <a:r>
              <a:rPr lang="es-PE" sz="1700" dirty="0"/>
              <a:t>PCO ya que su seguridad apunta a "</a:t>
            </a:r>
            <a:r>
              <a:rPr lang="es-PE" sz="1700" dirty="0" smtClean="0"/>
              <a:t>Gestión </a:t>
            </a:r>
            <a:r>
              <a:rPr lang="es-PE" sz="1700" dirty="0"/>
              <a:t>de usuarios" que solo funciona en </a:t>
            </a:r>
            <a:r>
              <a:rPr lang="es-PE" sz="1700" dirty="0" smtClean="0"/>
              <a:t>IE.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Agrupar las columnas de procesos por responsabilidad </a:t>
            </a:r>
            <a:r>
              <a:rPr lang="es-PE" sz="1700" dirty="0"/>
              <a:t>en la grilla </a:t>
            </a:r>
            <a:r>
              <a:rPr lang="es-PE" sz="1700" dirty="0" smtClean="0"/>
              <a:t>hija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No mostrar los bultos manifestado en la grilla </a:t>
            </a:r>
            <a:r>
              <a:rPr lang="es-PE" sz="1700" dirty="0" smtClean="0"/>
              <a:t>madre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Para faltos totales </a:t>
            </a:r>
            <a:r>
              <a:rPr lang="es-PE" sz="1700" dirty="0" smtClean="0"/>
              <a:t>se </a:t>
            </a:r>
            <a:r>
              <a:rPr lang="es-PE" sz="1700" dirty="0"/>
              <a:t>debe transmitir el anexo 6 hijo o master y bloquearse la columna del </a:t>
            </a:r>
            <a:r>
              <a:rPr lang="es-PE" sz="1700" dirty="0" smtClean="0"/>
              <a:t>anexo </a:t>
            </a:r>
            <a:r>
              <a:rPr lang="es-PE" sz="1700" dirty="0"/>
              <a:t>5 y 7 ya que esta </a:t>
            </a:r>
            <a:r>
              <a:rPr lang="es-PE" sz="1700" dirty="0" smtClean="0"/>
              <a:t>guía </a:t>
            </a:r>
            <a:r>
              <a:rPr lang="es-PE" sz="1700" dirty="0"/>
              <a:t>nunca </a:t>
            </a:r>
            <a:r>
              <a:rPr lang="es-PE" sz="1700" dirty="0" smtClean="0"/>
              <a:t>llegó(se </a:t>
            </a:r>
            <a:r>
              <a:rPr lang="es-PE" sz="1700" dirty="0"/>
              <a:t>reconoce un falto por la letra F</a:t>
            </a:r>
            <a:r>
              <a:rPr lang="es-PE" sz="17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El error se puede visualizarlo </a:t>
            </a:r>
            <a:r>
              <a:rPr lang="es-PE" sz="1700" dirty="0" smtClean="0"/>
              <a:t>pasando el puntero en </a:t>
            </a:r>
            <a:r>
              <a:rPr lang="es-PE" sz="1700" dirty="0"/>
              <a:t>la celda del error y que se levante un </a:t>
            </a:r>
            <a:r>
              <a:rPr lang="es-PE" sz="1700" dirty="0" err="1"/>
              <a:t>tooltip</a:t>
            </a:r>
            <a:r>
              <a:rPr lang="es-PE" sz="1700" dirty="0"/>
              <a:t> del error </a:t>
            </a:r>
            <a:r>
              <a:rPr lang="es-PE" sz="1700" dirty="0" smtClean="0"/>
              <a:t>o </a:t>
            </a:r>
            <a:r>
              <a:rPr lang="es-PE" sz="1700" dirty="0"/>
              <a:t>la otra alternativa es que se levante una ventana desde </a:t>
            </a:r>
            <a:r>
              <a:rPr lang="es-PE" sz="1700" dirty="0" smtClean="0"/>
              <a:t>la </a:t>
            </a:r>
            <a:r>
              <a:rPr lang="es-PE" sz="1700" dirty="0"/>
              <a:t>columna tipo de error por todos los errores que se </a:t>
            </a:r>
            <a:r>
              <a:rPr lang="es-PE" sz="1700" dirty="0" smtClean="0"/>
              <a:t>generaron.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197552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78449"/>
            <a:ext cx="10328001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reabrir el vuelo por cambio de modalidad, caso cuando el vuelo ya fue cerrado y desapareció del tablero(caso: cambio de modalidad) el cambio se da de los 02 a los </a:t>
            </a:r>
            <a:r>
              <a:rPr lang="es-PE" sz="1700" dirty="0" smtClean="0"/>
              <a:t>03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No mostrar guías MOD2 y INCORPORACION(hablarlo con </a:t>
            </a:r>
            <a:r>
              <a:rPr lang="es-PE" sz="1700" dirty="0">
                <a:solidFill>
                  <a:srgbClr val="FF0000"/>
                </a:solidFill>
              </a:rPr>
              <a:t>G</a:t>
            </a:r>
            <a:r>
              <a:rPr lang="es-PE" sz="1700" dirty="0" smtClean="0">
                <a:solidFill>
                  <a:srgbClr val="FF0000"/>
                </a:solidFill>
              </a:rPr>
              <a:t>onzalo)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Adicionar al campo Tipo Ingreso en SITRADI, el valor ADICION DE GUIAS, con el objetivo de no mostrar estas guías.</a:t>
            </a:r>
            <a:endParaRPr lang="es-PE" sz="1700" dirty="0">
              <a:solidFill>
                <a:srgbClr val="FF0000"/>
              </a:solidFill>
            </a:endParaRPr>
          </a:p>
          <a:p>
            <a:r>
              <a:rPr lang="es-PE" sz="1700" dirty="0"/>
              <a:t>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la guía inicialmente no iba a ingresar al almacén porque esta dirigida a otro almacén , después se decide que se va a tarjar en talma por lo que se ingresa la guía en Hermes y debería visualizarse en el tablero para visualizar todas sus transmisiones.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Cuando </a:t>
            </a:r>
            <a:r>
              <a:rPr lang="es-PE" sz="1700" dirty="0"/>
              <a:t>se </a:t>
            </a:r>
            <a:r>
              <a:rPr lang="es-PE" sz="1700" dirty="0" smtClean="0"/>
              <a:t>incorpora </a:t>
            </a:r>
            <a:r>
              <a:rPr lang="es-PE" sz="1700" dirty="0"/>
              <a:t>una </a:t>
            </a:r>
            <a:r>
              <a:rPr lang="es-PE" sz="1700" dirty="0" smtClean="0"/>
              <a:t>guía después </a:t>
            </a:r>
            <a:r>
              <a:rPr lang="es-PE" sz="1700" dirty="0"/>
              <a:t>de cerrado el vuelo o antes porque esa </a:t>
            </a:r>
            <a:r>
              <a:rPr lang="es-PE" sz="1700" dirty="0" smtClean="0"/>
              <a:t>guía </a:t>
            </a:r>
            <a:r>
              <a:rPr lang="es-PE" sz="1700" dirty="0"/>
              <a:t>no fue declarada en el manifiesto(esas </a:t>
            </a:r>
            <a:r>
              <a:rPr lang="es-PE" sz="1700" dirty="0" smtClean="0"/>
              <a:t>guías </a:t>
            </a:r>
            <a:r>
              <a:rPr lang="es-PE" sz="1700" dirty="0"/>
              <a:t>se presenta expediente) por lo que yo </a:t>
            </a:r>
            <a:r>
              <a:rPr lang="es-PE" sz="1700" dirty="0" smtClean="0"/>
              <a:t>tendría </a:t>
            </a:r>
            <a:r>
              <a:rPr lang="es-PE" sz="1700" dirty="0"/>
              <a:t>que descartar estas </a:t>
            </a:r>
            <a:r>
              <a:rPr lang="es-PE" sz="1700" dirty="0" smtClean="0"/>
              <a:t>guías </a:t>
            </a:r>
            <a:r>
              <a:rPr lang="es-PE" sz="1700" dirty="0"/>
              <a:t>para esto manifiestos registrará en </a:t>
            </a:r>
            <a:r>
              <a:rPr lang="es-PE" sz="1700" dirty="0" smtClean="0"/>
              <a:t>gestión </a:t>
            </a:r>
            <a:r>
              <a:rPr lang="es-PE" sz="1700" dirty="0"/>
              <a:t>de </a:t>
            </a:r>
            <a:r>
              <a:rPr lang="es-PE" sz="1700" dirty="0" smtClean="0"/>
              <a:t>guías </a:t>
            </a:r>
            <a:r>
              <a:rPr lang="es-PE" sz="1700" dirty="0"/>
              <a:t>la palabra "ADICION DE GUIA" para lo cual me </a:t>
            </a:r>
            <a:r>
              <a:rPr lang="es-PE" sz="1700" dirty="0" smtClean="0"/>
              <a:t>daría </a:t>
            </a:r>
            <a:r>
              <a:rPr lang="es-PE" sz="1700" dirty="0"/>
              <a:t>el indicador de que no debo considerar esa </a:t>
            </a:r>
            <a:r>
              <a:rPr lang="es-PE" sz="1700" dirty="0" smtClean="0"/>
              <a:t>guía </a:t>
            </a:r>
            <a:r>
              <a:rPr lang="es-PE" sz="1700" dirty="0"/>
              <a:t>en el vuelo ni el </a:t>
            </a:r>
            <a:r>
              <a:rPr lang="es-PE" sz="1700" dirty="0" smtClean="0"/>
              <a:t>tablero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Para los depósitos temporal diferente a 3507 solo se habilitará para la información de guías procesos anexo5 y anexo6 master.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3911835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Entregables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48107" y="206084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GHA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4378386" y="2062376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Impo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751390" y="2039144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Expo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1048107" y="422108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Módulo contenedor Web Aduanas 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437838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Documento Análisis de Sistemas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74675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Activación Transmisiones Teledespacho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8962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Prototipos Inicio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862958" y="1700808"/>
            <a:ext cx="5472608" cy="3024336"/>
            <a:chOff x="0" y="-105956"/>
            <a:chExt cx="9144000" cy="696395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-105956"/>
              <a:ext cx="9144000" cy="6963956"/>
              <a:chOff x="0" y="-105956"/>
              <a:chExt cx="9144000" cy="69639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7" y="-105956"/>
                <a:ext cx="2423287" cy="52821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Ingreso Transmisiones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ontent"/>
          <p:cNvSpPr txBox="1"/>
          <p:nvPr>
            <p:custDataLst>
              <p:custData r:id="rId2"/>
            </p:custDataLst>
          </p:nvPr>
        </p:nvSpPr>
        <p:spPr>
          <a:xfrm>
            <a:off x="4247236" y="2504654"/>
            <a:ext cx="5986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Perfil: </a:t>
            </a:r>
          </a:p>
        </p:txBody>
      </p:sp>
      <p:sp>
        <p:nvSpPr>
          <p:cNvPr id="15" name="Content"/>
          <p:cNvSpPr txBox="1"/>
          <p:nvPr>
            <p:custDataLst>
              <p:custData r:id="rId3"/>
            </p:custDataLst>
          </p:nvPr>
        </p:nvSpPr>
        <p:spPr>
          <a:xfrm>
            <a:off x="4247236" y="3023849"/>
            <a:ext cx="7761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Usuario: </a:t>
            </a:r>
          </a:p>
        </p:txBody>
      </p:sp>
      <p:sp>
        <p:nvSpPr>
          <p:cNvPr id="16" name="Content"/>
          <p:cNvSpPr txBox="1"/>
          <p:nvPr>
            <p:custDataLst>
              <p:custData r:id="rId4"/>
            </p:custDataLst>
          </p:nvPr>
        </p:nvSpPr>
        <p:spPr>
          <a:xfrm>
            <a:off x="4247236" y="3592169"/>
            <a:ext cx="6229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Clave: </a:t>
            </a:r>
          </a:p>
        </p:txBody>
      </p:sp>
      <p:grpSp>
        <p:nvGrpSpPr>
          <p:cNvPr id="17" name="Group 1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5728403" y="2459829"/>
            <a:ext cx="1471744" cy="320480"/>
            <a:chOff x="507869" y="3729779"/>
            <a:chExt cx="1471744" cy="320480"/>
          </a:xfrm>
        </p:grpSpPr>
        <p:sp>
          <p:nvSpPr>
            <p:cNvPr id="18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GHA</a:t>
              </a:r>
            </a:p>
          </p:txBody>
        </p:sp>
        <p:sp>
          <p:nvSpPr>
            <p:cNvPr id="19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20" name="Content"/>
          <p:cNvSpPr/>
          <p:nvPr>
            <p:custDataLst>
              <p:custData r:id="rId7"/>
            </p:custDataLst>
          </p:nvPr>
        </p:nvSpPr>
        <p:spPr>
          <a:xfrm>
            <a:off x="5731986" y="302329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gtaca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8"/>
            </p:custDataLst>
          </p:nvPr>
        </p:nvSpPr>
        <p:spPr>
          <a:xfrm>
            <a:off x="5688273" y="3567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9"/>
            </p:custDataLst>
          </p:nvPr>
        </p:nvSpPr>
        <p:spPr>
          <a:xfrm>
            <a:off x="7723904" y="42123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48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249046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Numeración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904267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3945934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ETA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680131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798730" y="1660461"/>
            <a:ext cx="2913099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IMPO</a:t>
            </a:r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57791"/>
            <a:ext cx="835473" cy="905096"/>
          </a:xfrm>
          <a:prstGeom prst="rect">
            <a:avLst/>
          </a:prstGeom>
        </p:spPr>
      </p:pic>
      <p:sp>
        <p:nvSpPr>
          <p:cNvPr id="105" name="Elipse 156"/>
          <p:cNvSpPr/>
          <p:nvPr/>
        </p:nvSpPr>
        <p:spPr>
          <a:xfrm>
            <a:off x="6151342" y="2215445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4" y="166046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Solo vuelos</a:t>
            </a:r>
          </a:p>
          <a:p>
            <a:r>
              <a:rPr lang="es-PE" dirty="0" smtClean="0"/>
              <a:t>No tiene grilla hija</a:t>
            </a:r>
            <a:endParaRPr lang="es-PE" dirty="0"/>
          </a:p>
        </p:txBody>
      </p:sp>
      <p:pic>
        <p:nvPicPr>
          <p:cNvPr id="109" name="Imagen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302" y="1970775"/>
            <a:ext cx="835473" cy="905096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06" y="1955881"/>
            <a:ext cx="835473" cy="905096"/>
          </a:xfrm>
          <a:prstGeom prst="rect">
            <a:avLst/>
          </a:prstGeom>
        </p:spPr>
      </p:pic>
      <p:sp>
        <p:nvSpPr>
          <p:cNvPr id="111" name="CuadroTexto 38"/>
          <p:cNvSpPr txBox="1"/>
          <p:nvPr/>
        </p:nvSpPr>
        <p:spPr>
          <a:xfrm>
            <a:off x="6906367" y="2931310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adroTexto 38"/>
          <p:cNvSpPr txBox="1"/>
          <p:nvPr/>
        </p:nvSpPr>
        <p:spPr>
          <a:xfrm>
            <a:off x="7842471" y="2957696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783" y="2431424"/>
            <a:ext cx="241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anexo 5 y 6 dependerá de las transmisiones de manifiestos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-1359" y="4335324"/>
            <a:ext cx="235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Deberá tener una opción para cerrar el vuelo </a:t>
            </a:r>
            <a:endParaRPr lang="es-PE" dirty="0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056" y="4741164"/>
            <a:ext cx="9178777" cy="1580975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u="sng" dirty="0" smtClean="0">
                <a:solidFill>
                  <a:schemeClr val="bg1"/>
                </a:solidFill>
              </a:rPr>
              <a:t>Impo</a:t>
            </a:r>
            <a:r>
              <a:rPr lang="es-PE" sz="1200" b="1" dirty="0" smtClean="0">
                <a:solidFill>
                  <a:schemeClr val="bg1"/>
                </a:solidFill>
              </a:rPr>
              <a:t> / expo</a:t>
            </a:r>
            <a:endParaRPr lang="es-P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9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: Tal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2A370DCE-6B02-43E4-B462-EE68941381D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AF9FAC5-0B41-4144-A530-E963B326E34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8339007-68FA-4CD7-9B6A-03E725113E8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B412AC7-136E-45BA-B3BC-91E37935A53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F2255F7-A4C3-4E6F-9491-BD150D11E33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B1D9A1B-8DEB-4B6A-BF18-7B9C5DBF533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4DB24E9-7B09-4AB5-8715-26638CA102D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1AF3BDC-10DF-4C3F-BD8E-EDEA0AC655D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EAD2ED1-6E14-421A-9E09-F54401142C8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21291</TotalTime>
  <Words>997</Words>
  <Application>Microsoft Office PowerPoint</Application>
  <PresentationFormat>Personalizado</PresentationFormat>
  <Paragraphs>278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Century Gothic</vt:lpstr>
      <vt:lpstr>Segoe</vt:lpstr>
      <vt:lpstr>Segoe UI</vt:lpstr>
      <vt:lpstr>Wingdings</vt:lpstr>
      <vt:lpstr>Tema: Talma</vt:lpstr>
      <vt:lpstr>Blanco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jleiva</dc:creator>
  <cp:lastModifiedBy>Yery Agreda Castro</cp:lastModifiedBy>
  <cp:revision>601</cp:revision>
  <cp:lastPrinted>2017-03-23T15:18:37Z</cp:lastPrinted>
  <dcterms:created xsi:type="dcterms:W3CDTF">2015-08-27T17:17:10Z</dcterms:created>
  <dcterms:modified xsi:type="dcterms:W3CDTF">2018-03-08T23:40:34Z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