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0"/>
    <p:sldMasterId id="2147483693" r:id="rId11"/>
  </p:sldMasterIdLst>
  <p:notesMasterIdLst>
    <p:notesMasterId r:id="rId31"/>
  </p:notesMasterIdLst>
  <p:handoutMasterIdLst>
    <p:handoutMasterId r:id="rId32"/>
  </p:handoutMasterIdLst>
  <p:sldIdLst>
    <p:sldId id="261" r:id="rId12"/>
    <p:sldId id="296" r:id="rId13"/>
    <p:sldId id="297" r:id="rId14"/>
    <p:sldId id="294" r:id="rId15"/>
    <p:sldId id="316" r:id="rId16"/>
    <p:sldId id="309" r:id="rId17"/>
    <p:sldId id="317" r:id="rId18"/>
    <p:sldId id="319" r:id="rId19"/>
    <p:sldId id="320" r:id="rId20"/>
    <p:sldId id="321" r:id="rId21"/>
    <p:sldId id="322" r:id="rId22"/>
    <p:sldId id="323" r:id="rId23"/>
    <p:sldId id="318" r:id="rId24"/>
    <p:sldId id="307" r:id="rId25"/>
    <p:sldId id="306" r:id="rId26"/>
    <p:sldId id="303" r:id="rId27"/>
    <p:sldId id="304" r:id="rId28"/>
    <p:sldId id="305" r:id="rId29"/>
    <p:sldId id="262" r:id="rId30"/>
  </p:sldIdLst>
  <p:sldSz cx="12190413" cy="6858000"/>
  <p:notesSz cx="6797675" cy="9926638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lia Ortiz Caceres" initials="NOC" lastIdx="5" clrIdx="0">
    <p:extLst>
      <p:ext uri="{19B8F6BF-5375-455C-9EA6-DF929625EA0E}">
        <p15:presenceInfo xmlns:p15="http://schemas.microsoft.com/office/powerpoint/2012/main" userId="S-1-5-21-1349600208-1838725708-3192339644-69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A3CC"/>
    <a:srgbClr val="68B013"/>
    <a:srgbClr val="002264"/>
    <a:srgbClr val="FF0066"/>
    <a:srgbClr val="AAC81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434" autoAdjust="0"/>
  </p:normalViewPr>
  <p:slideViewPr>
    <p:cSldViewPr>
      <p:cViewPr>
        <p:scale>
          <a:sx n="80" d="100"/>
          <a:sy n="80" d="100"/>
        </p:scale>
        <p:origin x="378" y="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openxmlformats.org/officeDocument/2006/relationships/slide" Target="slides/slide1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8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oleObject" Target="NULL" TargetMode="External"/><Relationship Id="rId1" Type="http://schemas.openxmlformats.org/officeDocument/2006/relationships/image" Target="../media/image15.png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3229290622644"/>
          <c:y val="0.30696646406256645"/>
          <c:w val="0.44769152859182137"/>
          <c:h val="0.49455133926183359"/>
        </c:manualLayout>
      </c:layout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 baseline="0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79003C2-D48B-4516-A6AA-3B26DAC37257}" type="VALUE">
                      <a:rPr lang="en-US" smtClean="0"/>
                      <a:pPr>
                        <a:defRPr/>
                      </a:pPr>
                      <a:t>[VALOR]</a:t>
                    </a:fld>
                    <a:endParaRPr lang="es-PE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3229290622644"/>
          <c:y val="0.30696646406256645"/>
          <c:w val="0.44769152859182137"/>
          <c:h val="0.49455133926183359"/>
        </c:manualLayout>
      </c:layout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 baseline="0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79003C2-D48B-4516-A6AA-3B26DAC37257}" type="VALUE">
                      <a:rPr lang="en-US" smtClean="0"/>
                      <a:pPr>
                        <a:defRPr/>
                      </a:pPr>
                      <a:t>[VALOR]</a:t>
                    </a:fld>
                    <a:endParaRPr lang="es-PE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000000"/>
                        </a:solidFill>
                        <a:latin typeface="Calibri"/>
                      </a:defRPr>
                    </a:pPr>
                    <a:r>
                      <a:rPr lang="en-US" smtClean="0"/>
                      <a:t>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8972863226023009E-2"/>
                  <c:y val="3.321286912377359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7.8185559456513856E-2"/>
                      <c:h val="8.1869722390102664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1107382625404"/>
          <c:y val="0.27092495918063147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-4.7219542486858321E-2"/>
                  <c:y val="3.894304460153808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10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710431167651371"/>
                      <c:h val="0.1057795880664769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549521374290003E-2"/>
                  <c:y val="3.781338395563238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7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445441441522055"/>
                      <c:h val="0.17141136500310963"/>
                    </c:manualLayout>
                  </c15:layout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6936F1C-E4D1-43A9-B145-306636ACCD43}" type="VALU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[VALOR]</a:t>
                    </a:fld>
                    <a:endParaRPr lang="es-P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887040550041"/>
          <c:y val="0.10174440490330149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-3.6333276954426161E-2"/>
                  <c:y val="3.81511436401854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666031122621193"/>
                      <c:h val="0.17625893824398881"/>
                    </c:manualLayout>
                  </c15:layout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s-ES" sz="1800" b="1" i="0" u="none" strike="noStrike" kern="1200" baseline="0">
                <a:solidFill>
                  <a:srgbClr val="595959"/>
                </a:solidFill>
                <a:latin typeface="Calibri"/>
              </a:defRPr>
            </a:pPr>
            <a:r>
              <a:rPr lang="es-ES" sz="1200" b="1" i="0" u="none" strike="noStrike" kern="1200" cap="none" spc="0" baseline="0" dirty="0">
                <a:solidFill>
                  <a:srgbClr val="595959"/>
                </a:solidFill>
                <a:uFillTx/>
                <a:latin typeface="Calibri"/>
              </a:rPr>
              <a:t>KPI </a:t>
            </a:r>
            <a:r>
              <a:rPr lang="es-ES" sz="1200" b="1" i="0" u="none" strike="noStrike" kern="1200" cap="none" spc="0" baseline="0" dirty="0" smtClean="0">
                <a:solidFill>
                  <a:srgbClr val="595959"/>
                </a:solidFill>
                <a:uFillTx/>
                <a:latin typeface="Calibri"/>
              </a:rPr>
              <a:t>Vuelos</a:t>
            </a:r>
          </a:p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s-ES" sz="1800" b="1" i="0" u="none" strike="noStrike" kern="1200" baseline="0">
                <a:solidFill>
                  <a:srgbClr val="595959"/>
                </a:solidFill>
                <a:latin typeface="Calibri"/>
              </a:defRPr>
            </a:pPr>
            <a:r>
              <a:rPr lang="es-ES" sz="1200" b="1" i="0" u="none" strike="noStrike" kern="1200" cap="none" spc="0" baseline="0" dirty="0" smtClean="0">
                <a:solidFill>
                  <a:srgbClr val="595959"/>
                </a:solidFill>
                <a:uFillTx/>
                <a:latin typeface="Calibri"/>
              </a:rPr>
              <a:t> COM</a:t>
            </a:r>
            <a:endParaRPr lang="es-ES" sz="1200" b="1" i="0" u="none" strike="noStrike" kern="1200" cap="none" spc="0" baseline="0" dirty="0">
              <a:solidFill>
                <a:srgbClr val="595959"/>
              </a:solidFill>
              <a:uFillTx/>
              <a:latin typeface="Calibri"/>
            </a:endParaRPr>
          </a:p>
        </c:rich>
      </c:tx>
      <c:layout>
        <c:manualLayout>
          <c:xMode val="edge"/>
          <c:yMode val="edge"/>
          <c:x val="7.5711287849261613E-3"/>
          <c:y val="7.9428479542673538E-3"/>
        </c:manualLayout>
      </c:layout>
      <c:overlay val="0"/>
      <c:spPr>
        <a:noFill/>
        <a:ln>
          <a:noFill/>
        </a:ln>
      </c:spPr>
    </c:title>
    <c:autoTitleDeleted val="0"/>
    <c:view3D>
      <c:rotX val="41"/>
      <c:rotY val="360"/>
      <c:rAngAx val="0"/>
      <c:perspective val="60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>
        <c:manualLayout>
          <c:layoutTarget val="inner"/>
          <c:xMode val="edge"/>
          <c:yMode val="edge"/>
          <c:x val="6.2944102825068363E-2"/>
          <c:y val="0.31996512266828786"/>
          <c:w val="0.91840601627075147"/>
          <c:h val="0.61674171135721956"/>
        </c:manualLayout>
      </c:layout>
      <c:pie3D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r="16200000" algn="tl">
                  <a:srgbClr val="000000">
                    <a:alpha val="20000"/>
                  </a:srgbClr>
                </a:outerShdw>
              </a:effectLst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9.5584969050022006E-2"/>
                  <c:y val="-5.3293697917248986E-2"/>
                </c:manualLayout>
              </c:layout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FFFFFF"/>
                        </a:solidFill>
                        <a:latin typeface="Calibri"/>
                      </a:defRPr>
                    </a:pPr>
                    <a:r>
                      <a:rPr lang="en-US" sz="12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 </a:t>
                    </a:r>
                    <a:r>
                      <a:rPr lang="en-US" sz="1200" b="1" i="0" u="none" strike="noStrike" kern="1200" cap="none" spc="0" baseline="0" dirty="0" smtClean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1</a:t>
                    </a:r>
                    <a:endParaRPr lang="en-US" sz="1200" b="1" i="0" u="none" strike="noStrike" kern="1200" cap="none" spc="0" baseline="0" dirty="0">
                      <a:solidFill>
                        <a:srgbClr val="000000"/>
                      </a:solidFill>
                      <a:uFillTx/>
                      <a:latin typeface="Calibri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6677910889252349"/>
                      <c:h val="0.10795376861779656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19607333311292865"/>
                  <c:y val="3.3700427506573483E-2"/>
                </c:manualLayout>
              </c:layout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FFFFFF"/>
                        </a:solidFill>
                        <a:latin typeface="Calibri"/>
                      </a:defRPr>
                    </a:pPr>
                    <a:r>
                      <a:rPr lang="en-US" sz="12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Calibri"/>
                      </a:rPr>
                      <a:t>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7.5119136603591985E-2"/>
                      <c:h val="0.10113585004285404"/>
                    </c:manualLayout>
                  </c15:layout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6</c:v>
              </c:pt>
              <c:pt idx="2">
                <c:v>0</c:v>
              </c:pt>
              <c:pt idx="3">
                <c:v>5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</c:spPr>
    </c:plotArea>
    <c:plotVisOnly val="1"/>
    <c:dispBlanksAs val="gap"/>
    <c:showDLblsOverMax val="0"/>
  </c:chart>
  <c:spPr>
    <a:blipFill>
      <a:blip xmlns:r="http://schemas.openxmlformats.org/officeDocument/2006/relationships" r:embed="rId1"/>
      <a:tile/>
    </a:blip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rgbClr val="000000"/>
                        </a:solidFill>
                      </a:rPr>
                      <a:t>11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381123147273827"/>
                  <c:y val="-0.1386181408578607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0159676615067956"/>
                      <c:h val="0.11539960226416905"/>
                    </c:manualLayout>
                  </c15:layout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000000"/>
                        </a:solidFill>
                        <a:latin typeface="Calibri"/>
                      </a:defRPr>
                    </a:pPr>
                    <a:r>
                      <a:rPr lang="en-US" smtClean="0"/>
                      <a:t>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8972863226023009E-2"/>
                  <c:y val="3.321286912377359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7.8185559456513856E-2"/>
                      <c:h val="8.1869722390102664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3229290622644"/>
          <c:y val="0.30696646406256645"/>
          <c:w val="0.44769152859182137"/>
          <c:h val="0.49455133926183359"/>
        </c:manualLayout>
      </c:layout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200" baseline="0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879003C2-D48B-4516-A6AA-3B26DAC37257}" type="VALUE">
                      <a:rPr lang="en-US" smtClean="0"/>
                      <a:pPr>
                        <a:defRPr/>
                      </a:pPr>
                      <a:t>[VALOR]</a:t>
                    </a:fld>
                    <a:endParaRPr lang="es-PE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1</c:v>
              </c:pt>
              <c:pt idx="2">
                <c:v>0</c:v>
              </c:pt>
              <c:pt idx="3">
                <c:v>1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 lIns="0" tIns="0" rIns="0" bIns="0"/>
                  <a:lstStyle/>
                  <a:p>
                    <a:pPr marL="0" marR="0" indent="0" algn="ctr" defTabSz="914400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tabLst/>
                      <a:defRPr lang="es-ES" sz="1200" b="1" i="0" u="none" strike="noStrike" kern="1200" baseline="0">
                        <a:solidFill>
                          <a:srgbClr val="000000"/>
                        </a:solidFill>
                        <a:latin typeface="Calibri"/>
                      </a:defRPr>
                    </a:pPr>
                    <a:r>
                      <a:rPr lang="en-US" smtClean="0"/>
                      <a:t>8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8972863226023009E-2"/>
                  <c:y val="3.321286912377359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7.8185559456513856E-2"/>
                      <c:h val="8.1869722390102664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21</c:v>
              </c:pt>
              <c:pt idx="1">
                <c:v>0</c:v>
              </c:pt>
              <c:pt idx="2">
                <c:v>0</c:v>
              </c:pt>
              <c:pt idx="3">
                <c:v>2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1107382625404"/>
          <c:y val="0.27092495918063147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-4.7219542486858321E-2"/>
                  <c:y val="3.894304460153808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10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710431167651371"/>
                      <c:h val="0.1057795880664769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549521374290003E-2"/>
                  <c:y val="3.781338395563238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7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445441441522055"/>
                      <c:h val="0.17141136500310963"/>
                    </c:manualLayout>
                  </c15:layout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6936F1C-E4D1-43A9-B145-306636ACCD43}" type="VALU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[VALOR]</a:t>
                    </a:fld>
                    <a:endParaRPr lang="es-P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887040550041"/>
          <c:y val="0.10174440490330149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-3.6333276954426161E-2"/>
                  <c:y val="3.81511436401854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666031122621193"/>
                      <c:h val="0.17625893824398881"/>
                    </c:manualLayout>
                  </c15:layout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rgbClr val="000000"/>
                        </a:solidFill>
                      </a:rPr>
                      <a:t>11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381123147273827"/>
                  <c:y val="-0.1386181408578607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0159676615067956"/>
                      <c:h val="0.11539960226416905"/>
                    </c:manualLayout>
                  </c15:layout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11107382625404"/>
          <c:y val="0.27092495918063147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-4.7219542486858321E-2"/>
                  <c:y val="3.894304460153808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10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710431167651371"/>
                      <c:h val="0.1057795880664769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549521374290003E-2"/>
                  <c:y val="3.781338395563238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7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445441441522055"/>
                      <c:h val="0.17141136500310963"/>
                    </c:manualLayout>
                  </c15:layout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6936F1C-E4D1-43A9-B145-306636ACCD43}" type="VALUE">
                      <a:rPr lang="en-US" baseline="0" smtClean="0">
                        <a:solidFill>
                          <a:srgbClr val="000000"/>
                        </a:solidFill>
                      </a:rPr>
                      <a:pPr/>
                      <a:t>[VALOR]</a:t>
                    </a:fld>
                    <a:endParaRPr lang="es-PE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887040550041"/>
          <c:y val="0.10174440490330149"/>
          <c:w val="0.57594395588524749"/>
          <c:h val="0.796511190193397"/>
        </c:manualLayout>
      </c:layout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-3.6333276954426161E-2"/>
                  <c:y val="3.815114364018543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666031122621193"/>
                      <c:h val="0.17625893824398881"/>
                    </c:manualLayout>
                  </c15:layout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096" dir="27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12</a:t>
                    </a:r>
                    <a:endParaRPr lang="en-US" baseline="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4</c:v>
              </c:pt>
              <c:pt idx="2">
                <c:v>0</c:v>
              </c:pt>
              <c:pt idx="3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>
                        <a:solidFill>
                          <a:srgbClr val="000000"/>
                        </a:solidFill>
                      </a:rPr>
                      <a:t>11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381123147273827"/>
                  <c:y val="-0.1386181408578607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0159676615067956"/>
                      <c:h val="0.11539960226416905"/>
                    </c:manualLayout>
                  </c15:layout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Series1</c:v>
          </c:tx>
          <c:spPr>
            <a:solidFill>
              <a:srgbClr val="92D050"/>
            </a:solidFill>
          </c:spPr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dist="38103" dir="5400000" algn="tl">
                  <a:srgbClr val="000000">
                    <a:alpha val="40000"/>
                  </a:srgb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>
                        <a:solidFill>
                          <a:srgbClr val="000000"/>
                        </a:solidFill>
                      </a:rPr>
                      <a:t>14</a:t>
                    </a:r>
                    <a:endParaRPr lang="en-US" baseline="0" dirty="0">
                      <a:solidFill>
                        <a:srgbClr val="00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es-ES" sz="1200" b="1" i="0" u="none" strike="noStrike" kern="1200" baseline="0">
                    <a:solidFill>
                      <a:srgbClr val="FFFFFF"/>
                    </a:solidFill>
                    <a:latin typeface="Calibri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TXT OK</c:v>
              </c:pt>
              <c:pt idx="1">
                <c:v>TXT DIFIC</c:v>
              </c:pt>
              <c:pt idx="2">
                <c:v>TXT MUL</c:v>
              </c:pt>
              <c:pt idx="3">
                <c:v>TXT PEN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3</c:v>
              </c:pt>
              <c:pt idx="2">
                <c:v>0</c:v>
              </c:pt>
              <c:pt idx="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s-ES" sz="900" b="0" i="0" u="none" strike="noStrike" kern="1200" baseline="0">
          <a:solidFill>
            <a:srgbClr val="000000"/>
          </a:solidFill>
          <a:latin typeface="Calibri"/>
        </a:defRPr>
      </a:pPr>
      <a:endParaRPr lang="es-P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5C0D-1A8E-40E5-ADA0-84DBF59AA5C6}" type="datetimeFigureOut">
              <a:rPr lang="es-PE" smtClean="0"/>
              <a:pPr/>
              <a:t>27/02/2018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DE743-8C90-4E5D-88A6-DE09DDDEA46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8184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789CF-F719-4CF8-BD89-6F425D155B51}" type="datetimeFigureOut">
              <a:rPr lang="es-PE" smtClean="0"/>
              <a:pPr/>
              <a:t>27/02/2018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73C36-1084-41DA-B4FB-5438826D399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428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281" y="2607047"/>
            <a:ext cx="10361851" cy="1470025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7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68B013"/>
                </a:solidFill>
              </a:defRPr>
            </a:lvl1pPr>
          </a:lstStyle>
          <a:p>
            <a:fld id="{D7E77C8B-DD1F-4A72-984B-6415D7DA5034}" type="datetimeFigureOut">
              <a:rPr lang="es-PE" smtClean="0"/>
              <a:pPr/>
              <a:t>27/02/2018</a:t>
            </a:fld>
            <a:endParaRPr lang="es-PE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1855846" y="0"/>
            <a:ext cx="334567" cy="6858000"/>
          </a:xfrm>
          <a:prstGeom prst="rect">
            <a:avLst/>
          </a:prstGeom>
          <a:solidFill>
            <a:srgbClr val="002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562" y="3356992"/>
            <a:ext cx="8533289" cy="1345704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rgbClr val="68B01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PE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855846" y="0"/>
            <a:ext cx="334567" cy="6858000"/>
          </a:xfrm>
          <a:prstGeom prst="rect">
            <a:avLst/>
          </a:prstGeom>
          <a:solidFill>
            <a:srgbClr val="68B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1993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na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2696" y="1600201"/>
            <a:ext cx="5060736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18671" y="1600200"/>
            <a:ext cx="5062221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>
            <a:lvl1pPr>
              <a:defRPr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 si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5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214886" y="274638"/>
            <a:ext cx="83660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8B013"/>
                </a:solidFill>
              </a:defRPr>
            </a:lvl1pPr>
          </a:lstStyle>
          <a:p>
            <a:fld id="{E1C5F5C6-555F-458A-94D6-C47106D533BB}" type="slidenum">
              <a:rPr lang="es-PE" smtClean="0"/>
              <a:pPr/>
              <a:t>‹Nº›</a:t>
            </a:fld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9" y="274638"/>
            <a:ext cx="1945077" cy="6340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2" r:id="rId2"/>
    <p:sldLayoutId id="2147483686" r:id="rId3"/>
    <p:sldLayoutId id="2147483688" r:id="rId4"/>
    <p:sldLayoutId id="2147483691" r:id="rId5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226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68B013"/>
        </a:buClr>
        <a:buFont typeface="Wingdings" panose="05000000000000000000" pitchFamily="2" charset="2"/>
        <a:buChar char="ü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68B013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8B013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68B013"/>
        </a:buClr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68B013"/>
        </a:buClr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43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image" Target="../media/image4.png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image" Target="../media/image9.png"/><Relationship Id="rId2" Type="http://schemas.openxmlformats.org/officeDocument/2006/relationships/chart" Target="../charts/chart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5" Type="http://schemas.openxmlformats.org/officeDocument/2006/relationships/image" Target="../media/image10.png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Relationship Id="rId1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hart" Target="../charts/chart20.xml"/><Relationship Id="rId3" Type="http://schemas.openxmlformats.org/officeDocument/2006/relationships/chart" Target="../charts/chart12.xml"/><Relationship Id="rId7" Type="http://schemas.openxmlformats.org/officeDocument/2006/relationships/image" Target="../media/image11.png"/><Relationship Id="rId12" Type="http://schemas.openxmlformats.org/officeDocument/2006/relationships/chart" Target="../charts/chart19.xml"/><Relationship Id="rId17" Type="http://schemas.openxmlformats.org/officeDocument/2006/relationships/image" Target="../media/image5.png"/><Relationship Id="rId2" Type="http://schemas.openxmlformats.org/officeDocument/2006/relationships/chart" Target="../charts/chart1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5.xml"/><Relationship Id="rId11" Type="http://schemas.openxmlformats.org/officeDocument/2006/relationships/chart" Target="../charts/chart18.xml"/><Relationship Id="rId5" Type="http://schemas.openxmlformats.org/officeDocument/2006/relationships/chart" Target="../charts/chart14.xml"/><Relationship Id="rId15" Type="http://schemas.openxmlformats.org/officeDocument/2006/relationships/image" Target="../media/image9.png"/><Relationship Id="rId10" Type="http://schemas.openxmlformats.org/officeDocument/2006/relationships/chart" Target="../charts/chart17.xml"/><Relationship Id="rId4" Type="http://schemas.openxmlformats.org/officeDocument/2006/relationships/chart" Target="../charts/chart13.xml"/><Relationship Id="rId9" Type="http://schemas.openxmlformats.org/officeDocument/2006/relationships/chart" Target="../charts/chart16.xml"/><Relationship Id="rId14" Type="http://schemas.openxmlformats.org/officeDocument/2006/relationships/chart" Target="../charts/chart2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13" Type="http://schemas.openxmlformats.org/officeDocument/2006/relationships/image" Target="../media/image4.png"/><Relationship Id="rId3" Type="http://schemas.openxmlformats.org/officeDocument/2006/relationships/chart" Target="../charts/chart23.xml"/><Relationship Id="rId7" Type="http://schemas.openxmlformats.org/officeDocument/2006/relationships/chart" Target="../charts/chart27.xml"/><Relationship Id="rId12" Type="http://schemas.openxmlformats.org/officeDocument/2006/relationships/image" Target="../media/image9.png"/><Relationship Id="rId2" Type="http://schemas.openxmlformats.org/officeDocument/2006/relationships/chart" Target="../charts/chart2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6.xml"/><Relationship Id="rId11" Type="http://schemas.openxmlformats.org/officeDocument/2006/relationships/chart" Target="../charts/chart31.xml"/><Relationship Id="rId5" Type="http://schemas.openxmlformats.org/officeDocument/2006/relationships/chart" Target="../charts/chart25.xml"/><Relationship Id="rId15" Type="http://schemas.openxmlformats.org/officeDocument/2006/relationships/image" Target="../media/image10.png"/><Relationship Id="rId10" Type="http://schemas.openxmlformats.org/officeDocument/2006/relationships/chart" Target="../charts/chart30.xml"/><Relationship Id="rId4" Type="http://schemas.openxmlformats.org/officeDocument/2006/relationships/chart" Target="../charts/chart24.xml"/><Relationship Id="rId9" Type="http://schemas.openxmlformats.org/officeDocument/2006/relationships/chart" Target="../charts/chart29.xml"/><Relationship Id="rId1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7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5.xml"/><Relationship Id="rId5" Type="http://schemas.openxmlformats.org/officeDocument/2006/relationships/customXml" Target="../../customXml/item6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518262" y="0"/>
            <a:ext cx="4270860" cy="2348880"/>
          </a:xfrm>
          <a:custGeom>
            <a:avLst/>
            <a:gdLst>
              <a:gd name="connsiteX0" fmla="*/ 0 w 2973358"/>
              <a:gd name="connsiteY0" fmla="*/ 0 h 1844824"/>
              <a:gd name="connsiteX1" fmla="*/ 2973358 w 2973358"/>
              <a:gd name="connsiteY1" fmla="*/ 0 h 1844824"/>
              <a:gd name="connsiteX2" fmla="*/ 2973358 w 2973358"/>
              <a:gd name="connsiteY2" fmla="*/ 1844824 h 1844824"/>
              <a:gd name="connsiteX3" fmla="*/ 0 w 2973358"/>
              <a:gd name="connsiteY3" fmla="*/ 1844824 h 1844824"/>
              <a:gd name="connsiteX4" fmla="*/ 0 w 2973358"/>
              <a:gd name="connsiteY4" fmla="*/ 0 h 1844824"/>
              <a:gd name="connsiteX0" fmla="*/ 0 w 3354358"/>
              <a:gd name="connsiteY0" fmla="*/ 0 h 1844824"/>
              <a:gd name="connsiteX1" fmla="*/ 3354358 w 3354358"/>
              <a:gd name="connsiteY1" fmla="*/ 0 h 1844824"/>
              <a:gd name="connsiteX2" fmla="*/ 2973358 w 3354358"/>
              <a:gd name="connsiteY2" fmla="*/ 1844824 h 1844824"/>
              <a:gd name="connsiteX3" fmla="*/ 0 w 3354358"/>
              <a:gd name="connsiteY3" fmla="*/ 1844824 h 1844824"/>
              <a:gd name="connsiteX4" fmla="*/ 0 w 3354358"/>
              <a:gd name="connsiteY4" fmla="*/ 0 h 184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4358" h="1844824">
                <a:moveTo>
                  <a:pt x="0" y="0"/>
                </a:moveTo>
                <a:lnTo>
                  <a:pt x="3354358" y="0"/>
                </a:lnTo>
                <a:lnTo>
                  <a:pt x="2973358" y="1844824"/>
                </a:lnTo>
                <a:lnTo>
                  <a:pt x="0" y="1844824"/>
                </a:lnTo>
                <a:lnTo>
                  <a:pt x="0" y="0"/>
                </a:lnTo>
                <a:close/>
              </a:path>
            </a:pathLst>
          </a:custGeom>
          <a:solidFill>
            <a:srgbClr val="002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94" y="620688"/>
            <a:ext cx="3427644" cy="1118430"/>
          </a:xfrm>
          <a:prstGeom prst="rect">
            <a:avLst/>
          </a:prstGeom>
        </p:spPr>
      </p:pic>
      <p:sp>
        <p:nvSpPr>
          <p:cNvPr id="14" name="4 CuadroTexto"/>
          <p:cNvSpPr txBox="1"/>
          <p:nvPr/>
        </p:nvSpPr>
        <p:spPr>
          <a:xfrm>
            <a:off x="118542" y="6479758"/>
            <a:ext cx="777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Oficinas principales: Lima Cargo City, Callao - Perú</a:t>
            </a:r>
            <a:endParaRPr lang="es-PE" sz="10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4 CuadroTexto"/>
          <p:cNvSpPr txBox="1"/>
          <p:nvPr/>
        </p:nvSpPr>
        <p:spPr>
          <a:xfrm>
            <a:off x="8039422" y="6479758"/>
            <a:ext cx="396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0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Lima, Febrero 2018</a:t>
            </a:r>
            <a:endParaRPr lang="es-PE" sz="10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342678" y="83671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800" dirty="0" smtClean="0">
                <a:solidFill>
                  <a:prstClr val="white"/>
                </a:solidFill>
                <a:latin typeface="Century Gothic"/>
              </a:rPr>
              <a:t>Proyecto Tablero Control  Transmisiones</a:t>
            </a:r>
            <a:endParaRPr lang="es-PE" sz="4000" dirty="0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0671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proceso 84"/>
          <p:cNvSpPr/>
          <p:nvPr/>
        </p:nvSpPr>
        <p:spPr>
          <a:xfrm>
            <a:off x="253334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</a:t>
            </a:r>
            <a:r>
              <a:rPr lang="es-ES" sz="1350" dirty="0" smtClean="0">
                <a:solidFill>
                  <a:srgbClr val="FFFFFF"/>
                </a:solidFill>
                <a:latin typeface="Calibri"/>
              </a:rPr>
              <a:t>TRANSMISIONES</a:t>
            </a:r>
            <a:endParaRPr lang="es-ES" sz="135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adroTexto 38"/>
          <p:cNvSpPr txBox="1"/>
          <p:nvPr/>
        </p:nvSpPr>
        <p:spPr>
          <a:xfrm>
            <a:off x="3574926" y="2950711"/>
            <a:ext cx="1086426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 smtClean="0">
                <a:solidFill>
                  <a:srgbClr val="000000"/>
                </a:solidFill>
                <a:latin typeface="Calibri"/>
              </a:rPr>
              <a:t>Autorización de la carga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9268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9" name="Grupo 120"/>
          <p:cNvGrpSpPr/>
          <p:nvPr/>
        </p:nvGrpSpPr>
        <p:grpSpPr>
          <a:xfrm>
            <a:off x="2639212" y="1600357"/>
            <a:ext cx="4974173" cy="343391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2564427" y="2927628"/>
            <a:ext cx="86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 smtClean="0">
                <a:solidFill>
                  <a:srgbClr val="000000"/>
                </a:solidFill>
              </a:rPr>
              <a:t>Termino del embarque</a:t>
            </a:r>
            <a:endParaRPr lang="es-PE" sz="900" b="1" dirty="0">
              <a:solidFill>
                <a:srgbClr val="000000"/>
              </a:solidFill>
            </a:endParaRPr>
          </a:p>
        </p:txBody>
      </p:sp>
      <p:sp>
        <p:nvSpPr>
          <p:cNvPr id="44" name="CuadroTexto 38"/>
          <p:cNvSpPr txBox="1"/>
          <p:nvPr/>
        </p:nvSpPr>
        <p:spPr>
          <a:xfrm>
            <a:off x="4799062" y="2953292"/>
            <a:ext cx="917031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Manifiesto de carga de salida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Botón de acción: en blanco 19"/>
          <p:cNvSpPr/>
          <p:nvPr/>
        </p:nvSpPr>
        <p:spPr>
          <a:xfrm>
            <a:off x="247069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10793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27755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587902" y="1660461"/>
            <a:ext cx="3123928" cy="1362047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749334"/>
              <a:chOff x="204423" y="2638199"/>
              <a:chExt cx="3006281" cy="749334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chemeClr val="bg1">
                      <a:lumMod val="75000"/>
                    </a:schemeClr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2539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vuelos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pic>
        <p:nvPicPr>
          <p:cNvPr id="86" name="Imagen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59" y="3348468"/>
            <a:ext cx="1229666" cy="1158802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26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GHA EXPO</a:t>
            </a:r>
          </a:p>
          <a:p>
            <a:pPr algn="r"/>
            <a:endParaRPr lang="es-PE" dirty="0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603" y="1943749"/>
            <a:ext cx="835473" cy="905096"/>
          </a:xfrm>
          <a:prstGeom prst="rect">
            <a:avLst/>
          </a:prstGeom>
        </p:spPr>
      </p:pic>
      <p:sp>
        <p:nvSpPr>
          <p:cNvPr id="99" name="Elipse 156"/>
          <p:cNvSpPr/>
          <p:nvPr/>
        </p:nvSpPr>
        <p:spPr>
          <a:xfrm>
            <a:off x="2832128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 smtClean="0">
                <a:solidFill>
                  <a:srgbClr val="000000"/>
                </a:solidFill>
                <a:latin typeface="Calibri"/>
              </a:rPr>
              <a:t>6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Imagen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577" y="1943749"/>
            <a:ext cx="835473" cy="905096"/>
          </a:xfrm>
          <a:prstGeom prst="rect">
            <a:avLst/>
          </a:prstGeom>
        </p:spPr>
      </p:pic>
      <p:sp>
        <p:nvSpPr>
          <p:cNvPr id="101" name="Elipse 156"/>
          <p:cNvSpPr/>
          <p:nvPr/>
        </p:nvSpPr>
        <p:spPr>
          <a:xfrm>
            <a:off x="3991102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97" y="1970775"/>
            <a:ext cx="835473" cy="905096"/>
          </a:xfrm>
          <a:prstGeom prst="rect">
            <a:avLst/>
          </a:prstGeom>
        </p:spPr>
      </p:pic>
      <p:sp>
        <p:nvSpPr>
          <p:cNvPr id="103" name="Elipse 156"/>
          <p:cNvSpPr/>
          <p:nvPr/>
        </p:nvSpPr>
        <p:spPr>
          <a:xfrm>
            <a:off x="5038125" y="2228429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108" name="CuadroTexto 168"/>
          <p:cNvSpPr txBox="1"/>
          <p:nvPr/>
        </p:nvSpPr>
        <p:spPr>
          <a:xfrm>
            <a:off x="9240875" y="1663287"/>
            <a:ext cx="1617355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1" u="sng" dirty="0" smtClean="0">
                <a:solidFill>
                  <a:srgbClr val="FFFFFF"/>
                </a:solidFill>
                <a:latin typeface="Calibri"/>
              </a:rPr>
              <a:t>Leyenda Indicadores</a:t>
            </a:r>
            <a:endParaRPr lang="es-ES" sz="1200" b="1" u="sng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46535" y="1660461"/>
            <a:ext cx="2362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Numeración de manifiesto(solo indicador) ya que no tenemos forma de saber cuando se transmitió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180" y="4745204"/>
            <a:ext cx="9188654" cy="1276350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817" y="1968417"/>
            <a:ext cx="835473" cy="905096"/>
          </a:xfrm>
          <a:prstGeom prst="rect">
            <a:avLst/>
          </a:prstGeom>
        </p:spPr>
      </p:pic>
      <p:sp>
        <p:nvSpPr>
          <p:cNvPr id="48" name="Elipse 156"/>
          <p:cNvSpPr/>
          <p:nvPr/>
        </p:nvSpPr>
        <p:spPr>
          <a:xfrm>
            <a:off x="6133895" y="224155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50" name="CuadroTexto 38"/>
          <p:cNvSpPr txBox="1"/>
          <p:nvPr/>
        </p:nvSpPr>
        <p:spPr>
          <a:xfrm>
            <a:off x="5860290" y="2938289"/>
            <a:ext cx="917031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DOCU. VINCULADOS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338570" y="1308199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 smtClean="0">
                <a:solidFill>
                  <a:schemeClr val="bg1"/>
                </a:solidFill>
              </a:rPr>
              <a:t>Impo / </a:t>
            </a:r>
            <a:r>
              <a:rPr lang="es-PE" sz="1200" b="1" u="sng" dirty="0" smtClean="0">
                <a:solidFill>
                  <a:schemeClr val="bg1"/>
                </a:solidFill>
              </a:rPr>
              <a:t>expo</a:t>
            </a:r>
            <a:endParaRPr lang="es-PE" sz="12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99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08"/>
          <p:cNvGrpSpPr/>
          <p:nvPr/>
        </p:nvGrpSpPr>
        <p:grpSpPr>
          <a:xfrm>
            <a:off x="8566697" y="2917384"/>
            <a:ext cx="401954" cy="126269"/>
            <a:chOff x="8223839" y="2384407"/>
            <a:chExt cx="535938" cy="168359"/>
          </a:xfrm>
        </p:grpSpPr>
        <p:sp>
          <p:nvSpPr>
            <p:cNvPr id="4" name="Rectángulo: esquinas superiores cortadas 209"/>
            <p:cNvSpPr/>
            <p:nvPr/>
          </p:nvSpPr>
          <p:spPr>
            <a:xfrm rot="10799991">
              <a:off x="8223839" y="2384407"/>
              <a:ext cx="535938" cy="16835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5" name="Conector recto 210"/>
            <p:cNvCxnSpPr/>
            <p:nvPr/>
          </p:nvCxnSpPr>
          <p:spPr>
            <a:xfrm rot="5400013">
              <a:off x="8498556" y="2238327"/>
              <a:ext cx="0" cy="439744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Conector recto 211"/>
            <p:cNvCxnSpPr/>
            <p:nvPr/>
          </p:nvCxnSpPr>
          <p:spPr>
            <a:xfrm rot="5400013">
              <a:off x="8478891" y="2321596"/>
              <a:ext cx="0" cy="352209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iagrama de flujo: proceso 84"/>
          <p:cNvSpPr/>
          <p:nvPr/>
        </p:nvSpPr>
        <p:spPr>
          <a:xfrm>
            <a:off x="245532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8" name="Botón de acción: en blanco 19"/>
          <p:cNvSpPr/>
          <p:nvPr/>
        </p:nvSpPr>
        <p:spPr>
          <a:xfrm>
            <a:off x="2412446" y="1612765"/>
            <a:ext cx="9102136" cy="179793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" name="Conector recto 21"/>
          <p:cNvCxnSpPr/>
          <p:nvPr/>
        </p:nvCxnSpPr>
        <p:spPr>
          <a:xfrm>
            <a:off x="6725895" y="1626028"/>
            <a:ext cx="0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Conector recto 22"/>
          <p:cNvCxnSpPr/>
          <p:nvPr/>
        </p:nvCxnSpPr>
        <p:spPr>
          <a:xfrm flipH="1">
            <a:off x="8507789" y="1626028"/>
            <a:ext cx="692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CuadroTexto 38"/>
          <p:cNvSpPr txBox="1"/>
          <p:nvPr/>
        </p:nvSpPr>
        <p:spPr>
          <a:xfrm>
            <a:off x="241244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>
                <a:solidFill>
                  <a:srgbClr val="000000"/>
                </a:solidFill>
                <a:latin typeface="Calibri"/>
              </a:rPr>
              <a:t>Numeración</a:t>
            </a:r>
          </a:p>
        </p:txBody>
      </p:sp>
      <p:sp>
        <p:nvSpPr>
          <p:cNvPr id="12" name="CuadroTexto 30"/>
          <p:cNvSpPr txBox="1"/>
          <p:nvPr/>
        </p:nvSpPr>
        <p:spPr>
          <a:xfrm>
            <a:off x="8503825" y="1864419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(FCL)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uadroTexto 31"/>
          <p:cNvSpPr txBox="1"/>
          <p:nvPr/>
        </p:nvSpPr>
        <p:spPr>
          <a:xfrm>
            <a:off x="9490877" y="1866881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(LCL)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adroTexto 34"/>
          <p:cNvSpPr txBox="1"/>
          <p:nvPr/>
        </p:nvSpPr>
        <p:spPr>
          <a:xfrm>
            <a:off x="10357714" y="1772014"/>
            <a:ext cx="1156869" cy="433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dirty="0">
                <a:solidFill>
                  <a:srgbClr val="000000"/>
                </a:solidFill>
                <a:latin typeface="Calibri"/>
              </a:rPr>
              <a:t>Bultos Faltos / Sobrantes y Actas ME (Almacén)</a:t>
            </a:r>
            <a:endParaRPr lang="es-E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1466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5028705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adroTexto 38"/>
          <p:cNvSpPr txBox="1"/>
          <p:nvPr/>
        </p:nvSpPr>
        <p:spPr>
          <a:xfrm>
            <a:off x="5841433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adroTexto 38"/>
          <p:cNvSpPr txBox="1"/>
          <p:nvPr/>
        </p:nvSpPr>
        <p:spPr>
          <a:xfrm>
            <a:off x="8615631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Master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adroTexto 38"/>
          <p:cNvSpPr txBox="1"/>
          <p:nvPr/>
        </p:nvSpPr>
        <p:spPr>
          <a:xfrm>
            <a:off x="9571177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adroTexto 38"/>
          <p:cNvSpPr txBox="1"/>
          <p:nvPr/>
        </p:nvSpPr>
        <p:spPr>
          <a:xfrm>
            <a:off x="10538148" y="2955761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6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upo 62"/>
          <p:cNvGrpSpPr/>
          <p:nvPr/>
        </p:nvGrpSpPr>
        <p:grpSpPr>
          <a:xfrm>
            <a:off x="6728872" y="2156782"/>
            <a:ext cx="80561" cy="481699"/>
            <a:chOff x="5755233" y="1147872"/>
            <a:chExt cx="107414" cy="642265"/>
          </a:xfrm>
        </p:grpSpPr>
        <p:sp>
          <p:nvSpPr>
            <p:cNvPr id="22" name="Rectángulo: esquinas superiores cortadas 63"/>
            <p:cNvSpPr/>
            <p:nvPr/>
          </p:nvSpPr>
          <p:spPr>
            <a:xfrm rot="5400013">
              <a:off x="5487807" y="141529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3" name="Conector recto 64"/>
            <p:cNvCxnSpPr/>
            <p:nvPr/>
          </p:nvCxnSpPr>
          <p:spPr>
            <a:xfrm>
              <a:off x="5802380" y="1197489"/>
              <a:ext cx="0" cy="5269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4" name="Conector recto 65"/>
            <p:cNvCxnSpPr/>
            <p:nvPr/>
          </p:nvCxnSpPr>
          <p:spPr>
            <a:xfrm>
              <a:off x="5832546" y="1252782"/>
              <a:ext cx="0" cy="4220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5" name="Grupo 66"/>
          <p:cNvGrpSpPr/>
          <p:nvPr/>
        </p:nvGrpSpPr>
        <p:grpSpPr>
          <a:xfrm>
            <a:off x="8528253" y="2167125"/>
            <a:ext cx="80561" cy="481699"/>
            <a:chOff x="8154408" y="1161662"/>
            <a:chExt cx="107414" cy="642265"/>
          </a:xfrm>
        </p:grpSpPr>
        <p:sp>
          <p:nvSpPr>
            <p:cNvPr id="26" name="Rectángulo: esquinas superiores cortadas 67"/>
            <p:cNvSpPr/>
            <p:nvPr/>
          </p:nvSpPr>
          <p:spPr>
            <a:xfrm rot="5400013">
              <a:off x="7886982" y="142908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7" name="Conector recto 68"/>
            <p:cNvCxnSpPr/>
            <p:nvPr/>
          </p:nvCxnSpPr>
          <p:spPr>
            <a:xfrm>
              <a:off x="8201555" y="1211278"/>
              <a:ext cx="0" cy="5269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8" name="Conector recto 69"/>
            <p:cNvCxnSpPr/>
            <p:nvPr/>
          </p:nvCxnSpPr>
          <p:spPr>
            <a:xfrm>
              <a:off x="8231721" y="1266572"/>
              <a:ext cx="0" cy="4220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9" name="Grupo 120"/>
          <p:cNvGrpSpPr/>
          <p:nvPr/>
        </p:nvGrpSpPr>
        <p:grpSpPr>
          <a:xfrm>
            <a:off x="2561193" y="1632722"/>
            <a:ext cx="4002210" cy="244466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grpSp>
        <p:nvGrpSpPr>
          <p:cNvPr id="32" name="Grupo 122"/>
          <p:cNvGrpSpPr/>
          <p:nvPr/>
        </p:nvGrpSpPr>
        <p:grpSpPr>
          <a:xfrm>
            <a:off x="6971644" y="1636156"/>
            <a:ext cx="1323312" cy="231664"/>
            <a:chOff x="6078931" y="453706"/>
            <a:chExt cx="1764416" cy="308885"/>
          </a:xfrm>
        </p:grpSpPr>
        <p:sp>
          <p:nvSpPr>
            <p:cNvPr id="33" name="Rectángulo redondeado 123"/>
            <p:cNvSpPr/>
            <p:nvPr/>
          </p:nvSpPr>
          <p:spPr>
            <a:xfrm>
              <a:off x="6078931" y="453706"/>
              <a:ext cx="176120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CuadroTexto 54"/>
            <p:cNvSpPr txBox="1"/>
            <p:nvPr/>
          </p:nvSpPr>
          <p:spPr>
            <a:xfrm>
              <a:off x="6082140" y="485593"/>
              <a:ext cx="1761207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>
                  <a:solidFill>
                    <a:srgbClr val="000000"/>
                  </a:solidFill>
                  <a:latin typeface="Arial Black" pitchFamily="34"/>
                </a:rPr>
                <a:t>Agencia de Carga</a:t>
              </a:r>
            </a:p>
          </p:txBody>
        </p:sp>
      </p:grpSp>
      <p:grpSp>
        <p:nvGrpSpPr>
          <p:cNvPr id="35" name="Grupo 125"/>
          <p:cNvGrpSpPr/>
          <p:nvPr/>
        </p:nvGrpSpPr>
        <p:grpSpPr>
          <a:xfrm>
            <a:off x="9326057" y="1635398"/>
            <a:ext cx="1385844" cy="231663"/>
            <a:chOff x="9218151" y="452693"/>
            <a:chExt cx="1847793" cy="308883"/>
          </a:xfrm>
        </p:grpSpPr>
        <p:sp>
          <p:nvSpPr>
            <p:cNvPr id="36" name="Rectángulo redondeado 126"/>
            <p:cNvSpPr/>
            <p:nvPr/>
          </p:nvSpPr>
          <p:spPr>
            <a:xfrm>
              <a:off x="9218151" y="452693"/>
              <a:ext cx="184441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CuadroTexto 54"/>
            <p:cNvSpPr txBox="1"/>
            <p:nvPr/>
          </p:nvSpPr>
          <p:spPr>
            <a:xfrm>
              <a:off x="9221526" y="484578"/>
              <a:ext cx="1844418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 dirty="0">
                  <a:solidFill>
                    <a:srgbClr val="000000"/>
                  </a:solidFill>
                  <a:latin typeface="Arial Black" pitchFamily="34"/>
                </a:rPr>
                <a:t>Deposito Temporal</a:t>
              </a:r>
            </a:p>
          </p:txBody>
        </p:sp>
      </p:grpSp>
      <p:graphicFrame>
        <p:nvGraphicFramePr>
          <p:cNvPr id="38" name="Gráfico 129"/>
          <p:cNvGraphicFramePr/>
          <p:nvPr>
            <p:extLst/>
          </p:nvPr>
        </p:nvGraphicFramePr>
        <p:xfrm>
          <a:off x="3816094" y="1347334"/>
          <a:ext cx="1892566" cy="20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Gráfico 130"/>
          <p:cNvGraphicFramePr/>
          <p:nvPr>
            <p:extLst/>
          </p:nvPr>
        </p:nvGraphicFramePr>
        <p:xfrm>
          <a:off x="4784989" y="1838621"/>
          <a:ext cx="1235744" cy="13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Gráfico 131"/>
          <p:cNvGraphicFramePr/>
          <p:nvPr>
            <p:extLst/>
          </p:nvPr>
        </p:nvGraphicFramePr>
        <p:xfrm>
          <a:off x="5472306" y="1872920"/>
          <a:ext cx="1534733" cy="118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6939504" y="2887978"/>
            <a:ext cx="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000000"/>
                </a:solidFill>
              </a:rPr>
              <a:t>Provisional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7695086" y="2897174"/>
            <a:ext cx="1058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rgbClr val="000000"/>
                </a:solidFill>
              </a:rPr>
              <a:t>Complementaria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531326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srgbClr val="000000"/>
                </a:solidFill>
              </a:rPr>
              <a:t>ETA</a:t>
            </a:r>
          </a:p>
        </p:txBody>
      </p:sp>
      <p:sp>
        <p:nvSpPr>
          <p:cNvPr id="44" name="CuadroTexto 38"/>
          <p:cNvSpPr txBox="1"/>
          <p:nvPr/>
        </p:nvSpPr>
        <p:spPr>
          <a:xfrm>
            <a:off x="4214077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Gráfico 133"/>
          <p:cNvGraphicFramePr/>
          <p:nvPr>
            <p:extLst/>
          </p:nvPr>
        </p:nvGraphicFramePr>
        <p:xfrm>
          <a:off x="3024007" y="1787720"/>
          <a:ext cx="1341027" cy="116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Gráfico 133"/>
          <p:cNvGraphicFramePr/>
          <p:nvPr>
            <p:extLst/>
          </p:nvPr>
        </p:nvGraphicFramePr>
        <p:xfrm>
          <a:off x="2206774" y="1625104"/>
          <a:ext cx="1422464" cy="17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Botón de acción: en blanco 19"/>
          <p:cNvSpPr/>
          <p:nvPr/>
        </p:nvSpPr>
        <p:spPr>
          <a:xfrm>
            <a:off x="239267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02991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19953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428085" y="3370026"/>
            <a:ext cx="3123928" cy="1108289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800941"/>
              <a:chOff x="204423" y="2638199"/>
              <a:chExt cx="3006281" cy="800941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guías </a:t>
                </a:r>
                <a:endParaRPr lang="es-ES" sz="12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graphicFrame>
        <p:nvGraphicFramePr>
          <p:cNvPr id="69" name="Gráfico 132"/>
          <p:cNvGraphicFramePr/>
          <p:nvPr>
            <p:extLst/>
          </p:nvPr>
        </p:nvGraphicFramePr>
        <p:xfrm>
          <a:off x="6623721" y="1801232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0" name="Gráfico 132"/>
          <p:cNvGraphicFramePr/>
          <p:nvPr>
            <p:extLst/>
          </p:nvPr>
        </p:nvGraphicFramePr>
        <p:xfrm>
          <a:off x="7448098" y="1793494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1" name="Gráfico 134"/>
          <p:cNvGraphicFramePr/>
          <p:nvPr>
            <p:extLst/>
          </p:nvPr>
        </p:nvGraphicFramePr>
        <p:xfrm>
          <a:off x="8464577" y="1958364"/>
          <a:ext cx="1170536" cy="115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2" name="Gráfico 134"/>
          <p:cNvGraphicFramePr/>
          <p:nvPr>
            <p:extLst/>
          </p:nvPr>
        </p:nvGraphicFramePr>
        <p:xfrm>
          <a:off x="9437849" y="1964175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3" name="Gráfico 134"/>
          <p:cNvGraphicFramePr/>
          <p:nvPr>
            <p:extLst/>
          </p:nvPr>
        </p:nvGraphicFramePr>
        <p:xfrm>
          <a:off x="10390623" y="1973266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4" name="CuadroTexto 73"/>
          <p:cNvSpPr txBox="1"/>
          <p:nvPr/>
        </p:nvSpPr>
        <p:spPr>
          <a:xfrm>
            <a:off x="2569675" y="21611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2670" y="4587708"/>
            <a:ext cx="9128462" cy="1940241"/>
          </a:xfrm>
          <a:prstGeom prst="rect">
            <a:avLst/>
          </a:prstGeom>
        </p:spPr>
      </p:pic>
      <p:sp>
        <p:nvSpPr>
          <p:cNvPr id="76" name="Elipse 156"/>
          <p:cNvSpPr/>
          <p:nvPr/>
        </p:nvSpPr>
        <p:spPr>
          <a:xfrm>
            <a:off x="2667695" y="2293511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77" name="Elipse 156"/>
          <p:cNvSpPr/>
          <p:nvPr/>
        </p:nvSpPr>
        <p:spPr>
          <a:xfrm>
            <a:off x="3518941" y="2307566"/>
            <a:ext cx="419206" cy="37001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dirty="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8" name="Elipse 156"/>
          <p:cNvSpPr/>
          <p:nvPr/>
        </p:nvSpPr>
        <p:spPr>
          <a:xfrm>
            <a:off x="4336818" y="2289028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7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Elipse 156"/>
          <p:cNvSpPr/>
          <p:nvPr/>
        </p:nvSpPr>
        <p:spPr>
          <a:xfrm>
            <a:off x="5176755" y="233033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80" name="Elipse 156"/>
          <p:cNvSpPr/>
          <p:nvPr/>
        </p:nvSpPr>
        <p:spPr>
          <a:xfrm>
            <a:off x="6005941" y="228967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81" name="Elipse 156"/>
          <p:cNvSpPr/>
          <p:nvPr/>
        </p:nvSpPr>
        <p:spPr>
          <a:xfrm>
            <a:off x="7015975" y="2275808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Elipse 156"/>
          <p:cNvSpPr/>
          <p:nvPr/>
        </p:nvSpPr>
        <p:spPr>
          <a:xfrm>
            <a:off x="7866244" y="2276397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Elipse 156"/>
          <p:cNvSpPr/>
          <p:nvPr/>
        </p:nvSpPr>
        <p:spPr>
          <a:xfrm>
            <a:off x="8844271" y="2367171"/>
            <a:ext cx="413346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lipse 156"/>
          <p:cNvSpPr/>
          <p:nvPr/>
        </p:nvSpPr>
        <p:spPr>
          <a:xfrm>
            <a:off x="9725521" y="2325929"/>
            <a:ext cx="505879" cy="4377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Elipse 156"/>
          <p:cNvSpPr/>
          <p:nvPr/>
        </p:nvSpPr>
        <p:spPr>
          <a:xfrm>
            <a:off x="10725908" y="2354543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99039" y="3388597"/>
            <a:ext cx="1152525" cy="104775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024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IMPO </a:t>
            </a:r>
            <a:endParaRPr lang="es-PE" dirty="0"/>
          </a:p>
        </p:txBody>
      </p:sp>
      <p:sp>
        <p:nvSpPr>
          <p:cNvPr id="91" name="CuadroTexto 54"/>
          <p:cNvSpPr txBox="1"/>
          <p:nvPr/>
        </p:nvSpPr>
        <p:spPr>
          <a:xfrm>
            <a:off x="125377" y="2349282"/>
            <a:ext cx="1421830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b="1" dirty="0">
                <a:solidFill>
                  <a:srgbClr val="0070C0"/>
                </a:solidFill>
                <a:latin typeface="Calibri"/>
              </a:rPr>
              <a:t>Asignación Vuelos</a:t>
            </a:r>
          </a:p>
        </p:txBody>
      </p:sp>
      <p:pic>
        <p:nvPicPr>
          <p:cNvPr id="92" name="Imagen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343" y="1259447"/>
            <a:ext cx="1569239" cy="11436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5" name="CuadroTexto 90"/>
          <p:cNvSpPr txBox="1"/>
          <p:nvPr/>
        </p:nvSpPr>
        <p:spPr>
          <a:xfrm>
            <a:off x="-43602" y="3808975"/>
            <a:ext cx="1623545" cy="2533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dirty="0">
                <a:solidFill>
                  <a:srgbClr val="0070C0"/>
                </a:solidFill>
                <a:latin typeface="Calibri"/>
              </a:rPr>
              <a:t>Reasignación.  Vuelos</a:t>
            </a:r>
          </a:p>
        </p:txBody>
      </p:sp>
      <p:pic>
        <p:nvPicPr>
          <p:cNvPr id="96" name="Imagen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343" y="2818714"/>
            <a:ext cx="1376052" cy="105090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tángulo 1"/>
          <p:cNvSpPr/>
          <p:nvPr/>
        </p:nvSpPr>
        <p:spPr>
          <a:xfrm>
            <a:off x="-30320" y="4144625"/>
            <a:ext cx="2422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Deberá tener una opción para cerrar el vuelo </a:t>
            </a:r>
          </a:p>
        </p:txBody>
      </p:sp>
      <p:sp>
        <p:nvSpPr>
          <p:cNvPr id="89" name="Rectángulo 88"/>
          <p:cNvSpPr/>
          <p:nvPr/>
        </p:nvSpPr>
        <p:spPr>
          <a:xfrm>
            <a:off x="-77001" y="5096163"/>
            <a:ext cx="2422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Deberá tener una opción para </a:t>
            </a:r>
            <a:r>
              <a:rPr lang="es-PE" dirty="0" smtClean="0"/>
              <a:t>abrir </a:t>
            </a:r>
            <a:r>
              <a:rPr lang="es-PE" dirty="0"/>
              <a:t>vuelo </a:t>
            </a:r>
          </a:p>
        </p:txBody>
      </p:sp>
    </p:spTree>
    <p:extLst>
      <p:ext uri="{BB962C8B-B14F-4D97-AF65-F5344CB8AC3E}">
        <p14:creationId xmlns:p14="http://schemas.microsoft.com/office/powerpoint/2010/main" val="3542868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84"/>
          <p:cNvSpPr/>
          <p:nvPr/>
        </p:nvSpPr>
        <p:spPr>
          <a:xfrm>
            <a:off x="2710831" y="1165499"/>
            <a:ext cx="9075197" cy="319006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FFFFFF"/>
                </a:solidFill>
                <a:latin typeface="Calibri"/>
              </a:rPr>
              <a:t>TABLERO DE CONTROL DE TRANSMISIONES - EXPORTACIONES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46" y="103047"/>
            <a:ext cx="3034074" cy="10228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30" y="3573016"/>
            <a:ext cx="9024120" cy="18722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830" y="1515756"/>
            <a:ext cx="5964288" cy="2057259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EXPO</a:t>
            </a:r>
            <a:endParaRPr lang="es-PE" dirty="0"/>
          </a:p>
        </p:txBody>
      </p:sp>
      <p:grpSp>
        <p:nvGrpSpPr>
          <p:cNvPr id="9" name="Grupo 125"/>
          <p:cNvGrpSpPr/>
          <p:nvPr/>
        </p:nvGrpSpPr>
        <p:grpSpPr>
          <a:xfrm>
            <a:off x="8831510" y="1524149"/>
            <a:ext cx="3096344" cy="1108289"/>
            <a:chOff x="86776" y="2439418"/>
            <a:chExt cx="3123928" cy="1108289"/>
          </a:xfrm>
        </p:grpSpPr>
        <p:sp>
          <p:nvSpPr>
            <p:cNvPr id="10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11" name="Grupo 163"/>
            <p:cNvGrpSpPr/>
            <p:nvPr/>
          </p:nvGrpSpPr>
          <p:grpSpPr>
            <a:xfrm>
              <a:off x="204423" y="2638199"/>
              <a:ext cx="3006281" cy="800941"/>
              <a:chOff x="204423" y="2638199"/>
              <a:chExt cx="3006281" cy="800941"/>
            </a:xfrm>
          </p:grpSpPr>
          <p:sp>
            <p:nvSpPr>
              <p:cNvPr id="12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3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4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7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8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19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20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guías </a:t>
                </a:r>
                <a:endParaRPr lang="es-ES" sz="120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1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4802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Tableros Fin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23957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08"/>
          <p:cNvGrpSpPr/>
          <p:nvPr/>
        </p:nvGrpSpPr>
        <p:grpSpPr>
          <a:xfrm>
            <a:off x="7677457" y="2917384"/>
            <a:ext cx="401954" cy="126269"/>
            <a:chOff x="8223839" y="2384407"/>
            <a:chExt cx="535938" cy="168359"/>
          </a:xfrm>
        </p:grpSpPr>
        <p:sp>
          <p:nvSpPr>
            <p:cNvPr id="4" name="Rectángulo: esquinas superiores cortadas 209"/>
            <p:cNvSpPr/>
            <p:nvPr/>
          </p:nvSpPr>
          <p:spPr>
            <a:xfrm rot="10799991">
              <a:off x="8223839" y="2384407"/>
              <a:ext cx="535938" cy="16835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5" name="Conector recto 210"/>
            <p:cNvCxnSpPr/>
            <p:nvPr/>
          </p:nvCxnSpPr>
          <p:spPr>
            <a:xfrm rot="5400013">
              <a:off x="8498556" y="2238327"/>
              <a:ext cx="0" cy="439744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Conector recto 211"/>
            <p:cNvCxnSpPr/>
            <p:nvPr/>
          </p:nvCxnSpPr>
          <p:spPr>
            <a:xfrm rot="5400013">
              <a:off x="8478891" y="2321596"/>
              <a:ext cx="0" cy="352209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iagrama de flujo: proceso 84"/>
          <p:cNvSpPr/>
          <p:nvPr/>
        </p:nvSpPr>
        <p:spPr>
          <a:xfrm>
            <a:off x="156608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8" name="Botón de acción: en blanco 19"/>
          <p:cNvSpPr/>
          <p:nvPr/>
        </p:nvSpPr>
        <p:spPr>
          <a:xfrm>
            <a:off x="1523206" y="1612765"/>
            <a:ext cx="9102136" cy="179793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" name="Conector recto 21"/>
          <p:cNvCxnSpPr/>
          <p:nvPr/>
        </p:nvCxnSpPr>
        <p:spPr>
          <a:xfrm>
            <a:off x="5836655" y="1626028"/>
            <a:ext cx="0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Conector recto 22"/>
          <p:cNvCxnSpPr/>
          <p:nvPr/>
        </p:nvCxnSpPr>
        <p:spPr>
          <a:xfrm flipH="1">
            <a:off x="7618549" y="1626028"/>
            <a:ext cx="692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CuadroTexto 38"/>
          <p:cNvSpPr txBox="1"/>
          <p:nvPr/>
        </p:nvSpPr>
        <p:spPr>
          <a:xfrm>
            <a:off x="152320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>
                <a:solidFill>
                  <a:srgbClr val="000000"/>
                </a:solidFill>
                <a:latin typeface="Calibri"/>
              </a:rPr>
              <a:t>Numeración</a:t>
            </a:r>
          </a:p>
        </p:txBody>
      </p:sp>
      <p:sp>
        <p:nvSpPr>
          <p:cNvPr id="12" name="CuadroTexto 30"/>
          <p:cNvSpPr txBox="1"/>
          <p:nvPr/>
        </p:nvSpPr>
        <p:spPr>
          <a:xfrm>
            <a:off x="7614585" y="1864419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(FCL)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uadroTexto 31"/>
          <p:cNvSpPr txBox="1"/>
          <p:nvPr/>
        </p:nvSpPr>
        <p:spPr>
          <a:xfrm>
            <a:off x="8601637" y="1866881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(LCL)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adroTexto 34"/>
          <p:cNvSpPr txBox="1"/>
          <p:nvPr/>
        </p:nvSpPr>
        <p:spPr>
          <a:xfrm>
            <a:off x="9468474" y="1772014"/>
            <a:ext cx="1156869" cy="433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dirty="0">
                <a:solidFill>
                  <a:srgbClr val="000000"/>
                </a:solidFill>
                <a:latin typeface="Calibri"/>
              </a:rPr>
              <a:t>Bultos Faltos / Sobrantes y Actas ME (Almacén)</a:t>
            </a:r>
            <a:endParaRPr lang="es-E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742542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4139465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adroTexto 38"/>
          <p:cNvSpPr txBox="1"/>
          <p:nvPr/>
        </p:nvSpPr>
        <p:spPr>
          <a:xfrm>
            <a:off x="4952193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adroTexto 38"/>
          <p:cNvSpPr txBox="1"/>
          <p:nvPr/>
        </p:nvSpPr>
        <p:spPr>
          <a:xfrm>
            <a:off x="7726391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Master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adroTexto 38"/>
          <p:cNvSpPr txBox="1"/>
          <p:nvPr/>
        </p:nvSpPr>
        <p:spPr>
          <a:xfrm>
            <a:off x="8681937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adroTexto 38"/>
          <p:cNvSpPr txBox="1"/>
          <p:nvPr/>
        </p:nvSpPr>
        <p:spPr>
          <a:xfrm>
            <a:off x="9648908" y="2955761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6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upo 62"/>
          <p:cNvGrpSpPr/>
          <p:nvPr/>
        </p:nvGrpSpPr>
        <p:grpSpPr>
          <a:xfrm>
            <a:off x="5839632" y="2156782"/>
            <a:ext cx="80561" cy="481699"/>
            <a:chOff x="5755233" y="1147872"/>
            <a:chExt cx="107414" cy="642265"/>
          </a:xfrm>
        </p:grpSpPr>
        <p:sp>
          <p:nvSpPr>
            <p:cNvPr id="22" name="Rectángulo: esquinas superiores cortadas 63"/>
            <p:cNvSpPr/>
            <p:nvPr/>
          </p:nvSpPr>
          <p:spPr>
            <a:xfrm rot="5400013">
              <a:off x="5487807" y="141529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3" name="Conector recto 64"/>
            <p:cNvCxnSpPr/>
            <p:nvPr/>
          </p:nvCxnSpPr>
          <p:spPr>
            <a:xfrm>
              <a:off x="5802380" y="1197489"/>
              <a:ext cx="0" cy="5269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4" name="Conector recto 65"/>
            <p:cNvCxnSpPr/>
            <p:nvPr/>
          </p:nvCxnSpPr>
          <p:spPr>
            <a:xfrm>
              <a:off x="5832546" y="1252782"/>
              <a:ext cx="0" cy="4220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5" name="Grupo 66"/>
          <p:cNvGrpSpPr/>
          <p:nvPr/>
        </p:nvGrpSpPr>
        <p:grpSpPr>
          <a:xfrm>
            <a:off x="7639013" y="2167125"/>
            <a:ext cx="80561" cy="481699"/>
            <a:chOff x="8154408" y="1161662"/>
            <a:chExt cx="107414" cy="642265"/>
          </a:xfrm>
        </p:grpSpPr>
        <p:sp>
          <p:nvSpPr>
            <p:cNvPr id="26" name="Rectángulo: esquinas superiores cortadas 67"/>
            <p:cNvSpPr/>
            <p:nvPr/>
          </p:nvSpPr>
          <p:spPr>
            <a:xfrm rot="5400013">
              <a:off x="7886982" y="142908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7" name="Conector recto 68"/>
            <p:cNvCxnSpPr/>
            <p:nvPr/>
          </p:nvCxnSpPr>
          <p:spPr>
            <a:xfrm>
              <a:off x="8201555" y="1211278"/>
              <a:ext cx="0" cy="5269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8" name="Conector recto 69"/>
            <p:cNvCxnSpPr/>
            <p:nvPr/>
          </p:nvCxnSpPr>
          <p:spPr>
            <a:xfrm>
              <a:off x="8231721" y="1266572"/>
              <a:ext cx="0" cy="4220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9" name="Grupo 120"/>
          <p:cNvGrpSpPr/>
          <p:nvPr/>
        </p:nvGrpSpPr>
        <p:grpSpPr>
          <a:xfrm>
            <a:off x="1671953" y="1632722"/>
            <a:ext cx="4002210" cy="244466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grpSp>
        <p:nvGrpSpPr>
          <p:cNvPr id="32" name="Grupo 122"/>
          <p:cNvGrpSpPr/>
          <p:nvPr/>
        </p:nvGrpSpPr>
        <p:grpSpPr>
          <a:xfrm>
            <a:off x="6082404" y="1636156"/>
            <a:ext cx="1323312" cy="231664"/>
            <a:chOff x="6078931" y="453706"/>
            <a:chExt cx="1764416" cy="308885"/>
          </a:xfrm>
        </p:grpSpPr>
        <p:sp>
          <p:nvSpPr>
            <p:cNvPr id="33" name="Rectángulo redondeado 123"/>
            <p:cNvSpPr/>
            <p:nvPr/>
          </p:nvSpPr>
          <p:spPr>
            <a:xfrm>
              <a:off x="6078931" y="453706"/>
              <a:ext cx="176120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CuadroTexto 54"/>
            <p:cNvSpPr txBox="1"/>
            <p:nvPr/>
          </p:nvSpPr>
          <p:spPr>
            <a:xfrm>
              <a:off x="6082140" y="485593"/>
              <a:ext cx="1761207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>
                  <a:solidFill>
                    <a:srgbClr val="000000"/>
                  </a:solidFill>
                  <a:latin typeface="Arial Black" pitchFamily="34"/>
                </a:rPr>
                <a:t>Agencia de Carga</a:t>
              </a:r>
            </a:p>
          </p:txBody>
        </p:sp>
      </p:grpSp>
      <p:grpSp>
        <p:nvGrpSpPr>
          <p:cNvPr id="35" name="Grupo 125"/>
          <p:cNvGrpSpPr/>
          <p:nvPr/>
        </p:nvGrpSpPr>
        <p:grpSpPr>
          <a:xfrm>
            <a:off x="8436817" y="1635398"/>
            <a:ext cx="1385844" cy="231663"/>
            <a:chOff x="9218151" y="452693"/>
            <a:chExt cx="1847793" cy="308883"/>
          </a:xfrm>
        </p:grpSpPr>
        <p:sp>
          <p:nvSpPr>
            <p:cNvPr id="36" name="Rectángulo redondeado 126"/>
            <p:cNvSpPr/>
            <p:nvPr/>
          </p:nvSpPr>
          <p:spPr>
            <a:xfrm>
              <a:off x="9218151" y="452693"/>
              <a:ext cx="184441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CuadroTexto 54"/>
            <p:cNvSpPr txBox="1"/>
            <p:nvPr/>
          </p:nvSpPr>
          <p:spPr>
            <a:xfrm>
              <a:off x="9221526" y="484578"/>
              <a:ext cx="1844418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 dirty="0">
                  <a:solidFill>
                    <a:srgbClr val="000000"/>
                  </a:solidFill>
                  <a:latin typeface="Arial Black" pitchFamily="34"/>
                </a:rPr>
                <a:t>Deposito Temporal</a:t>
              </a:r>
            </a:p>
          </p:txBody>
        </p:sp>
      </p:grpSp>
      <p:graphicFrame>
        <p:nvGraphicFramePr>
          <p:cNvPr id="38" name="Gráfico 129"/>
          <p:cNvGraphicFramePr/>
          <p:nvPr>
            <p:extLst>
              <p:ext uri="{D42A27DB-BD31-4B8C-83A1-F6EECF244321}">
                <p14:modId xmlns:p14="http://schemas.microsoft.com/office/powerpoint/2010/main" val="911128134"/>
              </p:ext>
            </p:extLst>
          </p:nvPr>
        </p:nvGraphicFramePr>
        <p:xfrm>
          <a:off x="2926854" y="1347334"/>
          <a:ext cx="1892566" cy="20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Gráfico 130"/>
          <p:cNvGraphicFramePr/>
          <p:nvPr>
            <p:extLst>
              <p:ext uri="{D42A27DB-BD31-4B8C-83A1-F6EECF244321}">
                <p14:modId xmlns:p14="http://schemas.microsoft.com/office/powerpoint/2010/main" val="249087766"/>
              </p:ext>
            </p:extLst>
          </p:nvPr>
        </p:nvGraphicFramePr>
        <p:xfrm>
          <a:off x="3895749" y="1838621"/>
          <a:ext cx="1235744" cy="13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Gráfico 131"/>
          <p:cNvGraphicFramePr/>
          <p:nvPr>
            <p:extLst>
              <p:ext uri="{D42A27DB-BD31-4B8C-83A1-F6EECF244321}">
                <p14:modId xmlns:p14="http://schemas.microsoft.com/office/powerpoint/2010/main" val="13584920"/>
              </p:ext>
            </p:extLst>
          </p:nvPr>
        </p:nvGraphicFramePr>
        <p:xfrm>
          <a:off x="4583066" y="1872920"/>
          <a:ext cx="1534733" cy="118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6050264" y="2887978"/>
            <a:ext cx="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000000"/>
                </a:solidFill>
              </a:rPr>
              <a:t>Provisional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6805846" y="2897174"/>
            <a:ext cx="1058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rgbClr val="000000"/>
                </a:solidFill>
              </a:rPr>
              <a:t>Complementaria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642086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srgbClr val="000000"/>
                </a:solidFill>
              </a:rPr>
              <a:t>ETA</a:t>
            </a:r>
          </a:p>
        </p:txBody>
      </p:sp>
      <p:sp>
        <p:nvSpPr>
          <p:cNvPr id="44" name="CuadroTexto 38"/>
          <p:cNvSpPr txBox="1"/>
          <p:nvPr/>
        </p:nvSpPr>
        <p:spPr>
          <a:xfrm>
            <a:off x="3324837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Gráfico 133"/>
          <p:cNvGraphicFramePr/>
          <p:nvPr>
            <p:extLst>
              <p:ext uri="{D42A27DB-BD31-4B8C-83A1-F6EECF244321}">
                <p14:modId xmlns:p14="http://schemas.microsoft.com/office/powerpoint/2010/main" val="2962917011"/>
              </p:ext>
            </p:extLst>
          </p:nvPr>
        </p:nvGraphicFramePr>
        <p:xfrm>
          <a:off x="2134767" y="1787720"/>
          <a:ext cx="1341027" cy="116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Gráfico 133"/>
          <p:cNvGraphicFramePr/>
          <p:nvPr>
            <p:extLst>
              <p:ext uri="{D42A27DB-BD31-4B8C-83A1-F6EECF244321}">
                <p14:modId xmlns:p14="http://schemas.microsoft.com/office/powerpoint/2010/main" val="2183597243"/>
              </p:ext>
            </p:extLst>
          </p:nvPr>
        </p:nvGraphicFramePr>
        <p:xfrm>
          <a:off x="1342678" y="1625104"/>
          <a:ext cx="1422464" cy="17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Botón de acción: en blanco 19"/>
          <p:cNvSpPr/>
          <p:nvPr/>
        </p:nvSpPr>
        <p:spPr>
          <a:xfrm>
            <a:off x="150343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48" name="Grupo 88"/>
          <p:cNvGrpSpPr/>
          <p:nvPr/>
        </p:nvGrpSpPr>
        <p:grpSpPr>
          <a:xfrm>
            <a:off x="4080284" y="3384338"/>
            <a:ext cx="2226675" cy="1203545"/>
            <a:chOff x="4119243" y="2602437"/>
            <a:chExt cx="980739" cy="431064"/>
          </a:xfrm>
        </p:grpSpPr>
        <p:pic>
          <p:nvPicPr>
            <p:cNvPr id="49" name="Imagen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06567" y="2602437"/>
              <a:ext cx="606082" cy="37639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0" name="CuadroTexto 90"/>
            <p:cNvSpPr txBox="1"/>
            <p:nvPr/>
          </p:nvSpPr>
          <p:spPr>
            <a:xfrm>
              <a:off x="4119243" y="2965271"/>
              <a:ext cx="980739" cy="6823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1" compatLnSpc="1">
              <a:sp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PE" sz="788" dirty="0">
                  <a:solidFill>
                    <a:srgbClr val="0070C0"/>
                  </a:solidFill>
                  <a:latin typeface="Calibri"/>
                </a:rPr>
                <a:t>Reasignación.  Vuelos</a:t>
              </a:r>
            </a:p>
          </p:txBody>
        </p:sp>
      </p:grpSp>
      <p:grpSp>
        <p:nvGrpSpPr>
          <p:cNvPr id="51" name="Grupo 182"/>
          <p:cNvGrpSpPr/>
          <p:nvPr/>
        </p:nvGrpSpPr>
        <p:grpSpPr>
          <a:xfrm>
            <a:off x="2140677" y="3339429"/>
            <a:ext cx="2460509" cy="1204904"/>
            <a:chOff x="3070582" y="2560622"/>
            <a:chExt cx="1131368" cy="483605"/>
          </a:xfrm>
        </p:grpSpPr>
        <p:pic>
          <p:nvPicPr>
            <p:cNvPr id="52" name="Imagen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06227" y="2560622"/>
              <a:ext cx="678603" cy="459037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3" name="CuadroTexto 54"/>
            <p:cNvSpPr txBox="1"/>
            <p:nvPr/>
          </p:nvSpPr>
          <p:spPr>
            <a:xfrm>
              <a:off x="3070582" y="2967767"/>
              <a:ext cx="1131368" cy="7646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1" compatLnSpc="1">
              <a:sp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PE" sz="788" b="1" dirty="0">
                  <a:solidFill>
                    <a:srgbClr val="0070C0"/>
                  </a:solidFill>
                  <a:latin typeface="Calibri"/>
                </a:rPr>
                <a:t>Asignación Vuelos</a:t>
              </a:r>
            </a:p>
          </p:txBody>
        </p:sp>
      </p:grpSp>
      <p:graphicFrame>
        <p:nvGraphicFramePr>
          <p:cNvPr id="54" name="Gráfico 53"/>
          <p:cNvGraphicFramePr/>
          <p:nvPr>
            <p:extLst>
              <p:ext uri="{D42A27DB-BD31-4B8C-83A1-F6EECF244321}">
                <p14:modId xmlns:p14="http://schemas.microsoft.com/office/powerpoint/2010/main" val="3943063892"/>
              </p:ext>
            </p:extLst>
          </p:nvPr>
        </p:nvGraphicFramePr>
        <p:xfrm>
          <a:off x="1541586" y="3336966"/>
          <a:ext cx="1175122" cy="1162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5" name="CuadroTexto 54"/>
          <p:cNvSpPr txBox="1"/>
          <p:nvPr/>
        </p:nvSpPr>
        <p:spPr>
          <a:xfrm>
            <a:off x="214067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31029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7538845" y="3369516"/>
            <a:ext cx="3123928" cy="1108799"/>
            <a:chOff x="86776" y="2438908"/>
            <a:chExt cx="3123928" cy="110879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438908"/>
              <a:ext cx="3006281" cy="1000232"/>
              <a:chOff x="204423" y="2438908"/>
              <a:chExt cx="3006281" cy="1000232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rgbClr val="00B0F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KPI  / Transmisión 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KPI / Transmisión 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>
                    <a:solidFill>
                      <a:srgbClr val="FFFFFF"/>
                    </a:solidFill>
                    <a:latin typeface="Calibri"/>
                  </a:rPr>
                  <a:t>Pendientes de tarja/ Transmisión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KPI / Transmisión  fuera de plazo</a:t>
                </a:r>
              </a:p>
            </p:txBody>
          </p:sp>
          <p:sp>
            <p:nvSpPr>
              <p:cNvPr id="68" name="CuadroTexto 168"/>
              <p:cNvSpPr txBox="1"/>
              <p:nvPr/>
            </p:nvSpPr>
            <p:spPr>
              <a:xfrm>
                <a:off x="1221772" y="2438908"/>
                <a:ext cx="1286734" cy="30777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400" b="1" dirty="0">
                    <a:solidFill>
                      <a:schemeClr val="accent4">
                        <a:lumMod val="10000"/>
                      </a:schemeClr>
                    </a:solidFill>
                    <a:latin typeface="Calibri"/>
                  </a:rPr>
                  <a:t>KPI / TXT</a:t>
                </a:r>
              </a:p>
            </p:txBody>
          </p:sp>
        </p:grpSp>
      </p:grpSp>
      <p:graphicFrame>
        <p:nvGraphicFramePr>
          <p:cNvPr id="69" name="Gráfico 132"/>
          <p:cNvGraphicFramePr/>
          <p:nvPr>
            <p:extLst>
              <p:ext uri="{D42A27DB-BD31-4B8C-83A1-F6EECF244321}">
                <p14:modId xmlns:p14="http://schemas.microsoft.com/office/powerpoint/2010/main" val="3365453443"/>
              </p:ext>
            </p:extLst>
          </p:nvPr>
        </p:nvGraphicFramePr>
        <p:xfrm>
          <a:off x="5734481" y="1801232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0" name="Gráfico 132"/>
          <p:cNvGraphicFramePr/>
          <p:nvPr>
            <p:extLst>
              <p:ext uri="{D42A27DB-BD31-4B8C-83A1-F6EECF244321}">
                <p14:modId xmlns:p14="http://schemas.microsoft.com/office/powerpoint/2010/main" val="2004011465"/>
              </p:ext>
            </p:extLst>
          </p:nvPr>
        </p:nvGraphicFramePr>
        <p:xfrm>
          <a:off x="6558858" y="1793494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71" name="Gráfico 134"/>
          <p:cNvGraphicFramePr/>
          <p:nvPr>
            <p:extLst>
              <p:ext uri="{D42A27DB-BD31-4B8C-83A1-F6EECF244321}">
                <p14:modId xmlns:p14="http://schemas.microsoft.com/office/powerpoint/2010/main" val="2953385363"/>
              </p:ext>
            </p:extLst>
          </p:nvPr>
        </p:nvGraphicFramePr>
        <p:xfrm>
          <a:off x="7575337" y="1958364"/>
          <a:ext cx="1170536" cy="115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72" name="Gráfico 134"/>
          <p:cNvGraphicFramePr/>
          <p:nvPr>
            <p:extLst>
              <p:ext uri="{D42A27DB-BD31-4B8C-83A1-F6EECF244321}">
                <p14:modId xmlns:p14="http://schemas.microsoft.com/office/powerpoint/2010/main" val="3052568562"/>
              </p:ext>
            </p:extLst>
          </p:nvPr>
        </p:nvGraphicFramePr>
        <p:xfrm>
          <a:off x="8548609" y="1964175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73" name="Gráfico 134"/>
          <p:cNvGraphicFramePr/>
          <p:nvPr>
            <p:extLst>
              <p:ext uri="{D42A27DB-BD31-4B8C-83A1-F6EECF244321}">
                <p14:modId xmlns:p14="http://schemas.microsoft.com/office/powerpoint/2010/main" val="1260222253"/>
              </p:ext>
            </p:extLst>
          </p:nvPr>
        </p:nvGraphicFramePr>
        <p:xfrm>
          <a:off x="9501383" y="1973266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74" name="CuadroTexto 73"/>
          <p:cNvSpPr txBox="1"/>
          <p:nvPr/>
        </p:nvSpPr>
        <p:spPr>
          <a:xfrm>
            <a:off x="1680435" y="21611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3430" y="4587708"/>
            <a:ext cx="9128462" cy="1940241"/>
          </a:xfrm>
          <a:prstGeom prst="rect">
            <a:avLst/>
          </a:prstGeom>
        </p:spPr>
      </p:pic>
      <p:sp>
        <p:nvSpPr>
          <p:cNvPr id="76" name="Elipse 156"/>
          <p:cNvSpPr/>
          <p:nvPr/>
        </p:nvSpPr>
        <p:spPr>
          <a:xfrm>
            <a:off x="1778455" y="2293511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77" name="Elipse 156"/>
          <p:cNvSpPr/>
          <p:nvPr/>
        </p:nvSpPr>
        <p:spPr>
          <a:xfrm>
            <a:off x="2629701" y="2307566"/>
            <a:ext cx="419206" cy="37001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dirty="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8" name="Elipse 156"/>
          <p:cNvSpPr/>
          <p:nvPr/>
        </p:nvSpPr>
        <p:spPr>
          <a:xfrm>
            <a:off x="3447578" y="2289028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7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Elipse 156"/>
          <p:cNvSpPr/>
          <p:nvPr/>
        </p:nvSpPr>
        <p:spPr>
          <a:xfrm>
            <a:off x="4287515" y="233033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80" name="Elipse 156"/>
          <p:cNvSpPr/>
          <p:nvPr/>
        </p:nvSpPr>
        <p:spPr>
          <a:xfrm>
            <a:off x="5116701" y="228967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81" name="Elipse 156"/>
          <p:cNvSpPr/>
          <p:nvPr/>
        </p:nvSpPr>
        <p:spPr>
          <a:xfrm>
            <a:off x="6126735" y="2275808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Elipse 156"/>
          <p:cNvSpPr/>
          <p:nvPr/>
        </p:nvSpPr>
        <p:spPr>
          <a:xfrm>
            <a:off x="6977004" y="2276397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Elipse 156"/>
          <p:cNvSpPr/>
          <p:nvPr/>
        </p:nvSpPr>
        <p:spPr>
          <a:xfrm>
            <a:off x="7955031" y="2367171"/>
            <a:ext cx="413346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lipse 156"/>
          <p:cNvSpPr/>
          <p:nvPr/>
        </p:nvSpPr>
        <p:spPr>
          <a:xfrm>
            <a:off x="8836281" y="2325929"/>
            <a:ext cx="505879" cy="4377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Elipse 156"/>
          <p:cNvSpPr/>
          <p:nvPr/>
        </p:nvSpPr>
        <p:spPr>
          <a:xfrm>
            <a:off x="9836668" y="2354543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32860" y="3403994"/>
            <a:ext cx="1152525" cy="104775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03236" y="3362132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Impo Gonzalo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90706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08"/>
          <p:cNvGrpSpPr/>
          <p:nvPr/>
        </p:nvGrpSpPr>
        <p:grpSpPr>
          <a:xfrm>
            <a:off x="8566697" y="2917384"/>
            <a:ext cx="401954" cy="126269"/>
            <a:chOff x="8223839" y="2384407"/>
            <a:chExt cx="535938" cy="168359"/>
          </a:xfrm>
        </p:grpSpPr>
        <p:sp>
          <p:nvSpPr>
            <p:cNvPr id="4" name="Rectángulo: esquinas superiores cortadas 209"/>
            <p:cNvSpPr/>
            <p:nvPr/>
          </p:nvSpPr>
          <p:spPr>
            <a:xfrm rot="10799991">
              <a:off x="8223839" y="2384407"/>
              <a:ext cx="535938" cy="168359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5" name="Conector recto 210"/>
            <p:cNvCxnSpPr/>
            <p:nvPr/>
          </p:nvCxnSpPr>
          <p:spPr>
            <a:xfrm rot="5400013">
              <a:off x="8498556" y="2238327"/>
              <a:ext cx="0" cy="439744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6" name="Conector recto 211"/>
            <p:cNvCxnSpPr/>
            <p:nvPr/>
          </p:nvCxnSpPr>
          <p:spPr>
            <a:xfrm rot="5400013">
              <a:off x="8478891" y="2321596"/>
              <a:ext cx="0" cy="352209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sp>
        <p:nvSpPr>
          <p:cNvPr id="7" name="Diagrama de flujo: proceso 84"/>
          <p:cNvSpPr/>
          <p:nvPr/>
        </p:nvSpPr>
        <p:spPr>
          <a:xfrm>
            <a:off x="245532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  <p:sp>
        <p:nvSpPr>
          <p:cNvPr id="8" name="Botón de acción: en blanco 19"/>
          <p:cNvSpPr/>
          <p:nvPr/>
        </p:nvSpPr>
        <p:spPr>
          <a:xfrm>
            <a:off x="2412446" y="1612765"/>
            <a:ext cx="9102136" cy="1797936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" name="Conector recto 21"/>
          <p:cNvCxnSpPr/>
          <p:nvPr/>
        </p:nvCxnSpPr>
        <p:spPr>
          <a:xfrm>
            <a:off x="6725895" y="1626028"/>
            <a:ext cx="0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" name="Conector recto 22"/>
          <p:cNvCxnSpPr/>
          <p:nvPr/>
        </p:nvCxnSpPr>
        <p:spPr>
          <a:xfrm flipH="1">
            <a:off x="8507789" y="1626028"/>
            <a:ext cx="692" cy="150806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CuadroTexto 38"/>
          <p:cNvSpPr txBox="1"/>
          <p:nvPr/>
        </p:nvSpPr>
        <p:spPr>
          <a:xfrm>
            <a:off x="241244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>
                <a:solidFill>
                  <a:srgbClr val="000000"/>
                </a:solidFill>
                <a:latin typeface="Calibri"/>
              </a:rPr>
              <a:t>Numeración</a:t>
            </a:r>
          </a:p>
        </p:txBody>
      </p:sp>
      <p:sp>
        <p:nvSpPr>
          <p:cNvPr id="12" name="CuadroTexto 30"/>
          <p:cNvSpPr txBox="1"/>
          <p:nvPr/>
        </p:nvSpPr>
        <p:spPr>
          <a:xfrm>
            <a:off x="8503825" y="1864419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(FCL)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CuadroTexto 31"/>
          <p:cNvSpPr txBox="1"/>
          <p:nvPr/>
        </p:nvSpPr>
        <p:spPr>
          <a:xfrm>
            <a:off x="9490877" y="1866881"/>
            <a:ext cx="909021" cy="3117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>
                <a:solidFill>
                  <a:srgbClr val="000000"/>
                </a:solidFill>
                <a:latin typeface="Calibri"/>
              </a:rPr>
              <a:t>Ingreso Recepción Mercancía (LCL)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CuadroTexto 34"/>
          <p:cNvSpPr txBox="1"/>
          <p:nvPr/>
        </p:nvSpPr>
        <p:spPr>
          <a:xfrm>
            <a:off x="10357714" y="1772014"/>
            <a:ext cx="1156869" cy="433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dirty="0">
                <a:solidFill>
                  <a:srgbClr val="000000"/>
                </a:solidFill>
                <a:latin typeface="Calibri"/>
              </a:rPr>
              <a:t>Bultos Faltos / Sobrantes y Actas ME (Almacén)</a:t>
            </a:r>
            <a:endParaRPr lang="es-ES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1466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5028705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adroTexto 38"/>
          <p:cNvSpPr txBox="1"/>
          <p:nvPr/>
        </p:nvSpPr>
        <p:spPr>
          <a:xfrm>
            <a:off x="5841433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adroTexto 38"/>
          <p:cNvSpPr txBox="1"/>
          <p:nvPr/>
        </p:nvSpPr>
        <p:spPr>
          <a:xfrm>
            <a:off x="8615631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Master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CuadroTexto 38"/>
          <p:cNvSpPr txBox="1"/>
          <p:nvPr/>
        </p:nvSpPr>
        <p:spPr>
          <a:xfrm>
            <a:off x="9571177" y="2966795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7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CuadroTexto 38"/>
          <p:cNvSpPr txBox="1"/>
          <p:nvPr/>
        </p:nvSpPr>
        <p:spPr>
          <a:xfrm>
            <a:off x="10538148" y="2955761"/>
            <a:ext cx="917031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788" b="1" kern="0">
                <a:solidFill>
                  <a:srgbClr val="000000"/>
                </a:solidFill>
                <a:latin typeface="Calibri"/>
              </a:rPr>
              <a:t>Anexo 6 Hijo</a:t>
            </a:r>
            <a:endParaRPr lang="es-ES" b="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upo 62"/>
          <p:cNvGrpSpPr/>
          <p:nvPr/>
        </p:nvGrpSpPr>
        <p:grpSpPr>
          <a:xfrm>
            <a:off x="6728872" y="2156782"/>
            <a:ext cx="80561" cy="481699"/>
            <a:chOff x="5755233" y="1147872"/>
            <a:chExt cx="107414" cy="642265"/>
          </a:xfrm>
        </p:grpSpPr>
        <p:sp>
          <p:nvSpPr>
            <p:cNvPr id="22" name="Rectángulo: esquinas superiores cortadas 63"/>
            <p:cNvSpPr/>
            <p:nvPr/>
          </p:nvSpPr>
          <p:spPr>
            <a:xfrm rot="5400013">
              <a:off x="5487807" y="141529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3" name="Conector recto 64"/>
            <p:cNvCxnSpPr/>
            <p:nvPr/>
          </p:nvCxnSpPr>
          <p:spPr>
            <a:xfrm>
              <a:off x="5802380" y="1197489"/>
              <a:ext cx="0" cy="5269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4" name="Conector recto 65"/>
            <p:cNvCxnSpPr/>
            <p:nvPr/>
          </p:nvCxnSpPr>
          <p:spPr>
            <a:xfrm>
              <a:off x="5832546" y="1252782"/>
              <a:ext cx="0" cy="4220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5" name="Grupo 66"/>
          <p:cNvGrpSpPr/>
          <p:nvPr/>
        </p:nvGrpSpPr>
        <p:grpSpPr>
          <a:xfrm>
            <a:off x="8528253" y="2167125"/>
            <a:ext cx="80561" cy="481699"/>
            <a:chOff x="8154408" y="1161662"/>
            <a:chExt cx="107414" cy="642265"/>
          </a:xfrm>
        </p:grpSpPr>
        <p:sp>
          <p:nvSpPr>
            <p:cNvPr id="26" name="Rectángulo: esquinas superiores cortadas 67"/>
            <p:cNvSpPr/>
            <p:nvPr/>
          </p:nvSpPr>
          <p:spPr>
            <a:xfrm rot="5400013">
              <a:off x="7886982" y="1429088"/>
              <a:ext cx="642265" cy="107414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val 16667"/>
                <a:gd name="f5" fmla="abs f0"/>
                <a:gd name="f6" fmla="abs f1"/>
                <a:gd name="f7" fmla="abs f2"/>
                <a:gd name="f8" fmla="?: f5 f0 1"/>
                <a:gd name="f9" fmla="?: f6 f1 1"/>
                <a:gd name="f10" fmla="?: f7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3 f15 1"/>
                <a:gd name="f21" fmla="+- f19 0 f3"/>
                <a:gd name="f22" fmla="+- f18 0 f3"/>
                <a:gd name="f23" fmla="*/ f18 f15 1"/>
                <a:gd name="f24" fmla="*/ f19 f15 1"/>
                <a:gd name="f25" fmla="min f22 f21"/>
                <a:gd name="f26" fmla="*/ f25 f4 1"/>
                <a:gd name="f27" fmla="*/ f25 f3 1"/>
                <a:gd name="f28" fmla="*/ f26 1 100000"/>
                <a:gd name="f29" fmla="*/ f27 1 100000"/>
                <a:gd name="f30" fmla="+- f18 0 f28"/>
                <a:gd name="f31" fmla="+- f18 0 f29"/>
                <a:gd name="f32" fmla="+- f19 0 f29"/>
                <a:gd name="f33" fmla="+- f28 0 f29"/>
                <a:gd name="f34" fmla="*/ f28 1 2"/>
                <a:gd name="f35" fmla="*/ f28 f15 1"/>
                <a:gd name="f36" fmla="*/ f29 f15 1"/>
                <a:gd name="f37" fmla="?: f33 f28 f29"/>
                <a:gd name="f38" fmla="+- f32 f19 0"/>
                <a:gd name="f39" fmla="*/ f34 f15 1"/>
                <a:gd name="f40" fmla="*/ f30 f15 1"/>
                <a:gd name="f41" fmla="*/ f32 f15 1"/>
                <a:gd name="f42" fmla="*/ f31 f15 1"/>
                <a:gd name="f43" fmla="*/ f37 1 2"/>
                <a:gd name="f44" fmla="*/ f38 1 2"/>
                <a:gd name="f45" fmla="+- f18 0 f43"/>
                <a:gd name="f46" fmla="*/ f43 f15 1"/>
                <a:gd name="f47" fmla="*/ f44 f15 1"/>
                <a:gd name="f48" fmla="*/ f45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39" r="f48" b="f47"/>
              <a:pathLst>
                <a:path>
                  <a:moveTo>
                    <a:pt x="f35" y="f20"/>
                  </a:moveTo>
                  <a:lnTo>
                    <a:pt x="f40" y="f20"/>
                  </a:lnTo>
                  <a:lnTo>
                    <a:pt x="f23" y="f35"/>
                  </a:lnTo>
                  <a:lnTo>
                    <a:pt x="f23" y="f41"/>
                  </a:lnTo>
                  <a:lnTo>
                    <a:pt x="f42" y="f24"/>
                  </a:lnTo>
                  <a:lnTo>
                    <a:pt x="f36" y="f24"/>
                  </a:lnTo>
                  <a:lnTo>
                    <a:pt x="f20" y="f41"/>
                  </a:lnTo>
                  <a:lnTo>
                    <a:pt x="f20" y="f35"/>
                  </a:lnTo>
                  <a:close/>
                </a:path>
              </a:pathLst>
            </a:custGeom>
            <a:solidFill>
              <a:srgbClr val="E7E6E6"/>
            </a:solidFill>
            <a:ln w="19046" cap="flat">
              <a:solidFill>
                <a:srgbClr val="7F7F7F"/>
              </a:solidFill>
              <a:prstDash val="solid"/>
              <a:miter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35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27" name="Conector recto 68"/>
            <p:cNvCxnSpPr/>
            <p:nvPr/>
          </p:nvCxnSpPr>
          <p:spPr>
            <a:xfrm>
              <a:off x="8201555" y="1211278"/>
              <a:ext cx="0" cy="526978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  <p:cxnSp>
          <p:nvCxnSpPr>
            <p:cNvPr id="28" name="Conector recto 69"/>
            <p:cNvCxnSpPr/>
            <p:nvPr/>
          </p:nvCxnSpPr>
          <p:spPr>
            <a:xfrm>
              <a:off x="8231721" y="1266572"/>
              <a:ext cx="0" cy="422077"/>
            </a:xfrm>
            <a:prstGeom prst="straightConnector1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</p:cxnSp>
      </p:grpSp>
      <p:grpSp>
        <p:nvGrpSpPr>
          <p:cNvPr id="29" name="Grupo 120"/>
          <p:cNvGrpSpPr/>
          <p:nvPr/>
        </p:nvGrpSpPr>
        <p:grpSpPr>
          <a:xfrm>
            <a:off x="2561193" y="1632722"/>
            <a:ext cx="4002210" cy="244466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grpSp>
        <p:nvGrpSpPr>
          <p:cNvPr id="32" name="Grupo 122"/>
          <p:cNvGrpSpPr/>
          <p:nvPr/>
        </p:nvGrpSpPr>
        <p:grpSpPr>
          <a:xfrm>
            <a:off x="6971644" y="1636156"/>
            <a:ext cx="1323312" cy="231664"/>
            <a:chOff x="6078931" y="453706"/>
            <a:chExt cx="1764416" cy="308885"/>
          </a:xfrm>
        </p:grpSpPr>
        <p:sp>
          <p:nvSpPr>
            <p:cNvPr id="33" name="Rectángulo redondeado 123"/>
            <p:cNvSpPr/>
            <p:nvPr/>
          </p:nvSpPr>
          <p:spPr>
            <a:xfrm>
              <a:off x="6078931" y="453706"/>
              <a:ext cx="176120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4" name="CuadroTexto 54"/>
            <p:cNvSpPr txBox="1"/>
            <p:nvPr/>
          </p:nvSpPr>
          <p:spPr>
            <a:xfrm>
              <a:off x="6082140" y="485593"/>
              <a:ext cx="1761207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>
                  <a:solidFill>
                    <a:srgbClr val="000000"/>
                  </a:solidFill>
                  <a:latin typeface="Arial Black" pitchFamily="34"/>
                </a:rPr>
                <a:t>Agencia de Carga</a:t>
              </a:r>
            </a:p>
          </p:txBody>
        </p:sp>
      </p:grpSp>
      <p:grpSp>
        <p:nvGrpSpPr>
          <p:cNvPr id="35" name="Grupo 125"/>
          <p:cNvGrpSpPr/>
          <p:nvPr/>
        </p:nvGrpSpPr>
        <p:grpSpPr>
          <a:xfrm>
            <a:off x="9326057" y="1635398"/>
            <a:ext cx="1385844" cy="231663"/>
            <a:chOff x="9218151" y="452693"/>
            <a:chExt cx="1847793" cy="308883"/>
          </a:xfrm>
        </p:grpSpPr>
        <p:sp>
          <p:nvSpPr>
            <p:cNvPr id="36" name="Rectángulo redondeado 126"/>
            <p:cNvSpPr/>
            <p:nvPr/>
          </p:nvSpPr>
          <p:spPr>
            <a:xfrm>
              <a:off x="9218151" y="452693"/>
              <a:ext cx="1844417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7" name="CuadroTexto 54"/>
            <p:cNvSpPr txBox="1"/>
            <p:nvPr/>
          </p:nvSpPr>
          <p:spPr>
            <a:xfrm>
              <a:off x="9221526" y="484578"/>
              <a:ext cx="1844418" cy="27699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kern="0" dirty="0">
                  <a:solidFill>
                    <a:srgbClr val="000000"/>
                  </a:solidFill>
                  <a:latin typeface="Arial Black" pitchFamily="34"/>
                </a:rPr>
                <a:t>Deposito Temporal</a:t>
              </a:r>
            </a:p>
          </p:txBody>
        </p:sp>
      </p:grpSp>
      <p:graphicFrame>
        <p:nvGraphicFramePr>
          <p:cNvPr id="38" name="Gráfico 129"/>
          <p:cNvGraphicFramePr/>
          <p:nvPr>
            <p:extLst>
              <p:ext uri="{D42A27DB-BD31-4B8C-83A1-F6EECF244321}">
                <p14:modId xmlns:p14="http://schemas.microsoft.com/office/powerpoint/2010/main" val="438186625"/>
              </p:ext>
            </p:extLst>
          </p:nvPr>
        </p:nvGraphicFramePr>
        <p:xfrm>
          <a:off x="3816094" y="1347334"/>
          <a:ext cx="1892566" cy="20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Gráfico 130"/>
          <p:cNvGraphicFramePr/>
          <p:nvPr>
            <p:extLst>
              <p:ext uri="{D42A27DB-BD31-4B8C-83A1-F6EECF244321}">
                <p14:modId xmlns:p14="http://schemas.microsoft.com/office/powerpoint/2010/main" val="932425076"/>
              </p:ext>
            </p:extLst>
          </p:nvPr>
        </p:nvGraphicFramePr>
        <p:xfrm>
          <a:off x="4784989" y="1838621"/>
          <a:ext cx="1235744" cy="130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Gráfico 131"/>
          <p:cNvGraphicFramePr/>
          <p:nvPr>
            <p:extLst>
              <p:ext uri="{D42A27DB-BD31-4B8C-83A1-F6EECF244321}">
                <p14:modId xmlns:p14="http://schemas.microsoft.com/office/powerpoint/2010/main" val="2244000708"/>
              </p:ext>
            </p:extLst>
          </p:nvPr>
        </p:nvGraphicFramePr>
        <p:xfrm>
          <a:off x="5472306" y="1872920"/>
          <a:ext cx="1534733" cy="118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6939504" y="2887978"/>
            <a:ext cx="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rgbClr val="000000"/>
                </a:solidFill>
              </a:rPr>
              <a:t>Provisional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7695086" y="2897174"/>
            <a:ext cx="1058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>
                <a:solidFill>
                  <a:srgbClr val="000000"/>
                </a:solidFill>
              </a:rPr>
              <a:t>Complementaria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531326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srgbClr val="000000"/>
                </a:solidFill>
              </a:rPr>
              <a:t>ETA</a:t>
            </a:r>
          </a:p>
        </p:txBody>
      </p:sp>
      <p:sp>
        <p:nvSpPr>
          <p:cNvPr id="44" name="CuadroTexto 38"/>
          <p:cNvSpPr txBox="1"/>
          <p:nvPr/>
        </p:nvSpPr>
        <p:spPr>
          <a:xfrm>
            <a:off x="4214077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5" name="Gráfico 133"/>
          <p:cNvGraphicFramePr/>
          <p:nvPr>
            <p:extLst>
              <p:ext uri="{D42A27DB-BD31-4B8C-83A1-F6EECF244321}">
                <p14:modId xmlns:p14="http://schemas.microsoft.com/office/powerpoint/2010/main" val="3903450659"/>
              </p:ext>
            </p:extLst>
          </p:nvPr>
        </p:nvGraphicFramePr>
        <p:xfrm>
          <a:off x="3024007" y="1787720"/>
          <a:ext cx="1341027" cy="1167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Gráfico 133"/>
          <p:cNvGraphicFramePr/>
          <p:nvPr>
            <p:extLst>
              <p:ext uri="{D42A27DB-BD31-4B8C-83A1-F6EECF244321}">
                <p14:modId xmlns:p14="http://schemas.microsoft.com/office/powerpoint/2010/main" val="1272308554"/>
              </p:ext>
            </p:extLst>
          </p:nvPr>
        </p:nvGraphicFramePr>
        <p:xfrm>
          <a:off x="2206774" y="1625104"/>
          <a:ext cx="1422464" cy="171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Botón de acción: en blanco 19"/>
          <p:cNvSpPr/>
          <p:nvPr/>
        </p:nvSpPr>
        <p:spPr>
          <a:xfrm>
            <a:off x="239267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02991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19953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428085" y="3370026"/>
            <a:ext cx="3123928" cy="1108289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800941"/>
              <a:chOff x="204423" y="2638199"/>
              <a:chExt cx="3006281" cy="800941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rgbClr val="00B0F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7699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Pendientes </a:t>
                </a:r>
                <a:r>
                  <a:rPr lang="es-ES" sz="1200" dirty="0">
                    <a:solidFill>
                      <a:srgbClr val="FFFFFF"/>
                    </a:solidFill>
                    <a:latin typeface="Calibri"/>
                  </a:rPr>
                  <a:t>de tarja/ Transmisión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graphicFrame>
        <p:nvGraphicFramePr>
          <p:cNvPr id="69" name="Gráfico 132"/>
          <p:cNvGraphicFramePr/>
          <p:nvPr>
            <p:extLst>
              <p:ext uri="{D42A27DB-BD31-4B8C-83A1-F6EECF244321}">
                <p14:modId xmlns:p14="http://schemas.microsoft.com/office/powerpoint/2010/main" val="1858885474"/>
              </p:ext>
            </p:extLst>
          </p:nvPr>
        </p:nvGraphicFramePr>
        <p:xfrm>
          <a:off x="6623721" y="1801232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0" name="Gráfico 132"/>
          <p:cNvGraphicFramePr/>
          <p:nvPr>
            <p:extLst>
              <p:ext uri="{D42A27DB-BD31-4B8C-83A1-F6EECF244321}">
                <p14:modId xmlns:p14="http://schemas.microsoft.com/office/powerpoint/2010/main" val="3834273726"/>
              </p:ext>
            </p:extLst>
          </p:nvPr>
        </p:nvGraphicFramePr>
        <p:xfrm>
          <a:off x="7448098" y="1793494"/>
          <a:ext cx="1244254" cy="130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1" name="Gráfico 134"/>
          <p:cNvGraphicFramePr/>
          <p:nvPr>
            <p:extLst>
              <p:ext uri="{D42A27DB-BD31-4B8C-83A1-F6EECF244321}">
                <p14:modId xmlns:p14="http://schemas.microsoft.com/office/powerpoint/2010/main" val="3955465950"/>
              </p:ext>
            </p:extLst>
          </p:nvPr>
        </p:nvGraphicFramePr>
        <p:xfrm>
          <a:off x="8464577" y="1958364"/>
          <a:ext cx="1170536" cy="115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2" name="Gráfico 134"/>
          <p:cNvGraphicFramePr/>
          <p:nvPr>
            <p:extLst>
              <p:ext uri="{D42A27DB-BD31-4B8C-83A1-F6EECF244321}">
                <p14:modId xmlns:p14="http://schemas.microsoft.com/office/powerpoint/2010/main" val="2825304091"/>
              </p:ext>
            </p:extLst>
          </p:nvPr>
        </p:nvGraphicFramePr>
        <p:xfrm>
          <a:off x="9437849" y="1964175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3" name="Gráfico 134"/>
          <p:cNvGraphicFramePr/>
          <p:nvPr>
            <p:extLst>
              <p:ext uri="{D42A27DB-BD31-4B8C-83A1-F6EECF244321}">
                <p14:modId xmlns:p14="http://schemas.microsoft.com/office/powerpoint/2010/main" val="1470009462"/>
              </p:ext>
            </p:extLst>
          </p:nvPr>
        </p:nvGraphicFramePr>
        <p:xfrm>
          <a:off x="10390623" y="1973266"/>
          <a:ext cx="1159730" cy="1151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4" name="CuadroTexto 73"/>
          <p:cNvSpPr txBox="1"/>
          <p:nvPr/>
        </p:nvSpPr>
        <p:spPr>
          <a:xfrm>
            <a:off x="2569675" y="21611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 b="1" dirty="0">
                <a:solidFill>
                  <a:srgbClr val="000000"/>
                </a:solidFill>
              </a:rPr>
              <a:t>4</a:t>
            </a:r>
          </a:p>
        </p:txBody>
      </p:sp>
      <p:pic>
        <p:nvPicPr>
          <p:cNvPr id="75" name="Imagen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2670" y="4587708"/>
            <a:ext cx="9128462" cy="1940241"/>
          </a:xfrm>
          <a:prstGeom prst="rect">
            <a:avLst/>
          </a:prstGeom>
        </p:spPr>
      </p:pic>
      <p:sp>
        <p:nvSpPr>
          <p:cNvPr id="76" name="Elipse 156"/>
          <p:cNvSpPr/>
          <p:nvPr/>
        </p:nvSpPr>
        <p:spPr>
          <a:xfrm>
            <a:off x="2667695" y="2293511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77" name="Elipse 156"/>
          <p:cNvSpPr/>
          <p:nvPr/>
        </p:nvSpPr>
        <p:spPr>
          <a:xfrm>
            <a:off x="3518941" y="2307566"/>
            <a:ext cx="419206" cy="37001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dirty="0">
                <a:solidFill>
                  <a:srgbClr val="000000"/>
                </a:solidFill>
                <a:latin typeface="Calibri"/>
              </a:rPr>
              <a:t>21</a:t>
            </a:r>
          </a:p>
        </p:txBody>
      </p:sp>
      <p:sp>
        <p:nvSpPr>
          <p:cNvPr id="78" name="Elipse 156"/>
          <p:cNvSpPr/>
          <p:nvPr/>
        </p:nvSpPr>
        <p:spPr>
          <a:xfrm>
            <a:off x="4336818" y="2289028"/>
            <a:ext cx="490293" cy="385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7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Elipse 156"/>
          <p:cNvSpPr/>
          <p:nvPr/>
        </p:nvSpPr>
        <p:spPr>
          <a:xfrm>
            <a:off x="5176755" y="233033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25</a:t>
            </a:r>
          </a:p>
        </p:txBody>
      </p:sp>
      <p:sp>
        <p:nvSpPr>
          <p:cNvPr id="80" name="Elipse 156"/>
          <p:cNvSpPr/>
          <p:nvPr/>
        </p:nvSpPr>
        <p:spPr>
          <a:xfrm>
            <a:off x="6005941" y="2289670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10</a:t>
            </a:r>
          </a:p>
        </p:txBody>
      </p:sp>
      <p:sp>
        <p:nvSpPr>
          <p:cNvPr id="81" name="Elipse 156"/>
          <p:cNvSpPr/>
          <p:nvPr/>
        </p:nvSpPr>
        <p:spPr>
          <a:xfrm>
            <a:off x="7015975" y="2275808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Elipse 156"/>
          <p:cNvSpPr/>
          <p:nvPr/>
        </p:nvSpPr>
        <p:spPr>
          <a:xfrm>
            <a:off x="7866244" y="2276397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12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Elipse 156"/>
          <p:cNvSpPr/>
          <p:nvPr/>
        </p:nvSpPr>
        <p:spPr>
          <a:xfrm>
            <a:off x="8844271" y="2367171"/>
            <a:ext cx="413346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8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Elipse 156"/>
          <p:cNvSpPr/>
          <p:nvPr/>
        </p:nvSpPr>
        <p:spPr>
          <a:xfrm>
            <a:off x="9725521" y="2325929"/>
            <a:ext cx="505879" cy="4377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Elipse 156"/>
          <p:cNvSpPr/>
          <p:nvPr/>
        </p:nvSpPr>
        <p:spPr>
          <a:xfrm>
            <a:off x="10725908" y="2354543"/>
            <a:ext cx="459749" cy="3591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kern="0" dirty="0">
                <a:solidFill>
                  <a:srgbClr val="000000"/>
                </a:solidFill>
                <a:latin typeface="Calibri"/>
              </a:rPr>
              <a:t>14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n 8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99039" y="3388597"/>
            <a:ext cx="1152525" cy="104775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024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Impo Propuesto</a:t>
            </a:r>
            <a:endParaRPr lang="es-PE" dirty="0"/>
          </a:p>
        </p:txBody>
      </p:sp>
      <p:sp>
        <p:nvSpPr>
          <p:cNvPr id="91" name="CuadroTexto 54"/>
          <p:cNvSpPr txBox="1"/>
          <p:nvPr/>
        </p:nvSpPr>
        <p:spPr>
          <a:xfrm>
            <a:off x="125377" y="2349282"/>
            <a:ext cx="1421830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b="1" dirty="0">
                <a:solidFill>
                  <a:srgbClr val="0070C0"/>
                </a:solidFill>
                <a:latin typeface="Calibri"/>
              </a:rPr>
              <a:t>Asignación Vuelos</a:t>
            </a:r>
          </a:p>
        </p:txBody>
      </p:sp>
      <p:pic>
        <p:nvPicPr>
          <p:cNvPr id="92" name="Imagen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343" y="1259447"/>
            <a:ext cx="1569239" cy="11436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5" name="CuadroTexto 90"/>
          <p:cNvSpPr txBox="1"/>
          <p:nvPr/>
        </p:nvSpPr>
        <p:spPr>
          <a:xfrm>
            <a:off x="-43602" y="3808975"/>
            <a:ext cx="1623545" cy="2533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200" dirty="0">
                <a:solidFill>
                  <a:srgbClr val="0070C0"/>
                </a:solidFill>
                <a:latin typeface="Calibri"/>
              </a:rPr>
              <a:t>Reasignación.  Vuelos</a:t>
            </a:r>
          </a:p>
        </p:txBody>
      </p:sp>
      <p:pic>
        <p:nvPicPr>
          <p:cNvPr id="96" name="Imagen 8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343" y="2818714"/>
            <a:ext cx="1376052" cy="105090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952856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32" y="921838"/>
            <a:ext cx="9137598" cy="3153115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CuadroTexto 1"/>
          <p:cNvSpPr txBox="1"/>
          <p:nvPr/>
        </p:nvSpPr>
        <p:spPr>
          <a:xfrm>
            <a:off x="5951190" y="2850649"/>
            <a:ext cx="158417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860" y="2965367"/>
            <a:ext cx="1152525" cy="10477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532" y="4089707"/>
            <a:ext cx="9117674" cy="5334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674" y="4648128"/>
            <a:ext cx="9154456" cy="19907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786" y="2927903"/>
            <a:ext cx="3042924" cy="112307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5896" y="1174667"/>
            <a:ext cx="9121234" cy="1752840"/>
          </a:xfrm>
          <a:prstGeom prst="rect">
            <a:avLst/>
          </a:prstGeom>
        </p:spPr>
      </p:pic>
      <p:sp>
        <p:nvSpPr>
          <p:cNvPr id="15" name="Diagrama de flujo: proceso 84"/>
          <p:cNvSpPr/>
          <p:nvPr/>
        </p:nvSpPr>
        <p:spPr>
          <a:xfrm>
            <a:off x="1592051" y="928626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TRANSMISIONES - IMPORTACIONES</a:t>
            </a:r>
          </a:p>
        </p:txBody>
      </p:sp>
    </p:spTree>
    <p:extLst>
      <p:ext uri="{BB962C8B-B14F-4D97-AF65-F5344CB8AC3E}">
        <p14:creationId xmlns:p14="http://schemas.microsoft.com/office/powerpoint/2010/main" val="377729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84"/>
          <p:cNvSpPr/>
          <p:nvPr/>
        </p:nvSpPr>
        <p:spPr>
          <a:xfrm>
            <a:off x="1592010" y="980728"/>
            <a:ext cx="9075197" cy="319006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FFFFFF"/>
                </a:solidFill>
                <a:latin typeface="Calibri"/>
              </a:rPr>
              <a:t>TABLERO DE CONTROL DE TRANSMISIONES - EXPORTACIONES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297" y="1330986"/>
            <a:ext cx="3059832" cy="8738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055" y="2236116"/>
            <a:ext cx="3034074" cy="10228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009" y="3388245"/>
            <a:ext cx="9024120" cy="18722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009" y="1330985"/>
            <a:ext cx="5964288" cy="205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0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84"/>
          <p:cNvSpPr/>
          <p:nvPr/>
        </p:nvSpPr>
        <p:spPr>
          <a:xfrm>
            <a:off x="1592010" y="980728"/>
            <a:ext cx="9075197" cy="319006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FFFFFF"/>
                </a:solidFill>
                <a:latin typeface="Calibri"/>
              </a:rPr>
              <a:t>TABLERO DE CONTROL DE TRANSMISIONES - EXPORTACIONES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297" y="1330986"/>
            <a:ext cx="3059832" cy="8738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055" y="2236116"/>
            <a:ext cx="3034074" cy="10228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009" y="3388245"/>
            <a:ext cx="9024120" cy="18722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009" y="1330985"/>
            <a:ext cx="5964288" cy="205725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726" y="4075922"/>
            <a:ext cx="8841403" cy="151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8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518262" y="0"/>
            <a:ext cx="4270860" cy="2348880"/>
          </a:xfrm>
          <a:custGeom>
            <a:avLst/>
            <a:gdLst>
              <a:gd name="connsiteX0" fmla="*/ 0 w 2973358"/>
              <a:gd name="connsiteY0" fmla="*/ 0 h 1844824"/>
              <a:gd name="connsiteX1" fmla="*/ 2973358 w 2973358"/>
              <a:gd name="connsiteY1" fmla="*/ 0 h 1844824"/>
              <a:gd name="connsiteX2" fmla="*/ 2973358 w 2973358"/>
              <a:gd name="connsiteY2" fmla="*/ 1844824 h 1844824"/>
              <a:gd name="connsiteX3" fmla="*/ 0 w 2973358"/>
              <a:gd name="connsiteY3" fmla="*/ 1844824 h 1844824"/>
              <a:gd name="connsiteX4" fmla="*/ 0 w 2973358"/>
              <a:gd name="connsiteY4" fmla="*/ 0 h 1844824"/>
              <a:gd name="connsiteX0" fmla="*/ 0 w 3354358"/>
              <a:gd name="connsiteY0" fmla="*/ 0 h 1844824"/>
              <a:gd name="connsiteX1" fmla="*/ 3354358 w 3354358"/>
              <a:gd name="connsiteY1" fmla="*/ 0 h 1844824"/>
              <a:gd name="connsiteX2" fmla="*/ 2973358 w 3354358"/>
              <a:gd name="connsiteY2" fmla="*/ 1844824 h 1844824"/>
              <a:gd name="connsiteX3" fmla="*/ 0 w 3354358"/>
              <a:gd name="connsiteY3" fmla="*/ 1844824 h 1844824"/>
              <a:gd name="connsiteX4" fmla="*/ 0 w 3354358"/>
              <a:gd name="connsiteY4" fmla="*/ 0 h 184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4358" h="1844824">
                <a:moveTo>
                  <a:pt x="0" y="0"/>
                </a:moveTo>
                <a:lnTo>
                  <a:pt x="3354358" y="0"/>
                </a:lnTo>
                <a:lnTo>
                  <a:pt x="2973358" y="1844824"/>
                </a:lnTo>
                <a:lnTo>
                  <a:pt x="0" y="1844824"/>
                </a:lnTo>
                <a:lnTo>
                  <a:pt x="0" y="0"/>
                </a:lnTo>
                <a:close/>
              </a:path>
            </a:pathLst>
          </a:custGeom>
          <a:solidFill>
            <a:srgbClr val="00226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9" name="4 CuadroTexto"/>
          <p:cNvSpPr txBox="1"/>
          <p:nvPr/>
        </p:nvSpPr>
        <p:spPr>
          <a:xfrm>
            <a:off x="118542" y="6479758"/>
            <a:ext cx="777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>
                <a:solidFill>
                  <a:prstClr val="white"/>
                </a:solidFill>
                <a:latin typeface="Century Gothic" panose="020B0502020202020204" pitchFamily="34" charset="0"/>
              </a:rPr>
              <a:t>Av. Elmer </a:t>
            </a:r>
            <a:r>
              <a:rPr lang="es-PE" sz="1000" dirty="0" err="1">
                <a:solidFill>
                  <a:prstClr val="white"/>
                </a:solidFill>
                <a:latin typeface="Century Gothic" panose="020B0502020202020204" pitchFamily="34" charset="0"/>
              </a:rPr>
              <a:t>Faucett</a:t>
            </a:r>
            <a:r>
              <a:rPr lang="es-PE" sz="1000" dirty="0">
                <a:solidFill>
                  <a:prstClr val="white"/>
                </a:solidFill>
                <a:latin typeface="Century Gothic" panose="020B0502020202020204" pitchFamily="34" charset="0"/>
              </a:rPr>
              <a:t> 2879, Callao, </a:t>
            </a:r>
            <a:r>
              <a:rPr lang="es-PE" sz="1000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Perú  </a:t>
            </a:r>
            <a:r>
              <a:rPr lang="es-PE" sz="1000" dirty="0">
                <a:solidFill>
                  <a:prstClr val="white"/>
                </a:solidFill>
                <a:latin typeface="Century Gothic" panose="020B0502020202020204" pitchFamily="34" charset="0"/>
              </a:rPr>
              <a:t>|  T: +51 (1) 513 8900  |  www.talma.com.pe</a:t>
            </a:r>
            <a:endParaRPr lang="es-PE" sz="1000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887294" y="141277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GRACIAS</a:t>
            </a:r>
            <a:endParaRPr lang="es-PE" sz="4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45" y="294346"/>
            <a:ext cx="2881384" cy="94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6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98662" y="1772816"/>
            <a:ext cx="9289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dirty="0" smtClean="0"/>
              <a:t>Tablero GHA</a:t>
            </a:r>
            <a:endParaRPr lang="es-PE" sz="3200" dirty="0" smtClean="0"/>
          </a:p>
          <a:p>
            <a:endParaRPr lang="es-PE" sz="3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dirty="0" smtClean="0"/>
              <a:t>Tablero Importaciones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3200" dirty="0" smtClean="0"/>
              <a:t>Tablero Exportaciones</a:t>
            </a:r>
            <a:endParaRPr lang="es-PE" sz="3200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Alcance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73951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Exclusiones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622" y="1346710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2400" dirty="0" smtClean="0"/>
              <a:t>La transmisión de manifiesto exportaciones</a:t>
            </a:r>
            <a:endParaRPr lang="es-PE" sz="24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s-PE" sz="2400" dirty="0" smtClean="0"/>
          </a:p>
        </p:txBody>
      </p:sp>
    </p:spTree>
    <p:extLst>
      <p:ext uri="{BB962C8B-B14F-4D97-AF65-F5344CB8AC3E}">
        <p14:creationId xmlns:p14="http://schemas.microsoft.com/office/powerpoint/2010/main" val="655136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Consideraciones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622598" y="1362239"/>
            <a:ext cx="103280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Los tableros se visualizaran en Chrome</a:t>
            </a:r>
          </a:p>
          <a:p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Se </a:t>
            </a:r>
            <a:r>
              <a:rPr lang="es-PE" sz="1700" dirty="0"/>
              <a:t>creará un nuevo sitio web para el tablero de transmisiones, no se usara el </a:t>
            </a:r>
            <a:r>
              <a:rPr lang="es-PE" sz="1700" dirty="0" smtClean="0"/>
              <a:t>del </a:t>
            </a:r>
            <a:r>
              <a:rPr lang="es-PE" sz="1700" dirty="0"/>
              <a:t>PCO ya que su seguridad apunta a "</a:t>
            </a:r>
            <a:r>
              <a:rPr lang="es-PE" sz="1700" dirty="0" smtClean="0"/>
              <a:t>Gestión </a:t>
            </a:r>
            <a:r>
              <a:rPr lang="es-PE" sz="1700" dirty="0"/>
              <a:t>de usuarios" que solo funciona en </a:t>
            </a:r>
            <a:r>
              <a:rPr lang="es-PE" sz="1700" dirty="0" smtClean="0"/>
              <a:t>IE.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Agrupar las columnas de procesos por responsabilidad </a:t>
            </a:r>
            <a:r>
              <a:rPr lang="es-PE" sz="1700" dirty="0"/>
              <a:t>en la grilla </a:t>
            </a:r>
            <a:r>
              <a:rPr lang="es-PE" sz="1700" dirty="0" smtClean="0"/>
              <a:t>hija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No mostrar los bultos manifestado en la grilla </a:t>
            </a:r>
            <a:r>
              <a:rPr lang="es-PE" sz="1700" dirty="0" smtClean="0"/>
              <a:t>madre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Para faltos totales </a:t>
            </a:r>
            <a:r>
              <a:rPr lang="es-PE" sz="1700" dirty="0" smtClean="0"/>
              <a:t>se </a:t>
            </a:r>
            <a:r>
              <a:rPr lang="es-PE" sz="1700" dirty="0"/>
              <a:t>debe transmitir el anexo 6 hijo o master y bloquearse la columna del </a:t>
            </a:r>
            <a:r>
              <a:rPr lang="es-PE" sz="1700" dirty="0" smtClean="0"/>
              <a:t>anexo </a:t>
            </a:r>
            <a:r>
              <a:rPr lang="es-PE" sz="1700" dirty="0"/>
              <a:t>5 y 7 ya que esta </a:t>
            </a:r>
            <a:r>
              <a:rPr lang="es-PE" sz="1700" dirty="0" smtClean="0"/>
              <a:t>guía </a:t>
            </a:r>
            <a:r>
              <a:rPr lang="es-PE" sz="1700" dirty="0"/>
              <a:t>nunca </a:t>
            </a:r>
            <a:r>
              <a:rPr lang="es-PE" sz="1700" dirty="0" smtClean="0"/>
              <a:t>llegó(se </a:t>
            </a:r>
            <a:r>
              <a:rPr lang="es-PE" sz="1700" dirty="0"/>
              <a:t>reconoce un falto por la letra F</a:t>
            </a:r>
            <a:r>
              <a:rPr lang="es-PE" sz="1700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El error se puede visualizarlo </a:t>
            </a:r>
            <a:r>
              <a:rPr lang="es-PE" sz="1700" dirty="0" smtClean="0"/>
              <a:t>pasando el puntero en </a:t>
            </a:r>
            <a:r>
              <a:rPr lang="es-PE" sz="1700" dirty="0"/>
              <a:t>la celda del error y que se levante un </a:t>
            </a:r>
            <a:r>
              <a:rPr lang="es-PE" sz="1700" dirty="0" err="1"/>
              <a:t>tooltip</a:t>
            </a:r>
            <a:r>
              <a:rPr lang="es-PE" sz="1700" dirty="0"/>
              <a:t> del error </a:t>
            </a:r>
            <a:r>
              <a:rPr lang="es-PE" sz="1700" dirty="0" smtClean="0"/>
              <a:t>o </a:t>
            </a:r>
            <a:r>
              <a:rPr lang="es-PE" sz="1700" dirty="0"/>
              <a:t>la otra alternativa es que se levante una ventana desde </a:t>
            </a:r>
            <a:r>
              <a:rPr lang="es-PE" sz="1700" dirty="0" smtClean="0"/>
              <a:t>la </a:t>
            </a:r>
            <a:r>
              <a:rPr lang="es-PE" sz="1700" dirty="0"/>
              <a:t>columna tipo de error por todos los errores que se </a:t>
            </a:r>
            <a:r>
              <a:rPr lang="es-PE" sz="1700" dirty="0" smtClean="0"/>
              <a:t>generaron.</a:t>
            </a:r>
          </a:p>
          <a:p>
            <a:endParaRPr lang="es-PE" sz="1700" dirty="0" smtClean="0"/>
          </a:p>
          <a:p>
            <a:endParaRPr lang="es-PE" sz="3200" dirty="0" smtClean="0"/>
          </a:p>
        </p:txBody>
      </p:sp>
    </p:spTree>
    <p:extLst>
      <p:ext uri="{BB962C8B-B14F-4D97-AF65-F5344CB8AC3E}">
        <p14:creationId xmlns:p14="http://schemas.microsoft.com/office/powerpoint/2010/main" val="1975524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Consideraciones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622598" y="1378449"/>
            <a:ext cx="10328001" cy="60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reabrir el vuelo por cambio de modalidad, caso cuando el vuelo ya fue cerrado y desapareció del tablero(caso: cambio de modalidad) el cambio se da de los 02 a los </a:t>
            </a:r>
            <a:r>
              <a:rPr lang="es-PE" sz="1700" dirty="0" smtClean="0"/>
              <a:t>03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>
                <a:solidFill>
                  <a:srgbClr val="FF0000"/>
                </a:solidFill>
              </a:rPr>
              <a:t>No mostrar guías MOD2 y INCORPORACION(hablarlo con </a:t>
            </a:r>
            <a:r>
              <a:rPr lang="es-PE" sz="1700" dirty="0">
                <a:solidFill>
                  <a:srgbClr val="FF0000"/>
                </a:solidFill>
              </a:rPr>
              <a:t>G</a:t>
            </a:r>
            <a:r>
              <a:rPr lang="es-PE" sz="1700" dirty="0" smtClean="0">
                <a:solidFill>
                  <a:srgbClr val="FF0000"/>
                </a:solidFill>
              </a:rPr>
              <a:t>onzalo)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>
                <a:solidFill>
                  <a:srgbClr val="FF0000"/>
                </a:solidFill>
              </a:rPr>
              <a:t>Adicionar al campo Tipo Ingreso en SITRADI, el valor ADICION DE GUIAS, con el objetivo de no mostrar estas guías.</a:t>
            </a:r>
            <a:endParaRPr lang="es-PE" sz="1700" dirty="0">
              <a:solidFill>
                <a:srgbClr val="FF0000"/>
              </a:solidFill>
            </a:endParaRPr>
          </a:p>
          <a:p>
            <a:r>
              <a:rPr lang="es-PE" sz="1700" dirty="0"/>
              <a:t> 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/>
              <a:t>la guía inicialmente no iba a ingresar al almacén porque esta dirigida a otro almacén , después se decide que se va a tarjar en talma por lo que se ingresa la guía en Hermes y debería visualizarse en el tablero para visualizar todas sus transmisiones.</a:t>
            </a:r>
          </a:p>
          <a:p>
            <a:endParaRPr lang="es-PE" sz="17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Cuando </a:t>
            </a:r>
            <a:r>
              <a:rPr lang="es-PE" sz="1700" dirty="0"/>
              <a:t>se </a:t>
            </a:r>
            <a:r>
              <a:rPr lang="es-PE" sz="1700" dirty="0" smtClean="0"/>
              <a:t>incorpora </a:t>
            </a:r>
            <a:r>
              <a:rPr lang="es-PE" sz="1700" dirty="0"/>
              <a:t>una </a:t>
            </a:r>
            <a:r>
              <a:rPr lang="es-PE" sz="1700" dirty="0" smtClean="0"/>
              <a:t>guía después </a:t>
            </a:r>
            <a:r>
              <a:rPr lang="es-PE" sz="1700" dirty="0"/>
              <a:t>de cerrado el vuelo o antes porque esa </a:t>
            </a:r>
            <a:r>
              <a:rPr lang="es-PE" sz="1700" dirty="0" smtClean="0"/>
              <a:t>guía </a:t>
            </a:r>
            <a:r>
              <a:rPr lang="es-PE" sz="1700" dirty="0"/>
              <a:t>no fue declarada en el manifiesto(esas </a:t>
            </a:r>
            <a:r>
              <a:rPr lang="es-PE" sz="1700" dirty="0" smtClean="0"/>
              <a:t>guías </a:t>
            </a:r>
            <a:r>
              <a:rPr lang="es-PE" sz="1700" dirty="0"/>
              <a:t>se presenta expediente) por lo que yo </a:t>
            </a:r>
            <a:r>
              <a:rPr lang="es-PE" sz="1700" dirty="0" smtClean="0"/>
              <a:t>tendría </a:t>
            </a:r>
            <a:r>
              <a:rPr lang="es-PE" sz="1700" dirty="0"/>
              <a:t>que descartar estas </a:t>
            </a:r>
            <a:r>
              <a:rPr lang="es-PE" sz="1700" dirty="0" smtClean="0"/>
              <a:t>guías </a:t>
            </a:r>
            <a:r>
              <a:rPr lang="es-PE" sz="1700" dirty="0"/>
              <a:t>para esto manifiestos registrará en </a:t>
            </a:r>
            <a:r>
              <a:rPr lang="es-PE" sz="1700" dirty="0" smtClean="0"/>
              <a:t>gestión </a:t>
            </a:r>
            <a:r>
              <a:rPr lang="es-PE" sz="1700" dirty="0"/>
              <a:t>de </a:t>
            </a:r>
            <a:r>
              <a:rPr lang="es-PE" sz="1700" dirty="0" smtClean="0"/>
              <a:t>guías </a:t>
            </a:r>
            <a:r>
              <a:rPr lang="es-PE" sz="1700" dirty="0"/>
              <a:t>la palabra "ADICION DE GUIA" para lo cual me </a:t>
            </a:r>
            <a:r>
              <a:rPr lang="es-PE" sz="1700" dirty="0" smtClean="0"/>
              <a:t>daría </a:t>
            </a:r>
            <a:r>
              <a:rPr lang="es-PE" sz="1700" dirty="0"/>
              <a:t>el indicador de que no debo considerar esa </a:t>
            </a:r>
            <a:r>
              <a:rPr lang="es-PE" sz="1700" dirty="0" smtClean="0"/>
              <a:t>guía </a:t>
            </a:r>
            <a:r>
              <a:rPr lang="es-PE" sz="1700" dirty="0"/>
              <a:t>en el vuelo ni el </a:t>
            </a:r>
            <a:r>
              <a:rPr lang="es-PE" sz="1700" dirty="0" smtClean="0"/>
              <a:t>tablero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17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1700" dirty="0" smtClean="0"/>
              <a:t>Para los depósitos temporal diferente a 3507 solo se habilitará para la información de guías procesos anexo5 y anexo6 master.</a:t>
            </a:r>
          </a:p>
          <a:p>
            <a:endParaRPr lang="es-PE" sz="1700" dirty="0" smtClean="0"/>
          </a:p>
          <a:p>
            <a:endParaRPr lang="es-PE" sz="3200" dirty="0" smtClean="0"/>
          </a:p>
        </p:txBody>
      </p:sp>
    </p:spTree>
    <p:extLst>
      <p:ext uri="{BB962C8B-B14F-4D97-AF65-F5344CB8AC3E}">
        <p14:creationId xmlns:p14="http://schemas.microsoft.com/office/powerpoint/2010/main" val="3911835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Entregables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048107" y="2060848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Tablero GHA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4378386" y="2062376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Tablero Impo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7751390" y="2039144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Tablero Expo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1048107" y="4221088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Módulo contenedor Web Aduanas 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4378386" y="4183360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Documento Análisis de Sistemas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7746756" y="4183360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Activación Transmisiones Teledespacho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58962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Prototipos Inicio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72411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3862958" y="1700808"/>
            <a:ext cx="5472608" cy="3024336"/>
            <a:chOff x="0" y="-105956"/>
            <a:chExt cx="9144000" cy="6963956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-105956"/>
              <a:ext cx="9144000" cy="6963956"/>
              <a:chOff x="0" y="-105956"/>
              <a:chExt cx="9144000" cy="696395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7" y="-105956"/>
                <a:ext cx="2423287" cy="52821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Ingreso Transmisiones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Content"/>
          <p:cNvSpPr txBox="1"/>
          <p:nvPr>
            <p:custDataLst>
              <p:custData r:id="rId2"/>
            </p:custDataLst>
          </p:nvPr>
        </p:nvSpPr>
        <p:spPr>
          <a:xfrm>
            <a:off x="4247236" y="2504654"/>
            <a:ext cx="59869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Perfil: </a:t>
            </a:r>
          </a:p>
        </p:txBody>
      </p:sp>
      <p:sp>
        <p:nvSpPr>
          <p:cNvPr id="15" name="Content"/>
          <p:cNvSpPr txBox="1"/>
          <p:nvPr>
            <p:custDataLst>
              <p:custData r:id="rId3"/>
            </p:custDataLst>
          </p:nvPr>
        </p:nvSpPr>
        <p:spPr>
          <a:xfrm>
            <a:off x="4247236" y="3023849"/>
            <a:ext cx="7761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Usuario: </a:t>
            </a:r>
          </a:p>
        </p:txBody>
      </p:sp>
      <p:sp>
        <p:nvSpPr>
          <p:cNvPr id="16" name="Content"/>
          <p:cNvSpPr txBox="1"/>
          <p:nvPr>
            <p:custDataLst>
              <p:custData r:id="rId4"/>
            </p:custDataLst>
          </p:nvPr>
        </p:nvSpPr>
        <p:spPr>
          <a:xfrm>
            <a:off x="4247236" y="3592169"/>
            <a:ext cx="6229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Clave: </a:t>
            </a:r>
          </a:p>
        </p:txBody>
      </p:sp>
      <p:grpSp>
        <p:nvGrpSpPr>
          <p:cNvPr id="17" name="Group 1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5728403" y="2459829"/>
            <a:ext cx="1471744" cy="320480"/>
            <a:chOff x="507869" y="3729779"/>
            <a:chExt cx="1471744" cy="320480"/>
          </a:xfrm>
        </p:grpSpPr>
        <p:sp>
          <p:nvSpPr>
            <p:cNvPr id="18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GHA</a:t>
              </a:r>
            </a:p>
          </p:txBody>
        </p:sp>
        <p:sp>
          <p:nvSpPr>
            <p:cNvPr id="19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20" name="Content"/>
          <p:cNvSpPr/>
          <p:nvPr>
            <p:custDataLst>
              <p:custData r:id="rId7"/>
            </p:custDataLst>
          </p:nvPr>
        </p:nvSpPr>
        <p:spPr>
          <a:xfrm>
            <a:off x="5731986" y="302329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gtaca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8"/>
            </p:custDataLst>
          </p:nvPr>
        </p:nvSpPr>
        <p:spPr>
          <a:xfrm>
            <a:off x="5688273" y="3567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********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9"/>
            </p:custDataLst>
          </p:nvPr>
        </p:nvSpPr>
        <p:spPr>
          <a:xfrm>
            <a:off x="7723904" y="421233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Ingresar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48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proceso 84"/>
          <p:cNvSpPr/>
          <p:nvPr/>
        </p:nvSpPr>
        <p:spPr>
          <a:xfrm>
            <a:off x="2533346" y="1340768"/>
            <a:ext cx="9032637" cy="239255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+- f3 0 f2"/>
              <a:gd name="f7" fmla="*/ f2 1 f6"/>
              <a:gd name="f8" fmla="*/ f3 1 f6"/>
              <a:gd name="f9" fmla="*/ f7 f4 1"/>
              <a:gd name="f10" fmla="*/ f8 f4 1"/>
              <a:gd name="f11" fmla="*/ f8 f5 1"/>
              <a:gd name="f12" fmla="*/ f7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" t="f12" r="f10" b="f11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206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350" dirty="0">
                <a:solidFill>
                  <a:srgbClr val="FFFFFF"/>
                </a:solidFill>
                <a:latin typeface="Calibri"/>
              </a:rPr>
              <a:t>TABLERO DE CONTROL DE </a:t>
            </a:r>
            <a:r>
              <a:rPr lang="es-ES" sz="1350" dirty="0" smtClean="0">
                <a:solidFill>
                  <a:srgbClr val="FFFFFF"/>
                </a:solidFill>
                <a:latin typeface="Calibri"/>
              </a:rPr>
              <a:t>TRANSMISIONES</a:t>
            </a:r>
            <a:endParaRPr lang="es-ES" sz="135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CuadroTexto 38"/>
          <p:cNvSpPr txBox="1"/>
          <p:nvPr/>
        </p:nvSpPr>
        <p:spPr>
          <a:xfrm>
            <a:off x="2490466" y="2950711"/>
            <a:ext cx="1086426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dirty="0" smtClean="0">
                <a:solidFill>
                  <a:srgbClr val="000000"/>
                </a:solidFill>
                <a:latin typeface="Calibri"/>
              </a:rPr>
              <a:t>Numeración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Elipse 154"/>
          <p:cNvSpPr/>
          <p:nvPr/>
        </p:nvSpPr>
        <p:spPr>
          <a:xfrm>
            <a:off x="8392684" y="6322140"/>
            <a:ext cx="378321" cy="38545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CuadroTexto 38"/>
          <p:cNvSpPr txBox="1"/>
          <p:nvPr/>
        </p:nvSpPr>
        <p:spPr>
          <a:xfrm>
            <a:off x="5904267" y="2945371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Doc. Vinculados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9" name="Grupo 120"/>
          <p:cNvGrpSpPr/>
          <p:nvPr/>
        </p:nvGrpSpPr>
        <p:grpSpPr>
          <a:xfrm>
            <a:off x="2639212" y="1600357"/>
            <a:ext cx="4974173" cy="343391"/>
            <a:chOff x="2825029" y="459979"/>
            <a:chExt cx="2494640" cy="321871"/>
          </a:xfrm>
        </p:grpSpPr>
        <p:sp>
          <p:nvSpPr>
            <p:cNvPr id="30" name="Rectángulo redondeado 119"/>
            <p:cNvSpPr/>
            <p:nvPr/>
          </p:nvSpPr>
          <p:spPr>
            <a:xfrm>
              <a:off x="2825029" y="459979"/>
              <a:ext cx="2489353" cy="2811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35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1" name="CuadroTexto 54"/>
            <p:cNvSpPr txBox="1"/>
            <p:nvPr/>
          </p:nvSpPr>
          <p:spPr>
            <a:xfrm>
              <a:off x="2830316" y="508322"/>
              <a:ext cx="2489353" cy="27352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900" dirty="0">
                  <a:solidFill>
                    <a:srgbClr val="000000"/>
                  </a:solidFill>
                  <a:latin typeface="Arial Black" pitchFamily="34"/>
                </a:rPr>
                <a:t>                          Transportista (Línea Aérea)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3945934" y="2941782"/>
            <a:ext cx="49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 smtClean="0">
                <a:solidFill>
                  <a:srgbClr val="000000"/>
                </a:solidFill>
              </a:rPr>
              <a:t>ETA</a:t>
            </a:r>
            <a:endParaRPr lang="es-PE" sz="900" b="1" dirty="0">
              <a:solidFill>
                <a:srgbClr val="000000"/>
              </a:solidFill>
            </a:endParaRPr>
          </a:p>
        </p:txBody>
      </p:sp>
      <p:sp>
        <p:nvSpPr>
          <p:cNvPr id="44" name="CuadroTexto 38"/>
          <p:cNvSpPr txBox="1"/>
          <p:nvPr/>
        </p:nvSpPr>
        <p:spPr>
          <a:xfrm>
            <a:off x="4680131" y="2953292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Anexo 4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Botón de acción: en blanco 19"/>
          <p:cNvSpPr/>
          <p:nvPr/>
        </p:nvSpPr>
        <p:spPr>
          <a:xfrm>
            <a:off x="2470691" y="3298680"/>
            <a:ext cx="9175143" cy="1362827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*/ f17 f14 1"/>
              <a:gd name="f21" fmla="*/ f18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19" r="f20" b="f21"/>
            <a:pathLst>
              <a:path>
                <a:moveTo>
                  <a:pt x="f19" y="f19"/>
                </a:moveTo>
                <a:lnTo>
                  <a:pt x="f20" y="f19"/>
                </a:lnTo>
                <a:lnTo>
                  <a:pt x="f20" y="f21"/>
                </a:lnTo>
                <a:lnTo>
                  <a:pt x="f19" y="f2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1" cap="flat">
            <a:solidFill>
              <a:srgbClr val="203864"/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107937" y="3985371"/>
            <a:ext cx="2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277552" y="3442616"/>
            <a:ext cx="56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000000"/>
                </a:solidFill>
              </a:rPr>
              <a:t>10</a:t>
            </a:r>
          </a:p>
        </p:txBody>
      </p:sp>
      <p:grpSp>
        <p:nvGrpSpPr>
          <p:cNvPr id="57" name="Grupo 125"/>
          <p:cNvGrpSpPr/>
          <p:nvPr/>
        </p:nvGrpSpPr>
        <p:grpSpPr>
          <a:xfrm>
            <a:off x="8798730" y="1660461"/>
            <a:ext cx="2913099" cy="1362047"/>
            <a:chOff x="86776" y="2439418"/>
            <a:chExt cx="3123928" cy="1108289"/>
          </a:xfrm>
        </p:grpSpPr>
        <p:sp>
          <p:nvSpPr>
            <p:cNvPr id="58" name="Rectángulo 162"/>
            <p:cNvSpPr/>
            <p:nvPr/>
          </p:nvSpPr>
          <p:spPr>
            <a:xfrm>
              <a:off x="86776" y="2439418"/>
              <a:ext cx="2990472" cy="1108289"/>
            </a:xfrm>
            <a:prstGeom prst="rect">
              <a:avLst/>
            </a:prstGeom>
            <a:solidFill>
              <a:srgbClr val="7F7F7F"/>
            </a:solidFill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>
                <a:solidFill>
                  <a:srgbClr val="FFFFFF"/>
                </a:solidFill>
                <a:latin typeface="Calibri"/>
              </a:endParaRPr>
            </a:p>
          </p:txBody>
        </p:sp>
        <p:grpSp>
          <p:nvGrpSpPr>
            <p:cNvPr id="59" name="Grupo 163"/>
            <p:cNvGrpSpPr/>
            <p:nvPr/>
          </p:nvGrpSpPr>
          <p:grpSpPr>
            <a:xfrm>
              <a:off x="204423" y="2638199"/>
              <a:ext cx="3006281" cy="749334"/>
              <a:chOff x="204423" y="2638199"/>
              <a:chExt cx="3006281" cy="749334"/>
            </a:xfrm>
          </p:grpSpPr>
          <p:sp>
            <p:nvSpPr>
              <p:cNvPr id="60" name="Rectángulo 164"/>
              <p:cNvSpPr/>
              <p:nvPr/>
            </p:nvSpPr>
            <p:spPr>
              <a:xfrm>
                <a:off x="204423" y="2669215"/>
                <a:ext cx="386077" cy="115534"/>
              </a:xfrm>
              <a:prstGeom prst="rect">
                <a:avLst/>
              </a:prstGeom>
              <a:solidFill>
                <a:srgbClr val="4AF45A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ectángulo 165"/>
              <p:cNvSpPr/>
              <p:nvPr/>
            </p:nvSpPr>
            <p:spPr>
              <a:xfrm>
                <a:off x="216301" y="2854482"/>
                <a:ext cx="386077" cy="115534"/>
              </a:xfrm>
              <a:prstGeom prst="rect">
                <a:avLst/>
              </a:prstGeom>
              <a:solidFill>
                <a:srgbClr val="FFC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2" name="Rectángulo 166"/>
              <p:cNvSpPr/>
              <p:nvPr/>
            </p:nvSpPr>
            <p:spPr>
              <a:xfrm>
                <a:off x="220224" y="3029041"/>
                <a:ext cx="386077" cy="115534"/>
              </a:xfrm>
              <a:prstGeom prst="rect">
                <a:avLst/>
              </a:prstGeom>
              <a:solidFill>
                <a:srgbClr val="FF0000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3" name="Rectángulo 167"/>
              <p:cNvSpPr/>
              <p:nvPr/>
            </p:nvSpPr>
            <p:spPr>
              <a:xfrm>
                <a:off x="220224" y="3222016"/>
                <a:ext cx="386077" cy="1155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algn="ctr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>
                  <a:solidFill>
                    <a:schemeClr val="bg1">
                      <a:lumMod val="75000"/>
                    </a:schemeClr>
                  </a:solidFill>
                  <a:latin typeface="Calibri"/>
                </a:endParaRPr>
              </a:p>
            </p:txBody>
          </p:sp>
          <p:sp>
            <p:nvSpPr>
              <p:cNvPr id="64" name="CuadroTexto 168"/>
              <p:cNvSpPr txBox="1"/>
              <p:nvPr/>
            </p:nvSpPr>
            <p:spPr>
              <a:xfrm>
                <a:off x="739749" y="2638199"/>
                <a:ext cx="1993675" cy="25391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05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050" dirty="0">
                    <a:solidFill>
                      <a:srgbClr val="FFFFFF"/>
                    </a:solidFill>
                    <a:latin typeface="Calibri"/>
                  </a:rPr>
                  <a:t>a tiempo</a:t>
                </a:r>
              </a:p>
            </p:txBody>
          </p:sp>
          <p:sp>
            <p:nvSpPr>
              <p:cNvPr id="65" name="CuadroTexto 169"/>
              <p:cNvSpPr txBox="1"/>
              <p:nvPr/>
            </p:nvSpPr>
            <p:spPr>
              <a:xfrm>
                <a:off x="735826" y="2798082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por vencer plazo</a:t>
                </a:r>
              </a:p>
            </p:txBody>
          </p:sp>
          <p:sp>
            <p:nvSpPr>
              <p:cNvPr id="66" name="CuadroTexto 171"/>
              <p:cNvSpPr txBox="1"/>
              <p:nvPr/>
            </p:nvSpPr>
            <p:spPr>
              <a:xfrm>
                <a:off x="723610" y="3162141"/>
                <a:ext cx="2487094" cy="22539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200" dirty="0" smtClean="0">
                    <a:solidFill>
                      <a:srgbClr val="FFFFFF"/>
                    </a:solidFill>
                    <a:latin typeface="Calibri"/>
                  </a:rPr>
                  <a:t>Total de vuelos</a:t>
                </a:r>
              </a:p>
            </p:txBody>
          </p:sp>
          <p:sp>
            <p:nvSpPr>
              <p:cNvPr id="67" name="CuadroTexto 169"/>
              <p:cNvSpPr txBox="1"/>
              <p:nvPr/>
            </p:nvSpPr>
            <p:spPr>
              <a:xfrm>
                <a:off x="735826" y="2993571"/>
                <a:ext cx="2203237" cy="26161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s-ES" sz="1100" dirty="0" smtClean="0">
                    <a:solidFill>
                      <a:srgbClr val="FFFFFF"/>
                    </a:solidFill>
                    <a:latin typeface="Calibri"/>
                  </a:rPr>
                  <a:t>Transmisión  </a:t>
                </a:r>
                <a:r>
                  <a:rPr lang="es-ES" sz="1100" dirty="0">
                    <a:solidFill>
                      <a:srgbClr val="FFFFFF"/>
                    </a:solidFill>
                    <a:latin typeface="Calibri"/>
                  </a:rPr>
                  <a:t>fuera de plazo</a:t>
                </a:r>
              </a:p>
            </p:txBody>
          </p:sp>
        </p:grpSp>
      </p:grpSp>
      <p:pic>
        <p:nvPicPr>
          <p:cNvPr id="86" name="Imagen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59" y="3348468"/>
            <a:ext cx="1229666" cy="1158802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269" y="3348467"/>
            <a:ext cx="1223904" cy="1158803"/>
          </a:xfrm>
          <a:prstGeom prst="rect">
            <a:avLst/>
          </a:prstGeom>
        </p:spPr>
      </p:pic>
      <p:sp>
        <p:nvSpPr>
          <p:cNvPr id="88" name="Título 1"/>
          <p:cNvSpPr txBox="1">
            <a:spLocks/>
          </p:cNvSpPr>
          <p:nvPr/>
        </p:nvSpPr>
        <p:spPr>
          <a:xfrm>
            <a:off x="3214886" y="235449"/>
            <a:ext cx="836600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22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dirty="0" smtClean="0"/>
              <a:t>Tablero Perfil: GHA IMPO</a:t>
            </a:r>
            <a:endParaRPr lang="es-PE" dirty="0"/>
          </a:p>
        </p:txBody>
      </p:sp>
      <p:pic>
        <p:nvPicPr>
          <p:cNvPr id="98" name="Imagen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603" y="1943749"/>
            <a:ext cx="835473" cy="905096"/>
          </a:xfrm>
          <a:prstGeom prst="rect">
            <a:avLst/>
          </a:prstGeom>
        </p:spPr>
      </p:pic>
      <p:sp>
        <p:nvSpPr>
          <p:cNvPr id="99" name="Elipse 156"/>
          <p:cNvSpPr/>
          <p:nvPr/>
        </p:nvSpPr>
        <p:spPr>
          <a:xfrm>
            <a:off x="2832128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 smtClean="0">
                <a:solidFill>
                  <a:srgbClr val="000000"/>
                </a:solidFill>
                <a:latin typeface="Calibri"/>
              </a:rPr>
              <a:t>6</a:t>
            </a:r>
            <a:endParaRPr lang="es-PE" sz="1000" b="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Imagen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577" y="1943749"/>
            <a:ext cx="835473" cy="905096"/>
          </a:xfrm>
          <a:prstGeom prst="rect">
            <a:avLst/>
          </a:prstGeom>
        </p:spPr>
      </p:pic>
      <p:sp>
        <p:nvSpPr>
          <p:cNvPr id="101" name="Elipse 156"/>
          <p:cNvSpPr/>
          <p:nvPr/>
        </p:nvSpPr>
        <p:spPr>
          <a:xfrm>
            <a:off x="3991102" y="2201403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pic>
        <p:nvPicPr>
          <p:cNvPr id="102" name="Imagen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97" y="1970775"/>
            <a:ext cx="835473" cy="905096"/>
          </a:xfrm>
          <a:prstGeom prst="rect">
            <a:avLst/>
          </a:prstGeom>
        </p:spPr>
      </p:pic>
      <p:sp>
        <p:nvSpPr>
          <p:cNvPr id="103" name="Elipse 156"/>
          <p:cNvSpPr/>
          <p:nvPr/>
        </p:nvSpPr>
        <p:spPr>
          <a:xfrm>
            <a:off x="5038125" y="2228429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pic>
        <p:nvPicPr>
          <p:cNvPr id="104" name="Imagen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817" y="1957791"/>
            <a:ext cx="835473" cy="905096"/>
          </a:xfrm>
          <a:prstGeom prst="rect">
            <a:avLst/>
          </a:prstGeom>
        </p:spPr>
      </p:pic>
      <p:sp>
        <p:nvSpPr>
          <p:cNvPr id="105" name="Elipse 156"/>
          <p:cNvSpPr/>
          <p:nvPr/>
        </p:nvSpPr>
        <p:spPr>
          <a:xfrm>
            <a:off x="6151342" y="2215445"/>
            <a:ext cx="360000" cy="360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D0CECE"/>
          </a:solidFill>
          <a:ln w="12701" cap="flat">
            <a:solidFill>
              <a:srgbClr val="AFABA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1000" b="1" dirty="0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108" name="CuadroTexto 168"/>
          <p:cNvSpPr txBox="1"/>
          <p:nvPr/>
        </p:nvSpPr>
        <p:spPr>
          <a:xfrm>
            <a:off x="9240875" y="1663287"/>
            <a:ext cx="1617355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1" u="sng" dirty="0" smtClean="0">
                <a:solidFill>
                  <a:srgbClr val="FFFFFF"/>
                </a:solidFill>
                <a:latin typeface="Calibri"/>
              </a:rPr>
              <a:t>Leyenda Indicadores</a:t>
            </a:r>
            <a:endParaRPr lang="es-ES" sz="1200" b="1" u="sng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46534" y="1660461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Solo vuelos</a:t>
            </a:r>
          </a:p>
          <a:p>
            <a:r>
              <a:rPr lang="es-PE" dirty="0" smtClean="0"/>
              <a:t>No tiene grilla hija</a:t>
            </a:r>
            <a:endParaRPr lang="es-PE" dirty="0"/>
          </a:p>
        </p:txBody>
      </p:sp>
      <p:pic>
        <p:nvPicPr>
          <p:cNvPr id="109" name="Imagen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302" y="1970775"/>
            <a:ext cx="835473" cy="905096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406" y="1955881"/>
            <a:ext cx="835473" cy="905096"/>
          </a:xfrm>
          <a:prstGeom prst="rect">
            <a:avLst/>
          </a:prstGeom>
        </p:spPr>
      </p:pic>
      <p:sp>
        <p:nvSpPr>
          <p:cNvPr id="111" name="CuadroTexto 38"/>
          <p:cNvSpPr txBox="1"/>
          <p:nvPr/>
        </p:nvSpPr>
        <p:spPr>
          <a:xfrm>
            <a:off x="6906367" y="2931310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Anexo 5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uadroTexto 38"/>
          <p:cNvSpPr txBox="1"/>
          <p:nvPr/>
        </p:nvSpPr>
        <p:spPr>
          <a:xfrm>
            <a:off x="7842471" y="2957696"/>
            <a:ext cx="91703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900" b="1" kern="0" dirty="0" smtClean="0">
                <a:solidFill>
                  <a:srgbClr val="000000"/>
                </a:solidFill>
                <a:latin typeface="Calibri"/>
              </a:rPr>
              <a:t>Anexo 6</a:t>
            </a:r>
            <a:endParaRPr lang="es-E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9783" y="2431424"/>
            <a:ext cx="2413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El anexo 5 y 6 </a:t>
            </a:r>
            <a:r>
              <a:rPr lang="es-PE" dirty="0" smtClean="0"/>
              <a:t>depender</a:t>
            </a:r>
            <a:r>
              <a:rPr lang="es-PE" dirty="0" smtClean="0"/>
              <a:t>á de las transmisiones de manifiestos</a:t>
            </a:r>
            <a:endParaRPr lang="es-PE" dirty="0" smtClean="0"/>
          </a:p>
        </p:txBody>
      </p:sp>
      <p:sp>
        <p:nvSpPr>
          <p:cNvPr id="51" name="CuadroTexto 50"/>
          <p:cNvSpPr txBox="1"/>
          <p:nvPr/>
        </p:nvSpPr>
        <p:spPr>
          <a:xfrm>
            <a:off x="-1359" y="4335324"/>
            <a:ext cx="2352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Deberá tener una opción para cerrar el vuelo </a:t>
            </a:r>
            <a:endParaRPr lang="es-PE" dirty="0"/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7056" y="4741164"/>
            <a:ext cx="9178777" cy="1580975"/>
          </a:xfrm>
          <a:prstGeom prst="rect">
            <a:avLst/>
          </a:prstGeom>
        </p:spPr>
      </p:pic>
      <p:sp>
        <p:nvSpPr>
          <p:cNvPr id="115" name="CuadroTexto 114"/>
          <p:cNvSpPr txBox="1"/>
          <p:nvPr/>
        </p:nvSpPr>
        <p:spPr>
          <a:xfrm>
            <a:off x="10338570" y="1308199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u="sng" dirty="0" smtClean="0">
                <a:solidFill>
                  <a:schemeClr val="bg1"/>
                </a:solidFill>
              </a:rPr>
              <a:t>Impo</a:t>
            </a:r>
            <a:r>
              <a:rPr lang="es-PE" sz="1200" b="1" dirty="0" smtClean="0">
                <a:solidFill>
                  <a:schemeClr val="bg1"/>
                </a:solidFill>
              </a:rPr>
              <a:t> / expo</a:t>
            </a:r>
            <a:endParaRPr lang="es-PE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739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: Tal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CAF9FAC5-0B41-4144-A530-E963B326E34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A370DCE-6B02-43E4-B462-EE68941381D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1AF3BDC-10DF-4C3F-BD8E-EDEA0AC655D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F2255F7-A4C3-4E6F-9491-BD150D11E33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B412AC7-136E-45BA-B3BC-91E37935A53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8339007-68FA-4CD7-9B6A-03E725113E8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EAD2ED1-6E14-421A-9E09-F54401142C8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4DB24E9-7B09-4AB5-8715-26638CA102D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B1D9A1B-8DEB-4B6A-BF18-7B9C5DBF533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21088</TotalTime>
  <Words>998</Words>
  <Application>Microsoft Office PowerPoint</Application>
  <PresentationFormat>Personalizado</PresentationFormat>
  <Paragraphs>279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Calibri</vt:lpstr>
      <vt:lpstr>Century Gothic</vt:lpstr>
      <vt:lpstr>Segoe</vt:lpstr>
      <vt:lpstr>Segoe UI</vt:lpstr>
      <vt:lpstr>Wingdings</vt:lpstr>
      <vt:lpstr>Tema: Talma</vt:lpstr>
      <vt:lpstr>Blanco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jleiva</dc:creator>
  <cp:lastModifiedBy>Yery Agreda Castro</cp:lastModifiedBy>
  <cp:revision>601</cp:revision>
  <cp:lastPrinted>2017-03-23T15:18:37Z</cp:lastPrinted>
  <dcterms:created xsi:type="dcterms:W3CDTF">2015-08-27T17:17:10Z</dcterms:created>
  <dcterms:modified xsi:type="dcterms:W3CDTF">2018-02-28T02:14:02Z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