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  <p:sldMasterId id="2147483693" r:id="rId11"/>
  </p:sldMasterIdLst>
  <p:notesMasterIdLst>
    <p:notesMasterId r:id="rId33"/>
  </p:notesMasterIdLst>
  <p:handoutMasterIdLst>
    <p:handoutMasterId r:id="rId34"/>
  </p:handoutMasterIdLst>
  <p:sldIdLst>
    <p:sldId id="261" r:id="rId12"/>
    <p:sldId id="296" r:id="rId13"/>
    <p:sldId id="297" r:id="rId14"/>
    <p:sldId id="294" r:id="rId15"/>
    <p:sldId id="316" r:id="rId16"/>
    <p:sldId id="309" r:id="rId17"/>
    <p:sldId id="317" r:id="rId18"/>
    <p:sldId id="319" r:id="rId19"/>
    <p:sldId id="320" r:id="rId20"/>
    <p:sldId id="321" r:id="rId21"/>
    <p:sldId id="325" r:id="rId22"/>
    <p:sldId id="322" r:id="rId23"/>
    <p:sldId id="324" r:id="rId24"/>
    <p:sldId id="323" r:id="rId25"/>
    <p:sldId id="318" r:id="rId26"/>
    <p:sldId id="307" r:id="rId27"/>
    <p:sldId id="306" r:id="rId28"/>
    <p:sldId id="303" r:id="rId29"/>
    <p:sldId id="304" r:id="rId30"/>
    <p:sldId id="305" r:id="rId31"/>
    <p:sldId id="262" r:id="rId32"/>
  </p:sldIdLst>
  <p:sldSz cx="12190413" cy="6858000"/>
  <p:notesSz cx="6797675" cy="99266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Ortiz Caceres" initials="NOC" lastIdx="5" clrIdx="0">
    <p:extLst>
      <p:ext uri="{19B8F6BF-5375-455C-9EA6-DF929625EA0E}">
        <p15:presenceInfo xmlns:p15="http://schemas.microsoft.com/office/powerpoint/2012/main" userId="S-1-5-21-1349600208-1838725708-3192339644-69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013"/>
    <a:srgbClr val="82A3CC"/>
    <a:srgbClr val="002264"/>
    <a:srgbClr val="FF0066"/>
    <a:srgbClr val="AAC81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434" autoAdjust="0"/>
  </p:normalViewPr>
  <p:slideViewPr>
    <p:cSldViewPr>
      <p:cViewPr>
        <p:scale>
          <a:sx n="78" d="100"/>
          <a:sy n="78" d="100"/>
        </p:scale>
        <p:origin x="48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image" Target="../media/image20.png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02-48F3-A82C-E12775D6886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02-48F3-A82C-E12775D688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502-48F3-A82C-E12775D6886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502-48F3-A82C-E12775D6886B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502-48F3-A82C-E12775D6886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502-48F3-A82C-E12775D6886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502-48F3-A82C-E12775D68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770-49F9-BEEF-C44F8D0F5E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770-49F9-BEEF-C44F8D0F5E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770-49F9-BEEF-C44F8D0F5E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770-49F9-BEEF-C44F8D0F5E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770-49F9-BEEF-C44F8D0F5E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770-49F9-BEEF-C44F8D0F5E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770-49F9-BEEF-C44F8D0F5E6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770-49F9-BEEF-C44F8D0F5E6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770-49F9-BEEF-C44F8D0F5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B9E-4E94-BF6F-5570E74AEA4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B9E-4E94-BF6F-5570E74AEA4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B9E-4E94-BF6F-5570E74AEA4D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B9E-4E94-BF6F-5570E74AEA4D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B9E-4E94-BF6F-5570E74AEA4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B9E-4E94-BF6F-5570E74AEA4D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B9E-4E94-BF6F-5570E74AE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21-4C19-B1BA-F114C952D90F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21-4C19-B1BA-F114C952D90F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221-4C19-B1BA-F114C952D90F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221-4C19-B1BA-F114C952D90F}"/>
              </c:ext>
            </c:extLst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221-4C19-B1BA-F114C952D90F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221-4C19-B1BA-F114C952D90F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221-4C19-B1BA-F114C952D90F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221-4C19-B1BA-F114C952D90F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221-4C19-B1BA-F114C952D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732-4081-8AA0-DB4F500A9B1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732-4081-8AA0-DB4F500A9B1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732-4081-8AA0-DB4F500A9B1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732-4081-8AA0-DB4F500A9B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732-4081-8AA0-DB4F500A9B1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732-4081-8AA0-DB4F500A9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F4-4DCE-9CD3-D001FDF9485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4F4-4DCE-9CD3-D001FDF94851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4F4-4DCE-9CD3-D001FDF94851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4F4-4DCE-9CD3-D001FDF94851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4F4-4DCE-9CD3-D001FDF94851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4F4-4DCE-9CD3-D001FDF94851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4F4-4DCE-9CD3-D001FDF9485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4F4-4DCE-9CD3-D001FDF94851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4F4-4DCE-9CD3-D001FDF94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194-4CF6-A7F3-F76EAF3EE58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194-4CF6-A7F3-F76EAF3EE58C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194-4CF6-A7F3-F76EAF3EE58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194-4CF6-A7F3-F76EAF3EE58C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194-4CF6-A7F3-F76EAF3EE58C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194-4CF6-A7F3-F76EAF3EE58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194-4CF6-A7F3-F76EAF3EE58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194-4CF6-A7F3-F76EAF3EE58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194-4CF6-A7F3-F76EAF3EE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KPI </a:t>
            </a: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Vuelos</a:t>
            </a:r>
          </a:p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 COM</a:t>
            </a:r>
            <a:endParaRPr lang="es-ES" sz="1200" b="1" i="0" u="none" strike="noStrike" kern="1200" cap="none" spc="0" baseline="0" dirty="0">
              <a:solidFill>
                <a:srgbClr val="595959"/>
              </a:solidFill>
              <a:uFillTx/>
              <a:latin typeface="Calibri"/>
            </a:endParaRPr>
          </a:p>
        </c:rich>
      </c:tx>
      <c:layout>
        <c:manualLayout>
          <c:xMode val="edge"/>
          <c:yMode val="edge"/>
          <c:x val="7.5711287849261613E-3"/>
          <c:y val="7.9428479542673538E-3"/>
        </c:manualLayout>
      </c:layout>
      <c:overlay val="0"/>
      <c:spPr>
        <a:noFill/>
        <a:ln>
          <a:noFill/>
        </a:ln>
      </c:spPr>
    </c:title>
    <c:autoTitleDeleted val="0"/>
    <c:view3D>
      <c:rotX val="41"/>
      <c:rotY val="360"/>
      <c:rAngAx val="0"/>
      <c:perspective val="6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6.2944102825068363E-2"/>
          <c:y val="0.31996512266828786"/>
          <c:w val="0.91840601627075147"/>
          <c:h val="0.61674171135721956"/>
        </c:manualLayout>
      </c:layout>
      <c:pie3D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3E-43E5-AA9A-FA94EF2FC2B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3E-43E5-AA9A-FA94EF2FC2B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3E-43E5-AA9A-FA94EF2FC2B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83E-43E5-AA9A-FA94EF2FC2B3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83E-43E5-AA9A-FA94EF2FC2B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5584969050022006E-2"/>
                  <c:y val="-5.3293697917248986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 </a:t>
                    </a:r>
                    <a:r>
                      <a:rPr lang="en-US" sz="1200" b="1" i="0" u="none" strike="noStrike" kern="1200" cap="none" spc="0" baseline="0" dirty="0" smtClean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  <a:endParaRPr lang="en-US" sz="1200" b="1" i="0" u="none" strike="noStrike" kern="1200" cap="none" spc="0" baseline="0" dirty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83E-43E5-AA9A-FA94EF2FC2B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677910889252349"/>
                      <c:h val="0.1079537686177965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9607333311292865"/>
                  <c:y val="3.3700427506573483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83E-43E5-AA9A-FA94EF2FC2B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7.5119136603591985E-2"/>
                      <c:h val="0.10113585004285404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83E-43E5-AA9A-FA94EF2FC2B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6</c:v>
              </c:pt>
              <c:pt idx="2">
                <c:v>0</c:v>
              </c:pt>
              <c:pt idx="3">
                <c:v>5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83E-43E5-AA9A-FA94EF2FC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</c:spPr>
    </c:plotArea>
    <c:plotVisOnly val="1"/>
    <c:dispBlanksAs val="gap"/>
    <c:showDLblsOverMax val="0"/>
  </c:chart>
  <c:spPr>
    <a:blipFill>
      <a:blip xmlns:r="http://schemas.openxmlformats.org/officeDocument/2006/relationships" r:embed="rId1"/>
      <a:tile/>
    </a:blip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5FC-4E72-9146-EAE196FD908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5FC-4E72-9146-EAE196FD908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5FC-4E72-9146-EAE196FD908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5FC-4E72-9146-EAE196FD90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5FC-4E72-9146-EAE196FD90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5FC-4E72-9146-EAE196FD9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64-4416-AA47-DF374471589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64-4416-AA47-DF374471589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464-4416-AA47-DF374471589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464-4416-AA47-DF374471589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464-4416-AA47-DF374471589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464-4416-AA47-DF3744715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C4-48EB-895C-333865C14565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7C4-48EB-895C-333865C14565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7C4-48EB-895C-333865C14565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7C4-48EB-895C-333865C1456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7C4-48EB-895C-333865C1456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7C4-48EB-895C-333865C1456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7C4-48EB-895C-333865C14565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7C4-48EB-895C-333865C1456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7C4-48EB-895C-333865C14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5-4183-AF97-F94E2829F6C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5-4183-AF97-F94E2829F6C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5-4183-AF97-F94E2829F6C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AD5-4183-AF97-F94E2829F6C2}"/>
              </c:ext>
            </c:extLst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AD5-4183-AF97-F94E2829F6C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D5-4183-AF97-F94E2829F6C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AD5-4183-AF97-F94E2829F6C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AD5-4183-AF97-F94E2829F6C2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AD5-4183-AF97-F94E2829F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2E-4EFF-9101-C8B1B879390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2E-4EFF-9101-C8B1B879390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2E-4EFF-9101-C8B1B879390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2E-4EFF-9101-C8B1B87939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2E-4EFF-9101-C8B1B879390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E2E-4EFF-9101-C8B1B8793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7C-456C-BC0F-8F28EC47633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7C-456C-BC0F-8F28EC47633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7C-456C-BC0F-8F28EC47633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7C-456C-BC0F-8F28EC47633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C7C-456C-BC0F-8F28EC47633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C7C-456C-BC0F-8F28EC47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63-469B-B793-70BA6015B81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63-469B-B793-70BA6015B81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63-469B-B793-70BA6015B81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63-469B-B793-70BA6015B81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63-469B-B793-70BA6015B8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63-469B-B793-70BA6015B819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E63-469B-B793-70BA6015B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A1E-4B94-951A-978548470F50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A1E-4B94-951A-978548470F50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A1E-4B94-951A-978548470F50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A1E-4B94-951A-978548470F50}"/>
              </c:ext>
            </c:extLst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A1E-4B94-951A-978548470F50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A1E-4B94-951A-978548470F5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A1E-4B94-951A-978548470F5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A1E-4B94-951A-978548470F50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A1E-4B94-951A-978548470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D1-4406-82D6-EDE21064B3C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D1-4406-82D6-EDE21064B3C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FD1-4406-82D6-EDE21064B3C9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FD1-4406-82D6-EDE21064B3C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FD1-4406-82D6-EDE21064B3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FD1-4406-82D6-EDE21064B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9C-46FC-B33A-F870896E980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9C-46FC-B33A-F870896E980B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C9C-46FC-B33A-F870896E980B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C9C-46FC-B33A-F870896E980B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C9C-46FC-B33A-F870896E980B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C9C-46FC-B33A-F870896E980B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C9C-46FC-B33A-F870896E980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C9C-46FC-B33A-F870896E980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C9C-46FC-B33A-F870896E9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D2-4EBD-A9EB-BD209B8D52B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4D2-4EBD-A9EB-BD209B8D52B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D2-4EBD-A9EB-BD209B8D52BA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4D2-4EBD-A9EB-BD209B8D52BA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4D2-4EBD-A9EB-BD209B8D52BA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4D2-4EBD-A9EB-BD209B8D52B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4D2-4EBD-A9EB-BD209B8D52B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4D2-4EBD-A9EB-BD209B8D52B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4D2-4EBD-A9EB-BD209B8D5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B5-497D-8F73-82FA953932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B5-497D-8F73-82FA953932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9B5-497D-8F73-82FA953932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9B5-497D-8F73-82FA9539322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9B5-497D-8F73-82FA9539322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9B5-497D-8F73-82FA95393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48-48C7-899A-011ACE38AB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48-48C7-899A-011ACE38AB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48-48C7-899A-011ACE38AB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48-48C7-899A-011ACE38AB2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648-48C7-899A-011ACE38AB2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648-48C7-899A-011ACE38A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F5-4C0B-8879-DB607F347F2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F5-4C0B-8879-DB607F347F2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BF5-4C0B-8879-DB607F347F24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BF5-4C0B-8879-DB607F347F2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BF5-4C0B-8879-DB607F347F2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BF5-4C0B-8879-DB607F347F2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BF5-4C0B-8879-DB607F347F24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BF5-4C0B-8879-DB607F347F2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BF5-4C0B-8879-DB607F347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D1-4B09-8B3F-C5A406D472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D1-4B09-8B3F-C5A406D472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D1-4B09-8B3F-C5A406D472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0D1-4B09-8B3F-C5A406D472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0D1-4B09-8B3F-C5A406D472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0D1-4B09-8B3F-C5A406D472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0D1-4B09-8B3F-C5A406D4726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0D1-4B09-8B3F-C5A406D4726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0D1-4B09-8B3F-C5A406D47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67F-49A3-A128-194EFEEBD3E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67F-49A3-A128-194EFEEBD3E8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67F-49A3-A128-194EFEEBD3E8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67F-49A3-A128-194EFEEBD3E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67F-49A3-A128-194EFEEBD3E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67F-49A3-A128-194EFEEBD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952-4916-A73B-C96AB76E957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952-4916-A73B-C96AB76E957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952-4916-A73B-C96AB76E957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952-4916-A73B-C96AB76E95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52-4916-A73B-C96AB76E957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952-4916-A73B-C96AB76E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692-4ECC-AF79-AB3FAEA3E98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692-4ECC-AF79-AB3FAEA3E98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692-4ECC-AF79-AB3FAEA3E98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692-4ECC-AF79-AB3FAEA3E983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692-4ECC-AF79-AB3FAEA3E983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692-4ECC-AF79-AB3FAEA3E983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692-4ECC-AF79-AB3FAEA3E98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692-4ECC-AF79-AB3FAEA3E98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692-4ECC-AF79-AB3FAEA3E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68E-4159-AAA8-673717381B4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68E-4159-AAA8-673717381B4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68E-4159-AAA8-673717381B43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68E-4159-AAA8-673717381B43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68E-4159-AAA8-673717381B43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68E-4159-AAA8-673717381B4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68E-4159-AAA8-673717381B4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68E-4159-AAA8-673717381B4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68E-4159-AAA8-673717381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32-4CAE-A158-CFD755B2929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32-4CAE-A158-CFD755B29294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B32-4CAE-A158-CFD755B2929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B32-4CAE-A158-CFD755B2929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32-4CAE-A158-CFD755B2929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32-4CAE-A158-CFD755B2929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B32-4CAE-A158-CFD755B2929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B32-4CAE-A158-CFD755B2929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B32-4CAE-A158-CFD755B2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3C0-4D0A-B146-F85A1199B57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C0-4D0A-B146-F85A1199B571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3C0-4D0A-B146-F85A1199B571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3C0-4D0A-B146-F85A1199B57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3C0-4D0A-B146-F85A1199B5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3C0-4D0A-B146-F85A1199B57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3C0-4D0A-B146-F85A1199B57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3C0-4D0A-B146-F85A1199B57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3C0-4D0A-B146-F85A1199B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D77-4AD5-829B-B63428A2026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D77-4AD5-829B-B63428A202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D77-4AD5-829B-B63428A2026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D77-4AD5-829B-B63428A2026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D77-4AD5-829B-B63428A2026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D77-4AD5-829B-B63428A2026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D77-4AD5-829B-B63428A2026C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D77-4AD5-829B-B63428A2026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D77-4AD5-829B-B63428A20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07-4220-9D3A-C3878B8586B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07-4220-9D3A-C3878B8586B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807-4220-9D3A-C3878B8586B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807-4220-9D3A-C3878B8586B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807-4220-9D3A-C3878B8586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807-4220-9D3A-C3878B8586B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807-4220-9D3A-C3878B8586B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807-4220-9D3A-C3878B8586B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807-4220-9D3A-C3878B858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5C0D-1A8E-40E5-ADA0-84DBF59AA5C6}" type="datetimeFigureOut">
              <a:rPr lang="es-PE" smtClean="0"/>
              <a:pPr/>
              <a:t>02/04/2018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E743-8C90-4E5D-88A6-DE09DDDEA46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1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89CF-F719-4CF8-BD89-6F425D155B51}" type="datetimeFigureOut">
              <a:rPr lang="es-PE" smtClean="0"/>
              <a:pPr/>
              <a:t>02/04/2018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3C36-1084-41DA-B4FB-5438826D39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2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607047"/>
            <a:ext cx="10361851" cy="147002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8B013"/>
                </a:solidFill>
              </a:defRPr>
            </a:lvl1pPr>
          </a:lstStyle>
          <a:p>
            <a:fld id="{D7E77C8B-DD1F-4A72-984B-6415D7DA5034}" type="datetimeFigureOut">
              <a:rPr lang="es-PE" smtClean="0"/>
              <a:pPr/>
              <a:t>02/04/2018</a:t>
            </a:fld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356992"/>
            <a:ext cx="8533289" cy="1345704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68B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68B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9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696" y="1600201"/>
            <a:ext cx="5060736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8671" y="1600200"/>
            <a:ext cx="506222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14886" y="274638"/>
            <a:ext cx="83660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9" y="274638"/>
            <a:ext cx="1945077" cy="6340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86" r:id="rId3"/>
    <p:sldLayoutId id="2147483688" r:id="rId4"/>
    <p:sldLayoutId id="2147483691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226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4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9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image" Target="../media/image10.png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20.xml"/><Relationship Id="rId3" Type="http://schemas.openxmlformats.org/officeDocument/2006/relationships/chart" Target="../charts/chart12.xml"/><Relationship Id="rId7" Type="http://schemas.openxmlformats.org/officeDocument/2006/relationships/image" Target="../media/image11.png"/><Relationship Id="rId12" Type="http://schemas.openxmlformats.org/officeDocument/2006/relationships/chart" Target="../charts/chart19.xml"/><Relationship Id="rId17" Type="http://schemas.openxmlformats.org/officeDocument/2006/relationships/image" Target="../media/image5.png"/><Relationship Id="rId2" Type="http://schemas.openxmlformats.org/officeDocument/2006/relationships/chart" Target="../charts/chart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18.xml"/><Relationship Id="rId5" Type="http://schemas.openxmlformats.org/officeDocument/2006/relationships/chart" Target="../charts/chart14.xml"/><Relationship Id="rId15" Type="http://schemas.openxmlformats.org/officeDocument/2006/relationships/image" Target="../media/image9.png"/><Relationship Id="rId10" Type="http://schemas.openxmlformats.org/officeDocument/2006/relationships/chart" Target="../charts/chart17.xml"/><Relationship Id="rId4" Type="http://schemas.openxmlformats.org/officeDocument/2006/relationships/chart" Target="../charts/chart13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image" Target="../media/image4.png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image" Target="../media/image9.png"/><Relationship Id="rId2" Type="http://schemas.openxmlformats.org/officeDocument/2006/relationships/chart" Target="../charts/chart2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image" Target="../media/image10.png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8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.xml"/><Relationship Id="rId5" Type="http://schemas.openxmlformats.org/officeDocument/2006/relationships/customXml" Target="../../customXml/item9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620688"/>
            <a:ext cx="3427644" cy="1118430"/>
          </a:xfrm>
          <a:prstGeom prst="rect">
            <a:avLst/>
          </a:prstGeom>
        </p:spPr>
      </p:pic>
      <p:sp>
        <p:nvSpPr>
          <p:cNvPr id="14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Oficinas principales: Lima Cargo City, Callao - Perú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8039422" y="6479758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Lima, Febrero 2018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42678" y="83671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800" dirty="0" smtClean="0">
                <a:solidFill>
                  <a:prstClr val="white"/>
                </a:solidFill>
                <a:latin typeface="Century Gothic"/>
              </a:rPr>
              <a:t>Proyecto Tablero Control  Transmisiones</a:t>
            </a:r>
            <a:endParaRPr lang="es-PE" sz="400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3574926" y="2950711"/>
            <a:ext cx="1086426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Autorización de la carga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2564427" y="2927628"/>
            <a:ext cx="8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Termino del embarque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799062" y="2953292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Manifiesto de carga de salida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87902" y="1660461"/>
            <a:ext cx="3123928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EXPO</a:t>
            </a:r>
          </a:p>
          <a:p>
            <a:pPr algn="r"/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5" y="1660461"/>
            <a:ext cx="2362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Numeración de manifiesto(solo indicador) ya que no tenemos forma de saber cuando se transmitió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80" y="4745204"/>
            <a:ext cx="9188654" cy="127635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68417"/>
            <a:ext cx="835473" cy="905096"/>
          </a:xfrm>
          <a:prstGeom prst="rect">
            <a:avLst/>
          </a:prstGeom>
        </p:spPr>
      </p:pic>
      <p:sp>
        <p:nvSpPr>
          <p:cNvPr id="48" name="Elipse 156"/>
          <p:cNvSpPr/>
          <p:nvPr/>
        </p:nvSpPr>
        <p:spPr>
          <a:xfrm>
            <a:off x="6133895" y="224155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50" name="CuadroTexto 38"/>
          <p:cNvSpPr txBox="1"/>
          <p:nvPr/>
        </p:nvSpPr>
        <p:spPr>
          <a:xfrm>
            <a:off x="5860290" y="2938289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DOCU.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chemeClr val="bg1"/>
                </a:solidFill>
              </a:rPr>
              <a:t>Impo / </a:t>
            </a:r>
            <a:r>
              <a:rPr lang="es-PE" sz="1200" b="1" u="sng" dirty="0" smtClean="0">
                <a:solidFill>
                  <a:schemeClr val="bg1"/>
                </a:solidFill>
              </a:rPr>
              <a:t>expo</a:t>
            </a:r>
            <a:endParaRPr lang="es-PE" sz="1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Sprint Retrospective meeting</a:t>
            </a:r>
          </a:p>
          <a:p>
            <a:pPr algn="r"/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93155"/>
              </p:ext>
            </p:extLst>
          </p:nvPr>
        </p:nvGraphicFramePr>
        <p:xfrm>
          <a:off x="622598" y="1484784"/>
          <a:ext cx="10729191" cy="460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113239335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1626536487"/>
                    </a:ext>
                  </a:extLst>
                </a:gridCol>
                <a:gridCol w="3888431">
                  <a:extLst>
                    <a:ext uri="{9D8B030D-6E8A-4147-A177-3AD203B41FA5}">
                      <a16:colId xmlns:a16="http://schemas.microsoft.com/office/drawing/2014/main" xmlns="" val="411698373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Qué</a:t>
                      </a:r>
                      <a:r>
                        <a:rPr lang="es-PE" baseline="0" dirty="0" smtClean="0"/>
                        <a:t> hicimos bien?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Qué podemos</a:t>
                      </a:r>
                      <a:r>
                        <a:rPr lang="es-PE" baseline="0" dirty="0" smtClean="0"/>
                        <a:t> mejorar 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Que debemos dejar de hacer</a:t>
                      </a:r>
                      <a:r>
                        <a:rPr lang="es-PE" baseline="0" dirty="0" smtClean="0"/>
                        <a:t> ?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557266"/>
                  </a:ext>
                </a:extLst>
              </a:tr>
              <a:tr h="4102678">
                <a:tc>
                  <a:txBody>
                    <a:bodyPr/>
                    <a:lstStyle/>
                    <a:p>
                      <a:r>
                        <a:rPr lang="es-PE" dirty="0" smtClean="0"/>
                        <a:t>-Haciendo</a:t>
                      </a:r>
                      <a:r>
                        <a:rPr lang="es-PE" baseline="0" dirty="0" smtClean="0"/>
                        <a:t> un desarrollo de calidad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-Validaciones</a:t>
                      </a:r>
                      <a:r>
                        <a:rPr lang="es-PE" baseline="0" dirty="0" smtClean="0"/>
                        <a:t> funcionales y datos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priorizar tareas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documentar las historias a un nivel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-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15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40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/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/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/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/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/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/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/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/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/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/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IMPO 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30610" y="1988516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312" y="901763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4608" y="341163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76" y="2278280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ángulo 1"/>
          <p:cNvSpPr/>
          <p:nvPr/>
        </p:nvSpPr>
        <p:spPr>
          <a:xfrm>
            <a:off x="-17365" y="3654782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Deberá tener una opción para cerrar el vuelo 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-63952" y="4478315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Deberá tener una opción para </a:t>
            </a:r>
            <a:r>
              <a:rPr lang="es-PE" dirty="0" smtClean="0">
                <a:solidFill>
                  <a:srgbClr val="FF0000"/>
                </a:solidFill>
              </a:rPr>
              <a:t>abrir </a:t>
            </a:r>
            <a:r>
              <a:rPr lang="es-PE" dirty="0">
                <a:solidFill>
                  <a:srgbClr val="FF0000"/>
                </a:solidFill>
              </a:rPr>
              <a:t>vuelo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130610" y="5589240"/>
            <a:ext cx="6397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-No vuelos </a:t>
            </a:r>
            <a:r>
              <a:rPr lang="es-PE" dirty="0" err="1" smtClean="0"/>
              <a:t>nill</a:t>
            </a:r>
            <a:r>
              <a:rPr lang="es-PE" dirty="0" smtClean="0"/>
              <a:t> , 9998</a:t>
            </a:r>
          </a:p>
          <a:p>
            <a:r>
              <a:rPr lang="es-PE" dirty="0" smtClean="0"/>
              <a:t>-Mostrar vuelos con 4 horas antes de su fecha de arribo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? Ver estados</a:t>
            </a:r>
          </a:p>
          <a:p>
            <a:pPr marL="285750" indent="-285750">
              <a:buFontTx/>
              <a:buChar char="-"/>
            </a:pPr>
            <a:r>
              <a:rPr lang="es-PE" dirty="0" err="1" smtClean="0"/>
              <a:t>Opcion</a:t>
            </a:r>
            <a:r>
              <a:rPr lang="es-PE" dirty="0" smtClean="0"/>
              <a:t> que oculte vuelos comerciales y cao</a:t>
            </a:r>
          </a:p>
        </p:txBody>
      </p:sp>
    </p:spTree>
    <p:extLst>
      <p:ext uri="{BB962C8B-B14F-4D97-AF65-F5344CB8AC3E}">
        <p14:creationId xmlns:p14="http://schemas.microsoft.com/office/powerpoint/2010/main" val="354286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4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7263922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92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64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406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518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628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2904783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-853" y="819324"/>
            <a:ext cx="43188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-Diferenciar la modalidad en la guía </a:t>
            </a:r>
          </a:p>
          <a:p>
            <a:r>
              <a:rPr lang="es-PE" dirty="0" smtClean="0"/>
              <a:t>Y si son códigos 02(tipo de ingreso) </a:t>
            </a:r>
          </a:p>
          <a:p>
            <a:r>
              <a:rPr lang="es-PE" dirty="0" smtClean="0"/>
              <a:t>no mostrar</a:t>
            </a:r>
          </a:p>
          <a:p>
            <a:r>
              <a:rPr lang="es-PE" dirty="0" smtClean="0"/>
              <a:t>-Para anexo7 master e hijo</a:t>
            </a:r>
          </a:p>
          <a:p>
            <a:r>
              <a:rPr lang="es-PE" dirty="0" smtClean="0"/>
              <a:t> estará bloqueado para los</a:t>
            </a:r>
          </a:p>
          <a:p>
            <a:r>
              <a:rPr lang="es-PE" dirty="0" smtClean="0"/>
              <a:t> terminales diferentes a 3507</a:t>
            </a:r>
          </a:p>
          <a:p>
            <a:r>
              <a:rPr lang="es-PE" dirty="0" smtClean="0"/>
              <a:t>-? Confirmar con Gonzalo </a:t>
            </a:r>
          </a:p>
          <a:p>
            <a:r>
              <a:rPr lang="es-PE" dirty="0" smtClean="0"/>
              <a:t>si quiere que se muestre</a:t>
            </a:r>
          </a:p>
          <a:p>
            <a:r>
              <a:rPr lang="es-PE" dirty="0" smtClean="0"/>
              <a:t> sus guías hijas </a:t>
            </a:r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-Hay transmisiones manuales</a:t>
            </a:r>
          </a:p>
          <a:p>
            <a:r>
              <a:rPr lang="es-PE" dirty="0" smtClean="0"/>
              <a:t>, no hay forma para </a:t>
            </a:r>
          </a:p>
          <a:p>
            <a:r>
              <a:rPr lang="es-PE" dirty="0" smtClean="0"/>
              <a:t>considerar eso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814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2710831" y="1165499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103047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30" y="3573016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30" y="1515756"/>
            <a:ext cx="5964288" cy="205725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EXPO</a:t>
            </a:r>
            <a:endParaRPr lang="es-PE" dirty="0"/>
          </a:p>
        </p:txBody>
      </p:sp>
      <p:grpSp>
        <p:nvGrpSpPr>
          <p:cNvPr id="9" name="Grupo 125"/>
          <p:cNvGrpSpPr/>
          <p:nvPr/>
        </p:nvGrpSpPr>
        <p:grpSpPr>
          <a:xfrm>
            <a:off x="8831510" y="1524149"/>
            <a:ext cx="3096344" cy="1108289"/>
            <a:chOff x="86776" y="2439418"/>
            <a:chExt cx="3123928" cy="1108289"/>
          </a:xfrm>
        </p:grpSpPr>
        <p:sp>
          <p:nvSpPr>
            <p:cNvPr id="10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11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12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19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20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80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Tableros 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395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767745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156608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152320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583665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761854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152320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761458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860163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946847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742542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413946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495219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772639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868193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964890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583963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763901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167195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08240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843681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911128134"/>
              </p:ext>
            </p:extLst>
          </p:nvPr>
        </p:nvGraphicFramePr>
        <p:xfrm>
          <a:off x="292685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49087766"/>
              </p:ext>
            </p:extLst>
          </p:nvPr>
        </p:nvGraphicFramePr>
        <p:xfrm>
          <a:off x="389574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13584920"/>
              </p:ext>
            </p:extLst>
          </p:nvPr>
        </p:nvGraphicFramePr>
        <p:xfrm>
          <a:off x="458306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05026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0584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64208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332483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2962917011"/>
              </p:ext>
            </p:extLst>
          </p:nvPr>
        </p:nvGraphicFramePr>
        <p:xfrm>
          <a:off x="213476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2183597243"/>
              </p:ext>
            </p:extLst>
          </p:nvPr>
        </p:nvGraphicFramePr>
        <p:xfrm>
          <a:off x="1342678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150343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8" name="Grupo 88"/>
          <p:cNvGrpSpPr/>
          <p:nvPr/>
        </p:nvGrpSpPr>
        <p:grpSpPr>
          <a:xfrm>
            <a:off x="4080284" y="3384338"/>
            <a:ext cx="2226675" cy="1203545"/>
            <a:chOff x="4119243" y="2602437"/>
            <a:chExt cx="980739" cy="431064"/>
          </a:xfrm>
        </p:grpSpPr>
        <p:pic>
          <p:nvPicPr>
            <p:cNvPr id="49" name="Imagen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6567" y="2602437"/>
              <a:ext cx="606082" cy="37639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CuadroTexto 90"/>
            <p:cNvSpPr txBox="1"/>
            <p:nvPr/>
          </p:nvSpPr>
          <p:spPr>
            <a:xfrm>
              <a:off x="4119243" y="2965271"/>
              <a:ext cx="980739" cy="682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dirty="0">
                  <a:solidFill>
                    <a:srgbClr val="0070C0"/>
                  </a:solidFill>
                  <a:latin typeface="Calibri"/>
                </a:rPr>
                <a:t>Reasignación.  Vuelos</a:t>
              </a:r>
            </a:p>
          </p:txBody>
        </p:sp>
      </p:grpSp>
      <p:grpSp>
        <p:nvGrpSpPr>
          <p:cNvPr id="51" name="Grupo 182"/>
          <p:cNvGrpSpPr/>
          <p:nvPr/>
        </p:nvGrpSpPr>
        <p:grpSpPr>
          <a:xfrm>
            <a:off x="2140677" y="3339429"/>
            <a:ext cx="2460509" cy="1204904"/>
            <a:chOff x="3070582" y="2560622"/>
            <a:chExt cx="1131368" cy="483605"/>
          </a:xfrm>
        </p:grpSpPr>
        <p:pic>
          <p:nvPicPr>
            <p:cNvPr id="52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227" y="2560622"/>
              <a:ext cx="678603" cy="45903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3" name="CuadroTexto 54"/>
            <p:cNvSpPr txBox="1"/>
            <p:nvPr/>
          </p:nvSpPr>
          <p:spPr>
            <a:xfrm>
              <a:off x="3070582" y="2967767"/>
              <a:ext cx="1131368" cy="764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b="1" dirty="0">
                  <a:solidFill>
                    <a:srgbClr val="0070C0"/>
                  </a:solidFill>
                  <a:latin typeface="Calibri"/>
                </a:rPr>
                <a:t>Asignación Vuelos</a:t>
              </a:r>
            </a:p>
          </p:txBody>
        </p:sp>
      </p:grpSp>
      <p:graphicFrame>
        <p:nvGraphicFramePr>
          <p:cNvPr id="54" name="Gráfico 53"/>
          <p:cNvGraphicFramePr/>
          <p:nvPr>
            <p:extLst>
              <p:ext uri="{D42A27DB-BD31-4B8C-83A1-F6EECF244321}">
                <p14:modId xmlns:p14="http://schemas.microsoft.com/office/powerpoint/2010/main" val="3943063892"/>
              </p:ext>
            </p:extLst>
          </p:nvPr>
        </p:nvGraphicFramePr>
        <p:xfrm>
          <a:off x="1541586" y="3336966"/>
          <a:ext cx="1175122" cy="116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214067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31029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7538845" y="3369516"/>
            <a:ext cx="3123928" cy="1108799"/>
            <a:chOff x="86776" y="2438908"/>
            <a:chExt cx="3123928" cy="110879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438908"/>
              <a:ext cx="3006281" cy="1000232"/>
              <a:chOff x="204423" y="2438908"/>
              <a:chExt cx="3006281" cy="1000232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KPI  / Transmisión 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Pendientes 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 fuera de plazo</a:t>
                </a:r>
              </a:p>
            </p:txBody>
          </p:sp>
          <p:sp>
            <p:nvSpPr>
              <p:cNvPr id="68" name="CuadroTexto 168"/>
              <p:cNvSpPr txBox="1"/>
              <p:nvPr/>
            </p:nvSpPr>
            <p:spPr>
              <a:xfrm>
                <a:off x="1221772" y="2438908"/>
                <a:ext cx="1286734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400" b="1" dirty="0">
                    <a:solidFill>
                      <a:schemeClr val="accent4">
                        <a:lumMod val="10000"/>
                      </a:schemeClr>
                    </a:solidFill>
                    <a:latin typeface="Calibri"/>
                  </a:rPr>
                  <a:t>KPI / TXT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3365453443"/>
              </p:ext>
            </p:extLst>
          </p:nvPr>
        </p:nvGraphicFramePr>
        <p:xfrm>
          <a:off x="573448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2004011465"/>
              </p:ext>
            </p:extLst>
          </p:nvPr>
        </p:nvGraphicFramePr>
        <p:xfrm>
          <a:off x="655885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2953385363"/>
              </p:ext>
            </p:extLst>
          </p:nvPr>
        </p:nvGraphicFramePr>
        <p:xfrm>
          <a:off x="757533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052568562"/>
              </p:ext>
            </p:extLst>
          </p:nvPr>
        </p:nvGraphicFramePr>
        <p:xfrm>
          <a:off x="854860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260222253"/>
              </p:ext>
            </p:extLst>
          </p:nvPr>
        </p:nvGraphicFramePr>
        <p:xfrm>
          <a:off x="950138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168043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343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177845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262970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344757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428751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511670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612673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697700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795503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883628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983666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2860" y="3403994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3236" y="3362132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Gonzalo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38186625"/>
              </p:ext>
            </p:extLst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932425076"/>
              </p:ext>
            </p:extLst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2244000708"/>
              </p:ext>
            </p:extLst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3903450659"/>
              </p:ext>
            </p:extLst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272308554"/>
              </p:ext>
            </p:extLst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Pendientes </a:t>
                </a: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1858885474"/>
              </p:ext>
            </p:extLst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3834273726"/>
              </p:ext>
            </p:extLst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3955465950"/>
              </p:ext>
            </p:extLst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2825304091"/>
              </p:ext>
            </p:extLst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470009462"/>
              </p:ext>
            </p:extLst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Propuesto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52856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2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5951190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60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32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74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86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96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1592051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</p:spTree>
    <p:extLst>
      <p:ext uri="{BB962C8B-B14F-4D97-AF65-F5344CB8AC3E}">
        <p14:creationId xmlns:p14="http://schemas.microsoft.com/office/powerpoint/2010/main" val="37772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8662" y="1772816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GHA</a:t>
            </a:r>
          </a:p>
          <a:p>
            <a:endParaRPr lang="es-PE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Importaciones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Exportaciones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Alcance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395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4075922"/>
            <a:ext cx="8841403" cy="1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9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Av. Elmer </a:t>
            </a:r>
            <a:r>
              <a:rPr lang="es-PE" sz="100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Faucett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 2879, Callao, </a:t>
            </a:r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Perú  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|  T: +51 (1) 513 8900  |  www.talma.com.pe</a:t>
            </a:r>
            <a:endParaRPr lang="es-PE" sz="10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87294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GRACIAS</a:t>
            </a:r>
            <a:endParaRPr lang="es-PE" sz="4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45" y="294346"/>
            <a:ext cx="2881384" cy="9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Exclusiones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622" y="1346710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400" dirty="0" smtClean="0"/>
              <a:t>La transmisión de manifiesto exportaciones</a:t>
            </a:r>
            <a:endParaRPr lang="es-PE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5513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62239"/>
            <a:ext cx="10328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Los tableros se visualizaran en Chrome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Se </a:t>
            </a:r>
            <a:r>
              <a:rPr lang="es-PE" sz="1700" dirty="0"/>
              <a:t>creará un nuevo sitio web para el tablero de transmisiones, no se usara el </a:t>
            </a:r>
            <a:r>
              <a:rPr lang="es-PE" sz="1700" dirty="0" smtClean="0"/>
              <a:t>del </a:t>
            </a:r>
            <a:r>
              <a:rPr lang="es-PE" sz="1700" dirty="0"/>
              <a:t>PCO ya que su seguridad apunta a "</a:t>
            </a:r>
            <a:r>
              <a:rPr lang="es-PE" sz="1700" dirty="0" smtClean="0"/>
              <a:t>Gestión </a:t>
            </a:r>
            <a:r>
              <a:rPr lang="es-PE" sz="1700" dirty="0"/>
              <a:t>de usuarios" que solo funciona en </a:t>
            </a:r>
            <a:r>
              <a:rPr lang="es-PE" sz="1700" dirty="0" smtClean="0"/>
              <a:t>IE.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Agrupar las columnas de procesos por responsabilidad </a:t>
            </a:r>
            <a:r>
              <a:rPr lang="es-PE" sz="1700" dirty="0"/>
              <a:t>en la grilla </a:t>
            </a:r>
            <a:r>
              <a:rPr lang="es-PE" sz="1700" dirty="0" smtClean="0"/>
              <a:t>hija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No mostrar los bultos manifestado en la grilla </a:t>
            </a:r>
            <a:r>
              <a:rPr lang="es-PE" sz="1700" dirty="0" smtClean="0"/>
              <a:t>madre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Para faltos totales </a:t>
            </a:r>
            <a:r>
              <a:rPr lang="es-PE" sz="1700" dirty="0" smtClean="0"/>
              <a:t>se </a:t>
            </a:r>
            <a:r>
              <a:rPr lang="es-PE" sz="1700" dirty="0"/>
              <a:t>debe transmitir el anexo 6 hijo o master y bloquearse la columna del </a:t>
            </a:r>
            <a:r>
              <a:rPr lang="es-PE" sz="1700" dirty="0" smtClean="0"/>
              <a:t>anexo </a:t>
            </a:r>
            <a:r>
              <a:rPr lang="es-PE" sz="1700" dirty="0"/>
              <a:t>5 y 7 ya que esta </a:t>
            </a:r>
            <a:r>
              <a:rPr lang="es-PE" sz="1700" dirty="0" smtClean="0"/>
              <a:t>guía </a:t>
            </a:r>
            <a:r>
              <a:rPr lang="es-PE" sz="1700" dirty="0"/>
              <a:t>nunca </a:t>
            </a:r>
            <a:r>
              <a:rPr lang="es-PE" sz="1700" dirty="0" smtClean="0"/>
              <a:t>llegó(se </a:t>
            </a:r>
            <a:r>
              <a:rPr lang="es-PE" sz="1700" dirty="0"/>
              <a:t>reconoce un falto por la letra F</a:t>
            </a:r>
            <a:r>
              <a:rPr lang="es-PE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El error se puede visualizarlo </a:t>
            </a:r>
            <a:r>
              <a:rPr lang="es-PE" sz="1700" dirty="0" smtClean="0"/>
              <a:t>pasando el puntero en </a:t>
            </a:r>
            <a:r>
              <a:rPr lang="es-PE" sz="1700" dirty="0"/>
              <a:t>la celda del error y que se levante un </a:t>
            </a:r>
            <a:r>
              <a:rPr lang="es-PE" sz="1700" dirty="0" err="1"/>
              <a:t>tooltip</a:t>
            </a:r>
            <a:r>
              <a:rPr lang="es-PE" sz="1700" dirty="0"/>
              <a:t> del error </a:t>
            </a:r>
            <a:r>
              <a:rPr lang="es-PE" sz="1700" dirty="0" smtClean="0"/>
              <a:t>o </a:t>
            </a:r>
            <a:r>
              <a:rPr lang="es-PE" sz="1700" dirty="0"/>
              <a:t>la otra alternativa es que se levante una ventana desde </a:t>
            </a:r>
            <a:r>
              <a:rPr lang="es-PE" sz="1700" dirty="0" smtClean="0"/>
              <a:t>la </a:t>
            </a:r>
            <a:r>
              <a:rPr lang="es-PE" sz="1700" dirty="0"/>
              <a:t>columna tipo de error por todos los errores que se </a:t>
            </a:r>
            <a:r>
              <a:rPr lang="es-PE" sz="1700" dirty="0" smtClean="0"/>
              <a:t>generaron.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197552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78449"/>
            <a:ext cx="10328001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reabrir el vuelo por cambio de modalidad, caso cuando el vuelo ya fue cerrado y desapareció del tablero(caso: cambio de modalidad) el cambio se da de los 02 a los </a:t>
            </a:r>
            <a:r>
              <a:rPr lang="es-PE" sz="1700" dirty="0" smtClean="0"/>
              <a:t>03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No mostrar guías MOD2 y INCORPORACION(hablarlo con </a:t>
            </a:r>
            <a:r>
              <a:rPr lang="es-PE" sz="1700" dirty="0">
                <a:solidFill>
                  <a:srgbClr val="FF0000"/>
                </a:solidFill>
              </a:rPr>
              <a:t>G</a:t>
            </a:r>
            <a:r>
              <a:rPr lang="es-PE" sz="1700" dirty="0" smtClean="0">
                <a:solidFill>
                  <a:srgbClr val="FF0000"/>
                </a:solidFill>
              </a:rPr>
              <a:t>onzalo)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Adicionar al campo Tipo Ingreso en SITRADI, el valor “ADICION DE GUIA”, con el objetivo de no mostrar estas guías.</a:t>
            </a:r>
            <a:endParaRPr lang="es-PE" sz="1700" dirty="0">
              <a:solidFill>
                <a:srgbClr val="FF0000"/>
              </a:solidFill>
            </a:endParaRPr>
          </a:p>
          <a:p>
            <a:r>
              <a:rPr lang="es-PE" sz="17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la guía inicialmente no iba a ingresar al almacén porque esta dirigida a otro almacén , después se decide que se va a tarjar en talma por lo que se ingresa la guía en Hermes y debería visualizarse en el tablero para visualizar todas sus transmisiones.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Cuando </a:t>
            </a:r>
            <a:r>
              <a:rPr lang="es-PE" sz="1700" dirty="0"/>
              <a:t>se </a:t>
            </a:r>
            <a:r>
              <a:rPr lang="es-PE" sz="1700" dirty="0" smtClean="0"/>
              <a:t>incorpora </a:t>
            </a:r>
            <a:r>
              <a:rPr lang="es-PE" sz="1700" dirty="0"/>
              <a:t>una </a:t>
            </a:r>
            <a:r>
              <a:rPr lang="es-PE" sz="1700" dirty="0" smtClean="0"/>
              <a:t>guía después </a:t>
            </a:r>
            <a:r>
              <a:rPr lang="es-PE" sz="1700" dirty="0"/>
              <a:t>de cerrado el vuelo o antes porque esa </a:t>
            </a:r>
            <a:r>
              <a:rPr lang="es-PE" sz="1700" dirty="0" smtClean="0"/>
              <a:t>guía </a:t>
            </a:r>
            <a:r>
              <a:rPr lang="es-PE" sz="1700" dirty="0"/>
              <a:t>no fue declarada en el manifiesto(esas </a:t>
            </a:r>
            <a:r>
              <a:rPr lang="es-PE" sz="1700" dirty="0" smtClean="0"/>
              <a:t>guías </a:t>
            </a:r>
            <a:r>
              <a:rPr lang="es-PE" sz="1700" dirty="0"/>
              <a:t>se presenta expediente) por lo que yo </a:t>
            </a:r>
            <a:r>
              <a:rPr lang="es-PE" sz="1700" dirty="0" smtClean="0"/>
              <a:t>tendría </a:t>
            </a:r>
            <a:r>
              <a:rPr lang="es-PE" sz="1700" dirty="0"/>
              <a:t>que descartar estas </a:t>
            </a:r>
            <a:r>
              <a:rPr lang="es-PE" sz="1700" dirty="0" smtClean="0"/>
              <a:t>guías </a:t>
            </a:r>
            <a:r>
              <a:rPr lang="es-PE" sz="1700" dirty="0"/>
              <a:t>para esto manifiestos registrará en </a:t>
            </a:r>
            <a:r>
              <a:rPr lang="es-PE" sz="1700" dirty="0" smtClean="0"/>
              <a:t>gestión </a:t>
            </a:r>
            <a:r>
              <a:rPr lang="es-PE" sz="1700" dirty="0"/>
              <a:t>de </a:t>
            </a:r>
            <a:r>
              <a:rPr lang="es-PE" sz="1700" dirty="0" smtClean="0"/>
              <a:t>guías </a:t>
            </a:r>
            <a:r>
              <a:rPr lang="es-PE" sz="1700" dirty="0"/>
              <a:t>la palabra "ADICION DE GUIA" para lo cual me </a:t>
            </a:r>
            <a:r>
              <a:rPr lang="es-PE" sz="1700" dirty="0" smtClean="0"/>
              <a:t>daría </a:t>
            </a:r>
            <a:r>
              <a:rPr lang="es-PE" sz="1700" dirty="0"/>
              <a:t>el indicador de que no debo considerar esa </a:t>
            </a:r>
            <a:r>
              <a:rPr lang="es-PE" sz="1700" dirty="0" smtClean="0"/>
              <a:t>guía </a:t>
            </a:r>
            <a:r>
              <a:rPr lang="es-PE" sz="1700" dirty="0"/>
              <a:t>en el vuelo ni el </a:t>
            </a:r>
            <a:r>
              <a:rPr lang="es-PE" sz="1700" dirty="0" smtClean="0"/>
              <a:t>tablero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Para los depósitos temporal diferente a 3507 solo se habilitará para la información de guías procesos anexo5 y anexo6 master.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391183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Entregables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48107" y="206084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GHA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386" y="2062376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Impo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751390" y="2039144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Expo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48107" y="422108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Módulo contenedor Web Aduanas 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7838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Documento Análisis de Sistemas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74675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Activación Transmisiones Teledespacho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96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Prototipos Inicio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862958" y="1700808"/>
            <a:ext cx="5472608" cy="3024336"/>
            <a:chOff x="0" y="-105956"/>
            <a:chExt cx="9144000" cy="696395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-105956"/>
              <a:ext cx="9144000" cy="6963956"/>
              <a:chOff x="0" y="-105956"/>
              <a:chExt cx="9144000" cy="69639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7" y="-105956"/>
                <a:ext cx="2423287" cy="52821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Ingreso Transmisiones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4247236" y="2504654"/>
            <a:ext cx="598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Perfil: </a:t>
            </a: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4247236" y="3023849"/>
            <a:ext cx="7761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Usuario: </a:t>
            </a: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4247236" y="3592169"/>
            <a:ext cx="622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Clave: </a:t>
            </a:r>
          </a:p>
        </p:txBody>
      </p:sp>
      <p:grpSp>
        <p:nvGrpSpPr>
          <p:cNvPr id="17" name="Group 1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728403" y="2459829"/>
            <a:ext cx="1471744" cy="320480"/>
            <a:chOff x="507869" y="3729779"/>
            <a:chExt cx="1471744" cy="320480"/>
          </a:xfrm>
        </p:grpSpPr>
        <p:sp>
          <p:nvSpPr>
            <p:cNvPr id="18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GHA</a:t>
              </a:r>
            </a:p>
          </p:txBody>
        </p:sp>
        <p:sp>
          <p:nvSpPr>
            <p:cNvPr id="19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5731986" y="3023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gtaca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88273" y="3567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9"/>
            </p:custDataLst>
          </p:nvPr>
        </p:nvSpPr>
        <p:spPr>
          <a:xfrm>
            <a:off x="7723904" y="42123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249046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Numeración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904267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945934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ETA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680131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798730" y="1660461"/>
            <a:ext cx="2913099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IMPO</a:t>
            </a:r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57791"/>
            <a:ext cx="835473" cy="905096"/>
          </a:xfrm>
          <a:prstGeom prst="rect">
            <a:avLst/>
          </a:prstGeom>
        </p:spPr>
      </p:pic>
      <p:sp>
        <p:nvSpPr>
          <p:cNvPr id="105" name="Elipse 156"/>
          <p:cNvSpPr/>
          <p:nvPr/>
        </p:nvSpPr>
        <p:spPr>
          <a:xfrm>
            <a:off x="6151342" y="2215445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4" y="166046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Solo vuelos</a:t>
            </a:r>
          </a:p>
          <a:p>
            <a:r>
              <a:rPr lang="es-PE" dirty="0" smtClean="0"/>
              <a:t>No tiene grilla hija</a:t>
            </a:r>
            <a:endParaRPr lang="es-PE" dirty="0"/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302" y="1970775"/>
            <a:ext cx="835473" cy="905096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06" y="1955881"/>
            <a:ext cx="835473" cy="905096"/>
          </a:xfrm>
          <a:prstGeom prst="rect">
            <a:avLst/>
          </a:prstGeom>
        </p:spPr>
      </p:pic>
      <p:sp>
        <p:nvSpPr>
          <p:cNvPr id="111" name="CuadroTexto 38"/>
          <p:cNvSpPr txBox="1"/>
          <p:nvPr/>
        </p:nvSpPr>
        <p:spPr>
          <a:xfrm>
            <a:off x="6906367" y="2931310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adroTexto 38"/>
          <p:cNvSpPr txBox="1"/>
          <p:nvPr/>
        </p:nvSpPr>
        <p:spPr>
          <a:xfrm>
            <a:off x="7842471" y="2957696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783" y="2431424"/>
            <a:ext cx="241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anexo 5 y 6 dependerá de las transmisiones de manifiestos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-1359" y="4335324"/>
            <a:ext cx="235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Deberá tener una opción para cerrar el vuelo </a:t>
            </a:r>
            <a:endParaRPr lang="es-PE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056" y="4741164"/>
            <a:ext cx="9178777" cy="1580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u="sng" dirty="0" smtClean="0">
                <a:solidFill>
                  <a:schemeClr val="bg1"/>
                </a:solidFill>
              </a:rPr>
              <a:t>Impo</a:t>
            </a:r>
            <a:r>
              <a:rPr lang="es-PE" sz="1200" b="1" dirty="0" smtClean="0">
                <a:solidFill>
                  <a:schemeClr val="bg1"/>
                </a:solidFill>
              </a:rPr>
              <a:t> / expo</a:t>
            </a:r>
            <a:endParaRPr lang="es-P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9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: Tal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CAF9FAC5-0B41-4144-A530-E963B326E3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370DCE-6B02-43E4-B462-EE68941381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4DB24E9-7B09-4AB5-8715-26638CA102D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2255F7-A4C3-4E6F-9491-BD150D11E33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B412AC7-136E-45BA-B3BC-91E37935A53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1AF3BDC-10DF-4C3F-BD8E-EDEA0AC655D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B1D9A1B-8DEB-4B6A-BF18-7B9C5DBF533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EAD2ED1-6E14-421A-9E09-F54401142C8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8339007-68FA-4CD7-9B6A-03E725113E8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24538</TotalTime>
  <Words>1130</Words>
  <Application>Microsoft Office PowerPoint</Application>
  <PresentationFormat>Personalizado</PresentationFormat>
  <Paragraphs>307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Segoe</vt:lpstr>
      <vt:lpstr>Segoe UI</vt:lpstr>
      <vt:lpstr>Wingdings</vt:lpstr>
      <vt:lpstr>Tema: Talma</vt:lpstr>
      <vt:lpstr>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jleiva</dc:creator>
  <cp:lastModifiedBy>Yery Agreda Castro</cp:lastModifiedBy>
  <cp:revision>620</cp:revision>
  <cp:lastPrinted>2017-03-23T15:18:37Z</cp:lastPrinted>
  <dcterms:created xsi:type="dcterms:W3CDTF">2015-08-27T17:17:10Z</dcterms:created>
  <dcterms:modified xsi:type="dcterms:W3CDTF">2018-04-04T23:23:03Z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