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Felix007" charset="1" panose="00000000000000000000"/>
      <p:regular r:id="rId19"/>
    </p:embeddedFont>
    <p:embeddedFont>
      <p:font typeface="Greta Sans Bold" charset="1" panose="00000000000000000000"/>
      <p:regular r:id="rId20"/>
    </p:embeddedFont>
    <p:embeddedFont>
      <p:font typeface="Greta Sans" charset="1" panose="00000000000000000000"/>
      <p:regular r:id="rId21"/>
    </p:embeddedFont>
    <p:embeddedFont>
      <p:font typeface="Open Sans Bold" charset="1" panose="020B0806030504020204"/>
      <p:regular r:id="rId22"/>
    </p:embeddedFont>
    <p:embeddedFont>
      <p:font typeface="Dybbuk" charset="1" panose="00000500000000000000"/>
      <p:regular r:id="rId23"/>
    </p:embeddedFont>
    <p:embeddedFont>
      <p:font typeface="Suez One" charset="1" panose="00000500000000000000"/>
      <p:regular r:id="rId24"/>
    </p:embeddedFont>
    <p:embeddedFont>
      <p:font typeface="Alatsi" charset="1" panose="00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11" Target="../media/image2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11" Target="../media/image34.svg" Type="http://schemas.openxmlformats.org/officeDocument/2006/relationships/image"/><Relationship Id="rId12" Target="../media/image35.png" Type="http://schemas.openxmlformats.org/officeDocument/2006/relationships/image"/><Relationship Id="rId13" Target="../media/image36.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633952" y="2500459"/>
            <a:ext cx="10141743" cy="3800475"/>
          </a:xfrm>
          <a:prstGeom prst="rect">
            <a:avLst/>
          </a:prstGeom>
        </p:spPr>
        <p:txBody>
          <a:bodyPr anchor="t" rtlCol="false" tIns="0" lIns="0" bIns="0" rIns="0">
            <a:spAutoFit/>
          </a:bodyPr>
          <a:lstStyle/>
          <a:p>
            <a:pPr algn="ctr">
              <a:lnSpc>
                <a:spcPts val="14550"/>
              </a:lnSpc>
            </a:pPr>
            <a:r>
              <a:rPr lang="he-IL" sz="15000">
                <a:solidFill>
                  <a:srgbClr val="000000"/>
                </a:solidFill>
                <a:latin typeface="Felix007"/>
                <a:ea typeface="Felix007"/>
                <a:cs typeface="Felix007"/>
                <a:sym typeface="Felix007"/>
                <a:rtl val="true"/>
              </a:rPr>
              <a:t>תיאוריה</a:t>
            </a:r>
            <a:r>
              <a:rPr lang="he-IL" sz="15000">
                <a:solidFill>
                  <a:srgbClr val="000000"/>
                </a:solidFill>
                <a:latin typeface="Felix007"/>
                <a:ea typeface="Felix007"/>
                <a:cs typeface="Felix007"/>
                <a:sym typeface="Felix007"/>
                <a:rtl val="true"/>
              </a:rPr>
              <a:t> סטטיסטית</a:t>
            </a:r>
          </a:p>
        </p:txBody>
      </p:sp>
      <p:sp>
        <p:nvSpPr>
          <p:cNvPr name="Freeform 3" id="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14232" y="0"/>
            <a:ext cx="13399155" cy="11158984"/>
          </a:xfrm>
          <a:custGeom>
            <a:avLst/>
            <a:gdLst/>
            <a:ahLst/>
            <a:cxnLst/>
            <a:rect r="r" b="b" t="t" l="l"/>
            <a:pathLst>
              <a:path h="11158984" w="13399155">
                <a:moveTo>
                  <a:pt x="0" y="0"/>
                </a:moveTo>
                <a:lnTo>
                  <a:pt x="13399155" y="0"/>
                </a:lnTo>
                <a:lnTo>
                  <a:pt x="13399155" y="11158984"/>
                </a:lnTo>
                <a:lnTo>
                  <a:pt x="0" y="11158984"/>
                </a:lnTo>
                <a:lnTo>
                  <a:pt x="0" y="0"/>
                </a:lnTo>
                <a:close/>
              </a:path>
            </a:pathLst>
          </a:custGeom>
          <a:blipFill>
            <a:blip r:embed="rId4">
              <a:alphaModFix amt="49000"/>
            </a:blip>
            <a:stretch>
              <a:fillRect l="-12500" t="0" r="-12500" b="0"/>
            </a:stretch>
          </a:blipFill>
        </p:spPr>
      </p:sp>
      <p:sp>
        <p:nvSpPr>
          <p:cNvPr name="TextBox 6" id="6"/>
          <p:cNvSpPr txBox="true"/>
          <p:nvPr/>
        </p:nvSpPr>
        <p:spPr>
          <a:xfrm rot="0">
            <a:off x="3392149" y="6327557"/>
            <a:ext cx="12625348" cy="2006979"/>
          </a:xfrm>
          <a:prstGeom prst="rect">
            <a:avLst/>
          </a:prstGeom>
        </p:spPr>
        <p:txBody>
          <a:bodyPr anchor="t" rtlCol="false" tIns="0" lIns="0" bIns="0" rIns="0">
            <a:spAutoFit/>
          </a:bodyPr>
          <a:lstStyle/>
          <a:p>
            <a:pPr algn="ctr" rtl="true">
              <a:lnSpc>
                <a:spcPts val="8029"/>
              </a:lnSpc>
            </a:pPr>
            <a:r>
              <a:rPr lang="he-IL" b="true" sz="5735">
                <a:solidFill>
                  <a:srgbClr val="000000"/>
                </a:solidFill>
                <a:latin typeface="Greta Sans Bold"/>
                <a:ea typeface="Greta Sans Bold"/>
                <a:cs typeface="Greta Sans Bold"/>
                <a:sym typeface="Greta Sans Bold"/>
                <a:rtl val="true"/>
              </a:rPr>
              <a:t>מציגות</a:t>
            </a:r>
          </a:p>
          <a:p>
            <a:pPr algn="ctr" rtl="true">
              <a:lnSpc>
                <a:spcPts val="8029"/>
              </a:lnSpc>
            </a:pPr>
            <a:r>
              <a:rPr lang="he-IL" b="true" sz="5735">
                <a:solidFill>
                  <a:srgbClr val="000000"/>
                </a:solidFill>
                <a:latin typeface="Greta Sans Bold"/>
                <a:ea typeface="Greta Sans Bold"/>
                <a:cs typeface="Greta Sans Bold"/>
                <a:sym typeface="Greta Sans Bold"/>
                <a:rtl val="true"/>
              </a:rPr>
              <a:t>תמר מייקלסון ויהל איבגי</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76300"/>
            <a:ext cx="13180039" cy="1441451"/>
          </a:xfrm>
          <a:prstGeom prst="rect">
            <a:avLst/>
          </a:prstGeom>
        </p:spPr>
        <p:txBody>
          <a:bodyPr anchor="t" rtlCol="false" tIns="0" lIns="0" bIns="0" rIns="0">
            <a:spAutoFit/>
          </a:bodyPr>
          <a:lstStyle/>
          <a:p>
            <a:pPr algn="ctr" rtl="true">
              <a:lnSpc>
                <a:spcPts val="11899"/>
              </a:lnSpc>
            </a:pPr>
            <a:r>
              <a:rPr lang="he-IL" sz="8499">
                <a:solidFill>
                  <a:srgbClr val="000000"/>
                </a:solidFill>
                <a:latin typeface="Felix007"/>
                <a:ea typeface="Felix007"/>
                <a:cs typeface="Felix007"/>
                <a:sym typeface="Felix007"/>
                <a:rtl val="true"/>
              </a:rPr>
              <a:t>תוצאות ראשוניות</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10</a:t>
              </a:r>
            </a:p>
          </p:txBody>
        </p:sp>
      </p:grpSp>
      <p:sp>
        <p:nvSpPr>
          <p:cNvPr name="Freeform 8" id="8"/>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5483278" y="6537713"/>
            <a:ext cx="7315200" cy="64008"/>
          </a:xfrm>
          <a:custGeom>
            <a:avLst/>
            <a:gdLst/>
            <a:ahLst/>
            <a:cxnLst/>
            <a:rect r="r" b="b" t="t" l="l"/>
            <a:pathLst>
              <a:path h="64008" w="7315200">
                <a:moveTo>
                  <a:pt x="0" y="0"/>
                </a:moveTo>
                <a:lnTo>
                  <a:pt x="7315200" y="0"/>
                </a:lnTo>
                <a:lnTo>
                  <a:pt x="7315200" y="64008"/>
                </a:lnTo>
                <a:lnTo>
                  <a:pt x="0" y="640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569995" y="4373947"/>
            <a:ext cx="6487986" cy="1395019"/>
          </a:xfrm>
          <a:custGeom>
            <a:avLst/>
            <a:gdLst/>
            <a:ahLst/>
            <a:cxnLst/>
            <a:rect r="r" b="b" t="t" l="l"/>
            <a:pathLst>
              <a:path h="1395019" w="6487986">
                <a:moveTo>
                  <a:pt x="0" y="0"/>
                </a:moveTo>
                <a:lnTo>
                  <a:pt x="6487986" y="0"/>
                </a:lnTo>
                <a:lnTo>
                  <a:pt x="6487986" y="1395020"/>
                </a:lnTo>
                <a:lnTo>
                  <a:pt x="0" y="1395020"/>
                </a:lnTo>
                <a:lnTo>
                  <a:pt x="0" y="0"/>
                </a:lnTo>
                <a:close/>
              </a:path>
            </a:pathLst>
          </a:custGeom>
          <a:blipFill>
            <a:blip r:embed="rId6"/>
            <a:stretch>
              <a:fillRect l="-178" t="0" r="-32755" b="-98923"/>
            </a:stretch>
          </a:blipFill>
        </p:spPr>
      </p:sp>
      <p:sp>
        <p:nvSpPr>
          <p:cNvPr name="Freeform 11" id="11"/>
          <p:cNvSpPr/>
          <p:nvPr/>
        </p:nvSpPr>
        <p:spPr>
          <a:xfrm flipH="false" flipV="true" rot="7181866">
            <a:off x="7224400" y="4251847"/>
            <a:ext cx="831626" cy="355520"/>
          </a:xfrm>
          <a:custGeom>
            <a:avLst/>
            <a:gdLst/>
            <a:ahLst/>
            <a:cxnLst/>
            <a:rect r="r" b="b" t="t" l="l"/>
            <a:pathLst>
              <a:path h="355520" w="831626">
                <a:moveTo>
                  <a:pt x="0" y="355521"/>
                </a:moveTo>
                <a:lnTo>
                  <a:pt x="831626" y="355521"/>
                </a:lnTo>
                <a:lnTo>
                  <a:pt x="831626" y="0"/>
                </a:lnTo>
                <a:lnTo>
                  <a:pt x="0" y="0"/>
                </a:lnTo>
                <a:lnTo>
                  <a:pt x="0" y="355521"/>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true" rot="-2700000">
            <a:off x="1007547" y="4971303"/>
            <a:ext cx="946779" cy="404748"/>
          </a:xfrm>
          <a:custGeom>
            <a:avLst/>
            <a:gdLst/>
            <a:ahLst/>
            <a:cxnLst/>
            <a:rect r="r" b="b" t="t" l="l"/>
            <a:pathLst>
              <a:path h="404748" w="946779">
                <a:moveTo>
                  <a:pt x="0" y="404748"/>
                </a:moveTo>
                <a:lnTo>
                  <a:pt x="946779" y="404748"/>
                </a:lnTo>
                <a:lnTo>
                  <a:pt x="946779" y="0"/>
                </a:lnTo>
                <a:lnTo>
                  <a:pt x="0" y="0"/>
                </a:lnTo>
                <a:lnTo>
                  <a:pt x="0" y="404748"/>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7731480" y="7899400"/>
            <a:ext cx="326501" cy="261201"/>
          </a:xfrm>
          <a:custGeom>
            <a:avLst/>
            <a:gdLst/>
            <a:ahLst/>
            <a:cxnLst/>
            <a:rect r="r" b="b" t="t" l="l"/>
            <a:pathLst>
              <a:path h="261201" w="326501">
                <a:moveTo>
                  <a:pt x="0" y="0"/>
                </a:moveTo>
                <a:lnTo>
                  <a:pt x="326501" y="0"/>
                </a:lnTo>
                <a:lnTo>
                  <a:pt x="326501" y="261201"/>
                </a:lnTo>
                <a:lnTo>
                  <a:pt x="0" y="261201"/>
                </a:lnTo>
                <a:lnTo>
                  <a:pt x="0" y="0"/>
                </a:lnTo>
                <a:close/>
              </a:path>
            </a:pathLst>
          </a:custGeom>
          <a:blipFill>
            <a:blip r:embed="rId9"/>
            <a:stretch>
              <a:fillRect l="0" t="0" r="0" b="0"/>
            </a:stretch>
          </a:blipFill>
        </p:spPr>
      </p:sp>
      <p:sp>
        <p:nvSpPr>
          <p:cNvPr name="TextBox 14" id="14"/>
          <p:cNvSpPr txBox="true"/>
          <p:nvPr/>
        </p:nvSpPr>
        <p:spPr>
          <a:xfrm rot="0">
            <a:off x="6597150" y="3107024"/>
            <a:ext cx="1939929" cy="711199"/>
          </a:xfrm>
          <a:prstGeom prst="rect">
            <a:avLst/>
          </a:prstGeom>
        </p:spPr>
        <p:txBody>
          <a:bodyPr anchor="t" rtlCol="false" tIns="0" lIns="0" bIns="0" rIns="0">
            <a:spAutoFit/>
          </a:bodyPr>
          <a:lstStyle/>
          <a:p>
            <a:pPr algn="ctr" rtl="true">
              <a:lnSpc>
                <a:spcPts val="2800"/>
              </a:lnSpc>
            </a:pPr>
            <a:r>
              <a:rPr lang="he-IL" sz="2000">
                <a:solidFill>
                  <a:srgbClr val="000000"/>
                </a:solidFill>
                <a:latin typeface="Dybbuk"/>
                <a:ea typeface="Dybbuk"/>
                <a:cs typeface="Dybbuk"/>
                <a:sym typeface="Dybbuk"/>
                <a:rtl val="true"/>
              </a:rPr>
              <a:t>אחוז הנשים שמרוויחות מעל </a:t>
            </a:r>
            <a:r>
              <a:rPr lang="en-US" sz="2000">
                <a:solidFill>
                  <a:srgbClr val="000000"/>
                </a:solidFill>
                <a:latin typeface="Dybbuk"/>
                <a:ea typeface="Dybbuk"/>
                <a:cs typeface="Dybbuk"/>
                <a:sym typeface="Dybbuk"/>
              </a:rPr>
              <a:t>50,000</a:t>
            </a:r>
            <a:r>
              <a:rPr lang="he-IL" sz="2000">
                <a:solidFill>
                  <a:srgbClr val="000000"/>
                </a:solidFill>
                <a:latin typeface="Dybbuk"/>
                <a:ea typeface="Dybbuk"/>
                <a:cs typeface="Dybbuk"/>
                <a:sym typeface="Dybbuk"/>
                <a:rtl val="true"/>
              </a:rPr>
              <a:t> בשנה</a:t>
            </a:r>
          </a:p>
        </p:txBody>
      </p:sp>
      <p:sp>
        <p:nvSpPr>
          <p:cNvPr name="TextBox 15" id="15"/>
          <p:cNvSpPr txBox="true"/>
          <p:nvPr/>
        </p:nvSpPr>
        <p:spPr>
          <a:xfrm rot="0">
            <a:off x="1140639" y="5763477"/>
            <a:ext cx="1939929" cy="711199"/>
          </a:xfrm>
          <a:prstGeom prst="rect">
            <a:avLst/>
          </a:prstGeom>
        </p:spPr>
        <p:txBody>
          <a:bodyPr anchor="t" rtlCol="false" tIns="0" lIns="0" bIns="0" rIns="0">
            <a:spAutoFit/>
          </a:bodyPr>
          <a:lstStyle/>
          <a:p>
            <a:pPr algn="ctr" rtl="true">
              <a:lnSpc>
                <a:spcPts val="2800"/>
              </a:lnSpc>
            </a:pPr>
            <a:r>
              <a:rPr lang="he-IL" sz="2000">
                <a:solidFill>
                  <a:srgbClr val="000000"/>
                </a:solidFill>
                <a:latin typeface="Dybbuk"/>
                <a:ea typeface="Dybbuk"/>
                <a:cs typeface="Dybbuk"/>
                <a:sym typeface="Dybbuk"/>
                <a:rtl val="true"/>
              </a:rPr>
              <a:t>אחוז הגברים שמרוויחים מעל </a:t>
            </a:r>
            <a:r>
              <a:rPr lang="en-US" sz="2000">
                <a:solidFill>
                  <a:srgbClr val="000000"/>
                </a:solidFill>
                <a:latin typeface="Dybbuk"/>
                <a:ea typeface="Dybbuk"/>
                <a:cs typeface="Dybbuk"/>
                <a:sym typeface="Dybbuk"/>
              </a:rPr>
              <a:t>50,000</a:t>
            </a:r>
            <a:r>
              <a:rPr lang="he-IL" sz="2000">
                <a:solidFill>
                  <a:srgbClr val="000000"/>
                </a:solidFill>
                <a:latin typeface="Dybbuk"/>
                <a:ea typeface="Dybbuk"/>
                <a:cs typeface="Dybbuk"/>
                <a:sym typeface="Dybbuk"/>
                <a:rtl val="true"/>
              </a:rPr>
              <a:t> בשנה</a:t>
            </a:r>
          </a:p>
        </p:txBody>
      </p:sp>
      <p:sp>
        <p:nvSpPr>
          <p:cNvPr name="TextBox 16" id="16"/>
          <p:cNvSpPr txBox="true"/>
          <p:nvPr/>
        </p:nvSpPr>
        <p:spPr>
          <a:xfrm rot="0">
            <a:off x="676598" y="7851775"/>
            <a:ext cx="6859990" cy="1406525"/>
          </a:xfrm>
          <a:prstGeom prst="rect">
            <a:avLst/>
          </a:prstGeom>
        </p:spPr>
        <p:txBody>
          <a:bodyPr anchor="t" rtlCol="false" tIns="0" lIns="0" bIns="0" rIns="0">
            <a:spAutoFit/>
          </a:bodyPr>
          <a:lstStyle/>
          <a:p>
            <a:pPr algn="r" rtl="true">
              <a:lnSpc>
                <a:spcPts val="2800"/>
              </a:lnSpc>
              <a:spcBef>
                <a:spcPct val="0"/>
              </a:spcBef>
            </a:pPr>
            <a:r>
              <a:rPr lang="he-IL" sz="2000">
                <a:solidFill>
                  <a:srgbClr val="000000"/>
                </a:solidFill>
                <a:latin typeface="Greta Sans"/>
                <a:ea typeface="Greta Sans"/>
                <a:cs typeface="Greta Sans"/>
                <a:sym typeface="Greta Sans"/>
                <a:rtl val="true"/>
              </a:rPr>
              <a:t>שיעור בעלי הכנסה גבוהה כמעט זהה בין נשים וגברים נשואים (</a:t>
            </a:r>
            <a:r>
              <a:rPr lang="en-US" sz="2000">
                <a:solidFill>
                  <a:srgbClr val="000000"/>
                </a:solidFill>
                <a:latin typeface="Greta Sans"/>
                <a:ea typeface="Greta Sans"/>
                <a:cs typeface="Greta Sans"/>
                <a:sym typeface="Greta Sans"/>
              </a:rPr>
              <a:t>45.5%</a:t>
            </a:r>
            <a:r>
              <a:rPr lang="he-IL" sz="2000">
                <a:solidFill>
                  <a:srgbClr val="000000"/>
                </a:solidFill>
                <a:latin typeface="Greta Sans"/>
                <a:ea typeface="Greta Sans"/>
                <a:cs typeface="Greta Sans"/>
                <a:sym typeface="Greta Sans"/>
                <a:rtl val="true"/>
              </a:rPr>
              <a:t> לעומת </a:t>
            </a:r>
            <a:r>
              <a:rPr lang="en-US" sz="2000">
                <a:solidFill>
                  <a:srgbClr val="000000"/>
                </a:solidFill>
                <a:latin typeface="Greta Sans"/>
                <a:ea typeface="Greta Sans"/>
                <a:cs typeface="Greta Sans"/>
                <a:sym typeface="Greta Sans"/>
              </a:rPr>
              <a:t>44.6%</a:t>
            </a:r>
            <a:r>
              <a:rPr lang="ar-EG" sz="2000">
                <a:solidFill>
                  <a:srgbClr val="000000"/>
                </a:solidFill>
                <a:latin typeface="Greta Sans"/>
                <a:ea typeface="Greta Sans"/>
                <a:cs typeface="Greta Sans"/>
                <a:sym typeface="Greta Sans"/>
                <a:rtl val="true"/>
              </a:rPr>
              <a:t>, </a:t>
            </a:r>
            <a:r>
              <a:rPr lang="en-US" sz="2000">
                <a:solidFill>
                  <a:srgbClr val="000000"/>
                </a:solidFill>
                <a:latin typeface="Greta Sans"/>
                <a:ea typeface="Greta Sans"/>
                <a:cs typeface="Greta Sans"/>
                <a:sym typeface="Greta Sans"/>
              </a:rPr>
              <a:t>p = 0.62</a:t>
            </a:r>
            <a:r>
              <a:rPr lang="ar-EG" sz="2000">
                <a:solidFill>
                  <a:srgbClr val="000000"/>
                </a:solidFill>
                <a:latin typeface="Greta Sans"/>
                <a:ea typeface="Greta Sans"/>
                <a:cs typeface="Greta Sans"/>
                <a:sym typeface="Greta Sans"/>
                <a:rtl val="true"/>
              </a:rPr>
              <a:t>).</a:t>
            </a:r>
          </a:p>
          <a:p>
            <a:pPr algn="r" rtl="true">
              <a:lnSpc>
                <a:spcPts val="2800"/>
              </a:lnSpc>
              <a:spcBef>
                <a:spcPct val="0"/>
              </a:spcBef>
            </a:pPr>
            <a:r>
              <a:rPr lang="he-IL" sz="2000">
                <a:solidFill>
                  <a:srgbClr val="000000"/>
                </a:solidFill>
                <a:latin typeface="Greta Sans"/>
                <a:ea typeface="Greta Sans"/>
                <a:cs typeface="Greta Sans"/>
                <a:sym typeface="Greta Sans"/>
                <a:rtl val="true"/>
              </a:rPr>
              <a:t> למרות ציפייה לפער מגדרי-משפחתי, לא נמצא הבדל מובהק – תוצאה מפתיעה שמרמזת כי נישואין עשויים לאזן פערים בשוק העבודה.</a:t>
            </a:r>
          </a:p>
        </p:txBody>
      </p:sp>
      <p:sp>
        <p:nvSpPr>
          <p:cNvPr name="Freeform 17" id="17"/>
          <p:cNvSpPr/>
          <p:nvPr/>
        </p:nvSpPr>
        <p:spPr>
          <a:xfrm flipH="false" flipV="false" rot="0">
            <a:off x="9988386" y="4373947"/>
            <a:ext cx="7652533" cy="1395019"/>
          </a:xfrm>
          <a:custGeom>
            <a:avLst/>
            <a:gdLst/>
            <a:ahLst/>
            <a:cxnLst/>
            <a:rect r="r" b="b" t="t" l="l"/>
            <a:pathLst>
              <a:path h="1395019" w="7652533">
                <a:moveTo>
                  <a:pt x="0" y="0"/>
                </a:moveTo>
                <a:lnTo>
                  <a:pt x="7652533" y="0"/>
                </a:lnTo>
                <a:lnTo>
                  <a:pt x="7652533" y="1395020"/>
                </a:lnTo>
                <a:lnTo>
                  <a:pt x="0" y="1395020"/>
                </a:lnTo>
                <a:lnTo>
                  <a:pt x="0" y="0"/>
                </a:lnTo>
                <a:close/>
              </a:path>
            </a:pathLst>
          </a:custGeom>
          <a:blipFill>
            <a:blip r:embed="rId6"/>
            <a:stretch>
              <a:fillRect l="0" t="-82058" r="-3149" b="0"/>
            </a:stretch>
          </a:blipFill>
        </p:spPr>
      </p:sp>
      <p:sp>
        <p:nvSpPr>
          <p:cNvPr name="Freeform 18" id="18"/>
          <p:cNvSpPr/>
          <p:nvPr/>
        </p:nvSpPr>
        <p:spPr>
          <a:xfrm flipH="false" flipV="true" rot="-2700000">
            <a:off x="9415455" y="5141343"/>
            <a:ext cx="946779" cy="404748"/>
          </a:xfrm>
          <a:custGeom>
            <a:avLst/>
            <a:gdLst/>
            <a:ahLst/>
            <a:cxnLst/>
            <a:rect r="r" b="b" t="t" l="l"/>
            <a:pathLst>
              <a:path h="404748" w="946779">
                <a:moveTo>
                  <a:pt x="0" y="404748"/>
                </a:moveTo>
                <a:lnTo>
                  <a:pt x="946779" y="404748"/>
                </a:lnTo>
                <a:lnTo>
                  <a:pt x="946779" y="0"/>
                </a:lnTo>
                <a:lnTo>
                  <a:pt x="0" y="0"/>
                </a:lnTo>
                <a:lnTo>
                  <a:pt x="0" y="404748"/>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true" rot="7181866">
            <a:off x="15164994" y="4411296"/>
            <a:ext cx="831626" cy="355520"/>
          </a:xfrm>
          <a:custGeom>
            <a:avLst/>
            <a:gdLst/>
            <a:ahLst/>
            <a:cxnLst/>
            <a:rect r="r" b="b" t="t" l="l"/>
            <a:pathLst>
              <a:path h="355520" w="831626">
                <a:moveTo>
                  <a:pt x="0" y="355521"/>
                </a:moveTo>
                <a:lnTo>
                  <a:pt x="831626" y="355521"/>
                </a:lnTo>
                <a:lnTo>
                  <a:pt x="831626" y="0"/>
                </a:lnTo>
                <a:lnTo>
                  <a:pt x="0" y="0"/>
                </a:lnTo>
                <a:lnTo>
                  <a:pt x="0" y="355521"/>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7086637" y="7753665"/>
            <a:ext cx="554282" cy="406935"/>
          </a:xfrm>
          <a:custGeom>
            <a:avLst/>
            <a:gdLst/>
            <a:ahLst/>
            <a:cxnLst/>
            <a:rect r="r" b="b" t="t" l="l"/>
            <a:pathLst>
              <a:path h="406935" w="554282">
                <a:moveTo>
                  <a:pt x="0" y="0"/>
                </a:moveTo>
                <a:lnTo>
                  <a:pt x="554282" y="0"/>
                </a:lnTo>
                <a:lnTo>
                  <a:pt x="554282" y="406936"/>
                </a:lnTo>
                <a:lnTo>
                  <a:pt x="0" y="40693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1" id="21"/>
          <p:cNvSpPr txBox="true"/>
          <p:nvPr/>
        </p:nvSpPr>
        <p:spPr>
          <a:xfrm rot="0">
            <a:off x="9548547" y="5933517"/>
            <a:ext cx="1939929" cy="711199"/>
          </a:xfrm>
          <a:prstGeom prst="rect">
            <a:avLst/>
          </a:prstGeom>
        </p:spPr>
        <p:txBody>
          <a:bodyPr anchor="t" rtlCol="false" tIns="0" lIns="0" bIns="0" rIns="0">
            <a:spAutoFit/>
          </a:bodyPr>
          <a:lstStyle/>
          <a:p>
            <a:pPr algn="ctr" rtl="true">
              <a:lnSpc>
                <a:spcPts val="2800"/>
              </a:lnSpc>
            </a:pPr>
            <a:r>
              <a:rPr lang="he-IL" sz="2000">
                <a:solidFill>
                  <a:srgbClr val="000000"/>
                </a:solidFill>
                <a:latin typeface="Dybbuk"/>
                <a:ea typeface="Dybbuk"/>
                <a:cs typeface="Dybbuk"/>
                <a:sym typeface="Dybbuk"/>
                <a:rtl val="true"/>
              </a:rPr>
              <a:t>אחוז הגברים שמרוויחים מעל </a:t>
            </a:r>
            <a:r>
              <a:rPr lang="en-US" sz="2000">
                <a:solidFill>
                  <a:srgbClr val="000000"/>
                </a:solidFill>
                <a:latin typeface="Dybbuk"/>
                <a:ea typeface="Dybbuk"/>
                <a:cs typeface="Dybbuk"/>
                <a:sym typeface="Dybbuk"/>
              </a:rPr>
              <a:t>50,000</a:t>
            </a:r>
            <a:r>
              <a:rPr lang="he-IL" sz="2000">
                <a:solidFill>
                  <a:srgbClr val="000000"/>
                </a:solidFill>
                <a:latin typeface="Dybbuk"/>
                <a:ea typeface="Dybbuk"/>
                <a:cs typeface="Dybbuk"/>
                <a:sym typeface="Dybbuk"/>
                <a:rtl val="true"/>
              </a:rPr>
              <a:t> בשנה</a:t>
            </a:r>
          </a:p>
        </p:txBody>
      </p:sp>
      <p:sp>
        <p:nvSpPr>
          <p:cNvPr name="TextBox 22" id="22"/>
          <p:cNvSpPr txBox="true"/>
          <p:nvPr/>
        </p:nvSpPr>
        <p:spPr>
          <a:xfrm rot="0">
            <a:off x="13913508" y="3310323"/>
            <a:ext cx="1939929" cy="711199"/>
          </a:xfrm>
          <a:prstGeom prst="rect">
            <a:avLst/>
          </a:prstGeom>
        </p:spPr>
        <p:txBody>
          <a:bodyPr anchor="t" rtlCol="false" tIns="0" lIns="0" bIns="0" rIns="0">
            <a:spAutoFit/>
          </a:bodyPr>
          <a:lstStyle/>
          <a:p>
            <a:pPr algn="ctr" rtl="true">
              <a:lnSpc>
                <a:spcPts val="2800"/>
              </a:lnSpc>
            </a:pPr>
            <a:r>
              <a:rPr lang="he-IL" sz="2000">
                <a:solidFill>
                  <a:srgbClr val="000000"/>
                </a:solidFill>
                <a:latin typeface="Dybbuk"/>
                <a:ea typeface="Dybbuk"/>
                <a:cs typeface="Dybbuk"/>
                <a:sym typeface="Dybbuk"/>
                <a:rtl val="true"/>
              </a:rPr>
              <a:t>אחוז הנשים שמרוויחות מעל </a:t>
            </a:r>
            <a:r>
              <a:rPr lang="en-US" sz="2000">
                <a:solidFill>
                  <a:srgbClr val="000000"/>
                </a:solidFill>
                <a:latin typeface="Dybbuk"/>
                <a:ea typeface="Dybbuk"/>
                <a:cs typeface="Dybbuk"/>
                <a:sym typeface="Dybbuk"/>
              </a:rPr>
              <a:t>50,000</a:t>
            </a:r>
            <a:r>
              <a:rPr lang="he-IL" sz="2000">
                <a:solidFill>
                  <a:srgbClr val="000000"/>
                </a:solidFill>
                <a:latin typeface="Dybbuk"/>
                <a:ea typeface="Dybbuk"/>
                <a:cs typeface="Dybbuk"/>
                <a:sym typeface="Dybbuk"/>
                <a:rtl val="true"/>
              </a:rPr>
              <a:t> בשנה</a:t>
            </a:r>
          </a:p>
        </p:txBody>
      </p:sp>
      <p:sp>
        <p:nvSpPr>
          <p:cNvPr name="TextBox 23" id="23"/>
          <p:cNvSpPr txBox="true"/>
          <p:nvPr/>
        </p:nvSpPr>
        <p:spPr>
          <a:xfrm rot="0">
            <a:off x="9888844" y="7851775"/>
            <a:ext cx="7091663" cy="1406525"/>
          </a:xfrm>
          <a:prstGeom prst="rect">
            <a:avLst/>
          </a:prstGeom>
        </p:spPr>
        <p:txBody>
          <a:bodyPr anchor="t" rtlCol="false" tIns="0" lIns="0" bIns="0" rIns="0">
            <a:spAutoFit/>
          </a:bodyPr>
          <a:lstStyle/>
          <a:p>
            <a:pPr algn="r" rtl="true">
              <a:lnSpc>
                <a:spcPts val="2800"/>
              </a:lnSpc>
              <a:spcBef>
                <a:spcPct val="0"/>
              </a:spcBef>
            </a:pPr>
            <a:r>
              <a:rPr lang="he-IL" sz="2000">
                <a:solidFill>
                  <a:srgbClr val="000000"/>
                </a:solidFill>
                <a:latin typeface="Greta Sans"/>
                <a:ea typeface="Greta Sans"/>
                <a:cs typeface="Greta Sans"/>
                <a:sym typeface="Greta Sans"/>
                <a:rtl val="true"/>
              </a:rPr>
              <a:t>גברים באופן כללי מרוויחים משמעותית יותר מנשים (</a:t>
            </a:r>
            <a:r>
              <a:rPr lang="en-US" sz="2000">
                <a:solidFill>
                  <a:srgbClr val="000000"/>
                </a:solidFill>
                <a:latin typeface="Greta Sans"/>
                <a:ea typeface="Greta Sans"/>
                <a:cs typeface="Greta Sans"/>
                <a:sym typeface="Greta Sans"/>
              </a:rPr>
              <a:t>30.6%</a:t>
            </a:r>
            <a:r>
              <a:rPr lang="he-IL" sz="2000">
                <a:solidFill>
                  <a:srgbClr val="000000"/>
                </a:solidFill>
                <a:latin typeface="Greta Sans"/>
                <a:ea typeface="Greta Sans"/>
                <a:cs typeface="Greta Sans"/>
                <a:sym typeface="Greta Sans"/>
                <a:rtl val="true"/>
              </a:rPr>
              <a:t> לעומת </a:t>
            </a:r>
            <a:r>
              <a:rPr lang="en-US" sz="2000">
                <a:solidFill>
                  <a:srgbClr val="000000"/>
                </a:solidFill>
                <a:latin typeface="Greta Sans"/>
                <a:ea typeface="Greta Sans"/>
                <a:cs typeface="Greta Sans"/>
                <a:sym typeface="Greta Sans"/>
              </a:rPr>
              <a:t>11.0%</a:t>
            </a:r>
            <a:r>
              <a:rPr lang="ar-EG" sz="2000">
                <a:solidFill>
                  <a:srgbClr val="000000"/>
                </a:solidFill>
                <a:latin typeface="Greta Sans"/>
                <a:ea typeface="Greta Sans"/>
                <a:cs typeface="Greta Sans"/>
                <a:sym typeface="Greta Sans"/>
                <a:rtl val="true"/>
              </a:rPr>
              <a:t>, </a:t>
            </a:r>
            <a:r>
              <a:rPr lang="en-US" sz="2000">
                <a:solidFill>
                  <a:srgbClr val="000000"/>
                </a:solidFill>
                <a:latin typeface="Greta Sans"/>
                <a:ea typeface="Greta Sans"/>
                <a:cs typeface="Greta Sans"/>
                <a:sym typeface="Greta Sans"/>
              </a:rPr>
              <a:t>p &lt; 0.001</a:t>
            </a:r>
            <a:r>
              <a:rPr lang="ar-EG" sz="2000">
                <a:solidFill>
                  <a:srgbClr val="000000"/>
                </a:solidFill>
                <a:latin typeface="Greta Sans"/>
                <a:ea typeface="Greta Sans"/>
                <a:cs typeface="Greta Sans"/>
                <a:sym typeface="Greta Sans"/>
                <a:rtl val="true"/>
              </a:rPr>
              <a:t>).</a:t>
            </a:r>
          </a:p>
          <a:p>
            <a:pPr algn="r" rtl="true">
              <a:lnSpc>
                <a:spcPts val="2800"/>
              </a:lnSpc>
              <a:spcBef>
                <a:spcPct val="0"/>
              </a:spcBef>
            </a:pPr>
            <a:r>
              <a:rPr lang="he-IL" sz="2000">
                <a:solidFill>
                  <a:srgbClr val="000000"/>
                </a:solidFill>
                <a:latin typeface="Greta Sans"/>
                <a:ea typeface="Greta Sans"/>
                <a:cs typeface="Greta Sans"/>
                <a:sym typeface="Greta Sans"/>
                <a:rtl val="true"/>
              </a:rPr>
              <a:t> הבדל זה מובהק סטטיסטית ומעיד על פער מגדרי ברור בהכנסה באוכלוסייה הכללית – בהתאם לממצאים מוכרים במחקרי שוק העבודה.</a:t>
            </a:r>
          </a:p>
        </p:txBody>
      </p:sp>
      <p:sp>
        <p:nvSpPr>
          <p:cNvPr name="TextBox 24" id="24"/>
          <p:cNvSpPr txBox="true"/>
          <p:nvPr/>
        </p:nvSpPr>
        <p:spPr>
          <a:xfrm rot="0">
            <a:off x="6919027" y="2260601"/>
            <a:ext cx="4385938" cy="504947"/>
          </a:xfrm>
          <a:prstGeom prst="rect">
            <a:avLst/>
          </a:prstGeom>
        </p:spPr>
        <p:txBody>
          <a:bodyPr anchor="t" rtlCol="false" tIns="0" lIns="0" bIns="0" rIns="0">
            <a:spAutoFit/>
          </a:bodyPr>
          <a:lstStyle/>
          <a:p>
            <a:pPr algn="ctr" rtl="true">
              <a:lnSpc>
                <a:spcPts val="4193"/>
              </a:lnSpc>
              <a:spcBef>
                <a:spcPct val="0"/>
              </a:spcBef>
            </a:pPr>
            <a:r>
              <a:rPr lang="he-IL" sz="2995">
                <a:solidFill>
                  <a:srgbClr val="000000"/>
                </a:solidFill>
                <a:latin typeface="Suez One"/>
                <a:ea typeface="Suez One"/>
                <a:cs typeface="Suez One"/>
                <a:sym typeface="Suez One"/>
                <a:rtl val="true"/>
              </a:rPr>
              <a:t>מבחן </a:t>
            </a:r>
            <a:r>
              <a:rPr lang="en-US" sz="2995">
                <a:solidFill>
                  <a:srgbClr val="000000"/>
                </a:solidFill>
                <a:latin typeface="Suez One"/>
                <a:ea typeface="Suez One"/>
                <a:cs typeface="Suez One"/>
                <a:sym typeface="Suez One"/>
              </a:rPr>
              <a:t>Z</a:t>
            </a:r>
            <a:r>
              <a:rPr lang="he-IL" sz="2995">
                <a:solidFill>
                  <a:srgbClr val="000000"/>
                </a:solidFill>
                <a:latin typeface="Suez One"/>
                <a:ea typeface="Suez One"/>
                <a:cs typeface="Suez One"/>
                <a:sym typeface="Suez One"/>
                <a:rtl val="true"/>
              </a:rPr>
              <a:t> חד צדדי לפרופורציות</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11</a:t>
              </a:r>
            </a:p>
          </p:txBody>
        </p:sp>
      </p:grpSp>
      <p:sp>
        <p:nvSpPr>
          <p:cNvPr name="Freeform 7" id="7"/>
          <p:cNvSpPr/>
          <p:nvPr/>
        </p:nvSpPr>
        <p:spPr>
          <a:xfrm flipH="false" flipV="false" rot="-5400000">
            <a:off x="-2942586" y="1863322"/>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486400" y="8555835"/>
            <a:ext cx="7315200" cy="64008"/>
          </a:xfrm>
          <a:custGeom>
            <a:avLst/>
            <a:gdLst/>
            <a:ahLst/>
            <a:cxnLst/>
            <a:rect r="r" b="b" t="t" l="l"/>
            <a:pathLst>
              <a:path h="64008" w="7315200">
                <a:moveTo>
                  <a:pt x="0" y="0"/>
                </a:moveTo>
                <a:lnTo>
                  <a:pt x="7315200" y="0"/>
                </a:lnTo>
                <a:lnTo>
                  <a:pt x="7315200" y="64008"/>
                </a:lnTo>
                <a:lnTo>
                  <a:pt x="0" y="640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741573" y="2026026"/>
            <a:ext cx="6804855" cy="6234948"/>
          </a:xfrm>
          <a:custGeom>
            <a:avLst/>
            <a:gdLst/>
            <a:ahLst/>
            <a:cxnLst/>
            <a:rect r="r" b="b" t="t" l="l"/>
            <a:pathLst>
              <a:path h="6234948" w="6804855">
                <a:moveTo>
                  <a:pt x="0" y="0"/>
                </a:moveTo>
                <a:lnTo>
                  <a:pt x="6804854" y="0"/>
                </a:lnTo>
                <a:lnTo>
                  <a:pt x="6804854" y="6234948"/>
                </a:lnTo>
                <a:lnTo>
                  <a:pt x="0" y="6234948"/>
                </a:lnTo>
                <a:lnTo>
                  <a:pt x="0" y="0"/>
                </a:lnTo>
                <a:close/>
              </a:path>
            </a:pathLst>
          </a:custGeom>
          <a:blipFill>
            <a:blip r:embed="rId6"/>
            <a:stretch>
              <a:fillRect l="0" t="0" r="0" b="0"/>
            </a:stretch>
          </a:blipFill>
        </p:spPr>
      </p:sp>
      <p:sp>
        <p:nvSpPr>
          <p:cNvPr name="TextBox 11" id="11"/>
          <p:cNvSpPr txBox="true"/>
          <p:nvPr/>
        </p:nvSpPr>
        <p:spPr>
          <a:xfrm rot="0">
            <a:off x="2553980" y="933450"/>
            <a:ext cx="13180039" cy="960113"/>
          </a:xfrm>
          <a:prstGeom prst="rect">
            <a:avLst/>
          </a:prstGeom>
        </p:spPr>
        <p:txBody>
          <a:bodyPr anchor="t" rtlCol="false" tIns="0" lIns="0" bIns="0" rIns="0">
            <a:spAutoFit/>
          </a:bodyPr>
          <a:lstStyle/>
          <a:p>
            <a:pPr algn="ctr" rtl="true">
              <a:lnSpc>
                <a:spcPts val="7980"/>
              </a:lnSpc>
            </a:pPr>
            <a:r>
              <a:rPr lang="he-IL" sz="5700">
                <a:solidFill>
                  <a:srgbClr val="000000"/>
                </a:solidFill>
                <a:latin typeface="Felix007"/>
                <a:ea typeface="Felix007"/>
                <a:cs typeface="Felix007"/>
                <a:sym typeface="Felix007"/>
                <a:rtl val="true"/>
              </a:rPr>
              <a:t>התפלגות ההכנסה השנתית לפי פרופיל מגדרי־משפחתי</a:t>
            </a:r>
          </a:p>
        </p:txBody>
      </p:sp>
      <p:sp>
        <p:nvSpPr>
          <p:cNvPr name="TextBox 12" id="12"/>
          <p:cNvSpPr txBox="true"/>
          <p:nvPr/>
        </p:nvSpPr>
        <p:spPr>
          <a:xfrm rot="0">
            <a:off x="330504" y="8905593"/>
            <a:ext cx="17626993" cy="1054100"/>
          </a:xfrm>
          <a:prstGeom prst="rect">
            <a:avLst/>
          </a:prstGeom>
        </p:spPr>
        <p:txBody>
          <a:bodyPr anchor="t" rtlCol="false" tIns="0" lIns="0" bIns="0" rIns="0">
            <a:spAutoFit/>
          </a:bodyPr>
          <a:lstStyle/>
          <a:p>
            <a:pPr algn="r" rtl="true">
              <a:lnSpc>
                <a:spcPts val="2800"/>
              </a:lnSpc>
            </a:pPr>
            <a:r>
              <a:rPr lang="he-IL" sz="2000">
                <a:solidFill>
                  <a:srgbClr val="000000"/>
                </a:solidFill>
                <a:latin typeface="Greta Sans"/>
                <a:ea typeface="Greta Sans"/>
                <a:cs typeface="Greta Sans"/>
                <a:sym typeface="Greta Sans"/>
                <a:rtl val="true"/>
              </a:rPr>
              <a:t>רצינו לבחון את ההשפעה המשותפת של מגדר וסטטוס משפחתי על רמת ההכנסה, לכן יצרנו עמודה חדשה המשלבת את שני המשתנים. לאחר מכן הצגנו בגרף את התפלגות ההכנסה עבור כל פרופיל: אחוז המשתתפים שמרוויחים מעל </a:t>
            </a:r>
            <a:r>
              <a:rPr lang="en-US" sz="2000">
                <a:solidFill>
                  <a:srgbClr val="000000"/>
                </a:solidFill>
                <a:latin typeface="Greta Sans"/>
                <a:ea typeface="Greta Sans"/>
                <a:cs typeface="Greta Sans"/>
                <a:sym typeface="Greta Sans"/>
              </a:rPr>
              <a:t>50,000</a:t>
            </a:r>
            <a:r>
              <a:rPr lang="he-IL" sz="2000">
                <a:solidFill>
                  <a:srgbClr val="000000"/>
                </a:solidFill>
                <a:latin typeface="Greta Sans"/>
                <a:ea typeface="Greta Sans"/>
                <a:cs typeface="Greta Sans"/>
                <a:sym typeface="Greta Sans"/>
                <a:rtl val="true"/>
              </a:rPr>
              <a:t> דולר בשנה לעומת אלו שמרוויחים פחות מכך.</a:t>
            </a:r>
          </a:p>
          <a:p>
            <a:pPr algn="r" rtl="true">
              <a:lnSpc>
                <a:spcPts val="2800"/>
              </a:lnSpc>
            </a:pPr>
            <a:r>
              <a:rPr lang="he-IL" sz="2000">
                <a:solidFill>
                  <a:srgbClr val="000000"/>
                </a:solidFill>
                <a:latin typeface="Greta Sans"/>
                <a:ea typeface="Greta Sans"/>
                <a:cs typeface="Greta Sans"/>
                <a:sym typeface="Greta Sans"/>
                <a:rtl val="true"/>
              </a:rPr>
              <a:t>הגרף מאפשר לזהות הבדלים בין הקבוצות — למשל, גברים נשואים מציגים שיעור גבוה יחסית של הכנסה גבוהה, בעוד שנשים רווקות, פרודות או אלמנות מרוויחות ברובן פחות מ־</a:t>
            </a:r>
            <a:r>
              <a:rPr lang="en-US" sz="2000">
                <a:solidFill>
                  <a:srgbClr val="000000"/>
                </a:solidFill>
                <a:latin typeface="Greta Sans"/>
                <a:ea typeface="Greta Sans"/>
                <a:cs typeface="Greta Sans"/>
                <a:sym typeface="Greta Sans"/>
              </a:rPr>
              <a:t>50,000</a:t>
            </a:r>
            <a:r>
              <a:rPr lang="he-IL" sz="2000">
                <a:solidFill>
                  <a:srgbClr val="000000"/>
                </a:solidFill>
                <a:latin typeface="Greta Sans"/>
                <a:ea typeface="Greta Sans"/>
                <a:cs typeface="Greta Sans"/>
                <a:sym typeface="Greta Sans"/>
                <a:rtl val="true"/>
              </a:rPr>
              <a:t> דולר בשנה.</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76300"/>
            <a:ext cx="13180039" cy="1441451"/>
          </a:xfrm>
          <a:prstGeom prst="rect">
            <a:avLst/>
          </a:prstGeom>
        </p:spPr>
        <p:txBody>
          <a:bodyPr anchor="t" rtlCol="false" tIns="0" lIns="0" bIns="0" rIns="0">
            <a:spAutoFit/>
          </a:bodyPr>
          <a:lstStyle/>
          <a:p>
            <a:pPr algn="ctr" rtl="true">
              <a:lnSpc>
                <a:spcPts val="11899"/>
              </a:lnSpc>
            </a:pPr>
            <a:r>
              <a:rPr lang="he-IL" sz="8499">
                <a:solidFill>
                  <a:srgbClr val="000000"/>
                </a:solidFill>
                <a:latin typeface="Felix007"/>
                <a:ea typeface="Felix007"/>
                <a:cs typeface="Felix007"/>
                <a:sym typeface="Felix007"/>
                <a:rtl val="true"/>
              </a:rPr>
              <a:t>כיוונים עתידיים</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12</a:t>
              </a:r>
            </a:p>
          </p:txBody>
        </p:sp>
      </p:grpSp>
      <p:sp>
        <p:nvSpPr>
          <p:cNvPr name="Freeform 8" id="8"/>
          <p:cNvSpPr/>
          <p:nvPr/>
        </p:nvSpPr>
        <p:spPr>
          <a:xfrm flipH="false" flipV="false" rot="0">
            <a:off x="-2845001" y="23430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530673" y="6368331"/>
            <a:ext cx="4559916" cy="3589499"/>
          </a:xfrm>
          <a:custGeom>
            <a:avLst/>
            <a:gdLst/>
            <a:ahLst/>
            <a:cxnLst/>
            <a:rect r="r" b="b" t="t" l="l"/>
            <a:pathLst>
              <a:path h="3589499" w="4559916">
                <a:moveTo>
                  <a:pt x="0" y="0"/>
                </a:moveTo>
                <a:lnTo>
                  <a:pt x="4559916" y="0"/>
                </a:lnTo>
                <a:lnTo>
                  <a:pt x="4559916" y="3589499"/>
                </a:lnTo>
                <a:lnTo>
                  <a:pt x="0" y="35894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5400000">
            <a:off x="14364372" y="6311790"/>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224558">
            <a:off x="6836490" y="4371196"/>
            <a:ext cx="6708274" cy="1963695"/>
          </a:xfrm>
          <a:custGeom>
            <a:avLst/>
            <a:gdLst/>
            <a:ahLst/>
            <a:cxnLst/>
            <a:rect r="r" b="b" t="t" l="l"/>
            <a:pathLst>
              <a:path h="1963695" w="6708274">
                <a:moveTo>
                  <a:pt x="0" y="0"/>
                </a:moveTo>
                <a:lnTo>
                  <a:pt x="6708273" y="0"/>
                </a:lnTo>
                <a:lnTo>
                  <a:pt x="6708273" y="1963695"/>
                </a:lnTo>
                <a:lnTo>
                  <a:pt x="0" y="19636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675194">
            <a:off x="2153289" y="5985813"/>
            <a:ext cx="5787254" cy="3589499"/>
          </a:xfrm>
          <a:custGeom>
            <a:avLst/>
            <a:gdLst/>
            <a:ahLst/>
            <a:cxnLst/>
            <a:rect r="r" b="b" t="t" l="l"/>
            <a:pathLst>
              <a:path h="3589499" w="5787254">
                <a:moveTo>
                  <a:pt x="0" y="0"/>
                </a:moveTo>
                <a:lnTo>
                  <a:pt x="5787254" y="0"/>
                </a:lnTo>
                <a:lnTo>
                  <a:pt x="5787254" y="3589499"/>
                </a:lnTo>
                <a:lnTo>
                  <a:pt x="0" y="358949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13654540" y="4387390"/>
            <a:ext cx="734459" cy="965654"/>
          </a:xfrm>
          <a:custGeom>
            <a:avLst/>
            <a:gdLst/>
            <a:ahLst/>
            <a:cxnLst/>
            <a:rect r="r" b="b" t="t" l="l"/>
            <a:pathLst>
              <a:path h="965654" w="734459">
                <a:moveTo>
                  <a:pt x="0" y="0"/>
                </a:moveTo>
                <a:lnTo>
                  <a:pt x="734458" y="0"/>
                </a:lnTo>
                <a:lnTo>
                  <a:pt x="734458" y="965653"/>
                </a:lnTo>
                <a:lnTo>
                  <a:pt x="0" y="9656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5090589" y="6673868"/>
            <a:ext cx="753900" cy="1054064"/>
          </a:xfrm>
          <a:custGeom>
            <a:avLst/>
            <a:gdLst/>
            <a:ahLst/>
            <a:cxnLst/>
            <a:rect r="r" b="b" t="t" l="l"/>
            <a:pathLst>
              <a:path h="1054064" w="753900">
                <a:moveTo>
                  <a:pt x="0" y="0"/>
                </a:moveTo>
                <a:lnTo>
                  <a:pt x="753900" y="0"/>
                </a:lnTo>
                <a:lnTo>
                  <a:pt x="753900" y="1054064"/>
                </a:lnTo>
                <a:lnTo>
                  <a:pt x="0" y="10540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7959040" y="7780562"/>
            <a:ext cx="662899" cy="1131889"/>
          </a:xfrm>
          <a:custGeom>
            <a:avLst/>
            <a:gdLst/>
            <a:ahLst/>
            <a:cxnLst/>
            <a:rect r="r" b="b" t="t" l="l"/>
            <a:pathLst>
              <a:path h="1131889" w="662899">
                <a:moveTo>
                  <a:pt x="0" y="0"/>
                </a:moveTo>
                <a:lnTo>
                  <a:pt x="662899" y="0"/>
                </a:lnTo>
                <a:lnTo>
                  <a:pt x="662899" y="1131889"/>
                </a:lnTo>
                <a:lnTo>
                  <a:pt x="0" y="113188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6" id="16"/>
          <p:cNvSpPr txBox="true"/>
          <p:nvPr/>
        </p:nvSpPr>
        <p:spPr>
          <a:xfrm rot="-238420">
            <a:off x="7553570" y="5305475"/>
            <a:ext cx="5168120" cy="459753"/>
          </a:xfrm>
          <a:prstGeom prst="rect">
            <a:avLst/>
          </a:prstGeom>
        </p:spPr>
        <p:txBody>
          <a:bodyPr anchor="t" rtlCol="false" tIns="0" lIns="0" bIns="0" rIns="0">
            <a:spAutoFit/>
          </a:bodyPr>
          <a:lstStyle/>
          <a:p>
            <a:pPr algn="ctr" rtl="true">
              <a:lnSpc>
                <a:spcPts val="3847"/>
              </a:lnSpc>
            </a:pPr>
            <a:r>
              <a:rPr lang="he-IL" sz="2747">
                <a:solidFill>
                  <a:srgbClr val="000000"/>
                </a:solidFill>
                <a:latin typeface="Suez One"/>
                <a:ea typeface="Suez One"/>
                <a:cs typeface="Suez One"/>
                <a:sym typeface="Suez One"/>
                <a:rtl val="true"/>
              </a:rPr>
              <a:t>איך הגיל משפיע על גודל ההכנסה? </a:t>
            </a:r>
          </a:p>
        </p:txBody>
      </p:sp>
      <p:sp>
        <p:nvSpPr>
          <p:cNvPr name="TextBox 17" id="17"/>
          <p:cNvSpPr txBox="true"/>
          <p:nvPr/>
        </p:nvSpPr>
        <p:spPr>
          <a:xfrm rot="0">
            <a:off x="1384723" y="2407375"/>
            <a:ext cx="14474432" cy="1590675"/>
          </a:xfrm>
          <a:prstGeom prst="rect">
            <a:avLst/>
          </a:prstGeom>
        </p:spPr>
        <p:txBody>
          <a:bodyPr anchor="t" rtlCol="false" tIns="0" lIns="0" bIns="0" rIns="0">
            <a:spAutoFit/>
          </a:bodyPr>
          <a:lstStyle/>
          <a:p>
            <a:pPr algn="r" rtl="true">
              <a:lnSpc>
                <a:spcPts val="4200"/>
              </a:lnSpc>
            </a:pPr>
            <a:r>
              <a:rPr lang="he-IL" sz="3000">
                <a:solidFill>
                  <a:srgbClr val="000000"/>
                </a:solidFill>
                <a:latin typeface="Greta Sans"/>
                <a:ea typeface="Greta Sans"/>
                <a:cs typeface="Greta Sans"/>
                <a:sym typeface="Greta Sans"/>
                <a:rtl val="true"/>
              </a:rPr>
              <a:t>לאחר שביצענו מספר מבחנים על המאפיינים השונים וזיהינו אילו מהם משפיעים על ההכנסה השנתית ואת רמת ההשפעה של כל אחד מהם, נוכל כעת להתמקד בשאלות ספציפיות יותר בנוגע לאופי ההשפעה של אותם מאפיינים</a:t>
            </a:r>
          </a:p>
        </p:txBody>
      </p:sp>
      <p:sp>
        <p:nvSpPr>
          <p:cNvPr name="TextBox 18" id="18"/>
          <p:cNvSpPr txBox="true"/>
          <p:nvPr/>
        </p:nvSpPr>
        <p:spPr>
          <a:xfrm rot="296807">
            <a:off x="3235606" y="7154865"/>
            <a:ext cx="3730134" cy="1423600"/>
          </a:xfrm>
          <a:prstGeom prst="rect">
            <a:avLst/>
          </a:prstGeom>
        </p:spPr>
        <p:txBody>
          <a:bodyPr anchor="t" rtlCol="false" tIns="0" lIns="0" bIns="0" rIns="0">
            <a:spAutoFit/>
          </a:bodyPr>
          <a:lstStyle/>
          <a:p>
            <a:pPr algn="ctr" rtl="true">
              <a:lnSpc>
                <a:spcPts val="3847"/>
              </a:lnSpc>
            </a:pPr>
            <a:r>
              <a:rPr lang="he-IL" sz="2747">
                <a:solidFill>
                  <a:srgbClr val="000000"/>
                </a:solidFill>
                <a:latin typeface="Suez One"/>
                <a:ea typeface="Suez One"/>
                <a:cs typeface="Suez One"/>
                <a:sym typeface="Suez One"/>
                <a:rtl val="true"/>
              </a:rPr>
              <a:t>האם סטטוס משפחתי משפיע על הסיכוי להשתייך לקבוצת הכנסה כלשהי?</a:t>
            </a:r>
          </a:p>
        </p:txBody>
      </p:sp>
      <p:sp>
        <p:nvSpPr>
          <p:cNvPr name="TextBox 19" id="19"/>
          <p:cNvSpPr txBox="true"/>
          <p:nvPr/>
        </p:nvSpPr>
        <p:spPr>
          <a:xfrm rot="0">
            <a:off x="11232264" y="7503057"/>
            <a:ext cx="3156735" cy="1423600"/>
          </a:xfrm>
          <a:prstGeom prst="rect">
            <a:avLst/>
          </a:prstGeom>
        </p:spPr>
        <p:txBody>
          <a:bodyPr anchor="t" rtlCol="false" tIns="0" lIns="0" bIns="0" rIns="0">
            <a:spAutoFit/>
          </a:bodyPr>
          <a:lstStyle/>
          <a:p>
            <a:pPr algn="ctr" rtl="true">
              <a:lnSpc>
                <a:spcPts val="3847"/>
              </a:lnSpc>
            </a:pPr>
            <a:r>
              <a:rPr lang="he-IL" sz="2747">
                <a:solidFill>
                  <a:srgbClr val="000000"/>
                </a:solidFill>
                <a:latin typeface="Suez One"/>
                <a:ea typeface="Suez One"/>
                <a:cs typeface="Suez One"/>
                <a:sym typeface="Suez One"/>
                <a:rtl val="true"/>
              </a:rPr>
              <a:t>האם מספר שנות לימוד משפיע על הסיכוי להרוויח יותר?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6988521" y="1587023"/>
            <a:ext cx="12158897" cy="7112955"/>
          </a:xfrm>
          <a:custGeom>
            <a:avLst/>
            <a:gdLst/>
            <a:ahLst/>
            <a:cxnLst/>
            <a:rect r="r" b="b" t="t" l="l"/>
            <a:pathLst>
              <a:path h="7112955" w="12158897">
                <a:moveTo>
                  <a:pt x="0" y="0"/>
                </a:moveTo>
                <a:lnTo>
                  <a:pt x="12158897" y="0"/>
                </a:lnTo>
                <a:lnTo>
                  <a:pt x="12158897" y="7112954"/>
                </a:lnTo>
                <a:lnTo>
                  <a:pt x="0" y="71129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771803" y="2239195"/>
            <a:ext cx="6744395" cy="5808610"/>
          </a:xfrm>
          <a:custGeom>
            <a:avLst/>
            <a:gdLst/>
            <a:ahLst/>
            <a:cxnLst/>
            <a:rect r="r" b="b" t="t" l="l"/>
            <a:pathLst>
              <a:path h="5808610" w="6744395">
                <a:moveTo>
                  <a:pt x="0" y="0"/>
                </a:moveTo>
                <a:lnTo>
                  <a:pt x="6744394" y="0"/>
                </a:lnTo>
                <a:lnTo>
                  <a:pt x="6744394" y="5808610"/>
                </a:lnTo>
                <a:lnTo>
                  <a:pt x="0" y="58086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1779672" y="5185981"/>
            <a:ext cx="666840" cy="2721797"/>
          </a:xfrm>
          <a:custGeom>
            <a:avLst/>
            <a:gdLst/>
            <a:ahLst/>
            <a:cxnLst/>
            <a:rect r="r" b="b" t="t" l="l"/>
            <a:pathLst>
              <a:path h="2721797" w="666840">
                <a:moveTo>
                  <a:pt x="0" y="0"/>
                </a:moveTo>
                <a:lnTo>
                  <a:pt x="666840" y="0"/>
                </a:lnTo>
                <a:lnTo>
                  <a:pt x="666840" y="2721797"/>
                </a:lnTo>
                <a:lnTo>
                  <a:pt x="0" y="27217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906784" y="8240213"/>
            <a:ext cx="14474432" cy="1253490"/>
          </a:xfrm>
          <a:prstGeom prst="rect">
            <a:avLst/>
          </a:prstGeom>
        </p:spPr>
        <p:txBody>
          <a:bodyPr anchor="t" rtlCol="false" tIns="0" lIns="0" bIns="0" rIns="0">
            <a:spAutoFit/>
          </a:bodyPr>
          <a:lstStyle/>
          <a:p>
            <a:pPr algn="r" rtl="true">
              <a:lnSpc>
                <a:spcPts val="3360"/>
              </a:lnSpc>
            </a:pPr>
            <a:r>
              <a:rPr lang="he-IL" sz="2400">
                <a:solidFill>
                  <a:srgbClr val="000000"/>
                </a:solidFill>
                <a:latin typeface="Greta Sans"/>
                <a:ea typeface="Greta Sans"/>
                <a:cs typeface="Greta Sans"/>
                <a:sym typeface="Greta Sans"/>
                <a:rtl val="true"/>
              </a:rPr>
              <a:t>המאגר שנבחר כולל נתונים של </a:t>
            </a:r>
            <a:r>
              <a:rPr lang="en-US" sz="2400">
                <a:solidFill>
                  <a:srgbClr val="000000"/>
                </a:solidFill>
                <a:latin typeface="Greta Sans"/>
                <a:ea typeface="Greta Sans"/>
                <a:cs typeface="Greta Sans"/>
                <a:sym typeface="Greta Sans"/>
              </a:rPr>
              <a:t>32,561</a:t>
            </a:r>
            <a:r>
              <a:rPr lang="he-IL" sz="2400">
                <a:solidFill>
                  <a:srgbClr val="000000"/>
                </a:solidFill>
                <a:latin typeface="Greta Sans"/>
                <a:ea typeface="Greta Sans"/>
                <a:cs typeface="Greta Sans"/>
                <a:sym typeface="Greta Sans"/>
                <a:rtl val="true"/>
              </a:rPr>
              <a:t> משתתפים, ומטרתו לחזות האם הכנסתם השנתית גבוהה או נמוכה מ-</a:t>
            </a:r>
            <a:r>
              <a:rPr lang="en-US" sz="2400">
                <a:solidFill>
                  <a:srgbClr val="000000"/>
                </a:solidFill>
                <a:latin typeface="Greta Sans"/>
                <a:ea typeface="Greta Sans"/>
                <a:cs typeface="Greta Sans"/>
                <a:sym typeface="Greta Sans"/>
              </a:rPr>
              <a:t>50,000</a:t>
            </a:r>
            <a:r>
              <a:rPr lang="he-IL" sz="2400">
                <a:solidFill>
                  <a:srgbClr val="000000"/>
                </a:solidFill>
                <a:latin typeface="Greta Sans"/>
                <a:ea typeface="Greta Sans"/>
                <a:cs typeface="Greta Sans"/>
                <a:sym typeface="Greta Sans"/>
                <a:rtl val="true"/>
              </a:rPr>
              <a:t> דולר. המאגר מכיל מידע מגוון על כל משתתף, ובין היתר כולל פרטים דמוגרפיים ותעסוקתיים</a:t>
            </a:r>
            <a:r>
              <a:rPr lang="he-IL" sz="2400">
                <a:solidFill>
                  <a:srgbClr val="000000"/>
                </a:solidFill>
                <a:latin typeface="Greta Sans"/>
                <a:ea typeface="Greta Sans"/>
                <a:cs typeface="Greta Sans"/>
                <a:sym typeface="Greta Sans"/>
                <a:rtl val="true"/>
              </a:rPr>
              <a:t> כגון גיל, מגדר, שנות לימוד, מצב משפחתי, מספר שעות עבודה </a:t>
            </a:r>
            <a:r>
              <a:rPr lang="he-IL" sz="2400">
                <a:solidFill>
                  <a:srgbClr val="000000"/>
                </a:solidFill>
                <a:latin typeface="Greta Sans"/>
                <a:ea typeface="Greta Sans"/>
                <a:cs typeface="Greta Sans"/>
                <a:sym typeface="Greta Sans"/>
                <a:rtl val="true"/>
              </a:rPr>
              <a:t>בשבוע </a:t>
            </a:r>
            <a:r>
              <a:rPr lang="he-IL" sz="2400">
                <a:solidFill>
                  <a:srgbClr val="000000"/>
                </a:solidFill>
                <a:latin typeface="Greta Sans"/>
                <a:ea typeface="Greta Sans"/>
                <a:cs typeface="Greta Sans"/>
                <a:sym typeface="Greta Sans"/>
                <a:rtl val="true"/>
              </a:rPr>
              <a:t>ועוד</a:t>
            </a:r>
            <a:r>
              <a:rPr lang="ar-EG" sz="2400">
                <a:solidFill>
                  <a:srgbClr val="000000"/>
                </a:solidFill>
                <a:latin typeface="Greta Sans"/>
                <a:ea typeface="Greta Sans"/>
                <a:cs typeface="Greta Sans"/>
                <a:sym typeface="Greta Sans"/>
                <a:rtl val="true"/>
              </a:rPr>
              <a:t>.</a:t>
            </a:r>
          </a:p>
        </p:txBody>
      </p:sp>
      <p:sp>
        <p:nvSpPr>
          <p:cNvPr name="Freeform 3" id="3"/>
          <p:cNvSpPr/>
          <p:nvPr/>
        </p:nvSpPr>
        <p:spPr>
          <a:xfrm flipH="false" flipV="false" rot="0">
            <a:off x="13764167" y="620819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553980" y="876300"/>
            <a:ext cx="13180039" cy="1441451"/>
          </a:xfrm>
          <a:prstGeom prst="rect">
            <a:avLst/>
          </a:prstGeom>
        </p:spPr>
        <p:txBody>
          <a:bodyPr anchor="t" rtlCol="false" tIns="0" lIns="0" bIns="0" rIns="0">
            <a:spAutoFit/>
          </a:bodyPr>
          <a:lstStyle/>
          <a:p>
            <a:pPr algn="ctr" rtl="true">
              <a:lnSpc>
                <a:spcPts val="11899"/>
              </a:lnSpc>
            </a:pPr>
            <a:r>
              <a:rPr lang="he-IL" sz="8499">
                <a:solidFill>
                  <a:srgbClr val="000000"/>
                </a:solidFill>
                <a:latin typeface="Felix007"/>
                <a:ea typeface="Felix007"/>
                <a:cs typeface="Felix007"/>
                <a:sym typeface="Felix007"/>
                <a:rtl val="true"/>
              </a:rPr>
              <a:t>מאגר הנתונים שלנו</a:t>
            </a:r>
          </a:p>
        </p:txBody>
      </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0" id="10"/>
          <p:cNvSpPr/>
          <p:nvPr/>
        </p:nvSpPr>
        <p:spPr>
          <a:xfrm flipH="false" flipV="false" rot="0">
            <a:off x="-2627572" y="-733336"/>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83530" y="3970499"/>
            <a:ext cx="17848780" cy="2355524"/>
          </a:xfrm>
          <a:custGeom>
            <a:avLst/>
            <a:gdLst/>
            <a:ahLst/>
            <a:cxnLst/>
            <a:rect r="r" b="b" t="t" l="l"/>
            <a:pathLst>
              <a:path h="2355524" w="17848780">
                <a:moveTo>
                  <a:pt x="0" y="0"/>
                </a:moveTo>
                <a:lnTo>
                  <a:pt x="17848780" y="0"/>
                </a:lnTo>
                <a:lnTo>
                  <a:pt x="17848780" y="2355525"/>
                </a:lnTo>
                <a:lnTo>
                  <a:pt x="0" y="2355525"/>
                </a:lnTo>
                <a:lnTo>
                  <a:pt x="0" y="0"/>
                </a:lnTo>
                <a:close/>
              </a:path>
            </a:pathLst>
          </a:custGeom>
          <a:blipFill>
            <a:blip r:embed="rId4"/>
            <a:stretch>
              <a:fillRect l="-1859" t="-168" r="0" b="-168"/>
            </a:stretch>
          </a:blipFill>
        </p:spPr>
      </p:sp>
      <p:sp>
        <p:nvSpPr>
          <p:cNvPr name="Freeform 12" id="12"/>
          <p:cNvSpPr/>
          <p:nvPr/>
        </p:nvSpPr>
        <p:spPr>
          <a:xfrm flipH="false" flipV="false" rot="0">
            <a:off x="5486400" y="7704266"/>
            <a:ext cx="7315200" cy="64008"/>
          </a:xfrm>
          <a:custGeom>
            <a:avLst/>
            <a:gdLst/>
            <a:ahLst/>
            <a:cxnLst/>
            <a:rect r="r" b="b" t="t" l="l"/>
            <a:pathLst>
              <a:path h="64008" w="7315200">
                <a:moveTo>
                  <a:pt x="0" y="0"/>
                </a:moveTo>
                <a:lnTo>
                  <a:pt x="7315200" y="0"/>
                </a:lnTo>
                <a:lnTo>
                  <a:pt x="7315200" y="64008"/>
                </a:lnTo>
                <a:lnTo>
                  <a:pt x="0" y="640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76300"/>
            <a:ext cx="16230600" cy="1441451"/>
          </a:xfrm>
          <a:prstGeom prst="rect">
            <a:avLst/>
          </a:prstGeom>
        </p:spPr>
        <p:txBody>
          <a:bodyPr anchor="t" rtlCol="false" tIns="0" lIns="0" bIns="0" rIns="0">
            <a:spAutoFit/>
          </a:bodyPr>
          <a:lstStyle/>
          <a:p>
            <a:pPr algn="ctr" rtl="true">
              <a:lnSpc>
                <a:spcPts val="11899"/>
              </a:lnSpc>
            </a:pPr>
            <a:r>
              <a:rPr lang="he-IL" sz="8499">
                <a:solidFill>
                  <a:srgbClr val="000000"/>
                </a:solidFill>
                <a:latin typeface="Felix007"/>
                <a:ea typeface="Felix007"/>
                <a:cs typeface="Felix007"/>
                <a:sym typeface="Felix007"/>
                <a:rtl val="true"/>
              </a:rPr>
              <a:t>הצגת הנתונים</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8" id="8"/>
          <p:cNvSpPr/>
          <p:nvPr/>
        </p:nvSpPr>
        <p:spPr>
          <a:xfrm flipH="false" flipV="false" rot="-5400000">
            <a:off x="14630400" y="7319205"/>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838233" y="2944621"/>
            <a:ext cx="12270544" cy="6221460"/>
          </a:xfrm>
          <a:custGeom>
            <a:avLst/>
            <a:gdLst/>
            <a:ahLst/>
            <a:cxnLst/>
            <a:rect r="r" b="b" t="t" l="l"/>
            <a:pathLst>
              <a:path h="6221460" w="12270544">
                <a:moveTo>
                  <a:pt x="0" y="0"/>
                </a:moveTo>
                <a:lnTo>
                  <a:pt x="12270544" y="0"/>
                </a:lnTo>
                <a:lnTo>
                  <a:pt x="12270544" y="6221460"/>
                </a:lnTo>
                <a:lnTo>
                  <a:pt x="0" y="6221460"/>
                </a:lnTo>
                <a:lnTo>
                  <a:pt x="0" y="0"/>
                </a:lnTo>
                <a:close/>
              </a:path>
            </a:pathLst>
          </a:custGeom>
          <a:blipFill>
            <a:blip r:embed="rId4"/>
            <a:stretch>
              <a:fillRect l="0" t="-8540" r="-58" b="0"/>
            </a:stretch>
          </a:blipFill>
        </p:spPr>
      </p:sp>
      <p:sp>
        <p:nvSpPr>
          <p:cNvPr name="TextBox 11" id="11"/>
          <p:cNvSpPr txBox="true"/>
          <p:nvPr/>
        </p:nvSpPr>
        <p:spPr>
          <a:xfrm rot="0">
            <a:off x="3595942" y="9446505"/>
            <a:ext cx="5839349" cy="681355"/>
          </a:xfrm>
          <a:prstGeom prst="rect">
            <a:avLst/>
          </a:prstGeom>
        </p:spPr>
        <p:txBody>
          <a:bodyPr anchor="t" rtlCol="false" tIns="0" lIns="0" bIns="0" rIns="0">
            <a:spAutoFit/>
          </a:bodyPr>
          <a:lstStyle/>
          <a:p>
            <a:pPr algn="r" rtl="true">
              <a:lnSpc>
                <a:spcPts val="1820"/>
              </a:lnSpc>
            </a:pPr>
            <a:r>
              <a:rPr lang="he-IL" sz="1300">
                <a:solidFill>
                  <a:srgbClr val="000000"/>
                </a:solidFill>
                <a:latin typeface="Dybbuk"/>
                <a:ea typeface="Dybbuk"/>
                <a:cs typeface="Dybbuk"/>
                <a:sym typeface="Dybbuk"/>
                <a:rtl val="true"/>
              </a:rPr>
              <a:t>נשים</a:t>
            </a:r>
          </a:p>
          <a:p>
            <a:pPr algn="r" rtl="true">
              <a:lnSpc>
                <a:spcPts val="1820"/>
              </a:lnSpc>
            </a:pPr>
            <a:r>
              <a:rPr lang="he-IL" sz="1300">
                <a:solidFill>
                  <a:srgbClr val="000000"/>
                </a:solidFill>
                <a:latin typeface="Dybbuk"/>
                <a:ea typeface="Dybbuk"/>
                <a:cs typeface="Dybbuk"/>
                <a:sym typeface="Dybbuk"/>
                <a:rtl val="true"/>
              </a:rPr>
              <a:t>התמקדנו בערכים הגדולים מאפס, מאחר שהרוב המוחלט של הנתונים מרוכזים באפס – דבר שמקשה על ניתוח ופירוש של אופן ההתפלגות של שאר הערכים</a:t>
            </a:r>
          </a:p>
        </p:txBody>
      </p:sp>
      <p:sp>
        <p:nvSpPr>
          <p:cNvPr name="Freeform 12" id="12"/>
          <p:cNvSpPr/>
          <p:nvPr/>
        </p:nvSpPr>
        <p:spPr>
          <a:xfrm flipH="false" flipV="false" rot="-5400000">
            <a:off x="6985578" y="7232810"/>
            <a:ext cx="427499" cy="4274991"/>
          </a:xfrm>
          <a:custGeom>
            <a:avLst/>
            <a:gdLst/>
            <a:ahLst/>
            <a:cxnLst/>
            <a:rect r="r" b="b" t="t" l="l"/>
            <a:pathLst>
              <a:path h="4274991" w="427499">
                <a:moveTo>
                  <a:pt x="0" y="0"/>
                </a:moveTo>
                <a:lnTo>
                  <a:pt x="427499" y="0"/>
                </a:lnTo>
                <a:lnTo>
                  <a:pt x="427499" y="4274991"/>
                </a:lnTo>
                <a:lnTo>
                  <a:pt x="0" y="42749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8972076" y="9541755"/>
            <a:ext cx="171924" cy="159030"/>
          </a:xfrm>
          <a:custGeom>
            <a:avLst/>
            <a:gdLst/>
            <a:ahLst/>
            <a:cxnLst/>
            <a:rect r="r" b="b" t="t" l="l"/>
            <a:pathLst>
              <a:path h="159030" w="171924">
                <a:moveTo>
                  <a:pt x="0" y="0"/>
                </a:moveTo>
                <a:lnTo>
                  <a:pt x="171924" y="0"/>
                </a:lnTo>
                <a:lnTo>
                  <a:pt x="171924" y="159030"/>
                </a:lnTo>
                <a:lnTo>
                  <a:pt x="0" y="1590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3918390" y="2230246"/>
            <a:ext cx="10451219" cy="523875"/>
          </a:xfrm>
          <a:prstGeom prst="rect">
            <a:avLst/>
          </a:prstGeom>
        </p:spPr>
        <p:txBody>
          <a:bodyPr anchor="t" rtlCol="false" tIns="0" lIns="0" bIns="0" rIns="0">
            <a:spAutoFit/>
          </a:bodyPr>
          <a:lstStyle/>
          <a:p>
            <a:pPr algn="ctr" rtl="true">
              <a:lnSpc>
                <a:spcPts val="4200"/>
              </a:lnSpc>
            </a:pPr>
            <a:r>
              <a:rPr lang="he-IL" sz="3000">
                <a:solidFill>
                  <a:srgbClr val="000000"/>
                </a:solidFill>
                <a:latin typeface="Suez One"/>
                <a:ea typeface="Suez One"/>
                <a:cs typeface="Suez One"/>
                <a:sym typeface="Suez One"/>
                <a:rtl val="true"/>
              </a:rPr>
              <a:t>היסטוגרמה עבור המאפיינים הרציפים</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76300"/>
            <a:ext cx="16230600" cy="1441451"/>
          </a:xfrm>
          <a:prstGeom prst="rect">
            <a:avLst/>
          </a:prstGeom>
        </p:spPr>
        <p:txBody>
          <a:bodyPr anchor="t" rtlCol="false" tIns="0" lIns="0" bIns="0" rIns="0">
            <a:spAutoFit/>
          </a:bodyPr>
          <a:lstStyle/>
          <a:p>
            <a:pPr algn="ctr" rtl="true">
              <a:lnSpc>
                <a:spcPts val="11899"/>
              </a:lnSpc>
            </a:pPr>
            <a:r>
              <a:rPr lang="he-IL" sz="8499">
                <a:solidFill>
                  <a:srgbClr val="000000"/>
                </a:solidFill>
                <a:latin typeface="Felix007"/>
                <a:ea typeface="Felix007"/>
                <a:cs typeface="Felix007"/>
                <a:sym typeface="Felix007"/>
                <a:rtl val="true"/>
              </a:rPr>
              <a:t>הצגת הנתונים</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8" id="8"/>
          <p:cNvSpPr/>
          <p:nvPr/>
        </p:nvSpPr>
        <p:spPr>
          <a:xfrm flipH="false" flipV="false" rot="-5400000">
            <a:off x="14630400" y="73436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300906" y="2944621"/>
            <a:ext cx="13686188" cy="7114299"/>
          </a:xfrm>
          <a:custGeom>
            <a:avLst/>
            <a:gdLst/>
            <a:ahLst/>
            <a:cxnLst/>
            <a:rect r="r" b="b" t="t" l="l"/>
            <a:pathLst>
              <a:path h="7114299" w="13686188">
                <a:moveTo>
                  <a:pt x="0" y="0"/>
                </a:moveTo>
                <a:lnTo>
                  <a:pt x="13686188" y="0"/>
                </a:lnTo>
                <a:lnTo>
                  <a:pt x="13686188" y="7114299"/>
                </a:lnTo>
                <a:lnTo>
                  <a:pt x="0" y="7114299"/>
                </a:lnTo>
                <a:lnTo>
                  <a:pt x="0" y="0"/>
                </a:lnTo>
                <a:close/>
              </a:path>
            </a:pathLst>
          </a:custGeom>
          <a:blipFill>
            <a:blip r:embed="rId4"/>
            <a:stretch>
              <a:fillRect l="0" t="-6047" r="0" b="0"/>
            </a:stretch>
          </a:blipFill>
        </p:spPr>
      </p:sp>
      <p:sp>
        <p:nvSpPr>
          <p:cNvPr name="TextBox 11" id="11"/>
          <p:cNvSpPr txBox="true"/>
          <p:nvPr/>
        </p:nvSpPr>
        <p:spPr>
          <a:xfrm rot="0">
            <a:off x="3918390" y="2230246"/>
            <a:ext cx="10451219" cy="523875"/>
          </a:xfrm>
          <a:prstGeom prst="rect">
            <a:avLst/>
          </a:prstGeom>
        </p:spPr>
        <p:txBody>
          <a:bodyPr anchor="t" rtlCol="false" tIns="0" lIns="0" bIns="0" rIns="0">
            <a:spAutoFit/>
          </a:bodyPr>
          <a:lstStyle/>
          <a:p>
            <a:pPr algn="ctr" rtl="true">
              <a:lnSpc>
                <a:spcPts val="4200"/>
              </a:lnSpc>
            </a:pPr>
            <a:r>
              <a:rPr lang="he-IL" sz="3000">
                <a:solidFill>
                  <a:srgbClr val="000000"/>
                </a:solidFill>
                <a:latin typeface="Suez One"/>
                <a:ea typeface="Suez One"/>
                <a:cs typeface="Suez One"/>
                <a:sym typeface="Suez One"/>
                <a:rtl val="true"/>
              </a:rPr>
              <a:t>היסטוגרמה עבור המאפיינים הבדידים</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1028700" y="876300"/>
            <a:ext cx="16230600" cy="1441451"/>
          </a:xfrm>
          <a:prstGeom prst="rect">
            <a:avLst/>
          </a:prstGeom>
        </p:spPr>
        <p:txBody>
          <a:bodyPr anchor="t" rtlCol="false" tIns="0" lIns="0" bIns="0" rIns="0">
            <a:spAutoFit/>
          </a:bodyPr>
          <a:lstStyle/>
          <a:p>
            <a:pPr algn="ctr" rtl="true">
              <a:lnSpc>
                <a:spcPts val="11899"/>
              </a:lnSpc>
            </a:pPr>
            <a:r>
              <a:rPr lang="he-IL" sz="8499">
                <a:solidFill>
                  <a:srgbClr val="000000"/>
                </a:solidFill>
                <a:latin typeface="Felix007"/>
                <a:ea typeface="Felix007"/>
                <a:cs typeface="Felix007"/>
                <a:sym typeface="Felix007"/>
                <a:rtl val="true"/>
              </a:rPr>
              <a:t>ערך המטרה</a:t>
            </a:r>
          </a:p>
        </p:txBody>
      </p:sp>
      <p:grpSp>
        <p:nvGrpSpPr>
          <p:cNvPr name="Group 3" id="3"/>
          <p:cNvGrpSpPr/>
          <p:nvPr/>
        </p:nvGrpSpPr>
        <p:grpSpPr>
          <a:xfrm rot="0">
            <a:off x="15859155" y="0"/>
            <a:ext cx="1562612" cy="1673225"/>
            <a:chOff x="0" y="0"/>
            <a:chExt cx="2083482" cy="2230967"/>
          </a:xfrm>
        </p:grpSpPr>
        <p:grpSp>
          <p:nvGrpSpPr>
            <p:cNvPr name="Group 4" id="4"/>
            <p:cNvGrpSpPr/>
            <p:nvPr/>
          </p:nvGrpSpPr>
          <p:grpSpPr>
            <a:xfrm rot="0">
              <a:off x="75599" y="0"/>
              <a:ext cx="1932284" cy="2230967"/>
              <a:chOff x="0" y="0"/>
              <a:chExt cx="703982" cy="812800"/>
            </a:xfrm>
          </p:grpSpPr>
          <p:sp>
            <p:nvSpPr>
              <p:cNvPr name="Freeform 5" id="5"/>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6" id="6"/>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8" id="8"/>
          <p:cNvSpPr/>
          <p:nvPr/>
        </p:nvSpPr>
        <p:spPr>
          <a:xfrm flipH="false" flipV="false" rot="5400000">
            <a:off x="14630400" y="61973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5078381" y="2508251"/>
            <a:ext cx="8131237" cy="4803855"/>
          </a:xfrm>
          <a:custGeom>
            <a:avLst/>
            <a:gdLst/>
            <a:ahLst/>
            <a:cxnLst/>
            <a:rect r="r" b="b" t="t" l="l"/>
            <a:pathLst>
              <a:path h="4803855" w="8131237">
                <a:moveTo>
                  <a:pt x="0" y="0"/>
                </a:moveTo>
                <a:lnTo>
                  <a:pt x="8131238" y="0"/>
                </a:lnTo>
                <a:lnTo>
                  <a:pt x="8131238" y="4803855"/>
                </a:lnTo>
                <a:lnTo>
                  <a:pt x="0" y="4803855"/>
                </a:lnTo>
                <a:lnTo>
                  <a:pt x="0" y="0"/>
                </a:lnTo>
                <a:close/>
              </a:path>
            </a:pathLst>
          </a:custGeom>
          <a:blipFill>
            <a:blip r:embed="rId4"/>
            <a:stretch>
              <a:fillRect l="-215866" t="-14757" r="0" b="-32939"/>
            </a:stretch>
          </a:blipFill>
        </p:spPr>
      </p:sp>
      <p:sp>
        <p:nvSpPr>
          <p:cNvPr name="TextBox 11" id="11"/>
          <p:cNvSpPr txBox="true"/>
          <p:nvPr/>
        </p:nvSpPr>
        <p:spPr>
          <a:xfrm rot="0">
            <a:off x="1906784" y="8363272"/>
            <a:ext cx="14474432" cy="1253490"/>
          </a:xfrm>
          <a:prstGeom prst="rect">
            <a:avLst/>
          </a:prstGeom>
        </p:spPr>
        <p:txBody>
          <a:bodyPr anchor="t" rtlCol="false" tIns="0" lIns="0" bIns="0" rIns="0">
            <a:spAutoFit/>
          </a:bodyPr>
          <a:lstStyle/>
          <a:p>
            <a:pPr algn="r" rtl="true">
              <a:lnSpc>
                <a:spcPts val="3360"/>
              </a:lnSpc>
            </a:pPr>
            <a:r>
              <a:rPr lang="he-IL" sz="2400">
                <a:solidFill>
                  <a:srgbClr val="000000"/>
                </a:solidFill>
                <a:latin typeface="Greta Sans"/>
                <a:ea typeface="Greta Sans"/>
                <a:cs typeface="Greta Sans"/>
                <a:sym typeface="Greta Sans"/>
                <a:rtl val="true"/>
              </a:rPr>
              <a:t>מטרתנו היא לנתח את הקשרים בין המאפיינים השונים לבין ההכנסה השנתית. נרצה לזהות </a:t>
            </a:r>
            <a:r>
              <a:rPr lang="he-IL" sz="2400">
                <a:solidFill>
                  <a:srgbClr val="000000"/>
                </a:solidFill>
                <a:latin typeface="Greta Sans"/>
                <a:ea typeface="Greta Sans"/>
                <a:cs typeface="Greta Sans"/>
                <a:sym typeface="Greta Sans"/>
                <a:rtl val="true"/>
              </a:rPr>
              <a:t>האם קיימת קורלציה חיובית או שלילית בין מאפיינים מסוימים להכנסה, והאם ניתן להצביע על גורמים המשפיעים עליה באופן מובהק סטטיסטית. לחלופין, ייתכן שלא ניתן להסיק מהנתונים על קשר מובהק – כלומר, שהמאפיינים אינם משפיעים באופן ברור על ההכנסה</a:t>
            </a:r>
          </a:p>
        </p:txBody>
      </p:sp>
      <p:sp>
        <p:nvSpPr>
          <p:cNvPr name="Freeform 12" id="12"/>
          <p:cNvSpPr/>
          <p:nvPr/>
        </p:nvSpPr>
        <p:spPr>
          <a:xfrm flipH="false" flipV="false" rot="0">
            <a:off x="5670055" y="7784914"/>
            <a:ext cx="7315200" cy="64008"/>
          </a:xfrm>
          <a:custGeom>
            <a:avLst/>
            <a:gdLst/>
            <a:ahLst/>
            <a:cxnLst/>
            <a:rect r="r" b="b" t="t" l="l"/>
            <a:pathLst>
              <a:path h="64008" w="7315200">
                <a:moveTo>
                  <a:pt x="0" y="0"/>
                </a:moveTo>
                <a:lnTo>
                  <a:pt x="7315200" y="0"/>
                </a:lnTo>
                <a:lnTo>
                  <a:pt x="7315200" y="64008"/>
                </a:lnTo>
                <a:lnTo>
                  <a:pt x="0" y="640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630400" y="602185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3980" y="876300"/>
            <a:ext cx="13180039" cy="1441451"/>
          </a:xfrm>
          <a:prstGeom prst="rect">
            <a:avLst/>
          </a:prstGeom>
        </p:spPr>
        <p:txBody>
          <a:bodyPr anchor="t" rtlCol="false" tIns="0" lIns="0" bIns="0" rIns="0">
            <a:spAutoFit/>
          </a:bodyPr>
          <a:lstStyle/>
          <a:p>
            <a:pPr algn="ctr" rtl="true">
              <a:lnSpc>
                <a:spcPts val="11899"/>
              </a:lnSpc>
            </a:pPr>
            <a:r>
              <a:rPr lang="he-IL" sz="8499">
                <a:solidFill>
                  <a:srgbClr val="000000"/>
                </a:solidFill>
                <a:latin typeface="Felix007"/>
                <a:ea typeface="Felix007"/>
                <a:cs typeface="Felix007"/>
                <a:sym typeface="Felix007"/>
                <a:rtl val="true"/>
              </a:rPr>
              <a:t>היפותזה כללית</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6</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223948" y="3233332"/>
            <a:ext cx="13840104" cy="1313678"/>
          </a:xfrm>
          <a:prstGeom prst="rect">
            <a:avLst/>
          </a:prstGeom>
        </p:spPr>
        <p:txBody>
          <a:bodyPr anchor="t" rtlCol="false" tIns="0" lIns="0" bIns="0" rIns="0">
            <a:spAutoFit/>
          </a:bodyPr>
          <a:lstStyle/>
          <a:p>
            <a:pPr algn="r">
              <a:lnSpc>
                <a:spcPts val="5292"/>
              </a:lnSpc>
            </a:pPr>
            <a:r>
              <a:rPr lang="en-US" b="true" sz="3780">
                <a:solidFill>
                  <a:srgbClr val="000000"/>
                </a:solidFill>
                <a:latin typeface="Greta Sans Bold"/>
                <a:ea typeface="Greta Sans Bold"/>
                <a:cs typeface="Greta Sans Bold"/>
                <a:sym typeface="Greta Sans Bold"/>
              </a:rPr>
              <a:t> </a:t>
            </a:r>
            <a:r>
              <a:rPr lang="he-IL" b="true" sz="3780">
                <a:solidFill>
                  <a:srgbClr val="000000"/>
                </a:solidFill>
                <a:latin typeface="Greta Sans Bold"/>
                <a:ea typeface="Greta Sans Bold"/>
                <a:cs typeface="Greta Sans Bold"/>
                <a:sym typeface="Greta Sans Bold"/>
                <a:rtl val="true"/>
              </a:rPr>
              <a:t>השערת האפס (       ) - </a:t>
            </a:r>
            <a:r>
              <a:rPr lang="he-IL" sz="3780">
                <a:solidFill>
                  <a:srgbClr val="000000"/>
                </a:solidFill>
                <a:latin typeface="Greta Sans"/>
                <a:ea typeface="Greta Sans"/>
                <a:cs typeface="Greta Sans"/>
                <a:sym typeface="Greta Sans"/>
                <a:rtl val="true"/>
              </a:rPr>
              <a:t>ההתפלגות של המאפיינים הדמוגרפיים והתעסוקתיים</a:t>
            </a:r>
            <a:r>
              <a:rPr lang="he-IL" b="true" sz="3780">
                <a:solidFill>
                  <a:srgbClr val="000000"/>
                </a:solidFill>
                <a:latin typeface="Greta Sans Bold"/>
                <a:ea typeface="Greta Sans Bold"/>
                <a:cs typeface="Greta Sans Bold"/>
                <a:sym typeface="Greta Sans Bold"/>
                <a:rtl val="true"/>
              </a:rPr>
              <a:t> זהה </a:t>
            </a:r>
            <a:r>
              <a:rPr lang="he-IL" sz="3780">
                <a:solidFill>
                  <a:srgbClr val="000000"/>
                </a:solidFill>
                <a:latin typeface="Greta Sans"/>
                <a:ea typeface="Greta Sans"/>
                <a:cs typeface="Greta Sans"/>
                <a:sym typeface="Greta Sans"/>
                <a:rtl val="true"/>
              </a:rPr>
              <a:t>בין מי שמרוויח מעל ל־</a:t>
            </a:r>
            <a:r>
              <a:rPr lang="en-US" sz="3780">
                <a:solidFill>
                  <a:srgbClr val="000000"/>
                </a:solidFill>
                <a:latin typeface="Greta Sans"/>
                <a:ea typeface="Greta Sans"/>
                <a:cs typeface="Greta Sans"/>
                <a:sym typeface="Greta Sans"/>
              </a:rPr>
              <a:t>50,000</a:t>
            </a:r>
            <a:r>
              <a:rPr lang="he-IL" sz="3780">
                <a:solidFill>
                  <a:srgbClr val="000000"/>
                </a:solidFill>
                <a:latin typeface="Greta Sans"/>
                <a:ea typeface="Greta Sans"/>
                <a:cs typeface="Greta Sans"/>
                <a:sym typeface="Greta Sans"/>
                <a:rtl val="true"/>
              </a:rPr>
              <a:t> דולר בשנה לבין מי שמרוויח פחות מכך</a:t>
            </a:r>
          </a:p>
        </p:txBody>
      </p:sp>
      <p:sp>
        <p:nvSpPr>
          <p:cNvPr name="TextBox 11" id="11"/>
          <p:cNvSpPr txBox="true"/>
          <p:nvPr/>
        </p:nvSpPr>
        <p:spPr>
          <a:xfrm rot="0">
            <a:off x="2223948" y="5439862"/>
            <a:ext cx="13840104" cy="1980428"/>
          </a:xfrm>
          <a:prstGeom prst="rect">
            <a:avLst/>
          </a:prstGeom>
        </p:spPr>
        <p:txBody>
          <a:bodyPr anchor="t" rtlCol="false" tIns="0" lIns="0" bIns="0" rIns="0">
            <a:spAutoFit/>
          </a:bodyPr>
          <a:lstStyle/>
          <a:p>
            <a:pPr algn="r">
              <a:lnSpc>
                <a:spcPts val="5292"/>
              </a:lnSpc>
            </a:pPr>
            <a:r>
              <a:rPr lang="en-US" b="true" sz="3780">
                <a:solidFill>
                  <a:srgbClr val="000000"/>
                </a:solidFill>
                <a:latin typeface="Greta Sans Bold"/>
                <a:ea typeface="Greta Sans Bold"/>
                <a:cs typeface="Greta Sans Bold"/>
                <a:sym typeface="Greta Sans Bold"/>
              </a:rPr>
              <a:t> </a:t>
            </a:r>
            <a:r>
              <a:rPr lang="he-IL" b="true" sz="3780">
                <a:solidFill>
                  <a:srgbClr val="000000"/>
                </a:solidFill>
                <a:latin typeface="Greta Sans Bold"/>
                <a:ea typeface="Greta Sans Bold"/>
                <a:cs typeface="Greta Sans Bold"/>
                <a:sym typeface="Greta Sans Bold"/>
                <a:rtl val="true"/>
              </a:rPr>
              <a:t>ההשערה האלטרנטיבית (       ) - </a:t>
            </a:r>
            <a:r>
              <a:rPr lang="he-IL" sz="3780">
                <a:solidFill>
                  <a:srgbClr val="000000"/>
                </a:solidFill>
                <a:latin typeface="Greta Sans"/>
                <a:ea typeface="Greta Sans"/>
                <a:cs typeface="Greta Sans"/>
                <a:sym typeface="Greta Sans"/>
                <a:rtl val="true"/>
              </a:rPr>
              <a:t>ההתפלגות של המאפיינים הדמוגרפיים והתעסוקתיים</a:t>
            </a:r>
            <a:r>
              <a:rPr lang="he-IL" b="true" sz="3780">
                <a:solidFill>
                  <a:srgbClr val="000000"/>
                </a:solidFill>
                <a:latin typeface="Greta Sans Bold"/>
                <a:ea typeface="Greta Sans Bold"/>
                <a:cs typeface="Greta Sans Bold"/>
                <a:sym typeface="Greta Sans Bold"/>
                <a:rtl val="true"/>
              </a:rPr>
              <a:t> שונה </a:t>
            </a:r>
            <a:r>
              <a:rPr lang="he-IL" sz="3780">
                <a:solidFill>
                  <a:srgbClr val="000000"/>
                </a:solidFill>
                <a:latin typeface="Greta Sans"/>
                <a:ea typeface="Greta Sans"/>
                <a:cs typeface="Greta Sans"/>
                <a:sym typeface="Greta Sans"/>
                <a:rtl val="true"/>
              </a:rPr>
              <a:t>בין מי שמרוויח מעל ל־</a:t>
            </a:r>
            <a:r>
              <a:rPr lang="en-US" sz="3780">
                <a:solidFill>
                  <a:srgbClr val="000000"/>
                </a:solidFill>
                <a:latin typeface="Greta Sans"/>
                <a:ea typeface="Greta Sans"/>
                <a:cs typeface="Greta Sans"/>
                <a:sym typeface="Greta Sans"/>
              </a:rPr>
              <a:t>50,000</a:t>
            </a:r>
            <a:r>
              <a:rPr lang="he-IL" sz="3780">
                <a:solidFill>
                  <a:srgbClr val="000000"/>
                </a:solidFill>
                <a:latin typeface="Greta Sans"/>
                <a:ea typeface="Greta Sans"/>
                <a:cs typeface="Greta Sans"/>
                <a:sym typeface="Greta Sans"/>
                <a:rtl val="true"/>
              </a:rPr>
              <a:t> דולר בשנה לבין מי שמרוויח פחות מכך</a:t>
            </a:r>
          </a:p>
        </p:txBody>
      </p:sp>
      <p:sp>
        <p:nvSpPr>
          <p:cNvPr name="TextBox 12" id="12"/>
          <p:cNvSpPr txBox="true"/>
          <p:nvPr/>
        </p:nvSpPr>
        <p:spPr>
          <a:xfrm rot="0">
            <a:off x="12585609" y="3192306"/>
            <a:ext cx="623054" cy="745491"/>
          </a:xfrm>
          <a:prstGeom prst="rect">
            <a:avLst/>
          </a:prstGeom>
        </p:spPr>
        <p:txBody>
          <a:bodyPr anchor="t" rtlCol="false" tIns="0" lIns="0" bIns="0" rIns="0">
            <a:spAutoFit/>
          </a:bodyPr>
          <a:lstStyle/>
          <a:p>
            <a:pPr algn="ctr">
              <a:lnSpc>
                <a:spcPts val="6159"/>
              </a:lnSpc>
            </a:pPr>
            <a:r>
              <a:rPr lang="en-US" sz="4399">
                <a:solidFill>
                  <a:srgbClr val="000000"/>
                </a:solidFill>
                <a:latin typeface="Suez One"/>
                <a:ea typeface="Suez One"/>
                <a:cs typeface="Suez One"/>
                <a:sym typeface="Suez One"/>
              </a:rPr>
              <a:t>H₀</a:t>
            </a:r>
          </a:p>
        </p:txBody>
      </p:sp>
      <p:sp>
        <p:nvSpPr>
          <p:cNvPr name="TextBox 13" id="13"/>
          <p:cNvSpPr txBox="true"/>
          <p:nvPr/>
        </p:nvSpPr>
        <p:spPr>
          <a:xfrm rot="0">
            <a:off x="10841376" y="5421565"/>
            <a:ext cx="623054" cy="745491"/>
          </a:xfrm>
          <a:prstGeom prst="rect">
            <a:avLst/>
          </a:prstGeom>
        </p:spPr>
        <p:txBody>
          <a:bodyPr anchor="t" rtlCol="false" tIns="0" lIns="0" bIns="0" rIns="0">
            <a:spAutoFit/>
          </a:bodyPr>
          <a:lstStyle/>
          <a:p>
            <a:pPr algn="ctr">
              <a:lnSpc>
                <a:spcPts val="6159"/>
              </a:lnSpc>
            </a:pPr>
            <a:r>
              <a:rPr lang="en-US" sz="4399">
                <a:solidFill>
                  <a:srgbClr val="000000"/>
                </a:solidFill>
                <a:latin typeface="Suez One"/>
                <a:ea typeface="Suez One"/>
                <a:cs typeface="Suez One"/>
                <a:sym typeface="Suez One"/>
              </a:rPr>
              <a:t>H₁</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151257" y="4221732"/>
            <a:ext cx="6651535" cy="4537530"/>
            <a:chOff x="0" y="0"/>
            <a:chExt cx="8868713" cy="6050040"/>
          </a:xfrm>
        </p:grpSpPr>
        <p:grpSp>
          <p:nvGrpSpPr>
            <p:cNvPr name="Group 3" id="3"/>
            <p:cNvGrpSpPr/>
            <p:nvPr/>
          </p:nvGrpSpPr>
          <p:grpSpPr>
            <a:xfrm rot="0">
              <a:off x="0" y="0"/>
              <a:ext cx="8868713" cy="6050040"/>
              <a:chOff x="0" y="0"/>
              <a:chExt cx="1751844" cy="1195070"/>
            </a:xfrm>
          </p:grpSpPr>
          <p:sp>
            <p:nvSpPr>
              <p:cNvPr name="Freeform 4" id="4"/>
              <p:cNvSpPr/>
              <p:nvPr/>
            </p:nvSpPr>
            <p:spPr>
              <a:xfrm flipH="false" flipV="false" rot="0">
                <a:off x="0" y="0"/>
                <a:ext cx="1751844" cy="1195070"/>
              </a:xfrm>
              <a:custGeom>
                <a:avLst/>
                <a:gdLst/>
                <a:ahLst/>
                <a:cxnLst/>
                <a:rect r="r" b="b" t="t" l="l"/>
                <a:pathLst>
                  <a:path h="1195070" w="1751844">
                    <a:moveTo>
                      <a:pt x="59360" y="0"/>
                    </a:moveTo>
                    <a:lnTo>
                      <a:pt x="1692484" y="0"/>
                    </a:lnTo>
                    <a:cubicBezTo>
                      <a:pt x="1725268" y="0"/>
                      <a:pt x="1751844" y="26577"/>
                      <a:pt x="1751844" y="59360"/>
                    </a:cubicBezTo>
                    <a:lnTo>
                      <a:pt x="1751844" y="1135709"/>
                    </a:lnTo>
                    <a:cubicBezTo>
                      <a:pt x="1751844" y="1151452"/>
                      <a:pt x="1745590" y="1166551"/>
                      <a:pt x="1734458" y="1177683"/>
                    </a:cubicBezTo>
                    <a:cubicBezTo>
                      <a:pt x="1723326" y="1188816"/>
                      <a:pt x="1708227" y="1195070"/>
                      <a:pt x="1692484" y="1195070"/>
                    </a:cubicBezTo>
                    <a:lnTo>
                      <a:pt x="59360" y="1195070"/>
                    </a:lnTo>
                    <a:cubicBezTo>
                      <a:pt x="26577" y="1195070"/>
                      <a:pt x="0" y="1168493"/>
                      <a:pt x="0" y="1135709"/>
                    </a:cubicBezTo>
                    <a:lnTo>
                      <a:pt x="0" y="59360"/>
                    </a:lnTo>
                    <a:cubicBezTo>
                      <a:pt x="0" y="26577"/>
                      <a:pt x="26577" y="0"/>
                      <a:pt x="59360" y="0"/>
                    </a:cubicBezTo>
                    <a:close/>
                  </a:path>
                </a:pathLst>
              </a:custGeom>
              <a:solidFill>
                <a:srgbClr val="E9C7C6"/>
              </a:solidFill>
            </p:spPr>
          </p:sp>
          <p:sp>
            <p:nvSpPr>
              <p:cNvPr name="TextBox 5" id="5"/>
              <p:cNvSpPr txBox="true"/>
              <p:nvPr/>
            </p:nvSpPr>
            <p:spPr>
              <a:xfrm>
                <a:off x="0" y="-38100"/>
                <a:ext cx="1751844" cy="123317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695604" y="133350"/>
              <a:ext cx="7735510" cy="5543713"/>
            </a:xfrm>
            <a:prstGeom prst="rect">
              <a:avLst/>
            </a:prstGeom>
          </p:spPr>
          <p:txBody>
            <a:bodyPr anchor="t" rtlCol="false" tIns="0" lIns="0" bIns="0" rIns="0">
              <a:spAutoFit/>
            </a:bodyPr>
            <a:lstStyle/>
            <a:p>
              <a:pPr algn="l" marL="646662" indent="-323331" lvl="1">
                <a:lnSpc>
                  <a:spcPts val="4193"/>
                </a:lnSpc>
                <a:buFont typeface="Arial"/>
                <a:buChar char="•"/>
              </a:pPr>
              <a:r>
                <a:rPr lang="en-US" sz="2995">
                  <a:solidFill>
                    <a:srgbClr val="000000"/>
                  </a:solidFill>
                  <a:latin typeface="Alatsi"/>
                  <a:ea typeface="Alatsi"/>
                  <a:cs typeface="Alatsi"/>
                  <a:sym typeface="Alatsi"/>
                </a:rPr>
                <a:t>workclass</a:t>
              </a:r>
            </a:p>
            <a:p>
              <a:pPr algn="l" marL="646662" indent="-323331" lvl="1">
                <a:lnSpc>
                  <a:spcPts val="4193"/>
                </a:lnSpc>
                <a:buFont typeface="Arial"/>
                <a:buChar char="•"/>
              </a:pPr>
              <a:r>
                <a:rPr lang="en-US" sz="2995">
                  <a:solidFill>
                    <a:srgbClr val="000000"/>
                  </a:solidFill>
                  <a:latin typeface="Alatsi"/>
                  <a:ea typeface="Alatsi"/>
                  <a:cs typeface="Alatsi"/>
                  <a:sym typeface="Alatsi"/>
                </a:rPr>
                <a:t>education</a:t>
              </a:r>
            </a:p>
            <a:p>
              <a:pPr algn="l" marL="646662" indent="-323331" lvl="1">
                <a:lnSpc>
                  <a:spcPts val="4193"/>
                </a:lnSpc>
                <a:buFont typeface="Arial"/>
                <a:buChar char="•"/>
              </a:pPr>
              <a:r>
                <a:rPr lang="en-US" sz="2995">
                  <a:solidFill>
                    <a:srgbClr val="000000"/>
                  </a:solidFill>
                  <a:latin typeface="Alatsi"/>
                  <a:ea typeface="Alatsi"/>
                  <a:cs typeface="Alatsi"/>
                  <a:sym typeface="Alatsi"/>
                </a:rPr>
                <a:t>race</a:t>
              </a:r>
            </a:p>
            <a:p>
              <a:pPr algn="l" marL="646662" indent="-323331" lvl="1">
                <a:lnSpc>
                  <a:spcPts val="4193"/>
                </a:lnSpc>
                <a:buFont typeface="Arial"/>
                <a:buChar char="•"/>
              </a:pPr>
              <a:r>
                <a:rPr lang="en-US" sz="2995">
                  <a:solidFill>
                    <a:srgbClr val="000000"/>
                  </a:solidFill>
                  <a:latin typeface="Alatsi"/>
                  <a:ea typeface="Alatsi"/>
                  <a:cs typeface="Alatsi"/>
                  <a:sym typeface="Alatsi"/>
                </a:rPr>
                <a:t>occupation</a:t>
              </a:r>
            </a:p>
            <a:p>
              <a:pPr algn="l" marL="646662" indent="-323331" lvl="1">
                <a:lnSpc>
                  <a:spcPts val="4193"/>
                </a:lnSpc>
                <a:buFont typeface="Arial"/>
                <a:buChar char="•"/>
              </a:pPr>
              <a:r>
                <a:rPr lang="en-US" sz="2995">
                  <a:solidFill>
                    <a:srgbClr val="000000"/>
                  </a:solidFill>
                  <a:latin typeface="Alatsi"/>
                  <a:ea typeface="Alatsi"/>
                  <a:cs typeface="Alatsi"/>
                  <a:sym typeface="Alatsi"/>
                </a:rPr>
                <a:t>relationship</a:t>
              </a:r>
            </a:p>
            <a:p>
              <a:pPr algn="l" marL="646662" indent="-323331" lvl="1">
                <a:lnSpc>
                  <a:spcPts val="4193"/>
                </a:lnSpc>
                <a:buFont typeface="Arial"/>
                <a:buChar char="•"/>
              </a:pPr>
              <a:r>
                <a:rPr lang="en-US" sz="2995">
                  <a:solidFill>
                    <a:srgbClr val="000000"/>
                  </a:solidFill>
                  <a:latin typeface="Alatsi"/>
                  <a:ea typeface="Alatsi"/>
                  <a:cs typeface="Alatsi"/>
                  <a:sym typeface="Alatsi"/>
                </a:rPr>
                <a:t>gender</a:t>
              </a:r>
            </a:p>
            <a:p>
              <a:pPr algn="l" marL="646662" indent="-323331" lvl="1">
                <a:lnSpc>
                  <a:spcPts val="4193"/>
                </a:lnSpc>
                <a:buFont typeface="Arial"/>
                <a:buChar char="•"/>
              </a:pPr>
              <a:r>
                <a:rPr lang="en-US" sz="2995">
                  <a:solidFill>
                    <a:srgbClr val="000000"/>
                  </a:solidFill>
                  <a:latin typeface="Alatsi"/>
                  <a:ea typeface="Alatsi"/>
                  <a:cs typeface="Alatsi"/>
                  <a:sym typeface="Alatsi"/>
                </a:rPr>
                <a:t>marital status</a:t>
              </a:r>
            </a:p>
            <a:p>
              <a:pPr algn="l" marL="646662" indent="-323331" lvl="1">
                <a:lnSpc>
                  <a:spcPts val="4193"/>
                </a:lnSpc>
                <a:buFont typeface="Arial"/>
                <a:buChar char="•"/>
              </a:pPr>
              <a:r>
                <a:rPr lang="en-US" sz="2995">
                  <a:solidFill>
                    <a:srgbClr val="000000"/>
                  </a:solidFill>
                  <a:latin typeface="Alatsi"/>
                  <a:ea typeface="Alatsi"/>
                  <a:cs typeface="Alatsi"/>
                  <a:sym typeface="Alatsi"/>
                </a:rPr>
                <a:t>native country</a:t>
              </a:r>
            </a:p>
          </p:txBody>
        </p:sp>
      </p:grpSp>
      <p:grpSp>
        <p:nvGrpSpPr>
          <p:cNvPr name="Group 7" id="7"/>
          <p:cNvGrpSpPr/>
          <p:nvPr/>
        </p:nvGrpSpPr>
        <p:grpSpPr>
          <a:xfrm rot="0">
            <a:off x="10607765" y="4221732"/>
            <a:ext cx="6651535" cy="2965905"/>
            <a:chOff x="0" y="0"/>
            <a:chExt cx="8868713" cy="3954540"/>
          </a:xfrm>
        </p:grpSpPr>
        <p:grpSp>
          <p:nvGrpSpPr>
            <p:cNvPr name="Group 8" id="8"/>
            <p:cNvGrpSpPr/>
            <p:nvPr/>
          </p:nvGrpSpPr>
          <p:grpSpPr>
            <a:xfrm rot="0">
              <a:off x="0" y="0"/>
              <a:ext cx="8868713" cy="3954540"/>
              <a:chOff x="0" y="0"/>
              <a:chExt cx="1751844" cy="781144"/>
            </a:xfrm>
          </p:grpSpPr>
          <p:sp>
            <p:nvSpPr>
              <p:cNvPr name="Freeform 9" id="9"/>
              <p:cNvSpPr/>
              <p:nvPr/>
            </p:nvSpPr>
            <p:spPr>
              <a:xfrm flipH="false" flipV="false" rot="0">
                <a:off x="0" y="0"/>
                <a:ext cx="1751844" cy="781144"/>
              </a:xfrm>
              <a:custGeom>
                <a:avLst/>
                <a:gdLst/>
                <a:ahLst/>
                <a:cxnLst/>
                <a:rect r="r" b="b" t="t" l="l"/>
                <a:pathLst>
                  <a:path h="781144" w="1751844">
                    <a:moveTo>
                      <a:pt x="59360" y="0"/>
                    </a:moveTo>
                    <a:lnTo>
                      <a:pt x="1692484" y="0"/>
                    </a:lnTo>
                    <a:cubicBezTo>
                      <a:pt x="1725268" y="0"/>
                      <a:pt x="1751844" y="26577"/>
                      <a:pt x="1751844" y="59360"/>
                    </a:cubicBezTo>
                    <a:lnTo>
                      <a:pt x="1751844" y="721783"/>
                    </a:lnTo>
                    <a:cubicBezTo>
                      <a:pt x="1751844" y="754567"/>
                      <a:pt x="1725268" y="781144"/>
                      <a:pt x="1692484" y="781144"/>
                    </a:cubicBezTo>
                    <a:lnTo>
                      <a:pt x="59360" y="781144"/>
                    </a:lnTo>
                    <a:cubicBezTo>
                      <a:pt x="26577" y="781144"/>
                      <a:pt x="0" y="754567"/>
                      <a:pt x="0" y="721783"/>
                    </a:cubicBezTo>
                    <a:lnTo>
                      <a:pt x="0" y="59360"/>
                    </a:lnTo>
                    <a:cubicBezTo>
                      <a:pt x="0" y="26577"/>
                      <a:pt x="26577" y="0"/>
                      <a:pt x="59360" y="0"/>
                    </a:cubicBezTo>
                    <a:close/>
                  </a:path>
                </a:pathLst>
              </a:custGeom>
              <a:solidFill>
                <a:srgbClr val="E9C7C6"/>
              </a:solidFill>
            </p:spPr>
          </p:sp>
          <p:sp>
            <p:nvSpPr>
              <p:cNvPr name="TextBox 10" id="10"/>
              <p:cNvSpPr txBox="true"/>
              <p:nvPr/>
            </p:nvSpPr>
            <p:spPr>
              <a:xfrm>
                <a:off x="0" y="-38100"/>
                <a:ext cx="1751844" cy="81924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695604" y="133350"/>
              <a:ext cx="7735510" cy="3448213"/>
            </a:xfrm>
            <a:prstGeom prst="rect">
              <a:avLst/>
            </a:prstGeom>
          </p:spPr>
          <p:txBody>
            <a:bodyPr anchor="t" rtlCol="false" tIns="0" lIns="0" bIns="0" rIns="0">
              <a:spAutoFit/>
            </a:bodyPr>
            <a:lstStyle/>
            <a:p>
              <a:pPr algn="l" marL="646662" indent="-323331" lvl="1">
                <a:lnSpc>
                  <a:spcPts val="4193"/>
                </a:lnSpc>
                <a:buFont typeface="Arial"/>
                <a:buChar char="•"/>
              </a:pPr>
              <a:r>
                <a:rPr lang="en-US" sz="2995">
                  <a:solidFill>
                    <a:srgbClr val="000000"/>
                  </a:solidFill>
                  <a:latin typeface="Alatsi"/>
                  <a:ea typeface="Alatsi"/>
                  <a:cs typeface="Alatsi"/>
                  <a:sym typeface="Alatsi"/>
                </a:rPr>
                <a:t>age</a:t>
              </a:r>
            </a:p>
            <a:p>
              <a:pPr algn="l" marL="646662" indent="-323331" lvl="1">
                <a:lnSpc>
                  <a:spcPts val="4193"/>
                </a:lnSpc>
                <a:buFont typeface="Arial"/>
                <a:buChar char="•"/>
              </a:pPr>
              <a:r>
                <a:rPr lang="en-US" sz="2995">
                  <a:solidFill>
                    <a:srgbClr val="000000"/>
                  </a:solidFill>
                  <a:latin typeface="Alatsi"/>
                  <a:ea typeface="Alatsi"/>
                  <a:cs typeface="Alatsi"/>
                  <a:sym typeface="Alatsi"/>
                </a:rPr>
                <a:t>education num</a:t>
              </a:r>
            </a:p>
            <a:p>
              <a:pPr algn="l" marL="646662" indent="-323331" lvl="1">
                <a:lnSpc>
                  <a:spcPts val="4193"/>
                </a:lnSpc>
                <a:buFont typeface="Arial"/>
                <a:buChar char="•"/>
              </a:pPr>
              <a:r>
                <a:rPr lang="en-US" sz="2995">
                  <a:solidFill>
                    <a:srgbClr val="000000"/>
                  </a:solidFill>
                  <a:latin typeface="Alatsi"/>
                  <a:ea typeface="Alatsi"/>
                  <a:cs typeface="Alatsi"/>
                  <a:sym typeface="Alatsi"/>
                </a:rPr>
                <a:t>capital gain</a:t>
              </a:r>
            </a:p>
            <a:p>
              <a:pPr algn="l" marL="646662" indent="-323331" lvl="1">
                <a:lnSpc>
                  <a:spcPts val="4193"/>
                </a:lnSpc>
                <a:buFont typeface="Arial"/>
                <a:buChar char="•"/>
              </a:pPr>
              <a:r>
                <a:rPr lang="en-US" sz="2995">
                  <a:solidFill>
                    <a:srgbClr val="000000"/>
                  </a:solidFill>
                  <a:latin typeface="Alatsi"/>
                  <a:ea typeface="Alatsi"/>
                  <a:cs typeface="Alatsi"/>
                  <a:sym typeface="Alatsi"/>
                </a:rPr>
                <a:t>capital loss</a:t>
              </a:r>
            </a:p>
            <a:p>
              <a:pPr algn="l" marL="646662" indent="-323331" lvl="1">
                <a:lnSpc>
                  <a:spcPts val="4193"/>
                </a:lnSpc>
                <a:buFont typeface="Arial"/>
                <a:buChar char="•"/>
              </a:pPr>
              <a:r>
                <a:rPr lang="en-US" sz="2995">
                  <a:solidFill>
                    <a:srgbClr val="000000"/>
                  </a:solidFill>
                  <a:latin typeface="Alatsi"/>
                  <a:ea typeface="Alatsi"/>
                  <a:cs typeface="Alatsi"/>
                  <a:sym typeface="Alatsi"/>
                </a:rPr>
                <a:t>hours per week</a:t>
              </a:r>
            </a:p>
          </p:txBody>
        </p:sp>
      </p:grpSp>
      <p:grpSp>
        <p:nvGrpSpPr>
          <p:cNvPr name="Group 12" id="12"/>
          <p:cNvGrpSpPr/>
          <p:nvPr/>
        </p:nvGrpSpPr>
        <p:grpSpPr>
          <a:xfrm rot="0">
            <a:off x="15859155" y="0"/>
            <a:ext cx="1562612" cy="1673225"/>
            <a:chOff x="0" y="0"/>
            <a:chExt cx="2083482" cy="2230967"/>
          </a:xfrm>
        </p:grpSpPr>
        <p:grpSp>
          <p:nvGrpSpPr>
            <p:cNvPr name="Group 13" id="13"/>
            <p:cNvGrpSpPr/>
            <p:nvPr/>
          </p:nvGrpSpPr>
          <p:grpSpPr>
            <a:xfrm rot="0">
              <a:off x="75599" y="0"/>
              <a:ext cx="1932284" cy="2230967"/>
              <a:chOff x="0" y="0"/>
              <a:chExt cx="703982" cy="812800"/>
            </a:xfrm>
          </p:grpSpPr>
          <p:sp>
            <p:nvSpPr>
              <p:cNvPr name="Freeform 14" id="1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5" id="1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7</a:t>
              </a:r>
            </a:p>
          </p:txBody>
        </p:sp>
      </p:grpSp>
      <p:sp>
        <p:nvSpPr>
          <p:cNvPr name="Freeform 17" id="17"/>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13179121" y="8787520"/>
            <a:ext cx="195891" cy="197371"/>
          </a:xfrm>
          <a:custGeom>
            <a:avLst/>
            <a:gdLst/>
            <a:ahLst/>
            <a:cxnLst/>
            <a:rect r="r" b="b" t="t" l="l"/>
            <a:pathLst>
              <a:path h="197371" w="195891">
                <a:moveTo>
                  <a:pt x="0" y="0"/>
                </a:moveTo>
                <a:lnTo>
                  <a:pt x="195891" y="0"/>
                </a:lnTo>
                <a:lnTo>
                  <a:pt x="195891" y="197371"/>
                </a:lnTo>
                <a:lnTo>
                  <a:pt x="0" y="197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3918390" y="876300"/>
            <a:ext cx="10451219" cy="1441451"/>
          </a:xfrm>
          <a:prstGeom prst="rect">
            <a:avLst/>
          </a:prstGeom>
        </p:spPr>
        <p:txBody>
          <a:bodyPr anchor="t" rtlCol="false" tIns="0" lIns="0" bIns="0" rIns="0">
            <a:spAutoFit/>
          </a:bodyPr>
          <a:lstStyle/>
          <a:p>
            <a:pPr algn="ctr" rtl="true">
              <a:lnSpc>
                <a:spcPts val="11899"/>
              </a:lnSpc>
            </a:pPr>
            <a:r>
              <a:rPr lang="he-IL" sz="8499">
                <a:solidFill>
                  <a:srgbClr val="000000"/>
                </a:solidFill>
                <a:latin typeface="Felix007"/>
                <a:ea typeface="Felix007"/>
                <a:cs typeface="Felix007"/>
                <a:sym typeface="Felix007"/>
                <a:rtl val="true"/>
              </a:rPr>
              <a:t>מבחן א-פרמטרי</a:t>
            </a:r>
          </a:p>
        </p:txBody>
      </p:sp>
      <p:sp>
        <p:nvSpPr>
          <p:cNvPr name="TextBox 21" id="21"/>
          <p:cNvSpPr txBox="true"/>
          <p:nvPr/>
        </p:nvSpPr>
        <p:spPr>
          <a:xfrm rot="0">
            <a:off x="1028700" y="3582923"/>
            <a:ext cx="5256835" cy="1215525"/>
          </a:xfrm>
          <a:prstGeom prst="rect">
            <a:avLst/>
          </a:prstGeom>
        </p:spPr>
        <p:txBody>
          <a:bodyPr anchor="t" rtlCol="false" tIns="0" lIns="0" bIns="0" rIns="0">
            <a:spAutoFit/>
          </a:bodyPr>
          <a:lstStyle/>
          <a:p>
            <a:pPr algn="l">
              <a:lnSpc>
                <a:spcPts val="4927"/>
              </a:lnSpc>
            </a:pPr>
            <a:r>
              <a:rPr lang="en-US" sz="3519">
                <a:solidFill>
                  <a:srgbClr val="000000"/>
                </a:solidFill>
                <a:latin typeface="Suez One"/>
                <a:ea typeface="Suez One"/>
                <a:cs typeface="Suez One"/>
                <a:sym typeface="Suez One"/>
              </a:rPr>
              <a:t>Ch</a:t>
            </a:r>
            <a:r>
              <a:rPr lang="en-US" sz="3519">
                <a:solidFill>
                  <a:srgbClr val="000000"/>
                </a:solidFill>
                <a:latin typeface="Suez One"/>
                <a:ea typeface="Suez One"/>
                <a:cs typeface="Suez One"/>
                <a:sym typeface="Suez One"/>
              </a:rPr>
              <a:t>i-square test (</a:t>
            </a:r>
            <a:r>
              <a:rPr lang="he-IL" sz="3519">
                <a:solidFill>
                  <a:srgbClr val="000000"/>
                </a:solidFill>
                <a:latin typeface="Suez One"/>
                <a:ea typeface="Suez One"/>
                <a:cs typeface="Suez One"/>
                <a:sym typeface="Suez One"/>
                <a:rtl val="true"/>
              </a:rPr>
              <a:t>בדיד</a:t>
            </a:r>
            <a:r>
              <a:rPr lang="en-US" sz="3519">
                <a:solidFill>
                  <a:srgbClr val="000000"/>
                </a:solidFill>
                <a:latin typeface="Suez One"/>
                <a:ea typeface="Suez One"/>
                <a:cs typeface="Suez One"/>
                <a:sym typeface="Suez One"/>
              </a:rPr>
              <a:t>)</a:t>
            </a:r>
          </a:p>
          <a:p>
            <a:pPr algn="l">
              <a:lnSpc>
                <a:spcPts val="4927"/>
              </a:lnSpc>
            </a:pPr>
          </a:p>
        </p:txBody>
      </p:sp>
      <p:sp>
        <p:nvSpPr>
          <p:cNvPr name="TextBox 22" id="22"/>
          <p:cNvSpPr txBox="true"/>
          <p:nvPr/>
        </p:nvSpPr>
        <p:spPr>
          <a:xfrm rot="0">
            <a:off x="10485208" y="3532749"/>
            <a:ext cx="6774092" cy="596400"/>
          </a:xfrm>
          <a:prstGeom prst="rect">
            <a:avLst/>
          </a:prstGeom>
        </p:spPr>
        <p:txBody>
          <a:bodyPr anchor="t" rtlCol="false" tIns="0" lIns="0" bIns="0" rIns="0">
            <a:spAutoFit/>
          </a:bodyPr>
          <a:lstStyle/>
          <a:p>
            <a:pPr algn="l">
              <a:lnSpc>
                <a:spcPts val="4927"/>
              </a:lnSpc>
            </a:pPr>
            <a:r>
              <a:rPr lang="en-US" sz="3519">
                <a:solidFill>
                  <a:srgbClr val="000000"/>
                </a:solidFill>
                <a:latin typeface="Suez One"/>
                <a:ea typeface="Suez One"/>
                <a:cs typeface="Suez One"/>
                <a:sym typeface="Suez One"/>
              </a:rPr>
              <a:t>Mann-whitn</a:t>
            </a:r>
            <a:r>
              <a:rPr lang="en-US" sz="3519">
                <a:solidFill>
                  <a:srgbClr val="000000"/>
                </a:solidFill>
                <a:latin typeface="Suez One"/>
                <a:ea typeface="Suez One"/>
                <a:cs typeface="Suez One"/>
                <a:sym typeface="Suez One"/>
              </a:rPr>
              <a:t>ey u test (</a:t>
            </a:r>
            <a:r>
              <a:rPr lang="he-IL" sz="3519">
                <a:solidFill>
                  <a:srgbClr val="000000"/>
                </a:solidFill>
                <a:latin typeface="Suez One"/>
                <a:ea typeface="Suez One"/>
                <a:cs typeface="Suez One"/>
                <a:sym typeface="Suez One"/>
                <a:rtl val="true"/>
              </a:rPr>
              <a:t>רציף</a:t>
            </a:r>
            <a:r>
              <a:rPr lang="en-US" sz="3519">
                <a:solidFill>
                  <a:srgbClr val="000000"/>
                </a:solidFill>
                <a:latin typeface="Suez One"/>
                <a:ea typeface="Suez One"/>
                <a:cs typeface="Suez One"/>
                <a:sym typeface="Suez One"/>
              </a:rPr>
              <a:t>)</a:t>
            </a:r>
          </a:p>
        </p:txBody>
      </p:sp>
      <p:sp>
        <p:nvSpPr>
          <p:cNvPr name="TextBox 23" id="23"/>
          <p:cNvSpPr txBox="true"/>
          <p:nvPr/>
        </p:nvSpPr>
        <p:spPr>
          <a:xfrm rot="0">
            <a:off x="3918390" y="2230246"/>
            <a:ext cx="10451219" cy="523875"/>
          </a:xfrm>
          <a:prstGeom prst="rect">
            <a:avLst/>
          </a:prstGeom>
        </p:spPr>
        <p:txBody>
          <a:bodyPr anchor="t" rtlCol="false" tIns="0" lIns="0" bIns="0" rIns="0">
            <a:spAutoFit/>
          </a:bodyPr>
          <a:lstStyle/>
          <a:p>
            <a:pPr algn="ctr" rtl="true">
              <a:lnSpc>
                <a:spcPts val="4200"/>
              </a:lnSpc>
            </a:pPr>
            <a:r>
              <a:rPr lang="he-IL" sz="3000">
                <a:solidFill>
                  <a:srgbClr val="000000"/>
                </a:solidFill>
                <a:latin typeface="Suez One"/>
                <a:ea typeface="Suez One"/>
                <a:cs typeface="Suez One"/>
                <a:sym typeface="Suez One"/>
                <a:rtl val="true"/>
              </a:rPr>
              <a:t>המאפיינים עבורם השערת האפס (        ) נדחתה</a:t>
            </a:r>
          </a:p>
        </p:txBody>
      </p:sp>
      <p:sp>
        <p:nvSpPr>
          <p:cNvPr name="TextBox 24" id="24"/>
          <p:cNvSpPr txBox="true"/>
          <p:nvPr/>
        </p:nvSpPr>
        <p:spPr>
          <a:xfrm rot="0">
            <a:off x="6992933" y="2204528"/>
            <a:ext cx="509707" cy="613410"/>
          </a:xfrm>
          <a:prstGeom prst="rect">
            <a:avLst/>
          </a:prstGeom>
        </p:spPr>
        <p:txBody>
          <a:bodyPr anchor="t" rtlCol="false" tIns="0" lIns="0" bIns="0" rIns="0">
            <a:spAutoFit/>
          </a:bodyPr>
          <a:lstStyle/>
          <a:p>
            <a:pPr algn="ctr">
              <a:lnSpc>
                <a:spcPts val="5039"/>
              </a:lnSpc>
            </a:pPr>
            <a:r>
              <a:rPr lang="en-US" sz="3599">
                <a:solidFill>
                  <a:srgbClr val="000000"/>
                </a:solidFill>
                <a:latin typeface="Suez One"/>
                <a:ea typeface="Suez One"/>
                <a:cs typeface="Suez One"/>
                <a:sym typeface="Suez One"/>
              </a:rPr>
              <a:t>H₀</a:t>
            </a:r>
          </a:p>
        </p:txBody>
      </p:sp>
      <p:sp>
        <p:nvSpPr>
          <p:cNvPr name="TextBox 25" id="25"/>
          <p:cNvSpPr txBox="true"/>
          <p:nvPr/>
        </p:nvSpPr>
        <p:spPr>
          <a:xfrm rot="0">
            <a:off x="9236514" y="8511295"/>
            <a:ext cx="3866501" cy="533400"/>
          </a:xfrm>
          <a:prstGeom prst="rect">
            <a:avLst/>
          </a:prstGeom>
        </p:spPr>
        <p:txBody>
          <a:bodyPr anchor="t" rtlCol="false" tIns="0" lIns="0" bIns="0" rIns="0">
            <a:spAutoFit/>
          </a:bodyPr>
          <a:lstStyle/>
          <a:p>
            <a:pPr algn="ctr" rtl="true">
              <a:lnSpc>
                <a:spcPts val="4200"/>
              </a:lnSpc>
            </a:pPr>
            <a:r>
              <a:rPr lang="he-IL" sz="3000">
                <a:solidFill>
                  <a:srgbClr val="000000"/>
                </a:solidFill>
                <a:latin typeface="Dybbuk"/>
                <a:ea typeface="Dybbuk"/>
                <a:cs typeface="Dybbuk"/>
                <a:sym typeface="Dybbuk"/>
                <a:rtl val="true"/>
              </a:rPr>
              <a:t>השתמשנו ברמת מובהקות של </a:t>
            </a:r>
            <a:r>
              <a:rPr lang="en-US" sz="3000">
                <a:solidFill>
                  <a:srgbClr val="000000"/>
                </a:solidFill>
                <a:latin typeface="Dybbuk"/>
                <a:ea typeface="Dybbuk"/>
                <a:cs typeface="Dybbuk"/>
                <a:sym typeface="Dybbuk"/>
              </a:rPr>
              <a:t>0.05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859155" y="0"/>
            <a:ext cx="1562612" cy="1673225"/>
            <a:chOff x="0" y="0"/>
            <a:chExt cx="2083482" cy="2230967"/>
          </a:xfrm>
        </p:grpSpPr>
        <p:grpSp>
          <p:nvGrpSpPr>
            <p:cNvPr name="Group 3" id="3"/>
            <p:cNvGrpSpPr/>
            <p:nvPr/>
          </p:nvGrpSpPr>
          <p:grpSpPr>
            <a:xfrm rot="0">
              <a:off x="75599" y="0"/>
              <a:ext cx="1932284" cy="2230967"/>
              <a:chOff x="0" y="0"/>
              <a:chExt cx="703982" cy="812800"/>
            </a:xfrm>
          </p:grpSpPr>
          <p:sp>
            <p:nvSpPr>
              <p:cNvPr name="Freeform 4" id="4"/>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5" id="5"/>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Freeform 7" id="7"/>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1626876" y="8794104"/>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3918390" y="866775"/>
            <a:ext cx="10451219" cy="1417954"/>
          </a:xfrm>
          <a:prstGeom prst="rect">
            <a:avLst/>
          </a:prstGeom>
        </p:spPr>
        <p:txBody>
          <a:bodyPr anchor="t" rtlCol="false" tIns="0" lIns="0" bIns="0" rIns="0">
            <a:spAutoFit/>
          </a:bodyPr>
          <a:lstStyle/>
          <a:p>
            <a:pPr algn="ctr" rtl="true">
              <a:lnSpc>
                <a:spcPts val="11620"/>
              </a:lnSpc>
            </a:pPr>
            <a:r>
              <a:rPr lang="he-IL" sz="8300">
                <a:solidFill>
                  <a:srgbClr val="000000"/>
                </a:solidFill>
                <a:latin typeface="Felix007"/>
                <a:ea typeface="Felix007"/>
                <a:cs typeface="Felix007"/>
                <a:sym typeface="Felix007"/>
                <a:rtl val="true"/>
              </a:rPr>
              <a:t>מטריצת קורלציה</a:t>
            </a:r>
          </a:p>
        </p:txBody>
      </p:sp>
      <p:sp>
        <p:nvSpPr>
          <p:cNvPr name="Freeform 10" id="10"/>
          <p:cNvSpPr/>
          <p:nvPr/>
        </p:nvSpPr>
        <p:spPr>
          <a:xfrm flipH="false" flipV="false" rot="0">
            <a:off x="4851404" y="2317751"/>
            <a:ext cx="8585191" cy="7758867"/>
          </a:xfrm>
          <a:custGeom>
            <a:avLst/>
            <a:gdLst/>
            <a:ahLst/>
            <a:cxnLst/>
            <a:rect r="r" b="b" t="t" l="l"/>
            <a:pathLst>
              <a:path h="7758867" w="8585191">
                <a:moveTo>
                  <a:pt x="0" y="0"/>
                </a:moveTo>
                <a:lnTo>
                  <a:pt x="8585192" y="0"/>
                </a:lnTo>
                <a:lnTo>
                  <a:pt x="8585192" y="7758866"/>
                </a:lnTo>
                <a:lnTo>
                  <a:pt x="0" y="7758866"/>
                </a:lnTo>
                <a:lnTo>
                  <a:pt x="0" y="0"/>
                </a:lnTo>
                <a:close/>
              </a:path>
            </a:pathLst>
          </a:custGeom>
          <a:blipFill>
            <a:blip r:embed="rId4"/>
            <a:stretch>
              <a:fillRect l="0" t="0" r="0" b="0"/>
            </a:stretch>
          </a:blipFill>
        </p:spPr>
      </p:sp>
      <p:sp>
        <p:nvSpPr>
          <p:cNvPr name="Freeform 11" id="11"/>
          <p:cNvSpPr/>
          <p:nvPr/>
        </p:nvSpPr>
        <p:spPr>
          <a:xfrm flipH="false" flipV="false" rot="0">
            <a:off x="5745474" y="8794104"/>
            <a:ext cx="383896" cy="386311"/>
          </a:xfrm>
          <a:custGeom>
            <a:avLst/>
            <a:gdLst/>
            <a:ahLst/>
            <a:cxnLst/>
            <a:rect r="r" b="b" t="t" l="l"/>
            <a:pathLst>
              <a:path h="386311" w="383896">
                <a:moveTo>
                  <a:pt x="0" y="0"/>
                </a:moveTo>
                <a:lnTo>
                  <a:pt x="383896" y="0"/>
                </a:lnTo>
                <a:lnTo>
                  <a:pt x="383896" y="386311"/>
                </a:lnTo>
                <a:lnTo>
                  <a:pt x="0" y="386311"/>
                </a:lnTo>
                <a:lnTo>
                  <a:pt x="0" y="0"/>
                </a:lnTo>
                <a:close/>
              </a:path>
            </a:pathLst>
          </a:custGeom>
          <a:blipFill>
            <a:blip r:embed="rId5"/>
            <a:stretch>
              <a:fillRect l="0" t="0" r="0" b="0"/>
            </a:stretch>
          </a:blipFill>
        </p:spPr>
      </p:sp>
      <p:sp>
        <p:nvSpPr>
          <p:cNvPr name="Freeform 12" id="12"/>
          <p:cNvSpPr/>
          <p:nvPr/>
        </p:nvSpPr>
        <p:spPr>
          <a:xfrm flipH="false" flipV="false" rot="0">
            <a:off x="7918268" y="8794104"/>
            <a:ext cx="383896" cy="386311"/>
          </a:xfrm>
          <a:custGeom>
            <a:avLst/>
            <a:gdLst/>
            <a:ahLst/>
            <a:cxnLst/>
            <a:rect r="r" b="b" t="t" l="l"/>
            <a:pathLst>
              <a:path h="386311" w="383896">
                <a:moveTo>
                  <a:pt x="0" y="0"/>
                </a:moveTo>
                <a:lnTo>
                  <a:pt x="383896" y="0"/>
                </a:lnTo>
                <a:lnTo>
                  <a:pt x="383896" y="386311"/>
                </a:lnTo>
                <a:lnTo>
                  <a:pt x="0" y="386311"/>
                </a:lnTo>
                <a:lnTo>
                  <a:pt x="0" y="0"/>
                </a:lnTo>
                <a:close/>
              </a:path>
            </a:pathLst>
          </a:custGeom>
          <a:blipFill>
            <a:blip r:embed="rId5"/>
            <a:stretch>
              <a:fillRect l="0" t="0" r="0" b="0"/>
            </a:stretch>
          </a:blipFill>
        </p:spPr>
      </p:sp>
      <p:sp>
        <p:nvSpPr>
          <p:cNvPr name="Freeform 13" id="13"/>
          <p:cNvSpPr/>
          <p:nvPr/>
        </p:nvSpPr>
        <p:spPr>
          <a:xfrm flipH="false" flipV="false" rot="0">
            <a:off x="8779154" y="8794104"/>
            <a:ext cx="383896" cy="386311"/>
          </a:xfrm>
          <a:custGeom>
            <a:avLst/>
            <a:gdLst/>
            <a:ahLst/>
            <a:cxnLst/>
            <a:rect r="r" b="b" t="t" l="l"/>
            <a:pathLst>
              <a:path h="386311" w="383896">
                <a:moveTo>
                  <a:pt x="0" y="0"/>
                </a:moveTo>
                <a:lnTo>
                  <a:pt x="383896" y="0"/>
                </a:lnTo>
                <a:lnTo>
                  <a:pt x="383896" y="386311"/>
                </a:lnTo>
                <a:lnTo>
                  <a:pt x="0" y="386311"/>
                </a:lnTo>
                <a:lnTo>
                  <a:pt x="0" y="0"/>
                </a:lnTo>
                <a:close/>
              </a:path>
            </a:pathLst>
          </a:custGeom>
          <a:blipFill>
            <a:blip r:embed="rId5"/>
            <a:stretch>
              <a:fillRect l="0" t="0" r="0" b="0"/>
            </a:stretch>
          </a:blipFill>
        </p:spPr>
      </p:sp>
      <p:sp>
        <p:nvSpPr>
          <p:cNvPr name="Freeform 14" id="14"/>
          <p:cNvSpPr/>
          <p:nvPr/>
        </p:nvSpPr>
        <p:spPr>
          <a:xfrm flipH="false" flipV="false" rot="0">
            <a:off x="9648825" y="8794104"/>
            <a:ext cx="383896" cy="386311"/>
          </a:xfrm>
          <a:custGeom>
            <a:avLst/>
            <a:gdLst/>
            <a:ahLst/>
            <a:cxnLst/>
            <a:rect r="r" b="b" t="t" l="l"/>
            <a:pathLst>
              <a:path h="386311" w="383896">
                <a:moveTo>
                  <a:pt x="0" y="0"/>
                </a:moveTo>
                <a:lnTo>
                  <a:pt x="383896" y="0"/>
                </a:lnTo>
                <a:lnTo>
                  <a:pt x="383896" y="386311"/>
                </a:lnTo>
                <a:lnTo>
                  <a:pt x="0" y="386311"/>
                </a:lnTo>
                <a:lnTo>
                  <a:pt x="0" y="0"/>
                </a:lnTo>
                <a:close/>
              </a:path>
            </a:pathLst>
          </a:custGeom>
          <a:blipFill>
            <a:blip r:embed="rId5"/>
            <a:stretch>
              <a:fillRect l="0" t="0" r="0" b="0"/>
            </a:stretch>
          </a:blipFill>
        </p:spPr>
      </p:sp>
      <p:sp>
        <p:nvSpPr>
          <p:cNvPr name="Freeform 15" id="15"/>
          <p:cNvSpPr/>
          <p:nvPr/>
        </p:nvSpPr>
        <p:spPr>
          <a:xfrm flipH="false" flipV="false" rot="0">
            <a:off x="10089871" y="8794104"/>
            <a:ext cx="383896" cy="386311"/>
          </a:xfrm>
          <a:custGeom>
            <a:avLst/>
            <a:gdLst/>
            <a:ahLst/>
            <a:cxnLst/>
            <a:rect r="r" b="b" t="t" l="l"/>
            <a:pathLst>
              <a:path h="386311" w="383896">
                <a:moveTo>
                  <a:pt x="0" y="0"/>
                </a:moveTo>
                <a:lnTo>
                  <a:pt x="383896" y="0"/>
                </a:lnTo>
                <a:lnTo>
                  <a:pt x="383896" y="386311"/>
                </a:lnTo>
                <a:lnTo>
                  <a:pt x="0" y="386311"/>
                </a:lnTo>
                <a:lnTo>
                  <a:pt x="0" y="0"/>
                </a:lnTo>
                <a:close/>
              </a:path>
            </a:pathLst>
          </a:custGeom>
          <a:blipFill>
            <a:blip r:embed="rId5"/>
            <a:stretch>
              <a:fillRect l="0" t="0" r="0" b="0"/>
            </a:stretch>
          </a:blipFill>
        </p:spPr>
      </p:sp>
      <p:sp>
        <p:nvSpPr>
          <p:cNvPr name="Freeform 16" id="16"/>
          <p:cNvSpPr/>
          <p:nvPr/>
        </p:nvSpPr>
        <p:spPr>
          <a:xfrm flipH="false" flipV="false" rot="0">
            <a:off x="10950017" y="8794104"/>
            <a:ext cx="383896" cy="386311"/>
          </a:xfrm>
          <a:custGeom>
            <a:avLst/>
            <a:gdLst/>
            <a:ahLst/>
            <a:cxnLst/>
            <a:rect r="r" b="b" t="t" l="l"/>
            <a:pathLst>
              <a:path h="386311" w="383896">
                <a:moveTo>
                  <a:pt x="0" y="0"/>
                </a:moveTo>
                <a:lnTo>
                  <a:pt x="383896" y="0"/>
                </a:lnTo>
                <a:lnTo>
                  <a:pt x="383896" y="386311"/>
                </a:lnTo>
                <a:lnTo>
                  <a:pt x="0" y="386311"/>
                </a:lnTo>
                <a:lnTo>
                  <a:pt x="0" y="0"/>
                </a:lnTo>
                <a:close/>
              </a:path>
            </a:pathLst>
          </a:custGeom>
          <a:blipFill>
            <a:blip r:embed="rId5"/>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4221753" y="602547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3980" y="876300"/>
            <a:ext cx="13180039" cy="1441451"/>
          </a:xfrm>
          <a:prstGeom prst="rect">
            <a:avLst/>
          </a:prstGeom>
        </p:spPr>
        <p:txBody>
          <a:bodyPr anchor="t" rtlCol="false" tIns="0" lIns="0" bIns="0" rIns="0">
            <a:spAutoFit/>
          </a:bodyPr>
          <a:lstStyle/>
          <a:p>
            <a:pPr algn="ctr" rtl="true">
              <a:lnSpc>
                <a:spcPts val="11899"/>
              </a:lnSpc>
            </a:pPr>
            <a:r>
              <a:rPr lang="he-IL" sz="8499">
                <a:solidFill>
                  <a:srgbClr val="000000"/>
                </a:solidFill>
                <a:latin typeface="Felix007"/>
                <a:ea typeface="Felix007"/>
                <a:cs typeface="Felix007"/>
                <a:sym typeface="Felix007"/>
                <a:rtl val="true"/>
              </a:rPr>
              <a:t>שאלת מחקר</a:t>
            </a:r>
          </a:p>
        </p:txBody>
      </p:sp>
      <p:grpSp>
        <p:nvGrpSpPr>
          <p:cNvPr name="Group 4" id="4"/>
          <p:cNvGrpSpPr/>
          <p:nvPr/>
        </p:nvGrpSpPr>
        <p:grpSpPr>
          <a:xfrm rot="0">
            <a:off x="15859155" y="0"/>
            <a:ext cx="1562612" cy="1673225"/>
            <a:chOff x="0" y="0"/>
            <a:chExt cx="2083482" cy="2230967"/>
          </a:xfrm>
        </p:grpSpPr>
        <p:grpSp>
          <p:nvGrpSpPr>
            <p:cNvPr name="Group 5" id="5"/>
            <p:cNvGrpSpPr/>
            <p:nvPr/>
          </p:nvGrpSpPr>
          <p:grpSpPr>
            <a:xfrm rot="0">
              <a:off x="75599" y="0"/>
              <a:ext cx="1932284" cy="2230967"/>
              <a:chOff x="0" y="0"/>
              <a:chExt cx="703982" cy="812800"/>
            </a:xfrm>
          </p:grpSpPr>
          <p:sp>
            <p:nvSpPr>
              <p:cNvPr name="Freeform 6" id="6"/>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7" id="7"/>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9</a:t>
              </a:r>
            </a:p>
          </p:txBody>
        </p:sp>
      </p:grpSp>
      <p:sp>
        <p:nvSpPr>
          <p:cNvPr name="Freeform 9" id="9"/>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949711" y="2940370"/>
            <a:ext cx="7309589" cy="2006814"/>
          </a:xfrm>
          <a:custGeom>
            <a:avLst/>
            <a:gdLst/>
            <a:ahLst/>
            <a:cxnLst/>
            <a:rect r="r" b="b" t="t" l="l"/>
            <a:pathLst>
              <a:path h="2006814" w="7309589">
                <a:moveTo>
                  <a:pt x="0" y="0"/>
                </a:moveTo>
                <a:lnTo>
                  <a:pt x="7309589" y="0"/>
                </a:lnTo>
                <a:lnTo>
                  <a:pt x="7309589" y="2006815"/>
                </a:lnTo>
                <a:lnTo>
                  <a:pt x="0" y="20068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350036" y="5535372"/>
            <a:ext cx="4666917" cy="1282386"/>
          </a:xfrm>
          <a:prstGeom prst="rect">
            <a:avLst/>
          </a:prstGeom>
        </p:spPr>
        <p:txBody>
          <a:bodyPr anchor="t" rtlCol="false" tIns="0" lIns="0" bIns="0" rIns="0">
            <a:spAutoFit/>
          </a:bodyPr>
          <a:lstStyle/>
          <a:p>
            <a:pPr algn="r">
              <a:lnSpc>
                <a:spcPts val="2556"/>
              </a:lnSpc>
            </a:pPr>
            <a:r>
              <a:rPr lang="en-US" b="true" sz="1826">
                <a:solidFill>
                  <a:srgbClr val="000000"/>
                </a:solidFill>
                <a:latin typeface="Greta Sans Bold"/>
                <a:ea typeface="Greta Sans Bold"/>
                <a:cs typeface="Greta Sans Bold"/>
                <a:sym typeface="Greta Sans Bold"/>
              </a:rPr>
              <a:t> </a:t>
            </a:r>
            <a:r>
              <a:rPr lang="he-IL" b="true" sz="1826">
                <a:solidFill>
                  <a:srgbClr val="000000"/>
                </a:solidFill>
                <a:latin typeface="Greta Sans Bold"/>
                <a:ea typeface="Greta Sans Bold"/>
                <a:cs typeface="Greta Sans Bold"/>
                <a:sym typeface="Greta Sans Bold"/>
                <a:rtl val="true"/>
              </a:rPr>
              <a:t>השערת האפס (       ) - אין הבדל</a:t>
            </a:r>
            <a:r>
              <a:rPr lang="he-IL" sz="1826">
                <a:solidFill>
                  <a:srgbClr val="000000"/>
                </a:solidFill>
                <a:latin typeface="Greta Sans"/>
                <a:ea typeface="Greta Sans"/>
                <a:cs typeface="Greta Sans"/>
                <a:sym typeface="Greta Sans"/>
                <a:rtl val="true"/>
              </a:rPr>
              <a:t> בשיעור ההכנסה הגבוהה (מעל </a:t>
            </a:r>
            <a:r>
              <a:rPr lang="en-US" sz="1826">
                <a:solidFill>
                  <a:srgbClr val="000000"/>
                </a:solidFill>
                <a:latin typeface="Greta Sans"/>
                <a:ea typeface="Greta Sans"/>
                <a:cs typeface="Greta Sans"/>
                <a:sym typeface="Greta Sans"/>
              </a:rPr>
              <a:t>50,000$</a:t>
            </a:r>
            <a:r>
              <a:rPr lang="he-IL" sz="1826">
                <a:solidFill>
                  <a:srgbClr val="000000"/>
                </a:solidFill>
                <a:latin typeface="Greta Sans"/>
                <a:ea typeface="Greta Sans"/>
                <a:cs typeface="Greta Sans"/>
                <a:sym typeface="Greta Sans"/>
                <a:rtl val="true"/>
              </a:rPr>
              <a:t>) בין נשים נשואות לגברים נשואים. כלומר, הסיכוי של אישה נשואה להרוויח מעל </a:t>
            </a:r>
            <a:r>
              <a:rPr lang="en-US" sz="1826">
                <a:solidFill>
                  <a:srgbClr val="000000"/>
                </a:solidFill>
                <a:latin typeface="Greta Sans"/>
                <a:ea typeface="Greta Sans"/>
                <a:cs typeface="Greta Sans"/>
                <a:sym typeface="Greta Sans"/>
              </a:rPr>
              <a:t>50,000$</a:t>
            </a:r>
            <a:r>
              <a:rPr lang="ar-EG" sz="1826">
                <a:solidFill>
                  <a:srgbClr val="000000"/>
                </a:solidFill>
                <a:latin typeface="Greta Sans"/>
                <a:ea typeface="Greta Sans"/>
                <a:cs typeface="Greta Sans"/>
                <a:sym typeface="Greta Sans"/>
                <a:rtl val="true"/>
              </a:rPr>
              <a:t> </a:t>
            </a:r>
            <a:r>
              <a:rPr lang="he-IL" b="true" sz="1826">
                <a:solidFill>
                  <a:srgbClr val="000000"/>
                </a:solidFill>
                <a:latin typeface="Greta Sans Bold"/>
                <a:ea typeface="Greta Sans Bold"/>
                <a:cs typeface="Greta Sans Bold"/>
                <a:sym typeface="Greta Sans Bold"/>
                <a:rtl val="true"/>
              </a:rPr>
              <a:t>שווה</a:t>
            </a:r>
            <a:r>
              <a:rPr lang="he-IL" sz="1826">
                <a:solidFill>
                  <a:srgbClr val="000000"/>
                </a:solidFill>
                <a:latin typeface="Greta Sans"/>
                <a:ea typeface="Greta Sans"/>
                <a:cs typeface="Greta Sans"/>
                <a:sym typeface="Greta Sans"/>
                <a:rtl val="true"/>
              </a:rPr>
              <a:t> לזה של גבר נשוי</a:t>
            </a:r>
          </a:p>
        </p:txBody>
      </p:sp>
      <p:sp>
        <p:nvSpPr>
          <p:cNvPr name="TextBox 12" id="12"/>
          <p:cNvSpPr txBox="true"/>
          <p:nvPr/>
        </p:nvSpPr>
        <p:spPr>
          <a:xfrm rot="0">
            <a:off x="2725226" y="7398783"/>
            <a:ext cx="4291726" cy="959719"/>
          </a:xfrm>
          <a:prstGeom prst="rect">
            <a:avLst/>
          </a:prstGeom>
        </p:spPr>
        <p:txBody>
          <a:bodyPr anchor="t" rtlCol="false" tIns="0" lIns="0" bIns="0" rIns="0">
            <a:spAutoFit/>
          </a:bodyPr>
          <a:lstStyle/>
          <a:p>
            <a:pPr algn="r">
              <a:lnSpc>
                <a:spcPts val="2556"/>
              </a:lnSpc>
            </a:pPr>
            <a:r>
              <a:rPr lang="en-US" b="true" sz="1826">
                <a:solidFill>
                  <a:srgbClr val="000000"/>
                </a:solidFill>
                <a:latin typeface="Greta Sans Bold"/>
                <a:ea typeface="Greta Sans Bold"/>
                <a:cs typeface="Greta Sans Bold"/>
                <a:sym typeface="Greta Sans Bold"/>
              </a:rPr>
              <a:t> </a:t>
            </a:r>
            <a:r>
              <a:rPr lang="he-IL" b="true" sz="1826">
                <a:solidFill>
                  <a:srgbClr val="000000"/>
                </a:solidFill>
                <a:latin typeface="Greta Sans Bold"/>
                <a:ea typeface="Greta Sans Bold"/>
                <a:cs typeface="Greta Sans Bold"/>
                <a:sym typeface="Greta Sans Bold"/>
                <a:rtl val="true"/>
              </a:rPr>
              <a:t>ההשערה האלטרנטיבית (       ) - </a:t>
            </a:r>
            <a:r>
              <a:rPr lang="he-IL" sz="1826">
                <a:solidFill>
                  <a:srgbClr val="000000"/>
                </a:solidFill>
                <a:latin typeface="Greta Sans"/>
                <a:ea typeface="Greta Sans"/>
                <a:cs typeface="Greta Sans"/>
                <a:sym typeface="Greta Sans"/>
                <a:rtl val="true"/>
              </a:rPr>
              <a:t>הסיכוי של אישה נשואה להרוויח מעל </a:t>
            </a:r>
            <a:r>
              <a:rPr lang="en-US" sz="1826">
                <a:solidFill>
                  <a:srgbClr val="000000"/>
                </a:solidFill>
                <a:latin typeface="Greta Sans"/>
                <a:ea typeface="Greta Sans"/>
                <a:cs typeface="Greta Sans"/>
                <a:sym typeface="Greta Sans"/>
              </a:rPr>
              <a:t>50,000$</a:t>
            </a:r>
            <a:r>
              <a:rPr lang="ar-EG" sz="1826">
                <a:solidFill>
                  <a:srgbClr val="000000"/>
                </a:solidFill>
                <a:latin typeface="Greta Sans"/>
                <a:ea typeface="Greta Sans"/>
                <a:cs typeface="Greta Sans"/>
                <a:sym typeface="Greta Sans"/>
                <a:rtl val="true"/>
              </a:rPr>
              <a:t> </a:t>
            </a:r>
            <a:r>
              <a:rPr lang="he-IL" b="true" sz="1826">
                <a:solidFill>
                  <a:srgbClr val="000000"/>
                </a:solidFill>
                <a:latin typeface="Greta Sans Bold"/>
                <a:ea typeface="Greta Sans Bold"/>
                <a:cs typeface="Greta Sans Bold"/>
                <a:sym typeface="Greta Sans Bold"/>
                <a:rtl val="true"/>
              </a:rPr>
              <a:t>נמוך</a:t>
            </a:r>
            <a:r>
              <a:rPr lang="he-IL" sz="1826">
                <a:solidFill>
                  <a:srgbClr val="000000"/>
                </a:solidFill>
                <a:latin typeface="Greta Sans"/>
                <a:ea typeface="Greta Sans"/>
                <a:cs typeface="Greta Sans"/>
                <a:sym typeface="Greta Sans"/>
                <a:rtl val="true"/>
              </a:rPr>
              <a:t> מהסיכוי של גבר נשוי</a:t>
            </a:r>
          </a:p>
        </p:txBody>
      </p:sp>
      <p:sp>
        <p:nvSpPr>
          <p:cNvPr name="TextBox 13" id="13"/>
          <p:cNvSpPr txBox="true"/>
          <p:nvPr/>
        </p:nvSpPr>
        <p:spPr>
          <a:xfrm rot="0">
            <a:off x="5333366" y="5518685"/>
            <a:ext cx="308933" cy="375032"/>
          </a:xfrm>
          <a:prstGeom prst="rect">
            <a:avLst/>
          </a:prstGeom>
        </p:spPr>
        <p:txBody>
          <a:bodyPr anchor="t" rtlCol="false" tIns="0" lIns="0" bIns="0" rIns="0">
            <a:spAutoFit/>
          </a:bodyPr>
          <a:lstStyle/>
          <a:p>
            <a:pPr algn="ctr">
              <a:lnSpc>
                <a:spcPts val="3054"/>
              </a:lnSpc>
            </a:pPr>
            <a:r>
              <a:rPr lang="en-US" sz="2181">
                <a:solidFill>
                  <a:srgbClr val="000000"/>
                </a:solidFill>
                <a:latin typeface="Suez One"/>
                <a:ea typeface="Suez One"/>
                <a:cs typeface="Suez One"/>
                <a:sym typeface="Suez One"/>
              </a:rPr>
              <a:t>H₀</a:t>
            </a:r>
          </a:p>
        </p:txBody>
      </p:sp>
      <p:sp>
        <p:nvSpPr>
          <p:cNvPr name="TextBox 14" id="14"/>
          <p:cNvSpPr txBox="true"/>
          <p:nvPr/>
        </p:nvSpPr>
        <p:spPr>
          <a:xfrm rot="0">
            <a:off x="10387863" y="3383049"/>
            <a:ext cx="6469231" cy="1064307"/>
          </a:xfrm>
          <a:prstGeom prst="rect">
            <a:avLst/>
          </a:prstGeom>
        </p:spPr>
        <p:txBody>
          <a:bodyPr anchor="t" rtlCol="false" tIns="0" lIns="0" bIns="0" rIns="0">
            <a:spAutoFit/>
          </a:bodyPr>
          <a:lstStyle/>
          <a:p>
            <a:pPr algn="ctr" rtl="true">
              <a:lnSpc>
                <a:spcPts val="4280"/>
              </a:lnSpc>
            </a:pPr>
            <a:r>
              <a:rPr lang="he-IL" sz="3057">
                <a:solidFill>
                  <a:srgbClr val="000000"/>
                </a:solidFill>
                <a:latin typeface="Felix007"/>
                <a:ea typeface="Felix007"/>
                <a:cs typeface="Felix007"/>
                <a:sym typeface="Felix007"/>
                <a:rtl val="true"/>
              </a:rPr>
              <a:t>האם הסיכוי של אישה להרוויח מעל </a:t>
            </a:r>
            <a:r>
              <a:rPr lang="en-US" sz="3057">
                <a:solidFill>
                  <a:srgbClr val="000000"/>
                </a:solidFill>
                <a:latin typeface="Felix007"/>
                <a:ea typeface="Felix007"/>
                <a:cs typeface="Felix007"/>
                <a:sym typeface="Felix007"/>
              </a:rPr>
              <a:t>50,000</a:t>
            </a:r>
            <a:r>
              <a:rPr lang="he-IL" sz="3057">
                <a:solidFill>
                  <a:srgbClr val="000000"/>
                </a:solidFill>
                <a:latin typeface="Felix007"/>
                <a:ea typeface="Felix007"/>
                <a:cs typeface="Felix007"/>
                <a:sym typeface="Felix007"/>
                <a:rtl val="true"/>
              </a:rPr>
              <a:t> דולר בשנה נמוך מהסיכוי של גבר?</a:t>
            </a:r>
          </a:p>
        </p:txBody>
      </p:sp>
      <p:sp>
        <p:nvSpPr>
          <p:cNvPr name="Freeform 15" id="15"/>
          <p:cNvSpPr/>
          <p:nvPr/>
        </p:nvSpPr>
        <p:spPr>
          <a:xfrm flipH="false" flipV="false" rot="0">
            <a:off x="1028700" y="2940370"/>
            <a:ext cx="7309589" cy="2006814"/>
          </a:xfrm>
          <a:custGeom>
            <a:avLst/>
            <a:gdLst/>
            <a:ahLst/>
            <a:cxnLst/>
            <a:rect r="r" b="b" t="t" l="l"/>
            <a:pathLst>
              <a:path h="2006814" w="7309589">
                <a:moveTo>
                  <a:pt x="0" y="0"/>
                </a:moveTo>
                <a:lnTo>
                  <a:pt x="7309589" y="0"/>
                </a:lnTo>
                <a:lnTo>
                  <a:pt x="7309589" y="2006815"/>
                </a:lnTo>
                <a:lnTo>
                  <a:pt x="0" y="20068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466852" y="3383049"/>
            <a:ext cx="6469231" cy="1064307"/>
          </a:xfrm>
          <a:prstGeom prst="rect">
            <a:avLst/>
          </a:prstGeom>
        </p:spPr>
        <p:txBody>
          <a:bodyPr anchor="t" rtlCol="false" tIns="0" lIns="0" bIns="0" rIns="0">
            <a:spAutoFit/>
          </a:bodyPr>
          <a:lstStyle/>
          <a:p>
            <a:pPr algn="ctr" rtl="true">
              <a:lnSpc>
                <a:spcPts val="4280"/>
              </a:lnSpc>
            </a:pPr>
            <a:r>
              <a:rPr lang="he-IL" sz="3057">
                <a:solidFill>
                  <a:srgbClr val="000000"/>
                </a:solidFill>
                <a:latin typeface="Felix007"/>
                <a:ea typeface="Felix007"/>
                <a:cs typeface="Felix007"/>
                <a:sym typeface="Felix007"/>
                <a:rtl val="true"/>
              </a:rPr>
              <a:t>האם הסיכוי של אישה נשואה להרוויח מעל </a:t>
            </a:r>
            <a:r>
              <a:rPr lang="en-US" sz="3057">
                <a:solidFill>
                  <a:srgbClr val="000000"/>
                </a:solidFill>
                <a:latin typeface="Felix007"/>
                <a:ea typeface="Felix007"/>
                <a:cs typeface="Felix007"/>
                <a:sym typeface="Felix007"/>
              </a:rPr>
              <a:t>50,000</a:t>
            </a:r>
            <a:r>
              <a:rPr lang="he-IL" sz="3057">
                <a:solidFill>
                  <a:srgbClr val="000000"/>
                </a:solidFill>
                <a:latin typeface="Felix007"/>
                <a:ea typeface="Felix007"/>
                <a:cs typeface="Felix007"/>
                <a:sym typeface="Felix007"/>
                <a:rtl val="true"/>
              </a:rPr>
              <a:t> דולר בשנה נמוך מהסיכוי של גבר באותו הסטטוס?</a:t>
            </a:r>
          </a:p>
        </p:txBody>
      </p:sp>
      <p:sp>
        <p:nvSpPr>
          <p:cNvPr name="Freeform 17" id="17"/>
          <p:cNvSpPr/>
          <p:nvPr/>
        </p:nvSpPr>
        <p:spPr>
          <a:xfrm flipH="false" flipV="false" rot="5400000">
            <a:off x="5486400" y="6082718"/>
            <a:ext cx="7315200" cy="64008"/>
          </a:xfrm>
          <a:custGeom>
            <a:avLst/>
            <a:gdLst/>
            <a:ahLst/>
            <a:cxnLst/>
            <a:rect r="r" b="b" t="t" l="l"/>
            <a:pathLst>
              <a:path h="64008" w="7315200">
                <a:moveTo>
                  <a:pt x="0" y="0"/>
                </a:moveTo>
                <a:lnTo>
                  <a:pt x="7315200" y="0"/>
                </a:lnTo>
                <a:lnTo>
                  <a:pt x="7315200" y="64008"/>
                </a:lnTo>
                <a:lnTo>
                  <a:pt x="0" y="640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4476051" y="7389258"/>
            <a:ext cx="357737" cy="375032"/>
          </a:xfrm>
          <a:prstGeom prst="rect">
            <a:avLst/>
          </a:prstGeom>
        </p:spPr>
        <p:txBody>
          <a:bodyPr anchor="t" rtlCol="false" tIns="0" lIns="0" bIns="0" rIns="0">
            <a:spAutoFit/>
          </a:bodyPr>
          <a:lstStyle/>
          <a:p>
            <a:pPr algn="ctr">
              <a:lnSpc>
                <a:spcPts val="3054"/>
              </a:lnSpc>
            </a:pPr>
            <a:r>
              <a:rPr lang="en-US" sz="2181">
                <a:solidFill>
                  <a:srgbClr val="000000"/>
                </a:solidFill>
                <a:latin typeface="Suez One"/>
                <a:ea typeface="Suez One"/>
                <a:cs typeface="Suez One"/>
                <a:sym typeface="Suez One"/>
              </a:rPr>
              <a:t>H₁</a:t>
            </a:r>
          </a:p>
        </p:txBody>
      </p:sp>
      <p:sp>
        <p:nvSpPr>
          <p:cNvPr name="TextBox 19" id="19"/>
          <p:cNvSpPr txBox="true"/>
          <p:nvPr/>
        </p:nvSpPr>
        <p:spPr>
          <a:xfrm rot="0">
            <a:off x="11289020" y="5542534"/>
            <a:ext cx="4666917" cy="1287117"/>
          </a:xfrm>
          <a:prstGeom prst="rect">
            <a:avLst/>
          </a:prstGeom>
        </p:spPr>
        <p:txBody>
          <a:bodyPr anchor="t" rtlCol="false" tIns="0" lIns="0" bIns="0" rIns="0">
            <a:spAutoFit/>
          </a:bodyPr>
          <a:lstStyle/>
          <a:p>
            <a:pPr algn="r">
              <a:lnSpc>
                <a:spcPts val="2556"/>
              </a:lnSpc>
            </a:pPr>
            <a:r>
              <a:rPr lang="en-US" sz="1826" b="true">
                <a:solidFill>
                  <a:srgbClr val="000000"/>
                </a:solidFill>
                <a:latin typeface="Greta Sans Bold"/>
                <a:ea typeface="Greta Sans Bold"/>
                <a:cs typeface="Greta Sans Bold"/>
                <a:sym typeface="Greta Sans Bold"/>
              </a:rPr>
              <a:t> </a:t>
            </a:r>
            <a:r>
              <a:rPr lang="he-IL" sz="1826" b="true">
                <a:solidFill>
                  <a:srgbClr val="000000"/>
                </a:solidFill>
                <a:latin typeface="Greta Sans Bold"/>
                <a:ea typeface="Greta Sans Bold"/>
                <a:cs typeface="Greta Sans Bold"/>
                <a:sym typeface="Greta Sans Bold"/>
                <a:rtl val="true"/>
              </a:rPr>
              <a:t>השערת האפס (       ) - אין הבדל </a:t>
            </a:r>
            <a:r>
              <a:rPr lang="he-IL" sz="1826">
                <a:solidFill>
                  <a:srgbClr val="000000"/>
                </a:solidFill>
                <a:latin typeface="Greta Sans"/>
                <a:ea typeface="Greta Sans"/>
                <a:cs typeface="Greta Sans"/>
                <a:sym typeface="Greta Sans"/>
                <a:rtl val="true"/>
              </a:rPr>
              <a:t>בשיעור ההכנסה הגבוהה (מעל </a:t>
            </a:r>
            <a:r>
              <a:rPr lang="en-US" sz="1826">
                <a:solidFill>
                  <a:srgbClr val="000000"/>
                </a:solidFill>
                <a:latin typeface="Greta Sans"/>
                <a:ea typeface="Greta Sans"/>
                <a:cs typeface="Greta Sans"/>
                <a:sym typeface="Greta Sans"/>
              </a:rPr>
              <a:t>50,000$</a:t>
            </a:r>
            <a:r>
              <a:rPr lang="he-IL" sz="1826">
                <a:solidFill>
                  <a:srgbClr val="000000"/>
                </a:solidFill>
                <a:latin typeface="Greta Sans"/>
                <a:ea typeface="Greta Sans"/>
                <a:cs typeface="Greta Sans"/>
                <a:sym typeface="Greta Sans"/>
                <a:rtl val="true"/>
              </a:rPr>
              <a:t>) בין נשים לגברים</a:t>
            </a:r>
          </a:p>
          <a:p>
            <a:pPr algn="r">
              <a:lnSpc>
                <a:spcPts val="2556"/>
              </a:lnSpc>
            </a:pPr>
            <a:r>
              <a:rPr lang="en-US" sz="1826">
                <a:solidFill>
                  <a:srgbClr val="000000"/>
                </a:solidFill>
                <a:latin typeface="Greta Sans"/>
                <a:ea typeface="Greta Sans"/>
                <a:cs typeface="Greta Sans"/>
                <a:sym typeface="Greta Sans"/>
              </a:rPr>
              <a:t> </a:t>
            </a:r>
            <a:r>
              <a:rPr lang="he-IL" sz="1826">
                <a:solidFill>
                  <a:srgbClr val="000000"/>
                </a:solidFill>
                <a:latin typeface="Greta Sans"/>
                <a:ea typeface="Greta Sans"/>
                <a:cs typeface="Greta Sans"/>
                <a:sym typeface="Greta Sans"/>
                <a:rtl val="true"/>
              </a:rPr>
              <a:t>כלומר, הסיכוי של אישה להרוויח מעל </a:t>
            </a:r>
            <a:r>
              <a:rPr lang="en-US" sz="1826">
                <a:solidFill>
                  <a:srgbClr val="000000"/>
                </a:solidFill>
                <a:latin typeface="Greta Sans"/>
                <a:ea typeface="Greta Sans"/>
                <a:cs typeface="Greta Sans"/>
                <a:sym typeface="Greta Sans"/>
              </a:rPr>
              <a:t>50,000$</a:t>
            </a:r>
            <a:r>
              <a:rPr lang="ar-EG" sz="1826">
                <a:solidFill>
                  <a:srgbClr val="000000"/>
                </a:solidFill>
                <a:latin typeface="Greta Sans"/>
                <a:ea typeface="Greta Sans"/>
                <a:cs typeface="Greta Sans"/>
                <a:sym typeface="Greta Sans"/>
                <a:rtl val="true"/>
              </a:rPr>
              <a:t> </a:t>
            </a:r>
            <a:r>
              <a:rPr lang="he-IL" b="true" sz="1826">
                <a:solidFill>
                  <a:srgbClr val="000000"/>
                </a:solidFill>
                <a:latin typeface="Greta Sans Bold"/>
                <a:ea typeface="Greta Sans Bold"/>
                <a:cs typeface="Greta Sans Bold"/>
                <a:sym typeface="Greta Sans Bold"/>
                <a:rtl val="true"/>
              </a:rPr>
              <a:t>שווה </a:t>
            </a:r>
            <a:r>
              <a:rPr lang="he-IL" sz="1826">
                <a:solidFill>
                  <a:srgbClr val="000000"/>
                </a:solidFill>
                <a:latin typeface="Greta Sans"/>
                <a:ea typeface="Greta Sans"/>
                <a:cs typeface="Greta Sans"/>
                <a:sym typeface="Greta Sans"/>
                <a:rtl val="true"/>
              </a:rPr>
              <a:t>לזה של גבר</a:t>
            </a:r>
          </a:p>
        </p:txBody>
      </p:sp>
      <p:sp>
        <p:nvSpPr>
          <p:cNvPr name="TextBox 20" id="20"/>
          <p:cNvSpPr txBox="true"/>
          <p:nvPr/>
        </p:nvSpPr>
        <p:spPr>
          <a:xfrm rot="0">
            <a:off x="11664211" y="7405945"/>
            <a:ext cx="4291726" cy="639417"/>
          </a:xfrm>
          <a:prstGeom prst="rect">
            <a:avLst/>
          </a:prstGeom>
        </p:spPr>
        <p:txBody>
          <a:bodyPr anchor="t" rtlCol="false" tIns="0" lIns="0" bIns="0" rIns="0">
            <a:spAutoFit/>
          </a:bodyPr>
          <a:lstStyle/>
          <a:p>
            <a:pPr algn="r">
              <a:lnSpc>
                <a:spcPts val="2556"/>
              </a:lnSpc>
            </a:pPr>
            <a:r>
              <a:rPr lang="en-US" b="true" sz="1826">
                <a:solidFill>
                  <a:srgbClr val="000000"/>
                </a:solidFill>
                <a:latin typeface="Greta Sans Bold"/>
                <a:ea typeface="Greta Sans Bold"/>
                <a:cs typeface="Greta Sans Bold"/>
                <a:sym typeface="Greta Sans Bold"/>
              </a:rPr>
              <a:t> </a:t>
            </a:r>
            <a:r>
              <a:rPr lang="he-IL" b="true" sz="1826">
                <a:solidFill>
                  <a:srgbClr val="000000"/>
                </a:solidFill>
                <a:latin typeface="Greta Sans Bold"/>
                <a:ea typeface="Greta Sans Bold"/>
                <a:cs typeface="Greta Sans Bold"/>
                <a:sym typeface="Greta Sans Bold"/>
                <a:rtl val="true"/>
              </a:rPr>
              <a:t>ההשערה האלטרנטיבית (       ) - </a:t>
            </a:r>
            <a:r>
              <a:rPr lang="he-IL" sz="1826">
                <a:solidFill>
                  <a:srgbClr val="000000"/>
                </a:solidFill>
                <a:latin typeface="Greta Sans"/>
                <a:ea typeface="Greta Sans"/>
                <a:cs typeface="Greta Sans"/>
                <a:sym typeface="Greta Sans"/>
                <a:rtl val="true"/>
              </a:rPr>
              <a:t>הסיכוי של אישה להרוויח מעל </a:t>
            </a:r>
            <a:r>
              <a:rPr lang="en-US" sz="1826">
                <a:solidFill>
                  <a:srgbClr val="000000"/>
                </a:solidFill>
                <a:latin typeface="Greta Sans"/>
                <a:ea typeface="Greta Sans"/>
                <a:cs typeface="Greta Sans"/>
                <a:sym typeface="Greta Sans"/>
              </a:rPr>
              <a:t>50,000$</a:t>
            </a:r>
            <a:r>
              <a:rPr lang="ar-EG" sz="1826">
                <a:solidFill>
                  <a:srgbClr val="000000"/>
                </a:solidFill>
                <a:latin typeface="Greta Sans"/>
                <a:ea typeface="Greta Sans"/>
                <a:cs typeface="Greta Sans"/>
                <a:sym typeface="Greta Sans"/>
                <a:rtl val="true"/>
              </a:rPr>
              <a:t> </a:t>
            </a:r>
            <a:r>
              <a:rPr lang="he-IL" b="true" sz="1826">
                <a:solidFill>
                  <a:srgbClr val="000000"/>
                </a:solidFill>
                <a:latin typeface="Greta Sans Bold"/>
                <a:ea typeface="Greta Sans Bold"/>
                <a:cs typeface="Greta Sans Bold"/>
                <a:sym typeface="Greta Sans Bold"/>
                <a:rtl val="true"/>
              </a:rPr>
              <a:t>נמוך </a:t>
            </a:r>
            <a:r>
              <a:rPr lang="he-IL" sz="1826">
                <a:solidFill>
                  <a:srgbClr val="000000"/>
                </a:solidFill>
                <a:latin typeface="Greta Sans"/>
                <a:ea typeface="Greta Sans"/>
                <a:cs typeface="Greta Sans"/>
                <a:sym typeface="Greta Sans"/>
                <a:rtl val="true"/>
              </a:rPr>
              <a:t>מהסיכוי של גבר</a:t>
            </a:r>
          </a:p>
        </p:txBody>
      </p:sp>
      <p:sp>
        <p:nvSpPr>
          <p:cNvPr name="TextBox 21" id="21"/>
          <p:cNvSpPr txBox="true"/>
          <p:nvPr/>
        </p:nvSpPr>
        <p:spPr>
          <a:xfrm rot="0">
            <a:off x="14272350" y="5525847"/>
            <a:ext cx="308933" cy="375032"/>
          </a:xfrm>
          <a:prstGeom prst="rect">
            <a:avLst/>
          </a:prstGeom>
        </p:spPr>
        <p:txBody>
          <a:bodyPr anchor="t" rtlCol="false" tIns="0" lIns="0" bIns="0" rIns="0">
            <a:spAutoFit/>
          </a:bodyPr>
          <a:lstStyle/>
          <a:p>
            <a:pPr algn="ctr">
              <a:lnSpc>
                <a:spcPts val="3054"/>
              </a:lnSpc>
            </a:pPr>
            <a:r>
              <a:rPr lang="en-US" sz="2181">
                <a:solidFill>
                  <a:srgbClr val="000000"/>
                </a:solidFill>
                <a:latin typeface="Suez One"/>
                <a:ea typeface="Suez One"/>
                <a:cs typeface="Suez One"/>
                <a:sym typeface="Suez One"/>
              </a:rPr>
              <a:t>H₀</a:t>
            </a:r>
          </a:p>
        </p:txBody>
      </p:sp>
      <p:sp>
        <p:nvSpPr>
          <p:cNvPr name="TextBox 22" id="22"/>
          <p:cNvSpPr txBox="true"/>
          <p:nvPr/>
        </p:nvSpPr>
        <p:spPr>
          <a:xfrm rot="0">
            <a:off x="13415035" y="7396420"/>
            <a:ext cx="357737" cy="375032"/>
          </a:xfrm>
          <a:prstGeom prst="rect">
            <a:avLst/>
          </a:prstGeom>
        </p:spPr>
        <p:txBody>
          <a:bodyPr anchor="t" rtlCol="false" tIns="0" lIns="0" bIns="0" rIns="0">
            <a:spAutoFit/>
          </a:bodyPr>
          <a:lstStyle/>
          <a:p>
            <a:pPr algn="ctr">
              <a:lnSpc>
                <a:spcPts val="3054"/>
              </a:lnSpc>
            </a:pPr>
            <a:r>
              <a:rPr lang="en-US" sz="2181">
                <a:solidFill>
                  <a:srgbClr val="000000"/>
                </a:solidFill>
                <a:latin typeface="Suez One"/>
                <a:ea typeface="Suez One"/>
                <a:cs typeface="Suez One"/>
                <a:sym typeface="Suez One"/>
              </a:rPr>
              <a:t>H₁</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DAGqb60cY4A</dc:identifier>
  <dcterms:modified xsi:type="dcterms:W3CDTF">2011-08-01T06:04:30Z</dcterms:modified>
  <cp:revision>1</cp:revision>
  <dc:title>מצגת תאוריה סטטיסטית</dc:title>
</cp:coreProperties>
</file>