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80148A6B-9AAF-4F46-8E55-A61A5CE1400A}" type="datetimeFigureOut">
              <a:rPr lang="en-US" smtClean="0"/>
              <a:t>1/5/2022</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8585F2D5-D87F-47A0-8381-3051F52522F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148A6B-9AAF-4F46-8E55-A61A5CE1400A}"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5F2D5-D87F-47A0-8381-3051F52522F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148A6B-9AAF-4F46-8E55-A61A5CE1400A}"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5F2D5-D87F-47A0-8381-3051F52522F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80148A6B-9AAF-4F46-8E55-A61A5CE1400A}" type="datetimeFigureOut">
              <a:rPr lang="en-US" smtClean="0"/>
              <a:t>1/5/2022</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8585F2D5-D87F-47A0-8381-3051F52522F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80148A6B-9AAF-4F46-8E55-A61A5CE1400A}" type="datetimeFigureOut">
              <a:rPr lang="en-US" smtClean="0"/>
              <a:t>1/5/2022</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8585F2D5-D87F-47A0-8381-3051F52522F0}"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80148A6B-9AAF-4F46-8E55-A61A5CE1400A}" type="datetimeFigureOut">
              <a:rPr lang="en-US" smtClean="0"/>
              <a:t>1/5/2022</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8585F2D5-D87F-47A0-8381-3051F52522F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80148A6B-9AAF-4F46-8E55-A61A5CE1400A}" type="datetimeFigureOut">
              <a:rPr lang="en-US" smtClean="0"/>
              <a:t>1/5/2022</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8585F2D5-D87F-47A0-8381-3051F52522F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0148A6B-9AAF-4F46-8E55-A61A5CE1400A}" type="datetimeFigureOut">
              <a:rPr lang="en-US" smtClean="0"/>
              <a:t>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85F2D5-D87F-47A0-8381-3051F52522F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80148A6B-9AAF-4F46-8E55-A61A5CE1400A}" type="datetimeFigureOut">
              <a:rPr lang="en-US" smtClean="0"/>
              <a:t>1/5/2022</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8585F2D5-D87F-47A0-8381-3051F52522F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80148A6B-9AAF-4F46-8E55-A61A5CE1400A}" type="datetimeFigureOut">
              <a:rPr lang="en-US" smtClean="0"/>
              <a:t>1/5/2022</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8585F2D5-D87F-47A0-8381-3051F52522F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80148A6B-9AAF-4F46-8E55-A61A5CE1400A}" type="datetimeFigureOut">
              <a:rPr lang="en-US" smtClean="0"/>
              <a:t>1/5/2022</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8585F2D5-D87F-47A0-8381-3051F52522F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80148A6B-9AAF-4F46-8E55-A61A5CE1400A}" type="datetimeFigureOut">
              <a:rPr lang="en-US" smtClean="0"/>
              <a:t>1/5/2022</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8585F2D5-D87F-47A0-8381-3051F52522F0}"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ascii-table/"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unicodedata-unicode-database-python/"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4800" dirty="0" smtClean="0"/>
              <a:t>ASCIICODE and UNICODE  </a:t>
            </a:r>
            <a:endParaRPr lang="en-US" sz="4800" dirty="0"/>
          </a:p>
        </p:txBody>
      </p:sp>
    </p:spTree>
    <p:extLst>
      <p:ext uri="{BB962C8B-B14F-4D97-AF65-F5344CB8AC3E}">
        <p14:creationId xmlns:p14="http://schemas.microsoft.com/office/powerpoint/2010/main" val="53764252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6632"/>
            <a:ext cx="9144000" cy="5909310"/>
          </a:xfrm>
          <a:prstGeom prst="rect">
            <a:avLst/>
          </a:prstGeom>
          <a:noFill/>
        </p:spPr>
        <p:txBody>
          <a:bodyPr wrap="square" rtlCol="0">
            <a:spAutoFit/>
          </a:bodyPr>
          <a:lstStyle/>
          <a:p>
            <a:pPr fontAlgn="base"/>
            <a:r>
              <a:rPr lang="en-US" sz="3600" b="1" dirty="0"/>
              <a:t>Overview :</a:t>
            </a:r>
            <a:r>
              <a:rPr lang="en-US" sz="3600" dirty="0"/>
              <a:t/>
            </a:r>
            <a:br>
              <a:rPr lang="en-US" sz="3600" dirty="0"/>
            </a:br>
            <a:r>
              <a:rPr lang="en-US" sz="3600" dirty="0"/>
              <a:t>Unicode and ASCII are the most popular character encoding standards that are currently being used all over the world. Unicode is the universal character encoding used to process, store and facilitate the interchange of text data in any language while ASCII is used for the representation of text such as symbols, letters, digits, etc. in computers.</a:t>
            </a:r>
          </a:p>
          <a:p>
            <a:endParaRPr lang="en-US" dirty="0"/>
          </a:p>
        </p:txBody>
      </p:sp>
    </p:spTree>
    <p:extLst>
      <p:ext uri="{BB962C8B-B14F-4D97-AF65-F5344CB8AC3E}">
        <p14:creationId xmlns:p14="http://schemas.microsoft.com/office/powerpoint/2010/main" val="48618177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6632"/>
            <a:ext cx="9144000" cy="6401753"/>
          </a:xfrm>
          <a:prstGeom prst="rect">
            <a:avLst/>
          </a:prstGeom>
          <a:noFill/>
        </p:spPr>
        <p:txBody>
          <a:bodyPr wrap="square" rtlCol="0">
            <a:spAutoFit/>
          </a:bodyPr>
          <a:lstStyle/>
          <a:p>
            <a:pPr fontAlgn="base"/>
            <a:r>
              <a:rPr lang="en-US" sz="2800" b="1" u="sng" dirty="0" smtClean="0">
                <a:hlinkClick r:id="rId2"/>
              </a:rPr>
              <a:t>ASCII</a:t>
            </a:r>
            <a:r>
              <a:rPr lang="en-US" sz="2800" b="1" dirty="0" smtClean="0"/>
              <a:t> :</a:t>
            </a:r>
            <a:endParaRPr lang="en-US" sz="2800" dirty="0" smtClean="0"/>
          </a:p>
          <a:p>
            <a:pPr fontAlgn="base"/>
            <a:r>
              <a:rPr lang="en-US" sz="2800" dirty="0" smtClean="0"/>
              <a:t>It is a character encoding standard for electronic communication. American Standard Code for Information Interchange(ASCII) and was first launched in 1963. ASCII codes are used to represent text in computers and telecom devices. </a:t>
            </a:r>
          </a:p>
          <a:p>
            <a:pPr fontAlgn="base"/>
            <a:r>
              <a:rPr lang="en-US" sz="2800" dirty="0" smtClean="0"/>
              <a:t>ASCII is used for representing 128 English characters in the form of numbers, with each letter being assigned to a specific number in the range 0 to 127. For e.g., the ASCII code for uppercase A is 65, uppercase B is 66, and so on. Check out the following table for some more examples.</a:t>
            </a:r>
          </a:p>
          <a:p>
            <a:pPr fontAlgn="base"/>
            <a:r>
              <a:rPr lang="en-US" sz="2800" dirty="0" smtClean="0"/>
              <a:t>Most computers are using ASCII encoding for text representation, which makes transferring data from one device to another a lot easier.</a:t>
            </a:r>
          </a:p>
          <a:p>
            <a:endParaRPr lang="en-US" dirty="0"/>
          </a:p>
        </p:txBody>
      </p:sp>
    </p:spTree>
    <p:extLst>
      <p:ext uri="{BB962C8B-B14F-4D97-AF65-F5344CB8AC3E}">
        <p14:creationId xmlns:p14="http://schemas.microsoft.com/office/powerpoint/2010/main" val="194605082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heel(1)">
                                      <p:cBhvr>
                                        <p:cTn id="7" dur="2000"/>
                                        <p:tgtEl>
                                          <p:spTgt spid="2">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heel(1)">
                                      <p:cBhvr>
                                        <p:cTn id="10" dur="2000"/>
                                        <p:tgtEl>
                                          <p:spTgt spid="2">
                                            <p:txEl>
                                              <p:pRg st="1" end="1"/>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heel(1)">
                                      <p:cBhvr>
                                        <p:cTn id="13" dur="2000"/>
                                        <p:tgtEl>
                                          <p:spTgt spid="2">
                                            <p:txEl>
                                              <p:pRg st="2" end="2"/>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heel(1)">
                                      <p:cBhvr>
                                        <p:cTn id="16"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836712"/>
            <a:ext cx="8208912"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539261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6632"/>
            <a:ext cx="9144000" cy="5539978"/>
          </a:xfrm>
          <a:prstGeom prst="rect">
            <a:avLst/>
          </a:prstGeom>
          <a:noFill/>
        </p:spPr>
        <p:txBody>
          <a:bodyPr wrap="square" rtlCol="0">
            <a:spAutoFit/>
          </a:bodyPr>
          <a:lstStyle/>
          <a:p>
            <a:pPr fontAlgn="base"/>
            <a:r>
              <a:rPr lang="en-US" sz="2800" b="1" u="sng" dirty="0">
                <a:hlinkClick r:id="rId2"/>
              </a:rPr>
              <a:t>Unicode</a:t>
            </a:r>
            <a:r>
              <a:rPr lang="en-US" sz="2800" b="1" dirty="0"/>
              <a:t> :</a:t>
            </a:r>
            <a:endParaRPr lang="en-US" sz="2800" dirty="0"/>
          </a:p>
          <a:p>
            <a:pPr fontAlgn="base"/>
            <a:r>
              <a:rPr lang="en-US" sz="2800" dirty="0"/>
              <a:t>Unicode provides a unique way to define every character in every spoken language of the world by assigning it a unique number. The Unicode standard is maintained by the Unicode Consortium and defines more than 1,40,000 characters from more than 150 modern and historic scripts along with </a:t>
            </a:r>
            <a:r>
              <a:rPr lang="en-US" sz="2800" dirty="0" err="1"/>
              <a:t>emoji</a:t>
            </a:r>
            <a:r>
              <a:rPr lang="en-US" sz="2800" dirty="0"/>
              <a:t>.</a:t>
            </a:r>
          </a:p>
          <a:p>
            <a:pPr fontAlgn="base"/>
            <a:r>
              <a:rPr lang="en-US" sz="2800" dirty="0"/>
              <a:t>Unicode can be defined with different character encoding like UTF-8, UTF-16, UTF-32, etc. Among these UTF-8 is the most popular as it used in over 90% of websites on the World Wide Web as well as on most modern Operating systems like Windows.</a:t>
            </a:r>
          </a:p>
          <a:p>
            <a:endParaRPr lang="en-US" dirty="0"/>
          </a:p>
        </p:txBody>
      </p:sp>
    </p:spTree>
    <p:extLst>
      <p:ext uri="{BB962C8B-B14F-4D97-AF65-F5344CB8AC3E}">
        <p14:creationId xmlns:p14="http://schemas.microsoft.com/office/powerpoint/2010/main" val="277672105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circle(in)">
                                      <p:cBhvr>
                                        <p:cTn id="10" dur="2000"/>
                                        <p:tgtEl>
                                          <p:spTgt spid="2">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circle(in)">
                                      <p:cBhvr>
                                        <p:cTn id="13"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6632"/>
            <a:ext cx="9144000" cy="6309420"/>
          </a:xfrm>
          <a:prstGeom prst="rect">
            <a:avLst/>
          </a:prstGeom>
          <a:noFill/>
        </p:spPr>
        <p:txBody>
          <a:bodyPr wrap="square" rtlCol="0">
            <a:spAutoFit/>
          </a:bodyPr>
          <a:lstStyle/>
          <a:p>
            <a:pPr fontAlgn="base"/>
            <a:r>
              <a:rPr lang="en-US" sz="2400" b="1" dirty="0"/>
              <a:t>ASCII </a:t>
            </a:r>
            <a:r>
              <a:rPr lang="en-US" sz="2400" b="1" dirty="0" err="1"/>
              <a:t>Vs</a:t>
            </a:r>
            <a:r>
              <a:rPr lang="en-US" sz="2400" b="1" dirty="0"/>
              <a:t> Unicode :</a:t>
            </a:r>
            <a:r>
              <a:rPr lang="en-US" sz="2400" dirty="0"/>
              <a:t/>
            </a:r>
            <a:br>
              <a:rPr lang="en-US" sz="2400" dirty="0"/>
            </a:br>
            <a:r>
              <a:rPr lang="en-US" sz="2400" dirty="0"/>
              <a:t>Now that we have seen what ASCII and Unicode are, let’s go ahead and see how are they different from each other.</a:t>
            </a:r>
          </a:p>
          <a:p>
            <a:pPr fontAlgn="base"/>
            <a:r>
              <a:rPr lang="en-US" dirty="0" smtClean="0"/>
              <a:t/>
            </a:r>
            <a:br>
              <a:rPr lang="en-US" dirty="0" smtClean="0"/>
            </a:br>
            <a:endParaRPr lang="en-US" dirty="0"/>
          </a:p>
          <a:p>
            <a:pPr fontAlgn="base"/>
            <a:r>
              <a:rPr lang="en-US" dirty="0" smtClean="0"/>
              <a:t/>
            </a:r>
            <a:br>
              <a:rPr lang="en-US" dirty="0" smtClean="0"/>
            </a:br>
            <a:r>
              <a:rPr lang="en-US" sz="2000" b="1" dirty="0"/>
              <a:t>Key factor-1 :</a:t>
            </a:r>
            <a:r>
              <a:rPr lang="en-US" sz="2000" dirty="0"/>
              <a:t/>
            </a:r>
            <a:br>
              <a:rPr lang="en-US" sz="2000" dirty="0"/>
            </a:br>
            <a:r>
              <a:rPr lang="en-US" sz="2000" b="1" dirty="0"/>
              <a:t>Size –</a:t>
            </a:r>
            <a:endParaRPr lang="en-US" sz="2000" dirty="0"/>
          </a:p>
          <a:p>
            <a:pPr fontAlgn="base"/>
            <a:r>
              <a:rPr lang="en-US" sz="2000" dirty="0"/>
              <a:t>It is obvious by now that Unicode represents far more characters than ASCII. ASCII uses a 7-bit range to encode just </a:t>
            </a:r>
            <a:r>
              <a:rPr lang="en-US" sz="2000" b="1" dirty="0"/>
              <a:t>128</a:t>
            </a:r>
            <a:r>
              <a:rPr lang="en-US" sz="2000" dirty="0"/>
              <a:t> distinct characters. Unicode on the other hand encodes </a:t>
            </a:r>
            <a:r>
              <a:rPr lang="en-US" sz="2000" b="1" dirty="0"/>
              <a:t>154</a:t>
            </a:r>
            <a:r>
              <a:rPr lang="en-US" sz="2000" dirty="0"/>
              <a:t> written scripts. And did I mention </a:t>
            </a:r>
            <a:r>
              <a:rPr lang="en-US" sz="2000" dirty="0" err="1"/>
              <a:t>emoji</a:t>
            </a:r>
            <a:r>
              <a:rPr lang="en-US" sz="2000" dirty="0"/>
              <a:t>? Those too.</a:t>
            </a:r>
          </a:p>
          <a:p>
            <a:pPr fontAlgn="base"/>
            <a:r>
              <a:rPr lang="en-US" sz="2000" dirty="0"/>
              <a:t>So, we can say that, while Unicode supports a larger range of characters it also takes up a lot more space than ASCII. </a:t>
            </a:r>
          </a:p>
          <a:p>
            <a:pPr fontAlgn="base"/>
            <a:r>
              <a:rPr lang="en-US" sz="2000" b="1" dirty="0"/>
              <a:t>Key factor-2 :</a:t>
            </a:r>
            <a:r>
              <a:rPr lang="en-US" sz="2000" dirty="0"/>
              <a:t/>
            </a:r>
            <a:br>
              <a:rPr lang="en-US" sz="2000" dirty="0"/>
            </a:br>
            <a:r>
              <a:rPr lang="en-US" sz="2000" b="1" dirty="0"/>
              <a:t>ASCII == UNICODE?</a:t>
            </a:r>
            <a:endParaRPr lang="en-US" sz="2000" dirty="0"/>
          </a:p>
          <a:p>
            <a:pPr fontAlgn="base"/>
            <a:r>
              <a:rPr lang="en-US" sz="2000" dirty="0"/>
              <a:t>For backward compatibility, the first 128 Unicode characters point to ASCII characters. And since UTF-8 encodes each of those characters using 1-byte. </a:t>
            </a:r>
          </a:p>
          <a:p>
            <a:pPr fontAlgn="base"/>
            <a:r>
              <a:rPr lang="en-US" sz="2000" dirty="0"/>
              <a:t>ASCII is essentially just UTF-8, or we can say that ASCII is a subset of Unicode. Vice versa isn’t true.</a:t>
            </a:r>
          </a:p>
          <a:p>
            <a:endParaRPr lang="en-US" dirty="0"/>
          </a:p>
        </p:txBody>
      </p:sp>
    </p:spTree>
    <p:extLst>
      <p:ext uri="{BB962C8B-B14F-4D97-AF65-F5344CB8AC3E}">
        <p14:creationId xmlns:p14="http://schemas.microsoft.com/office/powerpoint/2010/main" val="219173234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80">
                                          <p:stCondLst>
                                            <p:cond delay="0"/>
                                          </p:stCondLst>
                                        </p:cTn>
                                        <p:tgtEl>
                                          <p:spTgt spid="2">
                                            <p:txEl>
                                              <p:pRg st="0" end="0"/>
                                            </p:txEl>
                                          </p:spTgt>
                                        </p:tgtEl>
                                      </p:cBhvr>
                                    </p:animEffect>
                                    <p:anim calcmode="lin" valueType="num">
                                      <p:cBhvr>
                                        <p:cTn id="8"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0" end="0"/>
                                            </p:txEl>
                                          </p:spTgt>
                                        </p:tgtEl>
                                      </p:cBhvr>
                                      <p:to x="100000" y="60000"/>
                                    </p:animScale>
                                    <p:animScale>
                                      <p:cBhvr>
                                        <p:cTn id="14" dur="166" decel="50000">
                                          <p:stCondLst>
                                            <p:cond delay="676"/>
                                          </p:stCondLst>
                                        </p:cTn>
                                        <p:tgtEl>
                                          <p:spTgt spid="2">
                                            <p:txEl>
                                              <p:pRg st="0" end="0"/>
                                            </p:txEl>
                                          </p:spTgt>
                                        </p:tgtEl>
                                      </p:cBhvr>
                                      <p:to x="100000" y="100000"/>
                                    </p:animScale>
                                    <p:animScale>
                                      <p:cBhvr>
                                        <p:cTn id="15" dur="26">
                                          <p:stCondLst>
                                            <p:cond delay="1312"/>
                                          </p:stCondLst>
                                        </p:cTn>
                                        <p:tgtEl>
                                          <p:spTgt spid="2">
                                            <p:txEl>
                                              <p:pRg st="0" end="0"/>
                                            </p:txEl>
                                          </p:spTgt>
                                        </p:tgtEl>
                                      </p:cBhvr>
                                      <p:to x="100000" y="80000"/>
                                    </p:animScale>
                                    <p:animScale>
                                      <p:cBhvr>
                                        <p:cTn id="16" dur="166" decel="50000">
                                          <p:stCondLst>
                                            <p:cond delay="1338"/>
                                          </p:stCondLst>
                                        </p:cTn>
                                        <p:tgtEl>
                                          <p:spTgt spid="2">
                                            <p:txEl>
                                              <p:pRg st="0" end="0"/>
                                            </p:txEl>
                                          </p:spTgt>
                                        </p:tgtEl>
                                      </p:cBhvr>
                                      <p:to x="100000" y="100000"/>
                                    </p:animScale>
                                    <p:animScale>
                                      <p:cBhvr>
                                        <p:cTn id="17" dur="26">
                                          <p:stCondLst>
                                            <p:cond delay="1642"/>
                                          </p:stCondLst>
                                        </p:cTn>
                                        <p:tgtEl>
                                          <p:spTgt spid="2">
                                            <p:txEl>
                                              <p:pRg st="0" end="0"/>
                                            </p:txEl>
                                          </p:spTgt>
                                        </p:tgtEl>
                                      </p:cBhvr>
                                      <p:to x="100000" y="90000"/>
                                    </p:animScale>
                                    <p:animScale>
                                      <p:cBhvr>
                                        <p:cTn id="18" dur="166" decel="50000">
                                          <p:stCondLst>
                                            <p:cond delay="1668"/>
                                          </p:stCondLst>
                                        </p:cTn>
                                        <p:tgtEl>
                                          <p:spTgt spid="2">
                                            <p:txEl>
                                              <p:pRg st="0" end="0"/>
                                            </p:txEl>
                                          </p:spTgt>
                                        </p:tgtEl>
                                      </p:cBhvr>
                                      <p:to x="100000" y="100000"/>
                                    </p:animScale>
                                    <p:animScale>
                                      <p:cBhvr>
                                        <p:cTn id="19" dur="26">
                                          <p:stCondLst>
                                            <p:cond delay="1808"/>
                                          </p:stCondLst>
                                        </p:cTn>
                                        <p:tgtEl>
                                          <p:spTgt spid="2">
                                            <p:txEl>
                                              <p:pRg st="0" end="0"/>
                                            </p:txEl>
                                          </p:spTgt>
                                        </p:tgtEl>
                                      </p:cBhvr>
                                      <p:to x="100000" y="95000"/>
                                    </p:animScale>
                                    <p:animScale>
                                      <p:cBhvr>
                                        <p:cTn id="20" dur="166" decel="50000">
                                          <p:stCondLst>
                                            <p:cond delay="1834"/>
                                          </p:stCondLst>
                                        </p:cTn>
                                        <p:tgtEl>
                                          <p:spTgt spid="2">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wipe(down)">
                                      <p:cBhvr>
                                        <p:cTn id="23" dur="580">
                                          <p:stCondLst>
                                            <p:cond delay="0"/>
                                          </p:stCondLst>
                                        </p:cTn>
                                        <p:tgtEl>
                                          <p:spTgt spid="2">
                                            <p:txEl>
                                              <p:pRg st="1" end="1"/>
                                            </p:txEl>
                                          </p:spTgt>
                                        </p:tgtEl>
                                      </p:cBhvr>
                                    </p:animEffect>
                                    <p:anim calcmode="lin" valueType="num">
                                      <p:cBhvr>
                                        <p:cTn id="24" dur="1822" tmFilter="0,0; 0.14,0.36; 0.43,0.73; 0.71,0.91; 1.0,1.0">
                                          <p:stCondLst>
                                            <p:cond delay="0"/>
                                          </p:stCondLst>
                                        </p:cTn>
                                        <p:tgtEl>
                                          <p:spTgt spid="2">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xEl>
                                              <p:pRg st="1" end="1"/>
                                            </p:txEl>
                                          </p:spTgt>
                                        </p:tgtEl>
                                      </p:cBhvr>
                                      <p:to x="100000" y="60000"/>
                                    </p:animScale>
                                    <p:animScale>
                                      <p:cBhvr>
                                        <p:cTn id="30" dur="166" decel="50000">
                                          <p:stCondLst>
                                            <p:cond delay="676"/>
                                          </p:stCondLst>
                                        </p:cTn>
                                        <p:tgtEl>
                                          <p:spTgt spid="2">
                                            <p:txEl>
                                              <p:pRg st="1" end="1"/>
                                            </p:txEl>
                                          </p:spTgt>
                                        </p:tgtEl>
                                      </p:cBhvr>
                                      <p:to x="100000" y="100000"/>
                                    </p:animScale>
                                    <p:animScale>
                                      <p:cBhvr>
                                        <p:cTn id="31" dur="26">
                                          <p:stCondLst>
                                            <p:cond delay="1312"/>
                                          </p:stCondLst>
                                        </p:cTn>
                                        <p:tgtEl>
                                          <p:spTgt spid="2">
                                            <p:txEl>
                                              <p:pRg st="1" end="1"/>
                                            </p:txEl>
                                          </p:spTgt>
                                        </p:tgtEl>
                                      </p:cBhvr>
                                      <p:to x="100000" y="80000"/>
                                    </p:animScale>
                                    <p:animScale>
                                      <p:cBhvr>
                                        <p:cTn id="32" dur="166" decel="50000">
                                          <p:stCondLst>
                                            <p:cond delay="1338"/>
                                          </p:stCondLst>
                                        </p:cTn>
                                        <p:tgtEl>
                                          <p:spTgt spid="2">
                                            <p:txEl>
                                              <p:pRg st="1" end="1"/>
                                            </p:txEl>
                                          </p:spTgt>
                                        </p:tgtEl>
                                      </p:cBhvr>
                                      <p:to x="100000" y="100000"/>
                                    </p:animScale>
                                    <p:animScale>
                                      <p:cBhvr>
                                        <p:cTn id="33" dur="26">
                                          <p:stCondLst>
                                            <p:cond delay="1642"/>
                                          </p:stCondLst>
                                        </p:cTn>
                                        <p:tgtEl>
                                          <p:spTgt spid="2">
                                            <p:txEl>
                                              <p:pRg st="1" end="1"/>
                                            </p:txEl>
                                          </p:spTgt>
                                        </p:tgtEl>
                                      </p:cBhvr>
                                      <p:to x="100000" y="90000"/>
                                    </p:animScale>
                                    <p:animScale>
                                      <p:cBhvr>
                                        <p:cTn id="34" dur="166" decel="50000">
                                          <p:stCondLst>
                                            <p:cond delay="1668"/>
                                          </p:stCondLst>
                                        </p:cTn>
                                        <p:tgtEl>
                                          <p:spTgt spid="2">
                                            <p:txEl>
                                              <p:pRg st="1" end="1"/>
                                            </p:txEl>
                                          </p:spTgt>
                                        </p:tgtEl>
                                      </p:cBhvr>
                                      <p:to x="100000" y="100000"/>
                                    </p:animScale>
                                    <p:animScale>
                                      <p:cBhvr>
                                        <p:cTn id="35" dur="26">
                                          <p:stCondLst>
                                            <p:cond delay="1808"/>
                                          </p:stCondLst>
                                        </p:cTn>
                                        <p:tgtEl>
                                          <p:spTgt spid="2">
                                            <p:txEl>
                                              <p:pRg st="1" end="1"/>
                                            </p:txEl>
                                          </p:spTgt>
                                        </p:tgtEl>
                                      </p:cBhvr>
                                      <p:to x="100000" y="95000"/>
                                    </p:animScale>
                                    <p:animScale>
                                      <p:cBhvr>
                                        <p:cTn id="36" dur="166" decel="50000">
                                          <p:stCondLst>
                                            <p:cond delay="1834"/>
                                          </p:stCondLst>
                                        </p:cTn>
                                        <p:tgtEl>
                                          <p:spTgt spid="2">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2">
                                            <p:txEl>
                                              <p:pRg st="2" end="2"/>
                                            </p:txEl>
                                          </p:spTgt>
                                        </p:tgtEl>
                                        <p:attrNameLst>
                                          <p:attrName>style.visibility</p:attrName>
                                        </p:attrNameLst>
                                      </p:cBhvr>
                                      <p:to>
                                        <p:strVal val="visible"/>
                                      </p:to>
                                    </p:set>
                                    <p:animEffect transition="in" filter="wipe(down)">
                                      <p:cBhvr>
                                        <p:cTn id="39" dur="580">
                                          <p:stCondLst>
                                            <p:cond delay="0"/>
                                          </p:stCondLst>
                                        </p:cTn>
                                        <p:tgtEl>
                                          <p:spTgt spid="2">
                                            <p:txEl>
                                              <p:pRg st="2" end="2"/>
                                            </p:txEl>
                                          </p:spTgt>
                                        </p:tgtEl>
                                      </p:cBhvr>
                                    </p:animEffect>
                                    <p:anim calcmode="lin" valueType="num">
                                      <p:cBhvr>
                                        <p:cTn id="40" dur="1822" tmFilter="0,0; 0.14,0.36; 0.43,0.73; 0.71,0.91; 1.0,1.0">
                                          <p:stCondLst>
                                            <p:cond delay="0"/>
                                          </p:stCondLst>
                                        </p:cTn>
                                        <p:tgtEl>
                                          <p:spTgt spid="2">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2">
                                            <p:txEl>
                                              <p:pRg st="2" end="2"/>
                                            </p:txEl>
                                          </p:spTgt>
                                        </p:tgtEl>
                                      </p:cBhvr>
                                      <p:to x="100000" y="60000"/>
                                    </p:animScale>
                                    <p:animScale>
                                      <p:cBhvr>
                                        <p:cTn id="46" dur="166" decel="50000">
                                          <p:stCondLst>
                                            <p:cond delay="676"/>
                                          </p:stCondLst>
                                        </p:cTn>
                                        <p:tgtEl>
                                          <p:spTgt spid="2">
                                            <p:txEl>
                                              <p:pRg st="2" end="2"/>
                                            </p:txEl>
                                          </p:spTgt>
                                        </p:tgtEl>
                                      </p:cBhvr>
                                      <p:to x="100000" y="100000"/>
                                    </p:animScale>
                                    <p:animScale>
                                      <p:cBhvr>
                                        <p:cTn id="47" dur="26">
                                          <p:stCondLst>
                                            <p:cond delay="1312"/>
                                          </p:stCondLst>
                                        </p:cTn>
                                        <p:tgtEl>
                                          <p:spTgt spid="2">
                                            <p:txEl>
                                              <p:pRg st="2" end="2"/>
                                            </p:txEl>
                                          </p:spTgt>
                                        </p:tgtEl>
                                      </p:cBhvr>
                                      <p:to x="100000" y="80000"/>
                                    </p:animScale>
                                    <p:animScale>
                                      <p:cBhvr>
                                        <p:cTn id="48" dur="166" decel="50000">
                                          <p:stCondLst>
                                            <p:cond delay="1338"/>
                                          </p:stCondLst>
                                        </p:cTn>
                                        <p:tgtEl>
                                          <p:spTgt spid="2">
                                            <p:txEl>
                                              <p:pRg st="2" end="2"/>
                                            </p:txEl>
                                          </p:spTgt>
                                        </p:tgtEl>
                                      </p:cBhvr>
                                      <p:to x="100000" y="100000"/>
                                    </p:animScale>
                                    <p:animScale>
                                      <p:cBhvr>
                                        <p:cTn id="49" dur="26">
                                          <p:stCondLst>
                                            <p:cond delay="1642"/>
                                          </p:stCondLst>
                                        </p:cTn>
                                        <p:tgtEl>
                                          <p:spTgt spid="2">
                                            <p:txEl>
                                              <p:pRg st="2" end="2"/>
                                            </p:txEl>
                                          </p:spTgt>
                                        </p:tgtEl>
                                      </p:cBhvr>
                                      <p:to x="100000" y="90000"/>
                                    </p:animScale>
                                    <p:animScale>
                                      <p:cBhvr>
                                        <p:cTn id="50" dur="166" decel="50000">
                                          <p:stCondLst>
                                            <p:cond delay="1668"/>
                                          </p:stCondLst>
                                        </p:cTn>
                                        <p:tgtEl>
                                          <p:spTgt spid="2">
                                            <p:txEl>
                                              <p:pRg st="2" end="2"/>
                                            </p:txEl>
                                          </p:spTgt>
                                        </p:tgtEl>
                                      </p:cBhvr>
                                      <p:to x="100000" y="100000"/>
                                    </p:animScale>
                                    <p:animScale>
                                      <p:cBhvr>
                                        <p:cTn id="51" dur="26">
                                          <p:stCondLst>
                                            <p:cond delay="1808"/>
                                          </p:stCondLst>
                                        </p:cTn>
                                        <p:tgtEl>
                                          <p:spTgt spid="2">
                                            <p:txEl>
                                              <p:pRg st="2" end="2"/>
                                            </p:txEl>
                                          </p:spTgt>
                                        </p:tgtEl>
                                      </p:cBhvr>
                                      <p:to x="100000" y="95000"/>
                                    </p:animScale>
                                    <p:animScale>
                                      <p:cBhvr>
                                        <p:cTn id="52" dur="166" decel="50000">
                                          <p:stCondLst>
                                            <p:cond delay="1834"/>
                                          </p:stCondLst>
                                        </p:cTn>
                                        <p:tgtEl>
                                          <p:spTgt spid="2">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2">
                                            <p:txEl>
                                              <p:pRg st="3" end="3"/>
                                            </p:txEl>
                                          </p:spTgt>
                                        </p:tgtEl>
                                        <p:attrNameLst>
                                          <p:attrName>style.visibility</p:attrName>
                                        </p:attrNameLst>
                                      </p:cBhvr>
                                      <p:to>
                                        <p:strVal val="visible"/>
                                      </p:to>
                                    </p:set>
                                    <p:animEffect transition="in" filter="wipe(down)">
                                      <p:cBhvr>
                                        <p:cTn id="55" dur="580">
                                          <p:stCondLst>
                                            <p:cond delay="0"/>
                                          </p:stCondLst>
                                        </p:cTn>
                                        <p:tgtEl>
                                          <p:spTgt spid="2">
                                            <p:txEl>
                                              <p:pRg st="3" end="3"/>
                                            </p:txEl>
                                          </p:spTgt>
                                        </p:tgtEl>
                                      </p:cBhvr>
                                    </p:animEffect>
                                    <p:anim calcmode="lin" valueType="num">
                                      <p:cBhvr>
                                        <p:cTn id="56" dur="1822" tmFilter="0,0; 0.14,0.36; 0.43,0.73; 0.71,0.91; 1.0,1.0">
                                          <p:stCondLst>
                                            <p:cond delay="0"/>
                                          </p:stCondLst>
                                        </p:cTn>
                                        <p:tgtEl>
                                          <p:spTgt spid="2">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2">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2">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2">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2">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2">
                                            <p:txEl>
                                              <p:pRg st="3" end="3"/>
                                            </p:txEl>
                                          </p:spTgt>
                                        </p:tgtEl>
                                      </p:cBhvr>
                                      <p:to x="100000" y="60000"/>
                                    </p:animScale>
                                    <p:animScale>
                                      <p:cBhvr>
                                        <p:cTn id="62" dur="166" decel="50000">
                                          <p:stCondLst>
                                            <p:cond delay="676"/>
                                          </p:stCondLst>
                                        </p:cTn>
                                        <p:tgtEl>
                                          <p:spTgt spid="2">
                                            <p:txEl>
                                              <p:pRg st="3" end="3"/>
                                            </p:txEl>
                                          </p:spTgt>
                                        </p:tgtEl>
                                      </p:cBhvr>
                                      <p:to x="100000" y="100000"/>
                                    </p:animScale>
                                    <p:animScale>
                                      <p:cBhvr>
                                        <p:cTn id="63" dur="26">
                                          <p:stCondLst>
                                            <p:cond delay="1312"/>
                                          </p:stCondLst>
                                        </p:cTn>
                                        <p:tgtEl>
                                          <p:spTgt spid="2">
                                            <p:txEl>
                                              <p:pRg st="3" end="3"/>
                                            </p:txEl>
                                          </p:spTgt>
                                        </p:tgtEl>
                                      </p:cBhvr>
                                      <p:to x="100000" y="80000"/>
                                    </p:animScale>
                                    <p:animScale>
                                      <p:cBhvr>
                                        <p:cTn id="64" dur="166" decel="50000">
                                          <p:stCondLst>
                                            <p:cond delay="1338"/>
                                          </p:stCondLst>
                                        </p:cTn>
                                        <p:tgtEl>
                                          <p:spTgt spid="2">
                                            <p:txEl>
                                              <p:pRg st="3" end="3"/>
                                            </p:txEl>
                                          </p:spTgt>
                                        </p:tgtEl>
                                      </p:cBhvr>
                                      <p:to x="100000" y="100000"/>
                                    </p:animScale>
                                    <p:animScale>
                                      <p:cBhvr>
                                        <p:cTn id="65" dur="26">
                                          <p:stCondLst>
                                            <p:cond delay="1642"/>
                                          </p:stCondLst>
                                        </p:cTn>
                                        <p:tgtEl>
                                          <p:spTgt spid="2">
                                            <p:txEl>
                                              <p:pRg st="3" end="3"/>
                                            </p:txEl>
                                          </p:spTgt>
                                        </p:tgtEl>
                                      </p:cBhvr>
                                      <p:to x="100000" y="90000"/>
                                    </p:animScale>
                                    <p:animScale>
                                      <p:cBhvr>
                                        <p:cTn id="66" dur="166" decel="50000">
                                          <p:stCondLst>
                                            <p:cond delay="1668"/>
                                          </p:stCondLst>
                                        </p:cTn>
                                        <p:tgtEl>
                                          <p:spTgt spid="2">
                                            <p:txEl>
                                              <p:pRg st="3" end="3"/>
                                            </p:txEl>
                                          </p:spTgt>
                                        </p:tgtEl>
                                      </p:cBhvr>
                                      <p:to x="100000" y="100000"/>
                                    </p:animScale>
                                    <p:animScale>
                                      <p:cBhvr>
                                        <p:cTn id="67" dur="26">
                                          <p:stCondLst>
                                            <p:cond delay="1808"/>
                                          </p:stCondLst>
                                        </p:cTn>
                                        <p:tgtEl>
                                          <p:spTgt spid="2">
                                            <p:txEl>
                                              <p:pRg st="3" end="3"/>
                                            </p:txEl>
                                          </p:spTgt>
                                        </p:tgtEl>
                                      </p:cBhvr>
                                      <p:to x="100000" y="95000"/>
                                    </p:animScale>
                                    <p:animScale>
                                      <p:cBhvr>
                                        <p:cTn id="68" dur="166" decel="50000">
                                          <p:stCondLst>
                                            <p:cond delay="1834"/>
                                          </p:stCondLst>
                                        </p:cTn>
                                        <p:tgtEl>
                                          <p:spTgt spid="2">
                                            <p:txEl>
                                              <p:pRg st="3" end="3"/>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2">
                                            <p:txEl>
                                              <p:pRg st="4" end="4"/>
                                            </p:txEl>
                                          </p:spTgt>
                                        </p:tgtEl>
                                        <p:attrNameLst>
                                          <p:attrName>style.visibility</p:attrName>
                                        </p:attrNameLst>
                                      </p:cBhvr>
                                      <p:to>
                                        <p:strVal val="visible"/>
                                      </p:to>
                                    </p:set>
                                    <p:animEffect transition="in" filter="wipe(down)">
                                      <p:cBhvr>
                                        <p:cTn id="71" dur="580">
                                          <p:stCondLst>
                                            <p:cond delay="0"/>
                                          </p:stCondLst>
                                        </p:cTn>
                                        <p:tgtEl>
                                          <p:spTgt spid="2">
                                            <p:txEl>
                                              <p:pRg st="4" end="4"/>
                                            </p:txEl>
                                          </p:spTgt>
                                        </p:tgtEl>
                                      </p:cBhvr>
                                    </p:animEffect>
                                    <p:anim calcmode="lin" valueType="num">
                                      <p:cBhvr>
                                        <p:cTn id="72" dur="1822" tmFilter="0,0; 0.14,0.36; 0.43,0.73; 0.71,0.91; 1.0,1.0">
                                          <p:stCondLst>
                                            <p:cond delay="0"/>
                                          </p:stCondLst>
                                        </p:cTn>
                                        <p:tgtEl>
                                          <p:spTgt spid="2">
                                            <p:txEl>
                                              <p:pRg st="4" end="4"/>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2">
                                            <p:txEl>
                                              <p:pRg st="4" end="4"/>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2">
                                            <p:txEl>
                                              <p:pRg st="4" end="4"/>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2">
                                            <p:txEl>
                                              <p:pRg st="4" end="4"/>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2">
                                            <p:txEl>
                                              <p:pRg st="4" end="4"/>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2">
                                            <p:txEl>
                                              <p:pRg st="4" end="4"/>
                                            </p:txEl>
                                          </p:spTgt>
                                        </p:tgtEl>
                                      </p:cBhvr>
                                      <p:to x="100000" y="60000"/>
                                    </p:animScale>
                                    <p:animScale>
                                      <p:cBhvr>
                                        <p:cTn id="78" dur="166" decel="50000">
                                          <p:stCondLst>
                                            <p:cond delay="676"/>
                                          </p:stCondLst>
                                        </p:cTn>
                                        <p:tgtEl>
                                          <p:spTgt spid="2">
                                            <p:txEl>
                                              <p:pRg st="4" end="4"/>
                                            </p:txEl>
                                          </p:spTgt>
                                        </p:tgtEl>
                                      </p:cBhvr>
                                      <p:to x="100000" y="100000"/>
                                    </p:animScale>
                                    <p:animScale>
                                      <p:cBhvr>
                                        <p:cTn id="79" dur="26">
                                          <p:stCondLst>
                                            <p:cond delay="1312"/>
                                          </p:stCondLst>
                                        </p:cTn>
                                        <p:tgtEl>
                                          <p:spTgt spid="2">
                                            <p:txEl>
                                              <p:pRg st="4" end="4"/>
                                            </p:txEl>
                                          </p:spTgt>
                                        </p:tgtEl>
                                      </p:cBhvr>
                                      <p:to x="100000" y="80000"/>
                                    </p:animScale>
                                    <p:animScale>
                                      <p:cBhvr>
                                        <p:cTn id="80" dur="166" decel="50000">
                                          <p:stCondLst>
                                            <p:cond delay="1338"/>
                                          </p:stCondLst>
                                        </p:cTn>
                                        <p:tgtEl>
                                          <p:spTgt spid="2">
                                            <p:txEl>
                                              <p:pRg st="4" end="4"/>
                                            </p:txEl>
                                          </p:spTgt>
                                        </p:tgtEl>
                                      </p:cBhvr>
                                      <p:to x="100000" y="100000"/>
                                    </p:animScale>
                                    <p:animScale>
                                      <p:cBhvr>
                                        <p:cTn id="81" dur="26">
                                          <p:stCondLst>
                                            <p:cond delay="1642"/>
                                          </p:stCondLst>
                                        </p:cTn>
                                        <p:tgtEl>
                                          <p:spTgt spid="2">
                                            <p:txEl>
                                              <p:pRg st="4" end="4"/>
                                            </p:txEl>
                                          </p:spTgt>
                                        </p:tgtEl>
                                      </p:cBhvr>
                                      <p:to x="100000" y="90000"/>
                                    </p:animScale>
                                    <p:animScale>
                                      <p:cBhvr>
                                        <p:cTn id="82" dur="166" decel="50000">
                                          <p:stCondLst>
                                            <p:cond delay="1668"/>
                                          </p:stCondLst>
                                        </p:cTn>
                                        <p:tgtEl>
                                          <p:spTgt spid="2">
                                            <p:txEl>
                                              <p:pRg st="4" end="4"/>
                                            </p:txEl>
                                          </p:spTgt>
                                        </p:tgtEl>
                                      </p:cBhvr>
                                      <p:to x="100000" y="100000"/>
                                    </p:animScale>
                                    <p:animScale>
                                      <p:cBhvr>
                                        <p:cTn id="83" dur="26">
                                          <p:stCondLst>
                                            <p:cond delay="1808"/>
                                          </p:stCondLst>
                                        </p:cTn>
                                        <p:tgtEl>
                                          <p:spTgt spid="2">
                                            <p:txEl>
                                              <p:pRg st="4" end="4"/>
                                            </p:txEl>
                                          </p:spTgt>
                                        </p:tgtEl>
                                      </p:cBhvr>
                                      <p:to x="100000" y="95000"/>
                                    </p:animScale>
                                    <p:animScale>
                                      <p:cBhvr>
                                        <p:cTn id="84" dur="166" decel="50000">
                                          <p:stCondLst>
                                            <p:cond delay="1834"/>
                                          </p:stCondLst>
                                        </p:cTn>
                                        <p:tgtEl>
                                          <p:spTgt spid="2">
                                            <p:txEl>
                                              <p:pRg st="4" end="4"/>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2">
                                            <p:txEl>
                                              <p:pRg st="5" end="5"/>
                                            </p:txEl>
                                          </p:spTgt>
                                        </p:tgtEl>
                                        <p:attrNameLst>
                                          <p:attrName>style.visibility</p:attrName>
                                        </p:attrNameLst>
                                      </p:cBhvr>
                                      <p:to>
                                        <p:strVal val="visible"/>
                                      </p:to>
                                    </p:set>
                                    <p:animEffect transition="in" filter="wipe(down)">
                                      <p:cBhvr>
                                        <p:cTn id="87" dur="580">
                                          <p:stCondLst>
                                            <p:cond delay="0"/>
                                          </p:stCondLst>
                                        </p:cTn>
                                        <p:tgtEl>
                                          <p:spTgt spid="2">
                                            <p:txEl>
                                              <p:pRg st="5" end="5"/>
                                            </p:txEl>
                                          </p:spTgt>
                                        </p:tgtEl>
                                      </p:cBhvr>
                                    </p:animEffect>
                                    <p:anim calcmode="lin" valueType="num">
                                      <p:cBhvr>
                                        <p:cTn id="88" dur="1822" tmFilter="0,0; 0.14,0.36; 0.43,0.73; 0.71,0.91; 1.0,1.0">
                                          <p:stCondLst>
                                            <p:cond delay="0"/>
                                          </p:stCondLst>
                                        </p:cTn>
                                        <p:tgtEl>
                                          <p:spTgt spid="2">
                                            <p:txEl>
                                              <p:pRg st="5" end="5"/>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2">
                                            <p:txEl>
                                              <p:pRg st="5" end="5"/>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2">
                                            <p:txEl>
                                              <p:pRg st="5" end="5"/>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2">
                                            <p:txEl>
                                              <p:pRg st="5" end="5"/>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2">
                                            <p:txEl>
                                              <p:pRg st="5" end="5"/>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2">
                                            <p:txEl>
                                              <p:pRg st="5" end="5"/>
                                            </p:txEl>
                                          </p:spTgt>
                                        </p:tgtEl>
                                      </p:cBhvr>
                                      <p:to x="100000" y="60000"/>
                                    </p:animScale>
                                    <p:animScale>
                                      <p:cBhvr>
                                        <p:cTn id="94" dur="166" decel="50000">
                                          <p:stCondLst>
                                            <p:cond delay="676"/>
                                          </p:stCondLst>
                                        </p:cTn>
                                        <p:tgtEl>
                                          <p:spTgt spid="2">
                                            <p:txEl>
                                              <p:pRg st="5" end="5"/>
                                            </p:txEl>
                                          </p:spTgt>
                                        </p:tgtEl>
                                      </p:cBhvr>
                                      <p:to x="100000" y="100000"/>
                                    </p:animScale>
                                    <p:animScale>
                                      <p:cBhvr>
                                        <p:cTn id="95" dur="26">
                                          <p:stCondLst>
                                            <p:cond delay="1312"/>
                                          </p:stCondLst>
                                        </p:cTn>
                                        <p:tgtEl>
                                          <p:spTgt spid="2">
                                            <p:txEl>
                                              <p:pRg st="5" end="5"/>
                                            </p:txEl>
                                          </p:spTgt>
                                        </p:tgtEl>
                                      </p:cBhvr>
                                      <p:to x="100000" y="80000"/>
                                    </p:animScale>
                                    <p:animScale>
                                      <p:cBhvr>
                                        <p:cTn id="96" dur="166" decel="50000">
                                          <p:stCondLst>
                                            <p:cond delay="1338"/>
                                          </p:stCondLst>
                                        </p:cTn>
                                        <p:tgtEl>
                                          <p:spTgt spid="2">
                                            <p:txEl>
                                              <p:pRg st="5" end="5"/>
                                            </p:txEl>
                                          </p:spTgt>
                                        </p:tgtEl>
                                      </p:cBhvr>
                                      <p:to x="100000" y="100000"/>
                                    </p:animScale>
                                    <p:animScale>
                                      <p:cBhvr>
                                        <p:cTn id="97" dur="26">
                                          <p:stCondLst>
                                            <p:cond delay="1642"/>
                                          </p:stCondLst>
                                        </p:cTn>
                                        <p:tgtEl>
                                          <p:spTgt spid="2">
                                            <p:txEl>
                                              <p:pRg st="5" end="5"/>
                                            </p:txEl>
                                          </p:spTgt>
                                        </p:tgtEl>
                                      </p:cBhvr>
                                      <p:to x="100000" y="90000"/>
                                    </p:animScale>
                                    <p:animScale>
                                      <p:cBhvr>
                                        <p:cTn id="98" dur="166" decel="50000">
                                          <p:stCondLst>
                                            <p:cond delay="1668"/>
                                          </p:stCondLst>
                                        </p:cTn>
                                        <p:tgtEl>
                                          <p:spTgt spid="2">
                                            <p:txEl>
                                              <p:pRg st="5" end="5"/>
                                            </p:txEl>
                                          </p:spTgt>
                                        </p:tgtEl>
                                      </p:cBhvr>
                                      <p:to x="100000" y="100000"/>
                                    </p:animScale>
                                    <p:animScale>
                                      <p:cBhvr>
                                        <p:cTn id="99" dur="26">
                                          <p:stCondLst>
                                            <p:cond delay="1808"/>
                                          </p:stCondLst>
                                        </p:cTn>
                                        <p:tgtEl>
                                          <p:spTgt spid="2">
                                            <p:txEl>
                                              <p:pRg st="5" end="5"/>
                                            </p:txEl>
                                          </p:spTgt>
                                        </p:tgtEl>
                                      </p:cBhvr>
                                      <p:to x="100000" y="95000"/>
                                    </p:animScale>
                                    <p:animScale>
                                      <p:cBhvr>
                                        <p:cTn id="100" dur="166" decel="50000">
                                          <p:stCondLst>
                                            <p:cond delay="1834"/>
                                          </p:stCondLst>
                                        </p:cTn>
                                        <p:tgtEl>
                                          <p:spTgt spid="2">
                                            <p:txEl>
                                              <p:pRg st="5" end="5"/>
                                            </p:txEl>
                                          </p:spTgt>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2">
                                            <p:txEl>
                                              <p:pRg st="6" end="6"/>
                                            </p:txEl>
                                          </p:spTgt>
                                        </p:tgtEl>
                                        <p:attrNameLst>
                                          <p:attrName>style.visibility</p:attrName>
                                        </p:attrNameLst>
                                      </p:cBhvr>
                                      <p:to>
                                        <p:strVal val="visible"/>
                                      </p:to>
                                    </p:set>
                                    <p:animEffect transition="in" filter="wipe(down)">
                                      <p:cBhvr>
                                        <p:cTn id="103" dur="580">
                                          <p:stCondLst>
                                            <p:cond delay="0"/>
                                          </p:stCondLst>
                                        </p:cTn>
                                        <p:tgtEl>
                                          <p:spTgt spid="2">
                                            <p:txEl>
                                              <p:pRg st="6" end="6"/>
                                            </p:txEl>
                                          </p:spTgt>
                                        </p:tgtEl>
                                      </p:cBhvr>
                                    </p:animEffect>
                                    <p:anim calcmode="lin" valueType="num">
                                      <p:cBhvr>
                                        <p:cTn id="104" dur="1822" tmFilter="0,0; 0.14,0.36; 0.43,0.73; 0.71,0.91; 1.0,1.0">
                                          <p:stCondLst>
                                            <p:cond delay="0"/>
                                          </p:stCondLst>
                                        </p:cTn>
                                        <p:tgtEl>
                                          <p:spTgt spid="2">
                                            <p:txEl>
                                              <p:pRg st="6" end="6"/>
                                            </p:txEl>
                                          </p:spTgt>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2">
                                            <p:txEl>
                                              <p:pRg st="6" end="6"/>
                                            </p:txEl>
                                          </p:spTgt>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2">
                                            <p:txEl>
                                              <p:pRg st="6" end="6"/>
                                            </p:txEl>
                                          </p:spTgt>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2">
                                            <p:txEl>
                                              <p:pRg st="6" end="6"/>
                                            </p:txEl>
                                          </p:spTgt>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2">
                                            <p:txEl>
                                              <p:pRg st="6" end="6"/>
                                            </p:txEl>
                                          </p:spTgt>
                                        </p:tgtEl>
                                        <p:attrNameLst>
                                          <p:attrName>ppt_y</p:attrName>
                                        </p:attrNameLst>
                                      </p:cBhvr>
                                      <p:tavLst>
                                        <p:tav tm="0" fmla="#ppt_y-sin(pi*$)/81">
                                          <p:val>
                                            <p:fltVal val="0"/>
                                          </p:val>
                                        </p:tav>
                                        <p:tav tm="100000">
                                          <p:val>
                                            <p:fltVal val="1"/>
                                          </p:val>
                                        </p:tav>
                                      </p:tavLst>
                                    </p:anim>
                                    <p:animScale>
                                      <p:cBhvr>
                                        <p:cTn id="109" dur="26">
                                          <p:stCondLst>
                                            <p:cond delay="650"/>
                                          </p:stCondLst>
                                        </p:cTn>
                                        <p:tgtEl>
                                          <p:spTgt spid="2">
                                            <p:txEl>
                                              <p:pRg st="6" end="6"/>
                                            </p:txEl>
                                          </p:spTgt>
                                        </p:tgtEl>
                                      </p:cBhvr>
                                      <p:to x="100000" y="60000"/>
                                    </p:animScale>
                                    <p:animScale>
                                      <p:cBhvr>
                                        <p:cTn id="110" dur="166" decel="50000">
                                          <p:stCondLst>
                                            <p:cond delay="676"/>
                                          </p:stCondLst>
                                        </p:cTn>
                                        <p:tgtEl>
                                          <p:spTgt spid="2">
                                            <p:txEl>
                                              <p:pRg st="6" end="6"/>
                                            </p:txEl>
                                          </p:spTgt>
                                        </p:tgtEl>
                                      </p:cBhvr>
                                      <p:to x="100000" y="100000"/>
                                    </p:animScale>
                                    <p:animScale>
                                      <p:cBhvr>
                                        <p:cTn id="111" dur="26">
                                          <p:stCondLst>
                                            <p:cond delay="1312"/>
                                          </p:stCondLst>
                                        </p:cTn>
                                        <p:tgtEl>
                                          <p:spTgt spid="2">
                                            <p:txEl>
                                              <p:pRg st="6" end="6"/>
                                            </p:txEl>
                                          </p:spTgt>
                                        </p:tgtEl>
                                      </p:cBhvr>
                                      <p:to x="100000" y="80000"/>
                                    </p:animScale>
                                    <p:animScale>
                                      <p:cBhvr>
                                        <p:cTn id="112" dur="166" decel="50000">
                                          <p:stCondLst>
                                            <p:cond delay="1338"/>
                                          </p:stCondLst>
                                        </p:cTn>
                                        <p:tgtEl>
                                          <p:spTgt spid="2">
                                            <p:txEl>
                                              <p:pRg st="6" end="6"/>
                                            </p:txEl>
                                          </p:spTgt>
                                        </p:tgtEl>
                                      </p:cBhvr>
                                      <p:to x="100000" y="100000"/>
                                    </p:animScale>
                                    <p:animScale>
                                      <p:cBhvr>
                                        <p:cTn id="113" dur="26">
                                          <p:stCondLst>
                                            <p:cond delay="1642"/>
                                          </p:stCondLst>
                                        </p:cTn>
                                        <p:tgtEl>
                                          <p:spTgt spid="2">
                                            <p:txEl>
                                              <p:pRg st="6" end="6"/>
                                            </p:txEl>
                                          </p:spTgt>
                                        </p:tgtEl>
                                      </p:cBhvr>
                                      <p:to x="100000" y="90000"/>
                                    </p:animScale>
                                    <p:animScale>
                                      <p:cBhvr>
                                        <p:cTn id="114" dur="166" decel="50000">
                                          <p:stCondLst>
                                            <p:cond delay="1668"/>
                                          </p:stCondLst>
                                        </p:cTn>
                                        <p:tgtEl>
                                          <p:spTgt spid="2">
                                            <p:txEl>
                                              <p:pRg st="6" end="6"/>
                                            </p:txEl>
                                          </p:spTgt>
                                        </p:tgtEl>
                                      </p:cBhvr>
                                      <p:to x="100000" y="100000"/>
                                    </p:animScale>
                                    <p:animScale>
                                      <p:cBhvr>
                                        <p:cTn id="115" dur="26">
                                          <p:stCondLst>
                                            <p:cond delay="1808"/>
                                          </p:stCondLst>
                                        </p:cTn>
                                        <p:tgtEl>
                                          <p:spTgt spid="2">
                                            <p:txEl>
                                              <p:pRg st="6" end="6"/>
                                            </p:txEl>
                                          </p:spTgt>
                                        </p:tgtEl>
                                      </p:cBhvr>
                                      <p:to x="100000" y="95000"/>
                                    </p:animScale>
                                    <p:animScale>
                                      <p:cBhvr>
                                        <p:cTn id="116" dur="166" decel="50000">
                                          <p:stCondLst>
                                            <p:cond delay="1834"/>
                                          </p:stCondLst>
                                        </p:cTn>
                                        <p:tgtEl>
                                          <p:spTgt spid="2">
                                            <p:txEl>
                                              <p:pRg st="6" end="6"/>
                                            </p:txEl>
                                          </p:spTgt>
                                        </p:tgtEl>
                                      </p:cBhvr>
                                      <p:to x="100000" y="100000"/>
                                    </p:animScale>
                                  </p:childTnLst>
                                </p:cTn>
                              </p:par>
                              <p:par>
                                <p:cTn id="117" presetID="26" presetClass="entr" presetSubtype="0" fill="hold" nodeType="withEffect">
                                  <p:stCondLst>
                                    <p:cond delay="0"/>
                                  </p:stCondLst>
                                  <p:childTnLst>
                                    <p:set>
                                      <p:cBhvr>
                                        <p:cTn id="118" dur="1" fill="hold">
                                          <p:stCondLst>
                                            <p:cond delay="0"/>
                                          </p:stCondLst>
                                        </p:cTn>
                                        <p:tgtEl>
                                          <p:spTgt spid="2">
                                            <p:txEl>
                                              <p:pRg st="7" end="7"/>
                                            </p:txEl>
                                          </p:spTgt>
                                        </p:tgtEl>
                                        <p:attrNameLst>
                                          <p:attrName>style.visibility</p:attrName>
                                        </p:attrNameLst>
                                      </p:cBhvr>
                                      <p:to>
                                        <p:strVal val="visible"/>
                                      </p:to>
                                    </p:set>
                                    <p:animEffect transition="in" filter="wipe(down)">
                                      <p:cBhvr>
                                        <p:cTn id="119" dur="580">
                                          <p:stCondLst>
                                            <p:cond delay="0"/>
                                          </p:stCondLst>
                                        </p:cTn>
                                        <p:tgtEl>
                                          <p:spTgt spid="2">
                                            <p:txEl>
                                              <p:pRg st="7" end="7"/>
                                            </p:txEl>
                                          </p:spTgt>
                                        </p:tgtEl>
                                      </p:cBhvr>
                                    </p:animEffect>
                                    <p:anim calcmode="lin" valueType="num">
                                      <p:cBhvr>
                                        <p:cTn id="120" dur="1822" tmFilter="0,0; 0.14,0.36; 0.43,0.73; 0.71,0.91; 1.0,1.0">
                                          <p:stCondLst>
                                            <p:cond delay="0"/>
                                          </p:stCondLst>
                                        </p:cTn>
                                        <p:tgtEl>
                                          <p:spTgt spid="2">
                                            <p:txEl>
                                              <p:pRg st="7" end="7"/>
                                            </p:txEl>
                                          </p:spTgt>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2">
                                            <p:txEl>
                                              <p:pRg st="7" end="7"/>
                                            </p:txEl>
                                          </p:spTgt>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2">
                                            <p:txEl>
                                              <p:pRg st="7" end="7"/>
                                            </p:txEl>
                                          </p:spTgt>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2">
                                            <p:txEl>
                                              <p:pRg st="7" end="7"/>
                                            </p:txEl>
                                          </p:spTgt>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2">
                                            <p:txEl>
                                              <p:pRg st="7" end="7"/>
                                            </p:txEl>
                                          </p:spTgt>
                                        </p:tgtEl>
                                        <p:attrNameLst>
                                          <p:attrName>ppt_y</p:attrName>
                                        </p:attrNameLst>
                                      </p:cBhvr>
                                      <p:tavLst>
                                        <p:tav tm="0" fmla="#ppt_y-sin(pi*$)/81">
                                          <p:val>
                                            <p:fltVal val="0"/>
                                          </p:val>
                                        </p:tav>
                                        <p:tav tm="100000">
                                          <p:val>
                                            <p:fltVal val="1"/>
                                          </p:val>
                                        </p:tav>
                                      </p:tavLst>
                                    </p:anim>
                                    <p:animScale>
                                      <p:cBhvr>
                                        <p:cTn id="125" dur="26">
                                          <p:stCondLst>
                                            <p:cond delay="650"/>
                                          </p:stCondLst>
                                        </p:cTn>
                                        <p:tgtEl>
                                          <p:spTgt spid="2">
                                            <p:txEl>
                                              <p:pRg st="7" end="7"/>
                                            </p:txEl>
                                          </p:spTgt>
                                        </p:tgtEl>
                                      </p:cBhvr>
                                      <p:to x="100000" y="60000"/>
                                    </p:animScale>
                                    <p:animScale>
                                      <p:cBhvr>
                                        <p:cTn id="126" dur="166" decel="50000">
                                          <p:stCondLst>
                                            <p:cond delay="676"/>
                                          </p:stCondLst>
                                        </p:cTn>
                                        <p:tgtEl>
                                          <p:spTgt spid="2">
                                            <p:txEl>
                                              <p:pRg st="7" end="7"/>
                                            </p:txEl>
                                          </p:spTgt>
                                        </p:tgtEl>
                                      </p:cBhvr>
                                      <p:to x="100000" y="100000"/>
                                    </p:animScale>
                                    <p:animScale>
                                      <p:cBhvr>
                                        <p:cTn id="127" dur="26">
                                          <p:stCondLst>
                                            <p:cond delay="1312"/>
                                          </p:stCondLst>
                                        </p:cTn>
                                        <p:tgtEl>
                                          <p:spTgt spid="2">
                                            <p:txEl>
                                              <p:pRg st="7" end="7"/>
                                            </p:txEl>
                                          </p:spTgt>
                                        </p:tgtEl>
                                      </p:cBhvr>
                                      <p:to x="100000" y="80000"/>
                                    </p:animScale>
                                    <p:animScale>
                                      <p:cBhvr>
                                        <p:cTn id="128" dur="166" decel="50000">
                                          <p:stCondLst>
                                            <p:cond delay="1338"/>
                                          </p:stCondLst>
                                        </p:cTn>
                                        <p:tgtEl>
                                          <p:spTgt spid="2">
                                            <p:txEl>
                                              <p:pRg st="7" end="7"/>
                                            </p:txEl>
                                          </p:spTgt>
                                        </p:tgtEl>
                                      </p:cBhvr>
                                      <p:to x="100000" y="100000"/>
                                    </p:animScale>
                                    <p:animScale>
                                      <p:cBhvr>
                                        <p:cTn id="129" dur="26">
                                          <p:stCondLst>
                                            <p:cond delay="1642"/>
                                          </p:stCondLst>
                                        </p:cTn>
                                        <p:tgtEl>
                                          <p:spTgt spid="2">
                                            <p:txEl>
                                              <p:pRg st="7" end="7"/>
                                            </p:txEl>
                                          </p:spTgt>
                                        </p:tgtEl>
                                      </p:cBhvr>
                                      <p:to x="100000" y="90000"/>
                                    </p:animScale>
                                    <p:animScale>
                                      <p:cBhvr>
                                        <p:cTn id="130" dur="166" decel="50000">
                                          <p:stCondLst>
                                            <p:cond delay="1668"/>
                                          </p:stCondLst>
                                        </p:cTn>
                                        <p:tgtEl>
                                          <p:spTgt spid="2">
                                            <p:txEl>
                                              <p:pRg st="7" end="7"/>
                                            </p:txEl>
                                          </p:spTgt>
                                        </p:tgtEl>
                                      </p:cBhvr>
                                      <p:to x="100000" y="100000"/>
                                    </p:animScale>
                                    <p:animScale>
                                      <p:cBhvr>
                                        <p:cTn id="131" dur="26">
                                          <p:stCondLst>
                                            <p:cond delay="1808"/>
                                          </p:stCondLst>
                                        </p:cTn>
                                        <p:tgtEl>
                                          <p:spTgt spid="2">
                                            <p:txEl>
                                              <p:pRg st="7" end="7"/>
                                            </p:txEl>
                                          </p:spTgt>
                                        </p:tgtEl>
                                      </p:cBhvr>
                                      <p:to x="100000" y="95000"/>
                                    </p:animScale>
                                    <p:animScale>
                                      <p:cBhvr>
                                        <p:cTn id="132" dur="166" decel="50000">
                                          <p:stCondLst>
                                            <p:cond delay="1834"/>
                                          </p:stCondLst>
                                        </p:cTn>
                                        <p:tgtEl>
                                          <p:spTgt spid="2">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5078313"/>
          </a:xfrm>
          <a:prstGeom prst="rect">
            <a:avLst/>
          </a:prstGeom>
          <a:noFill/>
        </p:spPr>
        <p:txBody>
          <a:bodyPr wrap="square" rtlCol="0">
            <a:spAutoFit/>
          </a:bodyPr>
          <a:lstStyle/>
          <a:p>
            <a:r>
              <a:rPr lang="en-US" sz="3600" b="1" dirty="0"/>
              <a:t>Conclusion :</a:t>
            </a:r>
            <a:r>
              <a:rPr lang="en-US" sz="3600" dirty="0" smtClean="0"/>
              <a:t/>
            </a:r>
            <a:br>
              <a:rPr lang="en-US" sz="3600" dirty="0" smtClean="0"/>
            </a:br>
            <a:r>
              <a:rPr lang="en-US" sz="3600" dirty="0"/>
              <a:t>In conclusion, both Unicode and ASCII are the standards for text encoding, and they hold the utmost significance in modern communications. Both have their advantages and disadvantages, but a more universal solution for encoding will always facilitate and create ease in communication in the future.</a:t>
            </a:r>
          </a:p>
        </p:txBody>
      </p:sp>
    </p:spTree>
    <p:extLst>
      <p:ext uri="{BB962C8B-B14F-4D97-AF65-F5344CB8AC3E}">
        <p14:creationId xmlns:p14="http://schemas.microsoft.com/office/powerpoint/2010/main" val="192500038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anim calcmode="lin" valueType="num">
                                      <p:cBhvr>
                                        <p:cTn id="8" dur="2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1"/>
            <a:ext cx="7416824" cy="5539978"/>
          </a:xfrm>
          <a:prstGeom prst="rect">
            <a:avLst/>
          </a:prstGeom>
          <a:noFill/>
        </p:spPr>
        <p:txBody>
          <a:bodyPr wrap="square" lIns="91440" tIns="45720" rIns="91440" bIns="45720">
            <a:spAutoFit/>
          </a:bodyPr>
          <a:lstStyle/>
          <a:p>
            <a:pPr algn="ctr"/>
            <a:r>
              <a:rPr lang="en-US" sz="3000" b="1" spc="200" dirty="0" smtClean="0">
                <a:ln w="29210">
                  <a:solidFill>
                    <a:schemeClr val="accent3">
                      <a:tint val="10000"/>
                    </a:schemeClr>
                  </a:solidFill>
                </a:ln>
                <a:solidFill>
                  <a:srgbClr val="FF0000">
                    <a:alpha val="50000"/>
                  </a:srgbClr>
                </a:solidFill>
                <a:effectLst>
                  <a:innerShdw blurRad="50800" dist="50800" dir="8100000">
                    <a:srgbClr val="7D7D7D">
                      <a:alpha val="73000"/>
                    </a:srgbClr>
                  </a:innerShdw>
                </a:effectLst>
              </a:rPr>
              <a:t>Team member</a:t>
            </a:r>
            <a:r>
              <a:rPr lang="en-US" sz="3000" b="1" spc="200" dirty="0" smtClean="0">
                <a:ln w="29210">
                  <a:solidFill>
                    <a:schemeClr val="accent3">
                      <a:tint val="10000"/>
                    </a:schemeClr>
                  </a:solidFill>
                </a:ln>
                <a:solidFill>
                  <a:srgbClr val="FF0000">
                    <a:alpha val="50000"/>
                  </a:srgbClr>
                </a:solidFill>
                <a:effectLst>
                  <a:innerShdw blurRad="50800" dist="50800" dir="8100000">
                    <a:srgbClr val="7D7D7D">
                      <a:alpha val="73000"/>
                    </a:srgbClr>
                  </a:innerShdw>
                </a:effectLst>
                <a:sym typeface="Wingdings" pitchFamily="2" charset="2"/>
              </a:rPr>
              <a:t></a:t>
            </a:r>
          </a:p>
          <a:p>
            <a:pPr algn="ctr"/>
            <a:r>
              <a:rPr lang="ar-EG" sz="5400" b="1" spc="200" dirty="0"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يحيي زكريا كامل</a:t>
            </a:r>
          </a:p>
          <a:p>
            <a:pPr algn="ctr"/>
            <a:r>
              <a:rPr lang="ar-EG" sz="5400" b="1" spc="200" dirty="0"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يوسف عصام </a:t>
            </a:r>
          </a:p>
          <a:p>
            <a:pPr algn="ctr"/>
            <a:r>
              <a:rPr lang="ar-EG" sz="5400" b="1" spc="200" dirty="0"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-غادة هلال</a:t>
            </a:r>
          </a:p>
          <a:p>
            <a:pPr algn="ctr"/>
            <a:r>
              <a:rPr lang="ar-EG" sz="5400" b="1" spc="200" dirty="0"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فاطمه محمودشريف</a:t>
            </a:r>
            <a:endParaRPr lang="en-US" sz="5400" b="1" spc="200" dirty="0"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endParaRPr>
          </a:p>
          <a:p>
            <a:pPr algn="ctr"/>
            <a:r>
              <a:rPr lang="ar-EG" sz="5400" b="1" cap="none" spc="200" dirty="0"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-فاطمه محمود عبد الراتب</a:t>
            </a:r>
            <a:endParaRPr lang="en-US" sz="5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endParaRPr>
          </a:p>
        </p:txBody>
      </p:sp>
    </p:spTree>
    <p:extLst>
      <p:ext uri="{BB962C8B-B14F-4D97-AF65-F5344CB8AC3E}">
        <p14:creationId xmlns:p14="http://schemas.microsoft.com/office/powerpoint/2010/main" val="1220932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29</TotalTime>
  <Words>31</Words>
  <Application>Microsoft Office PowerPoint</Application>
  <PresentationFormat>On-screen Show (4:3)</PresentationFormat>
  <Paragraphs>24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Verve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Yaheya Kamel</dc:creator>
  <cp:lastModifiedBy>Yaheya Kamel</cp:lastModifiedBy>
  <cp:revision>4</cp:revision>
  <dcterms:created xsi:type="dcterms:W3CDTF">2022-01-04T16:49:02Z</dcterms:created>
  <dcterms:modified xsi:type="dcterms:W3CDTF">2022-01-05T08:42:30Z</dcterms:modified>
</cp:coreProperties>
</file>