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74" r:id="rId3"/>
    <p:sldId id="340" r:id="rId4"/>
    <p:sldId id="303" r:id="rId5"/>
    <p:sldId id="305" r:id="rId6"/>
    <p:sldId id="339" r:id="rId7"/>
    <p:sldId id="304" r:id="rId8"/>
    <p:sldId id="308" r:id="rId9"/>
    <p:sldId id="306" r:id="rId10"/>
    <p:sldId id="307" r:id="rId11"/>
    <p:sldId id="324" r:id="rId12"/>
    <p:sldId id="328" r:id="rId13"/>
    <p:sldId id="329" r:id="rId14"/>
    <p:sldId id="321" r:id="rId15"/>
    <p:sldId id="310" r:id="rId16"/>
    <p:sldId id="330" r:id="rId17"/>
    <p:sldId id="309" r:id="rId18"/>
    <p:sldId id="322" r:id="rId19"/>
    <p:sldId id="315" r:id="rId20"/>
    <p:sldId id="316" r:id="rId21"/>
    <p:sldId id="331" r:id="rId22"/>
    <p:sldId id="317" r:id="rId23"/>
    <p:sldId id="319" r:id="rId24"/>
    <p:sldId id="323" r:id="rId25"/>
    <p:sldId id="335" r:id="rId26"/>
    <p:sldId id="333" r:id="rId27"/>
    <p:sldId id="334" r:id="rId28"/>
    <p:sldId id="336" r:id="rId29"/>
    <p:sldId id="337" r:id="rId30"/>
    <p:sldId id="338" r:id="rId31"/>
    <p:sldId id="318" r:id="rId32"/>
    <p:sldId id="33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san" initials="H" lastIdx="2" clrIdx="0">
    <p:extLst>
      <p:ext uri="{19B8F6BF-5375-455C-9EA6-DF929625EA0E}">
        <p15:presenceInfo xmlns:p15="http://schemas.microsoft.com/office/powerpoint/2012/main" userId="Hass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7DDF1"/>
    <a:srgbClr val="FAB0BC"/>
    <a:srgbClr val="F17B8F"/>
    <a:srgbClr val="FD5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35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3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2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12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7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0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2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1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89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2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4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8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2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8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A5F16F-F4BD-4CB5-AAEC-9B18A649769C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oftwaretestinghelp.com/python-vs-cpp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aydevs.com/top-companies-that-use-python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="" xmlns:a16="http://schemas.microsoft.com/office/drawing/2014/main" id="{113D49DE-279C-4EB7-8F48-7D15CDBF36D1}"/>
              </a:ext>
            </a:extLst>
          </p:cNvPr>
          <p:cNvSpPr>
            <a:spLocks noGrp="1"/>
          </p:cNvSpPr>
          <p:nvPr/>
        </p:nvSpPr>
        <p:spPr>
          <a:xfrm>
            <a:off x="1528942" y="1632196"/>
            <a:ext cx="9134116" cy="359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ar-EG" sz="6000" b="1" kern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PT Bold Heading" panose="00000400000000000000" pitchFamily="2" charset="-7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 smtClean="0"/>
              <a:t>PYTHON</a:t>
            </a:r>
          </a:p>
          <a:p>
            <a:r>
              <a:rPr lang="en-US" sz="8800" dirty="0" smtClean="0"/>
              <a:t>Programming</a:t>
            </a:r>
            <a:endParaRPr lang="en-US" sz="8800" dirty="0"/>
          </a:p>
          <a:p>
            <a:r>
              <a:rPr lang="en-US" sz="8800" dirty="0" smtClean="0"/>
              <a:t>Level 1 </a:t>
            </a:r>
            <a:r>
              <a:rPr lang="en-US" sz="8800" smtClean="0"/>
              <a:t>- Lesson(1</a:t>
            </a:r>
            <a:r>
              <a:rPr lang="en-US" sz="8800" dirty="0" smtClean="0"/>
              <a:t>)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457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Start Python Coding </a:t>
            </a:r>
            <a:r>
              <a:rPr lang="ar-EG" sz="36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ابدأ برمجة البايثون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we need to 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Print(‘ ‘)                                        -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Data types</a:t>
            </a:r>
            <a:r>
              <a:rPr lang="en-US" sz="3200" dirty="0"/>
              <a:t> </a:t>
            </a:r>
            <a:r>
              <a:rPr lang="en-US" sz="3200" dirty="0" smtClean="0"/>
              <a:t>( Numeric [ </a:t>
            </a:r>
            <a:r>
              <a:rPr lang="en-US" sz="3200" dirty="0" err="1" smtClean="0"/>
              <a:t>int</a:t>
            </a:r>
            <a:r>
              <a:rPr lang="en-US" sz="3200" dirty="0" smtClean="0"/>
              <a:t> – float ], string, </a:t>
            </a:r>
            <a:r>
              <a:rPr lang="en-US" sz="3200" dirty="0" err="1" smtClean="0"/>
              <a:t>boolean</a:t>
            </a:r>
            <a:r>
              <a:rPr lang="en-US" sz="3200" dirty="0" smtClean="0"/>
              <a:t>, date &amp; time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Type(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Arithmetic Operators ( + - * /   %   **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Comparison Operators (  ==   &gt;   &lt;    &gt;=   &lt;=   != 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Getting user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Increment, Decrement                     - import math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 round  casting   remainder %</a:t>
            </a:r>
          </a:p>
        </p:txBody>
      </p:sp>
    </p:spTree>
    <p:extLst>
      <p:ext uri="{BB962C8B-B14F-4D97-AF65-F5344CB8AC3E}">
        <p14:creationId xmlns:p14="http://schemas.microsoft.com/office/powerpoint/2010/main" val="14026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Variables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variable can have a short name (like x and y) or a more descriptive name (age, </a:t>
            </a:r>
            <a:r>
              <a:rPr lang="en-US" sz="3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car_name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total_volume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Rules for Python variables: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variable name must start with a letter or the underscore character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variable name cannot start with a number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variable name can only contain alpha-numeric characters and underscores (A-z, 0-9, and _ )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names are case-sensitive (age, Age and AGE are three different variables)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/>
            </a:r>
            <a:b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AB033A-8479-4D92-B0A7-88D760364E75}"/>
              </a:ext>
            </a:extLst>
          </p:cNvPr>
          <p:cNvSpPr/>
          <p:nvPr/>
        </p:nvSpPr>
        <p:spPr>
          <a:xfrm>
            <a:off x="5405718" y="4196932"/>
            <a:ext cx="6786281" cy="20287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5AB033A-8479-4D92-B0A7-88D760364E75}"/>
              </a:ext>
            </a:extLst>
          </p:cNvPr>
          <p:cNvSpPr/>
          <p:nvPr/>
        </p:nvSpPr>
        <p:spPr>
          <a:xfrm>
            <a:off x="1284975" y="4105736"/>
            <a:ext cx="3119394" cy="20287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5AB033A-8479-4D92-B0A7-88D760364E75}"/>
              </a:ext>
            </a:extLst>
          </p:cNvPr>
          <p:cNvSpPr/>
          <p:nvPr/>
        </p:nvSpPr>
        <p:spPr>
          <a:xfrm>
            <a:off x="4700529" y="2077012"/>
            <a:ext cx="3119394" cy="1567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Variables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624288" y="1512414"/>
            <a:ext cx="1156771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numbers, </a:t>
            </a:r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type integers ( </a:t>
            </a:r>
            <a:r>
              <a:rPr lang="en-US" sz="3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x = </a:t>
            </a:r>
            <a:r>
              <a:rPr lang="es-E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>					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s-E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>					</a:t>
            </a:r>
            <a:r>
              <a:rPr lang="es-ES" sz="28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+ y)</a:t>
            </a:r>
          </a:p>
          <a:p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1" y="3644153"/>
            <a:ext cx="54057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numbers, with type float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s-ES" sz="28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5.6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>		</a:t>
            </a:r>
            <a:r>
              <a:rPr lang="es-E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s-ES" sz="28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10.88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>		</a:t>
            </a:r>
            <a:r>
              <a:rPr lang="es-ES" sz="28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y)</a:t>
            </a:r>
          </a:p>
          <a:p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5475193" y="3644153"/>
            <a:ext cx="6647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text, with type </a:t>
            </a:r>
            <a:r>
              <a:rPr lang="en-US" sz="3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endParaRPr lang="en-US" sz="3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“Ahmed”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s-E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“Cairo”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8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E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“ </a:t>
            </a:r>
            <a:r>
              <a:rPr lang="es-ES" sz="28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lives</a:t>
            </a:r>
            <a:r>
              <a:rPr lang="es-E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 “+</a:t>
            </a:r>
            <a:r>
              <a:rPr lang="es-ES" sz="28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s-E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s-E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50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Data Types 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509309"/>
            <a:ext cx="1156771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Built-in Data </a:t>
            </a:r>
            <a:r>
              <a:rPr lang="en-US" sz="2800" b="1" i="0" u="sng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Types</a:t>
            </a:r>
          </a:p>
          <a:p>
            <a:endParaRPr lang="en-US" sz="2800" b="1" i="0" u="sng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programming, data type is an important concept.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can store data of different types, and different types can do different things.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has the following data types built-in by default, in these categories: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Type:			str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 Types:		int, float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Type:		bool</a:t>
            </a:r>
          </a:p>
          <a:p>
            <a:pPr algn="l"/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="" xmlns:a16="http://schemas.microsoft.com/office/drawing/2014/main" id="{113D49DE-279C-4EB7-8F48-7D15CDBF36D1}"/>
              </a:ext>
            </a:extLst>
          </p:cNvPr>
          <p:cNvSpPr>
            <a:spLocks noGrp="1"/>
          </p:cNvSpPr>
          <p:nvPr/>
        </p:nvSpPr>
        <p:spPr>
          <a:xfrm>
            <a:off x="1636519" y="2170079"/>
            <a:ext cx="9134116" cy="359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ar-EG" sz="6000" b="1" kern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PT Bold Heading" panose="00000400000000000000" pitchFamily="2" charset="-7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 smtClean="0"/>
              <a:t>Basic Examples</a:t>
            </a:r>
          </a:p>
          <a:p>
            <a:r>
              <a:rPr lang="ar-EG" sz="4000" dirty="0" smtClean="0"/>
              <a:t>يالا نكتب كود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30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Simple Examples (1)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Ex No. 1 : </a:t>
            </a:r>
            <a:r>
              <a:rPr lang="en-US" sz="3200" dirty="0" err="1" smtClean="0"/>
              <a:t>first_program</a:t>
            </a:r>
            <a:r>
              <a:rPr lang="en-US" sz="3200" dirty="0" smtClean="0"/>
              <a:t> ( variables – data types)</a:t>
            </a:r>
          </a:p>
          <a:p>
            <a:r>
              <a:rPr lang="en-US" sz="2200" dirty="0"/>
              <a:t>print('Welcome to Python')</a:t>
            </a:r>
          </a:p>
          <a:p>
            <a:r>
              <a:rPr lang="en-US" sz="2200" dirty="0" smtClean="0"/>
              <a:t># </a:t>
            </a:r>
            <a:r>
              <a:rPr lang="en-US" sz="2200" dirty="0"/>
              <a:t>Comment  x, y ,z are variables</a:t>
            </a:r>
          </a:p>
          <a:p>
            <a:r>
              <a:rPr lang="en-US" sz="2200" dirty="0"/>
              <a:t># x, y, z  are variables of data type  (   </a:t>
            </a:r>
            <a:r>
              <a:rPr lang="en-US" sz="2200" dirty="0" err="1"/>
              <a:t>int</a:t>
            </a:r>
            <a:r>
              <a:rPr lang="en-US" sz="2200" dirty="0"/>
              <a:t>   )</a:t>
            </a:r>
          </a:p>
          <a:p>
            <a:r>
              <a:rPr lang="en-US" sz="2200" dirty="0"/>
              <a:t>x = 5</a:t>
            </a:r>
          </a:p>
          <a:p>
            <a:r>
              <a:rPr lang="en-US" sz="2200" dirty="0"/>
              <a:t>y = 6</a:t>
            </a:r>
          </a:p>
          <a:p>
            <a:r>
              <a:rPr lang="en-US" sz="2200" dirty="0"/>
              <a:t>y = 20</a:t>
            </a:r>
          </a:p>
          <a:p>
            <a:r>
              <a:rPr lang="en-US" sz="2200" dirty="0"/>
              <a:t>z = x + y</a:t>
            </a:r>
          </a:p>
          <a:p>
            <a:r>
              <a:rPr lang="en-US" sz="2200" dirty="0"/>
              <a:t>print(z)</a:t>
            </a:r>
          </a:p>
          <a:p>
            <a:r>
              <a:rPr lang="en-US" sz="2200" dirty="0" smtClean="0"/>
              <a:t>print</a:t>
            </a:r>
            <a:r>
              <a:rPr lang="en-US" sz="2200" dirty="0"/>
              <a:t>('---------------')</a:t>
            </a:r>
          </a:p>
          <a:p>
            <a:r>
              <a:rPr lang="en-US" sz="2200" dirty="0"/>
              <a:t># </a:t>
            </a:r>
            <a:r>
              <a:rPr lang="en-US" sz="2200" dirty="0" err="1"/>
              <a:t>student_mark</a:t>
            </a:r>
            <a:r>
              <a:rPr lang="en-US" sz="2200" dirty="0"/>
              <a:t> is a variable of </a:t>
            </a:r>
            <a:r>
              <a:rPr lang="en-US" sz="2200" dirty="0" err="1"/>
              <a:t>datatype</a:t>
            </a:r>
            <a:r>
              <a:rPr lang="en-US" sz="2200" dirty="0"/>
              <a:t> ( float )</a:t>
            </a:r>
          </a:p>
          <a:p>
            <a:r>
              <a:rPr lang="en-US" sz="2200" dirty="0" err="1"/>
              <a:t>student_mark</a:t>
            </a:r>
            <a:r>
              <a:rPr lang="en-US" sz="2200" dirty="0"/>
              <a:t> = 97.45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student_mark</a:t>
            </a:r>
            <a:r>
              <a:rPr lang="en-US" sz="2200" dirty="0"/>
              <a:t>)</a:t>
            </a:r>
          </a:p>
          <a:p>
            <a:r>
              <a:rPr lang="en-US" sz="2200" dirty="0"/>
              <a:t>print(type(</a:t>
            </a:r>
            <a:r>
              <a:rPr lang="en-US" sz="2200" dirty="0" err="1"/>
              <a:t>student_mark</a:t>
            </a:r>
            <a:r>
              <a:rPr lang="en-US" sz="2200" dirty="0"/>
              <a:t>))</a:t>
            </a:r>
          </a:p>
          <a:p>
            <a:r>
              <a:rPr lang="en-US" sz="2200" dirty="0"/>
              <a:t>print</a:t>
            </a:r>
            <a:r>
              <a:rPr lang="en-US" sz="2200" dirty="0" smtClean="0"/>
              <a:t>('---------------')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44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Simple Examples (1) Cont.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Ex No. 1 : </a:t>
            </a:r>
            <a:r>
              <a:rPr lang="en-US" sz="3200" dirty="0" err="1" smtClean="0"/>
              <a:t>first_program</a:t>
            </a:r>
            <a:r>
              <a:rPr lang="en-US" sz="3200" dirty="0" smtClean="0"/>
              <a:t> ( variables – data types) - Cont.</a:t>
            </a:r>
          </a:p>
          <a:p>
            <a:endParaRPr lang="en-US" sz="3200" dirty="0"/>
          </a:p>
          <a:p>
            <a:r>
              <a:rPr lang="en-US" sz="2200" dirty="0"/>
              <a:t># </a:t>
            </a:r>
            <a:r>
              <a:rPr lang="en-US" sz="2200" dirty="0" err="1"/>
              <a:t>student_name</a:t>
            </a:r>
            <a:r>
              <a:rPr lang="en-US" sz="2200" dirty="0"/>
              <a:t> is a variable of data type ( String ) ( </a:t>
            </a:r>
            <a:r>
              <a:rPr lang="en-US" sz="2200" dirty="0" err="1"/>
              <a:t>str</a:t>
            </a:r>
            <a:r>
              <a:rPr lang="en-US" sz="2200" dirty="0"/>
              <a:t> )</a:t>
            </a:r>
          </a:p>
          <a:p>
            <a:r>
              <a:rPr lang="en-US" sz="2200" dirty="0" err="1"/>
              <a:t>student_name</a:t>
            </a:r>
            <a:r>
              <a:rPr lang="en-US" sz="2200" dirty="0"/>
              <a:t> = 'Ibrahim Mohamed'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student_name</a:t>
            </a:r>
            <a:r>
              <a:rPr lang="en-US" sz="2200" dirty="0"/>
              <a:t>)</a:t>
            </a:r>
          </a:p>
          <a:p>
            <a:r>
              <a:rPr lang="en-US" sz="2200" dirty="0"/>
              <a:t>print(type(</a:t>
            </a:r>
            <a:r>
              <a:rPr lang="en-US" sz="2200" dirty="0" err="1"/>
              <a:t>student_name</a:t>
            </a:r>
            <a:r>
              <a:rPr lang="en-US" sz="2200" dirty="0"/>
              <a:t>))</a:t>
            </a:r>
          </a:p>
          <a:p>
            <a:r>
              <a:rPr lang="en-US" sz="2200" dirty="0"/>
              <a:t>print('------------------')</a:t>
            </a:r>
          </a:p>
          <a:p>
            <a:r>
              <a:rPr lang="en-US" sz="2200" dirty="0" err="1"/>
              <a:t>student_address</a:t>
            </a:r>
            <a:r>
              <a:rPr lang="en-US" sz="2200" dirty="0"/>
              <a:t> = '13 </a:t>
            </a:r>
            <a:r>
              <a:rPr lang="en-US" sz="2200" dirty="0" err="1"/>
              <a:t>Makram</a:t>
            </a:r>
            <a:r>
              <a:rPr lang="en-US" sz="2200" dirty="0"/>
              <a:t> </a:t>
            </a:r>
            <a:r>
              <a:rPr lang="en-US" sz="2200" dirty="0" err="1"/>
              <a:t>Ebeid</a:t>
            </a:r>
            <a:r>
              <a:rPr lang="en-US" sz="2200" dirty="0"/>
              <a:t> - Nasr City'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student_address</a:t>
            </a:r>
            <a:r>
              <a:rPr lang="en-US" sz="2200" dirty="0"/>
              <a:t>)</a:t>
            </a:r>
          </a:p>
          <a:p>
            <a:r>
              <a:rPr lang="en-US" sz="2200" dirty="0"/>
              <a:t>print(type(</a:t>
            </a:r>
            <a:r>
              <a:rPr lang="en-US" sz="2200" dirty="0" err="1"/>
              <a:t>student_address</a:t>
            </a:r>
            <a:r>
              <a:rPr lang="en-US" sz="2200" dirty="0"/>
              <a:t>))</a:t>
            </a:r>
          </a:p>
          <a:p>
            <a:r>
              <a:rPr lang="en-US" sz="2200" dirty="0"/>
              <a:t>print('------------------')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student_name</a:t>
            </a:r>
            <a:r>
              <a:rPr lang="en-US" sz="2200" dirty="0"/>
              <a:t> +' lives at '+ </a:t>
            </a:r>
            <a:r>
              <a:rPr lang="en-US" sz="2200" dirty="0" err="1"/>
              <a:t>student_address</a:t>
            </a:r>
            <a:r>
              <a:rPr lang="en-US" sz="22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190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Simple Examples (2)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Ex No. 2 : Print employee data with Casting data types(conversion)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r>
              <a:rPr lang="en-US" sz="2000" dirty="0" err="1" smtClean="0"/>
              <a:t>employee_id</a:t>
            </a:r>
            <a:r>
              <a:rPr lang="en-US" sz="2000" dirty="0" smtClean="0"/>
              <a:t> </a:t>
            </a:r>
            <a:r>
              <a:rPr lang="en-US" sz="2000" dirty="0"/>
              <a:t>= 101               # </a:t>
            </a:r>
            <a:r>
              <a:rPr lang="en-US" sz="2000" dirty="0" err="1"/>
              <a:t>int</a:t>
            </a:r>
            <a:endParaRPr lang="en-US" sz="2000" dirty="0"/>
          </a:p>
          <a:p>
            <a:r>
              <a:rPr lang="en-US" sz="2000" dirty="0" err="1"/>
              <a:t>employee_name</a:t>
            </a:r>
            <a:r>
              <a:rPr lang="en-US" sz="2000" dirty="0"/>
              <a:t> = 'Ahmed </a:t>
            </a:r>
            <a:r>
              <a:rPr lang="en-US" sz="2000" dirty="0" err="1"/>
              <a:t>Eissa</a:t>
            </a:r>
            <a:r>
              <a:rPr lang="en-US" sz="2000" dirty="0"/>
              <a:t>'   # string</a:t>
            </a:r>
          </a:p>
          <a:p>
            <a:r>
              <a:rPr lang="en-US" sz="2000" dirty="0" err="1"/>
              <a:t>employee_salary</a:t>
            </a:r>
            <a:r>
              <a:rPr lang="en-US" sz="2000" dirty="0"/>
              <a:t> = 7000.55       # float</a:t>
            </a:r>
          </a:p>
          <a:p>
            <a:r>
              <a:rPr lang="en-US" sz="2000" dirty="0" err="1"/>
              <a:t>employee_email</a:t>
            </a:r>
            <a:r>
              <a:rPr lang="en-US" sz="2000" dirty="0"/>
              <a:t> = 'ahmed.eissa@gmail.com'    # string</a:t>
            </a:r>
          </a:p>
          <a:p>
            <a:r>
              <a:rPr lang="en-US" sz="2000" dirty="0" err="1"/>
              <a:t>employee_address</a:t>
            </a:r>
            <a:r>
              <a:rPr lang="en-US" sz="2000" dirty="0"/>
              <a:t> = 'Cairo - Nasr city'      # string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employee_name</a:t>
            </a:r>
            <a:r>
              <a:rPr lang="en-US" sz="2000" dirty="0"/>
              <a:t> + ' lives at '+</a:t>
            </a:r>
            <a:r>
              <a:rPr lang="en-US" sz="2000" dirty="0" err="1"/>
              <a:t>employee_address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employee_name</a:t>
            </a:r>
            <a:r>
              <a:rPr lang="en-US" sz="2000" dirty="0"/>
              <a:t> +' takes salary  '+</a:t>
            </a:r>
            <a:r>
              <a:rPr lang="en-US" sz="2000" dirty="0" err="1"/>
              <a:t>str</a:t>
            </a:r>
            <a:r>
              <a:rPr lang="en-US" sz="2000" dirty="0"/>
              <a:t>(</a:t>
            </a:r>
            <a:r>
              <a:rPr lang="en-US" sz="2000" dirty="0" err="1"/>
              <a:t>employee_salary</a:t>
            </a:r>
            <a:r>
              <a:rPr lang="en-US" sz="2000" dirty="0"/>
              <a:t>)) # convert to string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employee_name</a:t>
            </a:r>
            <a:r>
              <a:rPr lang="en-US" sz="2000" dirty="0"/>
              <a:t> +' with id '+</a:t>
            </a:r>
            <a:r>
              <a:rPr lang="en-US" sz="2000" dirty="0" err="1"/>
              <a:t>str</a:t>
            </a:r>
            <a:r>
              <a:rPr lang="en-US" sz="2000" dirty="0"/>
              <a:t>(</a:t>
            </a:r>
            <a:r>
              <a:rPr lang="en-US" sz="2000" dirty="0" err="1"/>
              <a:t>employee_id</a:t>
            </a:r>
            <a:r>
              <a:rPr lang="en-US" sz="2000" dirty="0"/>
              <a:t>) )  # convert to string</a:t>
            </a:r>
          </a:p>
          <a:p>
            <a:endParaRPr lang="en-US" sz="2000" dirty="0"/>
          </a:p>
          <a:p>
            <a:r>
              <a:rPr lang="en-US" sz="2000" dirty="0"/>
              <a:t># employee salary with no decimal </a:t>
            </a:r>
            <a:r>
              <a:rPr lang="en-US" sz="2000" dirty="0" smtClean="0"/>
              <a:t>: </a:t>
            </a:r>
            <a:r>
              <a:rPr lang="en-US" sz="2000" dirty="0"/>
              <a:t>Convert to </a:t>
            </a:r>
            <a:r>
              <a:rPr lang="en-US" sz="2000" dirty="0" err="1"/>
              <a:t>int</a:t>
            </a:r>
            <a:endParaRPr lang="en-US" sz="2000" dirty="0"/>
          </a:p>
          <a:p>
            <a:r>
              <a:rPr lang="en-US" sz="2000" dirty="0" err="1"/>
              <a:t>no_decimal_salary</a:t>
            </a:r>
            <a:r>
              <a:rPr lang="en-US" sz="2000" dirty="0"/>
              <a:t> = </a:t>
            </a:r>
            <a:r>
              <a:rPr lang="en-US" sz="2000" dirty="0" err="1"/>
              <a:t>int</a:t>
            </a:r>
            <a:r>
              <a:rPr lang="en-US" sz="2000" dirty="0"/>
              <a:t>(</a:t>
            </a:r>
            <a:r>
              <a:rPr lang="en-US" sz="2000" dirty="0" err="1"/>
              <a:t>employee_salary</a:t>
            </a:r>
            <a:r>
              <a:rPr lang="en-US" sz="2000" dirty="0"/>
              <a:t>)  # convert to </a:t>
            </a:r>
            <a:r>
              <a:rPr lang="en-US" sz="2000" dirty="0" err="1"/>
              <a:t>int</a:t>
            </a:r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employee_name</a:t>
            </a:r>
            <a:r>
              <a:rPr lang="en-US" sz="2000" dirty="0"/>
              <a:t> + ' takes salary = '+ </a:t>
            </a:r>
            <a:r>
              <a:rPr lang="en-US" sz="2000" dirty="0" err="1"/>
              <a:t>str</a:t>
            </a:r>
            <a:r>
              <a:rPr lang="en-US" sz="2000" dirty="0"/>
              <a:t>(</a:t>
            </a:r>
            <a:r>
              <a:rPr lang="en-US" sz="2000" dirty="0" err="1"/>
              <a:t>no_decimal_salary</a:t>
            </a:r>
            <a:r>
              <a:rPr lang="en-US" sz="2000" dirty="0"/>
              <a:t>) )  # convert to string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638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="" xmlns:a16="http://schemas.microsoft.com/office/drawing/2014/main" id="{113D49DE-279C-4EB7-8F48-7D15CDBF36D1}"/>
              </a:ext>
            </a:extLst>
          </p:cNvPr>
          <p:cNvSpPr>
            <a:spLocks noGrp="1"/>
          </p:cNvSpPr>
          <p:nvPr/>
        </p:nvSpPr>
        <p:spPr>
          <a:xfrm>
            <a:off x="1636519" y="2170079"/>
            <a:ext cx="9134116" cy="359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ar-EG" sz="6000" b="1" kern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PT Bold Heading" panose="00000400000000000000" pitchFamily="2" charset="-7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 smtClean="0"/>
              <a:t>Formula Examples</a:t>
            </a:r>
          </a:p>
          <a:p>
            <a:r>
              <a:rPr lang="ar-EG" sz="4000" dirty="0" smtClean="0"/>
              <a:t>برامج معادلات رياضية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01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Formulas Examples (1)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 No. 1 : Calculate Average between 3 numbers</a:t>
            </a:r>
          </a:p>
          <a:p>
            <a:endParaRPr lang="en-US" sz="2800" dirty="0" smtClean="0"/>
          </a:p>
          <a:p>
            <a:r>
              <a:rPr lang="en-US" sz="2800" dirty="0"/>
              <a:t># average = sum of all values / count of values</a:t>
            </a:r>
          </a:p>
          <a:p>
            <a:r>
              <a:rPr lang="en-US" sz="2800" dirty="0" err="1"/>
              <a:t>first_number</a:t>
            </a:r>
            <a:r>
              <a:rPr lang="en-US" sz="2800" dirty="0"/>
              <a:t> = 3</a:t>
            </a:r>
          </a:p>
          <a:p>
            <a:r>
              <a:rPr lang="en-US" sz="2800" dirty="0" err="1"/>
              <a:t>second_number</a:t>
            </a:r>
            <a:r>
              <a:rPr lang="en-US" sz="2800" dirty="0"/>
              <a:t> = 6</a:t>
            </a:r>
          </a:p>
          <a:p>
            <a:r>
              <a:rPr lang="en-US" sz="2800" dirty="0" err="1"/>
              <a:t>third_number</a:t>
            </a:r>
            <a:r>
              <a:rPr lang="en-US" sz="2800" dirty="0"/>
              <a:t> = 9</a:t>
            </a:r>
          </a:p>
          <a:p>
            <a:r>
              <a:rPr lang="en-US" sz="2800" dirty="0"/>
              <a:t>average = (</a:t>
            </a:r>
            <a:r>
              <a:rPr lang="en-US" sz="2800" dirty="0" err="1"/>
              <a:t>first_number</a:t>
            </a:r>
            <a:r>
              <a:rPr lang="en-US" sz="2800" dirty="0"/>
              <a:t> + </a:t>
            </a:r>
            <a:r>
              <a:rPr lang="en-US" sz="2800" dirty="0" err="1"/>
              <a:t>second_number</a:t>
            </a:r>
            <a:r>
              <a:rPr lang="en-US" sz="2800" dirty="0"/>
              <a:t> + </a:t>
            </a:r>
            <a:r>
              <a:rPr lang="en-US" sz="2800" dirty="0" err="1"/>
              <a:t>third_number</a:t>
            </a:r>
            <a:r>
              <a:rPr lang="en-US" sz="2800" dirty="0"/>
              <a:t>) / 3</a:t>
            </a:r>
          </a:p>
          <a:p>
            <a:r>
              <a:rPr lang="en-US" sz="2800" dirty="0"/>
              <a:t>print('</a:t>
            </a:r>
            <a:r>
              <a:rPr lang="en-US" sz="2800" dirty="0" err="1"/>
              <a:t>avg</a:t>
            </a:r>
            <a:r>
              <a:rPr lang="en-US" sz="2800" dirty="0"/>
              <a:t> = '+ </a:t>
            </a:r>
            <a:r>
              <a:rPr lang="en-US" sz="2800" dirty="0" err="1"/>
              <a:t>str</a:t>
            </a:r>
            <a:r>
              <a:rPr lang="en-US" sz="2800" dirty="0"/>
              <a:t>(average))</a:t>
            </a:r>
          </a:p>
        </p:txBody>
      </p:sp>
    </p:spTree>
    <p:extLst>
      <p:ext uri="{BB962C8B-B14F-4D97-AF65-F5344CB8AC3E}">
        <p14:creationId xmlns:p14="http://schemas.microsoft.com/office/powerpoint/2010/main" val="28905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Level 1 Full Content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Programming.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Basic programming Concepts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– Data Types – User Inputs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Formulas using Python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Collections = sequences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 Lists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 Tuples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 Dictionary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Loops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6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Formulas Examples (2)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 No. 2 : Calculate temperature in </a:t>
            </a:r>
            <a:r>
              <a:rPr lang="en-US" sz="3200" dirty="0"/>
              <a:t>Fahrenheit </a:t>
            </a:r>
            <a:r>
              <a:rPr lang="en-US" sz="3200" dirty="0" smtClean="0"/>
              <a:t>based </a:t>
            </a:r>
          </a:p>
          <a:p>
            <a:r>
              <a:rPr lang="en-US" sz="3200" dirty="0" smtClean="0"/>
              <a:t>on temp in Celsius</a:t>
            </a:r>
          </a:p>
          <a:p>
            <a:endParaRPr lang="en-US" sz="3200" dirty="0" smtClean="0"/>
          </a:p>
          <a:p>
            <a:r>
              <a:rPr lang="en-US" sz="2800" dirty="0"/>
              <a:t># Fahrenheit to Celsius conversion</a:t>
            </a:r>
          </a:p>
          <a:p>
            <a:r>
              <a:rPr lang="en-US" sz="2800" dirty="0" err="1"/>
              <a:t>tempC</a:t>
            </a:r>
            <a:r>
              <a:rPr lang="en-US" sz="2800" dirty="0"/>
              <a:t> = 38</a:t>
            </a:r>
          </a:p>
          <a:p>
            <a:r>
              <a:rPr lang="en-US" sz="2800" dirty="0" err="1"/>
              <a:t>tempF</a:t>
            </a:r>
            <a:r>
              <a:rPr lang="en-US" sz="2800" dirty="0"/>
              <a:t> = </a:t>
            </a:r>
            <a:r>
              <a:rPr lang="en-US" sz="2800" dirty="0" err="1"/>
              <a:t>tempC</a:t>
            </a:r>
            <a:r>
              <a:rPr lang="en-US" sz="2800" dirty="0"/>
              <a:t> * 9 / 5 + 32</a:t>
            </a:r>
          </a:p>
          <a:p>
            <a:r>
              <a:rPr lang="en-US" sz="2800" dirty="0"/>
              <a:t>print('Temp in F = '+ </a:t>
            </a:r>
            <a:r>
              <a:rPr lang="en-US" sz="2800" dirty="0" err="1"/>
              <a:t>str</a:t>
            </a:r>
            <a:r>
              <a:rPr lang="en-US" sz="2800" dirty="0"/>
              <a:t>(</a:t>
            </a:r>
            <a:r>
              <a:rPr lang="en-US" sz="2800" dirty="0" err="1"/>
              <a:t>tempF</a:t>
            </a:r>
            <a:r>
              <a:rPr lang="en-US" sz="2800" dirty="0"/>
              <a:t>) )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617" y="2305245"/>
            <a:ext cx="3895238" cy="23333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188" y="3402149"/>
            <a:ext cx="3238095" cy="100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Formulas Examples (3)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 No. 3 : Calculate Perimeter, Area of a circle based on its radius</a:t>
            </a:r>
            <a:endParaRPr lang="ar-EG" sz="3200" dirty="0" smtClean="0"/>
          </a:p>
          <a:p>
            <a:endParaRPr lang="en-US" sz="2000" dirty="0" smtClean="0"/>
          </a:p>
          <a:p>
            <a:r>
              <a:rPr lang="en-US" sz="2000" dirty="0"/>
              <a:t># Calculate Perimeter and Area of the circle</a:t>
            </a:r>
          </a:p>
          <a:p>
            <a:r>
              <a:rPr lang="en-US" sz="2000" dirty="0"/>
              <a:t># Area = PI * r ^ 2</a:t>
            </a:r>
          </a:p>
          <a:p>
            <a:r>
              <a:rPr lang="en-US" sz="2000" dirty="0"/>
              <a:t># Perimeter = 2 * PI * r</a:t>
            </a:r>
          </a:p>
          <a:p>
            <a:r>
              <a:rPr lang="en-US" sz="2000" dirty="0"/>
              <a:t>import math</a:t>
            </a:r>
          </a:p>
          <a:p>
            <a:endParaRPr lang="en-US" sz="2000" dirty="0"/>
          </a:p>
          <a:p>
            <a:r>
              <a:rPr lang="en-US" sz="2000" dirty="0"/>
              <a:t>radius = 7</a:t>
            </a:r>
          </a:p>
          <a:p>
            <a:endParaRPr lang="en-US" sz="2000" dirty="0"/>
          </a:p>
          <a:p>
            <a:r>
              <a:rPr lang="en-US" sz="2000" dirty="0"/>
              <a:t>perimeter = 2 * </a:t>
            </a:r>
            <a:r>
              <a:rPr lang="en-US" sz="2000" dirty="0" err="1"/>
              <a:t>math.pi</a:t>
            </a:r>
            <a:r>
              <a:rPr lang="en-US" sz="2000" dirty="0"/>
              <a:t> * radius</a:t>
            </a:r>
          </a:p>
          <a:p>
            <a:r>
              <a:rPr lang="en-US" sz="2000" dirty="0"/>
              <a:t>area = </a:t>
            </a:r>
            <a:r>
              <a:rPr lang="en-US" sz="2000" dirty="0" err="1"/>
              <a:t>math.pi</a:t>
            </a:r>
            <a:r>
              <a:rPr lang="en-US" sz="2000" dirty="0"/>
              <a:t> * </a:t>
            </a:r>
            <a:r>
              <a:rPr lang="en-US" sz="2000" dirty="0" err="1"/>
              <a:t>math.pow</a:t>
            </a:r>
            <a:r>
              <a:rPr lang="en-US" sz="2000" dirty="0"/>
              <a:t>( radius, 2)</a:t>
            </a:r>
          </a:p>
          <a:p>
            <a:r>
              <a:rPr lang="en-US" sz="2000" dirty="0"/>
              <a:t>print('Perimeter of the circle = '+</a:t>
            </a:r>
            <a:r>
              <a:rPr lang="en-US" sz="2000" dirty="0" err="1"/>
              <a:t>str</a:t>
            </a:r>
            <a:r>
              <a:rPr lang="en-US" sz="2000" dirty="0"/>
              <a:t>(perimeter))</a:t>
            </a:r>
          </a:p>
          <a:p>
            <a:r>
              <a:rPr lang="en-US" sz="2000" dirty="0"/>
              <a:t>print('area of the circle = '+ </a:t>
            </a:r>
            <a:r>
              <a:rPr lang="en-US" sz="2000" dirty="0" err="1"/>
              <a:t>str</a:t>
            </a:r>
            <a:r>
              <a:rPr lang="en-US" sz="2000" dirty="0"/>
              <a:t>(area))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014" y="2462631"/>
            <a:ext cx="5971429" cy="2228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673" y="5080311"/>
            <a:ext cx="3809524" cy="14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36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Formulas Examples (4)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 No. 4 : Solve this complex formula</a:t>
            </a:r>
          </a:p>
          <a:p>
            <a:endParaRPr lang="en-US" sz="2000" dirty="0" smtClean="0"/>
          </a:p>
          <a:p>
            <a:r>
              <a:rPr lang="en-US" sz="2500" dirty="0"/>
              <a:t># solve Complex formula</a:t>
            </a:r>
          </a:p>
          <a:p>
            <a:r>
              <a:rPr lang="en-US" sz="2500" dirty="0"/>
              <a:t>x, y, a, b, c = 2, 3, 4, 5, 6</a:t>
            </a:r>
          </a:p>
          <a:p>
            <a:endParaRPr lang="en-US" sz="2500" dirty="0"/>
          </a:p>
          <a:p>
            <a:r>
              <a:rPr lang="en-US" sz="2500" dirty="0"/>
              <a:t>my_result1 = (3 + 4 * x) / 5</a:t>
            </a:r>
          </a:p>
          <a:p>
            <a:r>
              <a:rPr lang="en-US" sz="2500" dirty="0"/>
              <a:t>my_result2 = 10 * (y - 5) * (a + b + c) / x</a:t>
            </a:r>
          </a:p>
          <a:p>
            <a:r>
              <a:rPr lang="en-US" sz="2500" dirty="0"/>
              <a:t>my_result3 = 9 * (4 / x + (9 + x) / y)</a:t>
            </a:r>
          </a:p>
          <a:p>
            <a:endParaRPr lang="en-US" sz="2500" dirty="0"/>
          </a:p>
          <a:p>
            <a:r>
              <a:rPr lang="en-US" sz="2500" dirty="0" err="1"/>
              <a:t>final_result</a:t>
            </a:r>
            <a:r>
              <a:rPr lang="en-US" sz="2500" dirty="0"/>
              <a:t> = my_result1 - my_result2 + my_result3</a:t>
            </a:r>
          </a:p>
          <a:p>
            <a:r>
              <a:rPr lang="en-US" sz="2500" dirty="0"/>
              <a:t>print('final result = '+</a:t>
            </a:r>
            <a:r>
              <a:rPr lang="en-US" sz="2500" dirty="0" err="1"/>
              <a:t>str</a:t>
            </a:r>
            <a:r>
              <a:rPr lang="en-US" sz="2500" dirty="0"/>
              <a:t>(</a:t>
            </a:r>
            <a:r>
              <a:rPr lang="en-US" sz="2500" dirty="0" err="1"/>
              <a:t>final_result</a:t>
            </a:r>
            <a:r>
              <a:rPr lang="en-US" sz="2500" dirty="0"/>
              <a:t>))</a:t>
            </a: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693" y="2600101"/>
            <a:ext cx="5714286" cy="9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37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Formulas Examples (</a:t>
            </a: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5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288972"/>
            <a:ext cx="1156771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 No. </a:t>
            </a:r>
            <a:r>
              <a:rPr lang="en-US" sz="3200" dirty="0"/>
              <a:t>5</a:t>
            </a:r>
            <a:r>
              <a:rPr lang="en-US" sz="3200" dirty="0" smtClean="0"/>
              <a:t> : Solve this equation with square root</a:t>
            </a:r>
          </a:p>
          <a:p>
            <a:endParaRPr lang="en-US" sz="2800" dirty="0" smtClean="0"/>
          </a:p>
          <a:p>
            <a:r>
              <a:rPr lang="en-US" sz="2800" dirty="0"/>
              <a:t># solve this equation</a:t>
            </a:r>
          </a:p>
          <a:p>
            <a:endParaRPr lang="en-US" sz="2800" dirty="0"/>
          </a:p>
          <a:p>
            <a:r>
              <a:rPr lang="en-US" sz="2800" dirty="0"/>
              <a:t>import math</a:t>
            </a:r>
          </a:p>
          <a:p>
            <a:endParaRPr lang="en-US" sz="2800" dirty="0"/>
          </a:p>
          <a:p>
            <a:r>
              <a:rPr lang="en-US" sz="2800" dirty="0" err="1"/>
              <a:t>i</a:t>
            </a:r>
            <a:r>
              <a:rPr lang="en-US" sz="2800" dirty="0"/>
              <a:t> = 2</a:t>
            </a:r>
          </a:p>
          <a:p>
            <a:r>
              <a:rPr lang="en-US" sz="2800" dirty="0"/>
              <a:t>x = 4</a:t>
            </a:r>
          </a:p>
          <a:p>
            <a:r>
              <a:rPr lang="en-US" sz="2800" dirty="0"/>
              <a:t>result = </a:t>
            </a:r>
            <a:r>
              <a:rPr lang="en-US" sz="2800" dirty="0" err="1"/>
              <a:t>math.sqrt</a:t>
            </a:r>
            <a:r>
              <a:rPr lang="en-US" sz="2800" dirty="0"/>
              <a:t>(  </a:t>
            </a:r>
            <a:r>
              <a:rPr lang="en-US" sz="2800" dirty="0" err="1"/>
              <a:t>math.pow</a:t>
            </a:r>
            <a:r>
              <a:rPr lang="en-US" sz="2800" dirty="0"/>
              <a:t>(x, 2) + 8 * </a:t>
            </a:r>
            <a:r>
              <a:rPr lang="en-US" sz="2800" dirty="0" err="1"/>
              <a:t>i</a:t>
            </a:r>
            <a:r>
              <a:rPr lang="en-US" sz="2800" dirty="0"/>
              <a:t> * x - 16 )</a:t>
            </a:r>
          </a:p>
          <a:p>
            <a:r>
              <a:rPr lang="en-US" sz="2800" dirty="0"/>
              <a:t>print('result = '+ </a:t>
            </a:r>
            <a:r>
              <a:rPr lang="en-US" sz="2800" dirty="0" err="1"/>
              <a:t>str</a:t>
            </a:r>
            <a:r>
              <a:rPr lang="en-US" sz="2800" dirty="0"/>
              <a:t>(result))</a:t>
            </a:r>
          </a:p>
          <a:p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302" y="2175182"/>
            <a:ext cx="2666667" cy="19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25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="" xmlns:a16="http://schemas.microsoft.com/office/drawing/2014/main" id="{113D49DE-279C-4EB7-8F48-7D15CDBF36D1}"/>
              </a:ext>
            </a:extLst>
          </p:cNvPr>
          <p:cNvSpPr>
            <a:spLocks noGrp="1"/>
          </p:cNvSpPr>
          <p:nvPr/>
        </p:nvSpPr>
        <p:spPr>
          <a:xfrm>
            <a:off x="1636519" y="2170079"/>
            <a:ext cx="9134116" cy="359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ar-EG" sz="6000" b="1" kern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PT Bold Heading" panose="00000400000000000000" pitchFamily="2" charset="-7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/>
              <a:t>Homework assignments</a:t>
            </a:r>
          </a:p>
          <a:p>
            <a:r>
              <a:rPr lang="ar-EG" sz="4000" dirty="0" smtClean="0"/>
              <a:t>واجبات في البيت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71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Formulas Assignment (</a:t>
            </a:r>
            <a:r>
              <a:rPr lang="ar-EG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1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)</a:t>
            </a:r>
            <a:r>
              <a:rPr lang="en-US" sz="36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 </a:t>
            </a:r>
            <a:r>
              <a:rPr lang="en-US" sz="36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- beginner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H.W No. </a:t>
            </a:r>
            <a:r>
              <a:rPr lang="ar-EG" sz="3200" dirty="0"/>
              <a:t>1</a:t>
            </a:r>
            <a:r>
              <a:rPr lang="en-US" sz="3200" dirty="0" smtClean="0"/>
              <a:t> : Solve this formula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066" y="2582661"/>
            <a:ext cx="3066667" cy="23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21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Formulas Assignment (</a:t>
            </a:r>
            <a:r>
              <a:rPr lang="ar-EG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2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) </a:t>
            </a:r>
            <a:r>
              <a:rPr lang="en-US" sz="36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- beginner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H.W No. </a:t>
            </a:r>
            <a:r>
              <a:rPr lang="ar-EG" sz="3200" dirty="0"/>
              <a:t>2</a:t>
            </a:r>
            <a:r>
              <a:rPr lang="en-US" sz="3200" dirty="0" smtClean="0"/>
              <a:t> : Solve this formula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25588" y="3361765"/>
            <a:ext cx="5150224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= ((n * 2) + 10) / (n + 1)</a:t>
            </a:r>
            <a:endParaRPr lang="en-US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 = 2</a:t>
            </a:r>
          </a:p>
          <a:p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= 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4.666666666666667</a:t>
            </a:r>
          </a:p>
        </p:txBody>
      </p:sp>
    </p:spTree>
    <p:extLst>
      <p:ext uri="{BB962C8B-B14F-4D97-AF65-F5344CB8AC3E}">
        <p14:creationId xmlns:p14="http://schemas.microsoft.com/office/powerpoint/2010/main" val="6266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Formulas Assignment (</a:t>
            </a:r>
            <a:r>
              <a:rPr lang="ar-EG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3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) </a:t>
            </a:r>
            <a:r>
              <a:rPr lang="en-US" sz="36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- beginner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H.W No. </a:t>
            </a:r>
            <a:r>
              <a:rPr lang="ar-EG" sz="3200" dirty="0"/>
              <a:t>3</a:t>
            </a:r>
            <a:r>
              <a:rPr lang="en-US" sz="3200" dirty="0" smtClean="0"/>
              <a:t> : Solve this formula</a:t>
            </a:r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98" y="2907474"/>
            <a:ext cx="6131036" cy="3358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640" y="3751729"/>
            <a:ext cx="4697678" cy="1777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07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Formulas Assignment (</a:t>
            </a:r>
            <a:r>
              <a:rPr lang="ar-EG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4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)</a:t>
            </a:r>
            <a:r>
              <a:rPr lang="en-US" sz="36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 </a:t>
            </a:r>
            <a:r>
              <a:rPr lang="en-US" sz="36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- beginner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H.W No. </a:t>
            </a:r>
            <a:r>
              <a:rPr lang="ar-EG" sz="3200" dirty="0"/>
              <a:t>4</a:t>
            </a:r>
            <a:r>
              <a:rPr lang="en-US" sz="3200" dirty="0" smtClean="0"/>
              <a:t> : Solve this formula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142" y="2633761"/>
            <a:ext cx="3884033" cy="18800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64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Formulas Assignment (</a:t>
            </a:r>
            <a:r>
              <a:rPr lang="ar-EG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5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) - </a:t>
            </a:r>
            <a:r>
              <a:rPr lang="en-US" sz="36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 </a:t>
            </a:r>
            <a:r>
              <a:rPr lang="en-US" sz="36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beginner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H.W No. </a:t>
            </a:r>
            <a:r>
              <a:rPr lang="ar-EG" sz="3200" dirty="0"/>
              <a:t>5</a:t>
            </a:r>
            <a:r>
              <a:rPr lang="en-US" sz="3200" dirty="0" smtClean="0"/>
              <a:t> : Solve this formula</a:t>
            </a:r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125" y="2659606"/>
            <a:ext cx="3873747" cy="2054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914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Level 1 Full Content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Graphics using Turtles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Exception Handling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Handling Date Time in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Files Handling in Python, OS Module in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Using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1120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Formulas Assignment (</a:t>
            </a:r>
            <a:r>
              <a:rPr lang="ar-EG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6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) - beginner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H.W No. </a:t>
            </a:r>
            <a:r>
              <a:rPr lang="ar-EG" sz="3200" dirty="0"/>
              <a:t>6</a:t>
            </a:r>
            <a:r>
              <a:rPr lang="en-US" sz="3200" dirty="0" smtClean="0"/>
              <a:t> : Solve this formula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607" y="2659606"/>
            <a:ext cx="3297620" cy="2258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61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Formulas Assignment (</a:t>
            </a:r>
            <a:r>
              <a:rPr lang="ar-EG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7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)</a:t>
            </a:r>
            <a:r>
              <a:rPr lang="en-US" sz="36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 </a:t>
            </a:r>
            <a:r>
              <a:rPr lang="en-US" sz="36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- </a:t>
            </a:r>
            <a:r>
              <a:rPr lang="en-US" sz="36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intermediate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H.W No. </a:t>
            </a:r>
            <a:r>
              <a:rPr lang="ar-EG" sz="3200" dirty="0"/>
              <a:t>7</a:t>
            </a:r>
            <a:r>
              <a:rPr lang="en-US" sz="3200" dirty="0" smtClean="0"/>
              <a:t> : Solve this Quadratic formula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6" y="2274486"/>
            <a:ext cx="4580952" cy="405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39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Formulas Assignment (</a:t>
            </a: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8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) - Advanced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H.W No. </a:t>
            </a:r>
            <a:r>
              <a:rPr lang="en-US" sz="3200" dirty="0"/>
              <a:t>8</a:t>
            </a:r>
            <a:r>
              <a:rPr lang="en-US" sz="3200" dirty="0" smtClean="0"/>
              <a:t> : Solve this Loan formula</a:t>
            </a:r>
          </a:p>
          <a:p>
            <a:r>
              <a:rPr lang="en-US" sz="2800" dirty="0" smtClean="0"/>
              <a:t>( Homework assignment )</a:t>
            </a:r>
          </a:p>
          <a:p>
            <a:r>
              <a:rPr lang="en-US" sz="2800" b="1" dirty="0" smtClean="0"/>
              <a:t>Inputs : </a:t>
            </a:r>
          </a:p>
          <a:p>
            <a:r>
              <a:rPr lang="en-US" sz="2800" dirty="0" err="1"/>
              <a:t>loanAmount</a:t>
            </a:r>
            <a:r>
              <a:rPr lang="en-US" sz="2800" dirty="0"/>
              <a:t> = 100000;</a:t>
            </a:r>
          </a:p>
          <a:p>
            <a:r>
              <a:rPr lang="en-US" sz="2800" dirty="0" err="1"/>
              <a:t>monthlyInterestRate</a:t>
            </a:r>
            <a:r>
              <a:rPr lang="en-US" sz="2800" dirty="0"/>
              <a:t> = 0.01;</a:t>
            </a:r>
          </a:p>
          <a:p>
            <a:r>
              <a:rPr lang="en-US" sz="2800" dirty="0" err="1"/>
              <a:t>noYears</a:t>
            </a:r>
            <a:r>
              <a:rPr lang="en-US" sz="2800" dirty="0"/>
              <a:t> = 7</a:t>
            </a:r>
            <a:r>
              <a:rPr lang="en-US" sz="2800" dirty="0" smtClean="0"/>
              <a:t>;</a:t>
            </a:r>
          </a:p>
          <a:p>
            <a:endParaRPr lang="en-US" sz="2800" dirty="0" smtClean="0"/>
          </a:p>
          <a:p>
            <a:r>
              <a:rPr lang="en-US" sz="2800" b="1" dirty="0" smtClean="0"/>
              <a:t>Output :</a:t>
            </a:r>
            <a:endParaRPr lang="en-US" sz="2800" b="1" dirty="0"/>
          </a:p>
          <a:p>
            <a:r>
              <a:rPr lang="en-US" sz="2800" dirty="0"/>
              <a:t>monthly payment = 1765.27</a:t>
            </a:r>
          </a:p>
          <a:p>
            <a:r>
              <a:rPr lang="en-US" sz="2800" dirty="0"/>
              <a:t>total payment = 148282.68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903" y="2744124"/>
            <a:ext cx="5580952" cy="13428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8743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Let’s Learn Programming </a:t>
            </a:r>
            <a:r>
              <a:rPr lang="ar-EG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خلينا نتعلم برمجة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What’s Programming ? </a:t>
            </a:r>
            <a:r>
              <a:rPr lang="ar-EG" sz="3200" b="1" dirty="0" smtClean="0"/>
              <a:t> تعريف البرمجة</a:t>
            </a:r>
            <a:endParaRPr lang="en-US" sz="3200" b="1" dirty="0" smtClean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3200" dirty="0" smtClean="0"/>
              <a:t>هى عملية إعطاء أوامر برمجية ( كتابة أكواد برمجية ) للحاسب لحل مشكلة معينة أو لبناء التطبيقات البرمجية</a:t>
            </a:r>
          </a:p>
          <a:p>
            <a:endParaRPr lang="en-US" sz="3200" dirty="0" smtClean="0"/>
          </a:p>
          <a:p>
            <a:r>
              <a:rPr lang="en-US" sz="3200" b="1" dirty="0" smtClean="0"/>
              <a:t>What are the applications ( Programs ) </a:t>
            </a:r>
            <a:r>
              <a:rPr lang="ar-EG" sz="3200" b="1" dirty="0" smtClean="0"/>
              <a:t>تعريف التطبيقات البرمجية ؟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3200" dirty="0" smtClean="0"/>
              <a:t>هى البرمجيات المستخدمة في الكمبيوتر وعلى الإنترنت أو على الموبايل سواء استخدام شخصى او استخدام الشركات </a:t>
            </a:r>
          </a:p>
          <a:p>
            <a:endParaRPr lang="ar-EG" sz="3200" dirty="0" smtClean="0"/>
          </a:p>
          <a:p>
            <a:r>
              <a:rPr lang="en-US" sz="3200" dirty="0" smtClean="0"/>
              <a:t>Applications Types </a:t>
            </a:r>
            <a:r>
              <a:rPr lang="ar-EG" sz="3200" dirty="0" smtClean="0"/>
              <a:t>أنواع التطبيقات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3200" dirty="0" smtClean="0"/>
              <a:t>تطبيقات ديسكتوب – تطبيقات ويب – تطبيقات موبايل – تطبيقات ألعاب ..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646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Let’s Learn Programming </a:t>
            </a:r>
            <a:r>
              <a:rPr lang="ar-EG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خلينا نتعلم برمجة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Examples </a:t>
            </a:r>
            <a:r>
              <a:rPr lang="en-US" sz="3200" b="1" dirty="0"/>
              <a:t>for programming languages </a:t>
            </a:r>
            <a:r>
              <a:rPr lang="en-US" sz="3200" b="1" dirty="0" smtClean="0"/>
              <a:t>?</a:t>
            </a:r>
            <a:r>
              <a:rPr lang="ar-EG" sz="3200" b="1" dirty="0" smtClean="0"/>
              <a:t> أمثلة عن لغات البرمجة </a:t>
            </a:r>
            <a:endParaRPr lang="ar-EG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 | C++ | C # | PHP | Java | Java Script </a:t>
            </a:r>
            <a:r>
              <a:rPr lang="en-US" sz="3200" dirty="0" smtClean="0"/>
              <a:t>| </a:t>
            </a:r>
            <a:r>
              <a:rPr lang="en-US" sz="3200" dirty="0"/>
              <a:t>Python</a:t>
            </a:r>
          </a:p>
          <a:p>
            <a:endParaRPr lang="ar-EG" sz="3200" b="1" dirty="0" smtClean="0"/>
          </a:p>
          <a:p>
            <a:r>
              <a:rPr lang="en-US" sz="3200" b="1" dirty="0" smtClean="0"/>
              <a:t>Which </a:t>
            </a:r>
            <a:r>
              <a:rPr lang="en-US" sz="3200" b="1" dirty="0"/>
              <a:t>programming language I shall choose to learn </a:t>
            </a:r>
            <a:r>
              <a:rPr lang="en-US" sz="3200" b="1" dirty="0" smtClean="0"/>
              <a:t>?</a:t>
            </a:r>
            <a:r>
              <a:rPr lang="ar-EG" sz="3200" b="1" dirty="0" smtClean="0"/>
              <a:t> </a:t>
            </a:r>
          </a:p>
          <a:p>
            <a:pPr algn="r"/>
            <a:r>
              <a:rPr lang="ar-EG" sz="3200" b="1" dirty="0" smtClean="0"/>
              <a:t>أى لغة برمجة يفضل انى اتعلمها ؟</a:t>
            </a:r>
            <a:endParaRPr lang="en-US" sz="3200" b="1" dirty="0" smtClean="0"/>
          </a:p>
          <a:p>
            <a:pPr marL="1263650" indent="-457200" algn="r" rtl="1">
              <a:buFont typeface="Courier New" panose="02070309020205020404" pitchFamily="49" charset="0"/>
              <a:buChar char="o"/>
            </a:pPr>
            <a:r>
              <a:rPr lang="ar-EG" sz="3200" dirty="0"/>
              <a:t>- ابدأ باللغة السهلة</a:t>
            </a:r>
          </a:p>
          <a:p>
            <a:pPr marL="1263650" indent="-457200" algn="r" rtl="1">
              <a:buFont typeface="Courier New" panose="02070309020205020404" pitchFamily="49" charset="0"/>
              <a:buChar char="o"/>
            </a:pPr>
            <a:r>
              <a:rPr lang="ar-EG" sz="3200" dirty="0"/>
              <a:t>- اللغة اللى لها مصادر تعليمية كثيرة</a:t>
            </a:r>
          </a:p>
          <a:p>
            <a:pPr marL="1263650" indent="-457200" algn="r" rtl="1">
              <a:buFont typeface="Courier New" panose="02070309020205020404" pitchFamily="49" charset="0"/>
              <a:buChar char="o"/>
            </a:pPr>
            <a:r>
              <a:rPr lang="ar-EG" sz="3200" dirty="0"/>
              <a:t>- اللغة التى تتطور باستمرار</a:t>
            </a:r>
          </a:p>
          <a:p>
            <a:pPr marL="1263650" indent="-457200" algn="r" rtl="1">
              <a:buFont typeface="Courier New" panose="02070309020205020404" pitchFamily="49" charset="0"/>
              <a:buChar char="o"/>
            </a:pPr>
            <a:r>
              <a:rPr lang="ar-EG" sz="3200" dirty="0"/>
              <a:t>- اللغة المستخدمة في العديد من أنواع التطبيقات </a:t>
            </a:r>
            <a:r>
              <a:rPr lang="ar-EG" sz="3200" dirty="0" smtClean="0"/>
              <a:t>المختلفة</a:t>
            </a:r>
            <a:endParaRPr lang="en-US" sz="3200" dirty="0" smtClean="0"/>
          </a:p>
          <a:p>
            <a:pPr marL="1263650" indent="-457200" algn="r" rtl="1">
              <a:buFont typeface="Courier New" panose="02070309020205020404" pitchFamily="49" charset="0"/>
              <a:buChar char="o"/>
            </a:pPr>
            <a:r>
              <a:rPr lang="ar-EG" sz="3200" dirty="0" smtClean="0"/>
              <a:t>- المهم تبدأ وتستمر </a:t>
            </a:r>
            <a:endParaRPr lang="en-US" sz="3200" dirty="0"/>
          </a:p>
        </p:txBody>
      </p:sp>
      <p:sp>
        <p:nvSpPr>
          <p:cNvPr id="3" name="Smiley Face 2"/>
          <p:cNvSpPr/>
          <p:nvPr/>
        </p:nvSpPr>
        <p:spPr>
          <a:xfrm>
            <a:off x="7100047" y="6033096"/>
            <a:ext cx="712694" cy="672353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-3059206" y="2642412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Python </a:t>
            </a:r>
            <a:r>
              <a:rPr lang="en-US" sz="4400" b="1" dirty="0" err="1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vs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 C++</a:t>
            </a:r>
            <a:endParaRPr lang="ar-EG" sz="4400" b="1" dirty="0" smtClean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  <a:hlinkClick r:id="rId2"/>
              </a:rPr>
              <a:t>Top 16 differences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7100047" y="6033096"/>
            <a:ext cx="712694" cy="672353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254" y="540701"/>
            <a:ext cx="6180952" cy="5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What Is Python</a:t>
            </a:r>
            <a:r>
              <a:rPr lang="ar-EG" sz="36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لغة برمجة البايثون 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</a:t>
            </a:r>
            <a:r>
              <a:rPr lang="en-US" sz="3200" dirty="0" smtClean="0"/>
              <a:t>Python?</a:t>
            </a:r>
            <a:endParaRPr lang="en-US" sz="3200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2800" dirty="0"/>
              <a:t>من اشهر لغات البرمجة </a:t>
            </a:r>
            <a:r>
              <a:rPr lang="ar-EG" sz="2800" dirty="0" smtClean="0"/>
              <a:t>التى انتشرت بسرعة كبيرة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was created by Guido van </a:t>
            </a:r>
            <a:r>
              <a:rPr lang="en-US" sz="2800" dirty="0" err="1"/>
              <a:t>Rossum</a:t>
            </a:r>
            <a:r>
              <a:rPr lang="en-US" sz="2800" dirty="0"/>
              <a:t>, and released in 1991</a:t>
            </a:r>
            <a:r>
              <a:rPr lang="en-US" sz="2800" dirty="0" smtClean="0"/>
              <a:t>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2800" dirty="0" smtClean="0"/>
              <a:t>لغة سهلة كثيراً للإستخدام والبدء في تعلم البرمجة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2800" dirty="0" smtClean="0"/>
              <a:t>تحوي العديد والعديد من المكتبات التى تساعدك في حل مشكلات برمجية كثيرة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2800" dirty="0" smtClean="0"/>
              <a:t>تستخدم من خلال العديد من الأشخاص الغير مبرمجين – مثل : علماء البيانات وعلماء الرياضيات ومحللى البيانات ومهندسى الشبكات والمحاسبين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2800" dirty="0" smtClean="0"/>
              <a:t>تستخدم في العديد من المجالات البرمجية والرياضيات مثل </a:t>
            </a:r>
          </a:p>
          <a:p>
            <a:pPr algn="l"/>
            <a:r>
              <a:rPr lang="en-US" sz="2800" dirty="0" smtClean="0"/>
              <a:t>(Desktop | Web | Mobile Apps – Data Analysis – Machine Learning – AI Artificial Intelligence – Cyber Security – Networking Apps – Data Visualization )</a:t>
            </a:r>
          </a:p>
        </p:txBody>
      </p:sp>
    </p:spTree>
    <p:extLst>
      <p:ext uri="{BB962C8B-B14F-4D97-AF65-F5344CB8AC3E}">
        <p14:creationId xmlns:p14="http://schemas.microsoft.com/office/powerpoint/2010/main" val="27212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Enterprises use Python</a:t>
            </a:r>
            <a:r>
              <a:rPr lang="ar-EG" sz="36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أمثلة كبرى لاستخدام البايثون 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Organizations using Python </a:t>
            </a:r>
            <a:r>
              <a:rPr lang="ar-EG" sz="32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؟</a:t>
            </a:r>
            <a:endParaRPr lang="en-US" sz="3200" b="1" dirty="0" smtClean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  <a:p>
            <a:endParaRPr lang="en-US" sz="32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  <a:p>
            <a:r>
              <a:rPr lang="en-US" sz="32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hlinkClick r:id="rId2"/>
              </a:rPr>
              <a:t>https://jaydevs.com/top-companies-that-use-python/</a:t>
            </a:r>
            <a:endParaRPr lang="ar-EG" sz="3200" b="1" dirty="0" smtClean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  <a:p>
            <a:endParaRPr lang="ar-EG" sz="32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  <a:p>
            <a:endParaRPr lang="ar-EG" sz="3200" b="1" dirty="0" smtClean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  <a:p>
            <a:endParaRPr lang="ar-EG" sz="32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  <a:p>
            <a:endParaRPr lang="ar-EG" sz="3200" b="1" dirty="0" smtClean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  <a:p>
            <a:endParaRPr lang="ar-EG" sz="3200" b="1" dirty="0" smtClean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467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Start Python Coding </a:t>
            </a:r>
            <a:r>
              <a:rPr lang="ar-EG" sz="36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ابدأ برمجة البايثون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we need to 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Laptop or Mobile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Download and install python </a:t>
            </a: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://www.python.org/downloads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Download and install IDE ( Integrated Development Environment ) like ( </a:t>
            </a:r>
            <a:r>
              <a:rPr lang="en-US" sz="3200" dirty="0" err="1" smtClean="0"/>
              <a:t>Pycharm</a:t>
            </a:r>
            <a:r>
              <a:rPr lang="en-US" sz="3200" dirty="0" smtClean="0"/>
              <a:t> – Anaconda – Visual Studio Code .. ).</a:t>
            </a:r>
            <a:br>
              <a:rPr lang="en-US" sz="3200" dirty="0" smtClean="0"/>
            </a:br>
            <a:r>
              <a:rPr lang="en-US" sz="3200" dirty="0" smtClean="0"/>
              <a:t>We will use </a:t>
            </a:r>
            <a:r>
              <a:rPr lang="en-US" sz="3200" dirty="0" err="1" smtClean="0"/>
              <a:t>Pycharm</a:t>
            </a:r>
            <a:r>
              <a:rPr lang="en-US" sz="3200" dirty="0" smtClean="0"/>
              <a:t> </a:t>
            </a:r>
            <a:r>
              <a:rPr lang="en-US" sz="3200" dirty="0"/>
              <a:t>Community edition </a:t>
            </a:r>
            <a:r>
              <a:rPr lang="en-US" sz="3200" dirty="0">
                <a:hlinkClick r:id="rId3"/>
              </a:rPr>
              <a:t>https://www.jetbrains.com/pycharm/download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Just Create a new project, then print(‘Hello World’)</a:t>
            </a:r>
          </a:p>
        </p:txBody>
      </p:sp>
    </p:spTree>
    <p:extLst>
      <p:ext uri="{BB962C8B-B14F-4D97-AF65-F5344CB8AC3E}">
        <p14:creationId xmlns:p14="http://schemas.microsoft.com/office/powerpoint/2010/main" val="8219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6677</TotalTime>
  <Words>1406</Words>
  <Application>Microsoft Office PowerPoint</Application>
  <PresentationFormat>Widescreen</PresentationFormat>
  <Paragraphs>236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Consolas</vt:lpstr>
      <vt:lpstr>Courier New</vt:lpstr>
      <vt:lpstr>PT Bold Heading</vt:lpstr>
      <vt:lpstr>Sakkal Majalla</vt:lpstr>
      <vt:lpstr>Segoe UI</vt:lpstr>
      <vt:lpstr>Tw Cen MT</vt:lpstr>
      <vt:lpstr>Verdana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tallat</dc:creator>
  <cp:lastModifiedBy>yahia</cp:lastModifiedBy>
  <cp:revision>229</cp:revision>
  <dcterms:created xsi:type="dcterms:W3CDTF">2021-10-04T21:04:07Z</dcterms:created>
  <dcterms:modified xsi:type="dcterms:W3CDTF">2023-11-06T15:50:56Z</dcterms:modified>
</cp:coreProperties>
</file>