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375" r:id="rId3"/>
    <p:sldId id="330" r:id="rId4"/>
    <p:sldId id="331" r:id="rId5"/>
    <p:sldId id="332" r:id="rId6"/>
    <p:sldId id="333" r:id="rId7"/>
    <p:sldId id="321" r:id="rId8"/>
    <p:sldId id="309" r:id="rId9"/>
    <p:sldId id="310" r:id="rId10"/>
    <p:sldId id="311" r:id="rId11"/>
    <p:sldId id="312" r:id="rId12"/>
    <p:sldId id="313" r:id="rId13"/>
    <p:sldId id="336" r:id="rId14"/>
    <p:sldId id="323" r:id="rId15"/>
    <p:sldId id="337" r:id="rId16"/>
    <p:sldId id="314" r:id="rId17"/>
    <p:sldId id="3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" initials="H" lastIdx="2" clrIdx="0">
    <p:extLst>
      <p:ext uri="{19B8F6BF-5375-455C-9EA6-DF929625EA0E}">
        <p15:presenceInfo xmlns:p15="http://schemas.microsoft.com/office/powerpoint/2012/main" userId="Has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7DDF1"/>
    <a:srgbClr val="FAB0BC"/>
    <a:srgbClr val="F17B8F"/>
    <a:srgbClr val="FD5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13/11/2023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13/11/2023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13/11/2023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13/11/2023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13/11/2023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13/11/2023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13/11/2023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13/11/2023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8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13/11/2023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13/11/2023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2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13/11/2023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13/11/2023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13/11/2023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13/11/2023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13/11/2023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13/11/2023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13/11/2023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A5F16F-F4BD-4CB5-AAEC-9B18A649769C}" type="datetimeFigureOut">
              <a:rPr lang="en-US" smtClean="0"/>
              <a:pPr/>
              <a:t>13/11/2023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5" y="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274990" y="2376259"/>
            <a:ext cx="233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Yahia </a:t>
            </a:r>
            <a:r>
              <a:rPr lang="en-US" sz="2800" b="1" u="sng" dirty="0" err="1" smtClean="0">
                <a:solidFill>
                  <a:schemeClr val="accent1">
                    <a:lumMod val="50000"/>
                  </a:schemeClr>
                </a:solidFill>
              </a:rPr>
              <a:t>Momtaz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174" y="2899479"/>
            <a:ext cx="348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Python Programming</a:t>
            </a:r>
          </a:p>
          <a:p>
            <a:pPr algn="ctr"/>
            <a:r>
              <a:rPr lang="en-US" sz="2800" b="1" dirty="0" smtClean="0"/>
              <a:t>Diploma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446339" y="3853586"/>
            <a:ext cx="605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+201090873748 | +201097003465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577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</a:t>
            </a:r>
            <a:r>
              <a:rPr lang="ar-EG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3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 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</a:t>
            </a:r>
            <a:r>
              <a:rPr lang="ar-EG" sz="3200" dirty="0" smtClean="0"/>
              <a:t>3</a:t>
            </a:r>
            <a:r>
              <a:rPr lang="en-US" sz="3200" dirty="0" smtClean="0"/>
              <a:t> : Check for a number; if this number is Even </a:t>
            </a:r>
            <a:r>
              <a:rPr lang="ar-EG" sz="3200" dirty="0" smtClean="0"/>
              <a:t>زوجى</a:t>
            </a:r>
            <a:r>
              <a:rPr lang="en-US" sz="3200" dirty="0" smtClean="0"/>
              <a:t> &gt; print it is even no – if this number is odd &gt; print it is odd no</a:t>
            </a:r>
          </a:p>
          <a:p>
            <a:r>
              <a:rPr lang="en-US" sz="3200" dirty="0" smtClean="0"/>
              <a:t>			mod  =  </a:t>
            </a:r>
            <a:r>
              <a:rPr lang="en-US" sz="3200" dirty="0" err="1" smtClean="0"/>
              <a:t>modulos</a:t>
            </a:r>
            <a:r>
              <a:rPr lang="en-US" sz="3200" dirty="0" smtClean="0"/>
              <a:t>  = remainder  </a:t>
            </a:r>
            <a:r>
              <a:rPr lang="ar-EG" sz="3200" dirty="0" smtClean="0"/>
              <a:t>باقى القسمة</a:t>
            </a:r>
            <a:endParaRPr lang="en-US" sz="3200" dirty="0"/>
          </a:p>
          <a:p>
            <a:r>
              <a:rPr lang="en-US" sz="3200" dirty="0" err="1"/>
              <a:t>num</a:t>
            </a:r>
            <a:r>
              <a:rPr lang="en-US" sz="3200" dirty="0"/>
              <a:t> = 8</a:t>
            </a:r>
          </a:p>
          <a:p>
            <a:r>
              <a:rPr lang="en-US" sz="3200" dirty="0"/>
              <a:t>if </a:t>
            </a:r>
            <a:r>
              <a:rPr lang="en-US" sz="3200" dirty="0" err="1"/>
              <a:t>num</a:t>
            </a:r>
            <a:r>
              <a:rPr lang="en-US" sz="3200" dirty="0"/>
              <a:t> % 2 == 0:</a:t>
            </a:r>
          </a:p>
          <a:p>
            <a:r>
              <a:rPr lang="en-US" sz="3200" dirty="0"/>
              <a:t>    print('It is Even number')</a:t>
            </a:r>
          </a:p>
          <a:p>
            <a:r>
              <a:rPr lang="en-US" sz="3200" dirty="0"/>
              <a:t>else:</a:t>
            </a:r>
          </a:p>
          <a:p>
            <a:r>
              <a:rPr lang="en-US" sz="3200" dirty="0"/>
              <a:t>    print('It is Odd number')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436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Simple Examples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(4) 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Ex No. </a:t>
            </a:r>
            <a:r>
              <a:rPr lang="en-US" sz="3200" dirty="0" smtClean="0"/>
              <a:t>4 : check </a:t>
            </a:r>
            <a:r>
              <a:rPr lang="en-US" sz="3200" dirty="0"/>
              <a:t>if a number is divisible by 2 &amp; 3 &amp; 6 or not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num</a:t>
            </a:r>
            <a:r>
              <a:rPr lang="en-US" sz="2800" dirty="0" smtClean="0"/>
              <a:t> = 12</a:t>
            </a:r>
          </a:p>
          <a:p>
            <a:r>
              <a:rPr lang="en-US" sz="2800" dirty="0" smtClean="0"/>
              <a:t>if </a:t>
            </a:r>
            <a:r>
              <a:rPr lang="en-US" sz="2800" dirty="0" err="1" smtClean="0"/>
              <a:t>num</a:t>
            </a:r>
            <a:r>
              <a:rPr lang="en-US" sz="2800" dirty="0" smtClean="0"/>
              <a:t> % 2 == 0 and </a:t>
            </a:r>
            <a:r>
              <a:rPr lang="en-US" sz="2800" dirty="0" err="1" smtClean="0"/>
              <a:t>num</a:t>
            </a:r>
            <a:r>
              <a:rPr lang="en-US" sz="2800" dirty="0" smtClean="0"/>
              <a:t> % 3 == 0 and </a:t>
            </a:r>
            <a:r>
              <a:rPr lang="en-US" sz="2800" dirty="0" err="1" smtClean="0"/>
              <a:t>num</a:t>
            </a:r>
            <a:r>
              <a:rPr lang="en-US" sz="2800" dirty="0" smtClean="0"/>
              <a:t> % 6 == 0:</a:t>
            </a:r>
          </a:p>
          <a:p>
            <a:r>
              <a:rPr lang="en-US" sz="2800" dirty="0" smtClean="0"/>
              <a:t>    print('Number is divisible by 2 and 3 and 6')</a:t>
            </a:r>
          </a:p>
          <a:p>
            <a:r>
              <a:rPr lang="en-US" sz="2800" dirty="0" smtClean="0"/>
              <a:t>else:</a:t>
            </a:r>
          </a:p>
          <a:p>
            <a:r>
              <a:rPr lang="en-US" sz="2800" dirty="0" smtClean="0"/>
              <a:t>    print('It is not divisible by 2 and 3 and 6')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45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Simple Examples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(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5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) 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Ex No. </a:t>
            </a:r>
            <a:r>
              <a:rPr lang="en-US" sz="3200" dirty="0" smtClean="0"/>
              <a:t>5: </a:t>
            </a:r>
            <a:r>
              <a:rPr lang="en-US" sz="3200" dirty="0" err="1" smtClean="0"/>
              <a:t>Order_Discount</a:t>
            </a:r>
            <a:endParaRPr lang="en-US" sz="3200" dirty="0" smtClean="0"/>
          </a:p>
          <a:p>
            <a:r>
              <a:rPr lang="en-US" sz="1500" dirty="0" smtClean="0"/>
              <a:t>	</a:t>
            </a:r>
            <a:r>
              <a:rPr lang="en-US" sz="2000" dirty="0" smtClean="0"/>
              <a:t>variables </a:t>
            </a:r>
            <a:r>
              <a:rPr lang="en-US" sz="2000" dirty="0"/>
              <a:t>:     </a:t>
            </a:r>
            <a:r>
              <a:rPr lang="en-US" sz="2000" dirty="0" err="1" smtClean="0"/>
              <a:t>item_cost</a:t>
            </a:r>
            <a:r>
              <a:rPr lang="en-US" sz="2000" dirty="0" smtClean="0"/>
              <a:t> </a:t>
            </a:r>
            <a:r>
              <a:rPr lang="en-US" sz="2000" dirty="0"/>
              <a:t>= 500.0	</a:t>
            </a:r>
            <a:r>
              <a:rPr lang="en-US" sz="2000" dirty="0" err="1" smtClean="0"/>
              <a:t>item_qty</a:t>
            </a:r>
            <a:r>
              <a:rPr lang="en-US" sz="2000" dirty="0" smtClean="0"/>
              <a:t> </a:t>
            </a:r>
            <a:r>
              <a:rPr lang="en-US" sz="2000" dirty="0"/>
              <a:t>= 3</a:t>
            </a:r>
          </a:p>
          <a:p>
            <a:r>
              <a:rPr lang="en-US" sz="2000" dirty="0"/>
              <a:t>			</a:t>
            </a:r>
            <a:r>
              <a:rPr lang="en-US" sz="2000" dirty="0" err="1" smtClean="0"/>
              <a:t>special_client</a:t>
            </a:r>
            <a:r>
              <a:rPr lang="en-US" sz="2000" dirty="0" smtClean="0"/>
              <a:t> </a:t>
            </a:r>
            <a:r>
              <a:rPr lang="en-US" sz="2000" dirty="0"/>
              <a:t>= 1		&gt;&gt; </a:t>
            </a:r>
            <a:r>
              <a:rPr lang="en-US" sz="2000" dirty="0" err="1" smtClean="0"/>
              <a:t>special_client</a:t>
            </a:r>
            <a:r>
              <a:rPr lang="en-US" sz="2000" dirty="0" smtClean="0"/>
              <a:t> </a:t>
            </a:r>
            <a:r>
              <a:rPr lang="en-US" sz="2000" dirty="0"/>
              <a:t>= 1, not a special = 0</a:t>
            </a:r>
          </a:p>
          <a:p>
            <a:r>
              <a:rPr lang="en-US" sz="2000" dirty="0"/>
              <a:t>			</a:t>
            </a:r>
            <a:r>
              <a:rPr lang="en-US" sz="2000" dirty="0" err="1" smtClean="0"/>
              <a:t>discount_pct</a:t>
            </a:r>
            <a:r>
              <a:rPr lang="en-US" sz="2000" dirty="0" smtClean="0"/>
              <a:t> </a:t>
            </a:r>
            <a:r>
              <a:rPr lang="en-US" sz="2000" dirty="0"/>
              <a:t>= 0.0		</a:t>
            </a:r>
            <a:r>
              <a:rPr lang="en-US" sz="2000" dirty="0" err="1" smtClean="0"/>
              <a:t>discount_val</a:t>
            </a:r>
            <a:r>
              <a:rPr lang="en-US" sz="2000" dirty="0" smtClean="0"/>
              <a:t> </a:t>
            </a:r>
            <a:r>
              <a:rPr lang="en-US" sz="2000" dirty="0"/>
              <a:t>= 0.0		</a:t>
            </a:r>
          </a:p>
          <a:p>
            <a:endParaRPr lang="en-US" sz="2000" dirty="0"/>
          </a:p>
          <a:p>
            <a:r>
              <a:rPr lang="en-US" sz="2000" dirty="0"/>
              <a:t>	&gt; Create a program with the above variables</a:t>
            </a:r>
          </a:p>
          <a:p>
            <a:r>
              <a:rPr lang="en-US" sz="2000" dirty="0"/>
              <a:t>		that calculate </a:t>
            </a:r>
            <a:r>
              <a:rPr lang="en-US" sz="2000" dirty="0" err="1" smtClean="0"/>
              <a:t>total_order_cost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item_cost</a:t>
            </a:r>
            <a:r>
              <a:rPr lang="en-US" sz="2000" dirty="0" smtClean="0"/>
              <a:t> </a:t>
            </a:r>
            <a:r>
              <a:rPr lang="en-US" sz="2000" dirty="0"/>
              <a:t>* </a:t>
            </a:r>
            <a:r>
              <a:rPr lang="en-US" sz="2000" dirty="0" err="1" smtClean="0"/>
              <a:t>item_qty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	if ( </a:t>
            </a:r>
            <a:r>
              <a:rPr lang="en-US" sz="2000" dirty="0" err="1" smtClean="0"/>
              <a:t>total_order_cost</a:t>
            </a:r>
            <a:r>
              <a:rPr lang="en-US" sz="2000" dirty="0" smtClean="0"/>
              <a:t> </a:t>
            </a:r>
            <a:r>
              <a:rPr lang="en-US" sz="2000" dirty="0"/>
              <a:t>&gt;= 1000 )</a:t>
            </a:r>
          </a:p>
          <a:p>
            <a:r>
              <a:rPr lang="en-US" sz="2000" dirty="0"/>
              <a:t>			check for this client</a:t>
            </a:r>
          </a:p>
          <a:p>
            <a:r>
              <a:rPr lang="en-US" sz="2000" dirty="0"/>
              <a:t>				if ( special )</a:t>
            </a:r>
          </a:p>
          <a:p>
            <a:r>
              <a:rPr lang="en-US" sz="2000" dirty="0"/>
              <a:t>					</a:t>
            </a:r>
            <a:r>
              <a:rPr lang="en-US" sz="2000" dirty="0" err="1" smtClean="0"/>
              <a:t>total_order_cost</a:t>
            </a:r>
            <a:r>
              <a:rPr lang="en-US" sz="2000" dirty="0" smtClean="0"/>
              <a:t> </a:t>
            </a:r>
            <a:r>
              <a:rPr lang="en-US" sz="2000" dirty="0"/>
              <a:t>will have discount of 20%</a:t>
            </a:r>
          </a:p>
          <a:p>
            <a:r>
              <a:rPr lang="en-US" sz="2000" dirty="0"/>
              <a:t>				if ( not special )</a:t>
            </a:r>
          </a:p>
          <a:p>
            <a:r>
              <a:rPr lang="en-US" sz="2000" dirty="0"/>
              <a:t>					</a:t>
            </a:r>
            <a:r>
              <a:rPr lang="en-US" sz="2000" dirty="0" err="1" smtClean="0"/>
              <a:t>total_order_cost</a:t>
            </a:r>
            <a:r>
              <a:rPr lang="en-US" sz="2000" dirty="0" smtClean="0"/>
              <a:t> </a:t>
            </a:r>
            <a:r>
              <a:rPr lang="en-US" sz="2000" dirty="0"/>
              <a:t>will have discount of 10</a:t>
            </a:r>
            <a:r>
              <a:rPr lang="en-US" sz="2000" dirty="0" smtClean="0"/>
              <a:t>%</a:t>
            </a:r>
            <a:endParaRPr lang="en-US" sz="2000" dirty="0"/>
          </a:p>
          <a:p>
            <a:r>
              <a:rPr lang="en-US" sz="2000" dirty="0"/>
              <a:t>	print </a:t>
            </a:r>
            <a:r>
              <a:rPr lang="en-US" sz="2000" dirty="0" err="1" smtClean="0"/>
              <a:t>discount_pct</a:t>
            </a:r>
            <a:r>
              <a:rPr lang="en-US" sz="2000" dirty="0"/>
              <a:t>, </a:t>
            </a:r>
            <a:r>
              <a:rPr lang="en-US" sz="2000" dirty="0" err="1" smtClean="0"/>
              <a:t>discount_val</a:t>
            </a:r>
            <a:r>
              <a:rPr lang="en-US" sz="2000" dirty="0"/>
              <a:t>, </a:t>
            </a:r>
            <a:r>
              <a:rPr lang="en-US" sz="2000" dirty="0" err="1" smtClean="0"/>
              <a:t>total_order_cost</a:t>
            </a:r>
            <a:r>
              <a:rPr lang="en-US" sz="2000" dirty="0" smtClean="0"/>
              <a:t> </a:t>
            </a:r>
            <a:r>
              <a:rPr lang="en-US" sz="2000" dirty="0"/>
              <a:t>before discount and after discount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810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(6) 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 No. 6 :</a:t>
            </a:r>
            <a:r>
              <a:rPr lang="ar-EG" sz="3200" dirty="0" smtClean="0"/>
              <a:t> </a:t>
            </a:r>
            <a:r>
              <a:rPr lang="en-US" sz="3200" dirty="0"/>
              <a:t> </a:t>
            </a:r>
            <a:r>
              <a:rPr lang="en-US" sz="3200" dirty="0" smtClean="0"/>
              <a:t>Create a Random Game</a:t>
            </a:r>
          </a:p>
          <a:p>
            <a:r>
              <a:rPr lang="en-US" sz="2800" dirty="0"/>
              <a:t>import random</a:t>
            </a:r>
          </a:p>
          <a:p>
            <a:endParaRPr lang="en-US" sz="2800" dirty="0"/>
          </a:p>
          <a:p>
            <a:r>
              <a:rPr lang="en-US" sz="2800" dirty="0" err="1"/>
              <a:t>firstNumber</a:t>
            </a:r>
            <a:r>
              <a:rPr lang="en-US" sz="2800" dirty="0"/>
              <a:t> = </a:t>
            </a:r>
            <a:r>
              <a:rPr lang="en-US" sz="2800" dirty="0" err="1"/>
              <a:t>random.randint</a:t>
            </a:r>
            <a:r>
              <a:rPr lang="en-US" sz="2800" dirty="0"/>
              <a:t>(1, 100)</a:t>
            </a:r>
          </a:p>
          <a:p>
            <a:r>
              <a:rPr lang="en-US" sz="2800" dirty="0" err="1"/>
              <a:t>secondNumber</a:t>
            </a:r>
            <a:r>
              <a:rPr lang="en-US" sz="2800" dirty="0"/>
              <a:t> = </a:t>
            </a:r>
            <a:r>
              <a:rPr lang="en-US" sz="2800" dirty="0" err="1"/>
              <a:t>random.randint</a:t>
            </a:r>
            <a:r>
              <a:rPr lang="en-US" sz="2800" dirty="0"/>
              <a:t>(1, 100)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str</a:t>
            </a:r>
            <a:r>
              <a:rPr lang="en-US" sz="2800" dirty="0"/>
              <a:t>(</a:t>
            </a:r>
            <a:r>
              <a:rPr lang="en-US" sz="2800" dirty="0" err="1"/>
              <a:t>firstNumber</a:t>
            </a:r>
            <a:r>
              <a:rPr lang="en-US" sz="2800" dirty="0"/>
              <a:t>) + ' + ' + </a:t>
            </a:r>
            <a:r>
              <a:rPr lang="en-US" sz="2800" dirty="0" err="1"/>
              <a:t>str</a:t>
            </a:r>
            <a:r>
              <a:rPr lang="en-US" sz="2800" dirty="0"/>
              <a:t>(</a:t>
            </a:r>
            <a:r>
              <a:rPr lang="en-US" sz="2800" dirty="0" err="1"/>
              <a:t>secondNumber</a:t>
            </a:r>
            <a:r>
              <a:rPr lang="en-US" sz="2800" dirty="0"/>
              <a:t>) + ' = ')</a:t>
            </a:r>
          </a:p>
          <a:p>
            <a:r>
              <a:rPr lang="en-US" sz="2800" dirty="0"/>
              <a:t>result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  <a:p>
            <a:endParaRPr lang="en-US" sz="2800" dirty="0"/>
          </a:p>
          <a:p>
            <a:r>
              <a:rPr lang="en-US" sz="2800" dirty="0"/>
              <a:t>if result == </a:t>
            </a:r>
            <a:r>
              <a:rPr lang="en-US" sz="2800" dirty="0" err="1"/>
              <a:t>firstNumber</a:t>
            </a:r>
            <a:r>
              <a:rPr lang="en-US" sz="2800" dirty="0"/>
              <a:t> + </a:t>
            </a:r>
            <a:r>
              <a:rPr lang="en-US" sz="2800" dirty="0" err="1"/>
              <a:t>secondNumber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print('Correct answer')</a:t>
            </a:r>
          </a:p>
          <a:p>
            <a:r>
              <a:rPr lang="en-US" sz="2800" dirty="0"/>
              <a:t>else:</a:t>
            </a:r>
          </a:p>
          <a:p>
            <a:r>
              <a:rPr lang="en-US" sz="2800" dirty="0"/>
              <a:t>    print('Wrong answer</a:t>
            </a:r>
            <a:r>
              <a:rPr lang="en-US" sz="2800" dirty="0" smtClean="0"/>
              <a:t>')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15" y="2015438"/>
            <a:ext cx="2934383" cy="1279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3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xmlns="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636519" y="2170079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/>
              <a:t>Homework assignments</a:t>
            </a:r>
          </a:p>
          <a:p>
            <a:r>
              <a:rPr lang="ar-EG" sz="4000" dirty="0" smtClean="0"/>
              <a:t>واجبات في البيت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71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1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 No. </a:t>
            </a:r>
            <a:r>
              <a:rPr lang="en-US" sz="3200" dirty="0"/>
              <a:t>1</a:t>
            </a:r>
            <a:r>
              <a:rPr lang="en-US" sz="3200" dirty="0" smtClean="0"/>
              <a:t> :</a:t>
            </a:r>
            <a:r>
              <a:rPr lang="ar-EG" sz="3200" dirty="0" smtClean="0"/>
              <a:t> </a:t>
            </a:r>
            <a:r>
              <a:rPr lang="en-US" sz="3200" dirty="0"/>
              <a:t> </a:t>
            </a:r>
            <a:r>
              <a:rPr lang="en-US" sz="3200" dirty="0" smtClean="0"/>
              <a:t>Print suitable grade for a grade </a:t>
            </a:r>
            <a:r>
              <a:rPr lang="en-US" sz="3200" dirty="0" err="1" smtClean="0"/>
              <a:t>apprev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A &gt; Excellent</a:t>
            </a:r>
          </a:p>
          <a:p>
            <a:r>
              <a:rPr lang="en-US" sz="3200" dirty="0" smtClean="0"/>
              <a:t>B &gt; V. Good</a:t>
            </a:r>
          </a:p>
          <a:p>
            <a:r>
              <a:rPr lang="en-US" sz="3200" dirty="0" smtClean="0"/>
              <a:t>C &gt; Good</a:t>
            </a:r>
          </a:p>
          <a:p>
            <a:r>
              <a:rPr lang="en-US" sz="3200" dirty="0" smtClean="0"/>
              <a:t>D &gt; Pass</a:t>
            </a:r>
          </a:p>
          <a:p>
            <a:r>
              <a:rPr lang="en-US" sz="3200" dirty="0" smtClean="0"/>
              <a:t>E &gt; Fail</a:t>
            </a:r>
          </a:p>
          <a:p>
            <a:r>
              <a:rPr lang="en-US" sz="3200" dirty="0" smtClean="0"/>
              <a:t>Others &gt; Invalid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86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2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 No. 2 :</a:t>
            </a:r>
            <a:r>
              <a:rPr lang="ar-EG" sz="3200" dirty="0" smtClean="0"/>
              <a:t> </a:t>
            </a:r>
            <a:r>
              <a:rPr lang="en-US" sz="3200" dirty="0"/>
              <a:t> </a:t>
            </a:r>
            <a:r>
              <a:rPr lang="en-US" sz="3200" dirty="0" smtClean="0"/>
              <a:t>Increase </a:t>
            </a:r>
            <a:r>
              <a:rPr lang="en-US" sz="3200" dirty="0"/>
              <a:t>bonus based on </a:t>
            </a:r>
            <a:r>
              <a:rPr lang="en-US" sz="3200" dirty="0" smtClean="0"/>
              <a:t>salary _ if </a:t>
            </a:r>
            <a:r>
              <a:rPr lang="en-US" sz="3200" dirty="0" err="1" smtClean="0"/>
              <a:t>emp_salary</a:t>
            </a:r>
            <a:r>
              <a:rPr lang="en-US" sz="3200" dirty="0" smtClean="0"/>
              <a:t> &gt;= 5000 ; increase the salary by bonus of 2000 otherwise by 4000</a:t>
            </a:r>
          </a:p>
          <a:p>
            <a:r>
              <a:rPr lang="en-US" sz="3200" dirty="0" smtClean="0"/>
              <a:t>And print the salary after raise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348" y="3770614"/>
            <a:ext cx="6965424" cy="21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3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 No. </a:t>
            </a:r>
            <a:r>
              <a:rPr lang="en-US" sz="2400" dirty="0" smtClean="0"/>
              <a:t>3 </a:t>
            </a:r>
            <a:r>
              <a:rPr lang="en-US" sz="2400" b="1" dirty="0" smtClean="0"/>
              <a:t>: conditiona</a:t>
            </a:r>
            <a:r>
              <a:rPr lang="en-US" sz="2400" dirty="0" smtClean="0"/>
              <a:t>l equation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 to ask the user for the operator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ask the user to enter two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the result of the equation according to the user input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A7E667B-DA0E-4D83-A2A7-D240B633E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11" y="3172349"/>
            <a:ext cx="5241578" cy="30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6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xmlns="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286897" y="1685984"/>
            <a:ext cx="9699352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 smtClean="0"/>
              <a:t>Making Decisions</a:t>
            </a:r>
          </a:p>
          <a:p>
            <a:r>
              <a:rPr lang="en-US" sz="8800" dirty="0" smtClean="0"/>
              <a:t>Conditional Statements</a:t>
            </a:r>
            <a:endParaRPr lang="en-US" sz="8800" dirty="0"/>
          </a:p>
          <a:p>
            <a:r>
              <a:rPr lang="en-US" sz="8800" dirty="0" smtClean="0"/>
              <a:t>Lesson(2)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004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Python If ...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Python Conditions and If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"if statement" is written by using the if 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supports the usual logical conditions from mathematics: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Equals: 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== 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Equals: 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!= 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than: 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&lt; 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or equal to: 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&lt;= 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than: 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&gt; 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than or equal to: 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&gt;=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conditions can be used in several ways, most commonly in "if statements" and loops.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E6C108E-97C2-40A2-B424-0BB7AAD297D9}"/>
              </a:ext>
            </a:extLst>
          </p:cNvPr>
          <p:cNvSpPr/>
          <p:nvPr/>
        </p:nvSpPr>
        <p:spPr>
          <a:xfrm>
            <a:off x="1035586" y="4667772"/>
            <a:ext cx="10488056" cy="181932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E3A071E-79CD-4451-A410-A430A46062CE}"/>
              </a:ext>
            </a:extLst>
          </p:cNvPr>
          <p:cNvSpPr/>
          <p:nvPr/>
        </p:nvSpPr>
        <p:spPr>
          <a:xfrm>
            <a:off x="3007605" y="2168779"/>
            <a:ext cx="5993176" cy="1819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Python If ...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Python Conditions and If statements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emp_salary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2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2500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emp_salary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5000: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8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salary is low"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emp_salary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2500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emp_salary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5000: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8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salary is low"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you will get an error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8F0A4B3-411C-4D26-8F70-846B4E3BEF60}"/>
              </a:ext>
            </a:extLst>
          </p:cNvPr>
          <p:cNvSpPr/>
          <p:nvPr/>
        </p:nvSpPr>
        <p:spPr>
          <a:xfrm>
            <a:off x="312144" y="3182331"/>
            <a:ext cx="5993176" cy="2711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Python If ...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>
                <a:solidFill>
                  <a:srgbClr val="000000"/>
                </a:solidFill>
                <a:latin typeface="Segoe UI" panose="020B0502040204020203" pitchFamily="34" charset="0"/>
              </a:rPr>
              <a:t>Elif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keyword is pythons way of saying "if the previous conditions were not true, then try this condition".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/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emp_salary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2500</a:t>
            </a:r>
            <a:r>
              <a:rPr lang="en-US" sz="2800" dirty="0"/>
              <a:t>		</a:t>
            </a:r>
            <a:br>
              <a:rPr lang="en-US" sz="2800" dirty="0"/>
            </a:br>
            <a:r>
              <a:rPr lang="en-US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emp_salary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5000: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2800" dirty="0" err="1">
                <a:solidFill>
                  <a:srgbClr val="A52A2A"/>
                </a:solidFill>
                <a:latin typeface="Consolas" panose="020B0609020204030204" pitchFamily="49" charset="0"/>
              </a:rPr>
              <a:t>emp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 salary is low</a:t>
            </a:r>
            <a:r>
              <a:rPr lang="en-US" sz="2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emp_salary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2500: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8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salary is normal"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B61B660-9BF9-4F1A-9DF8-436ECFEDB07B}"/>
              </a:ext>
            </a:extLst>
          </p:cNvPr>
          <p:cNvSpPr/>
          <p:nvPr/>
        </p:nvSpPr>
        <p:spPr>
          <a:xfrm>
            <a:off x="2085859" y="2895121"/>
            <a:ext cx="6099673" cy="3428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Python If ...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Else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else keyword catches anything which isn't caught by the preceding conditions.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emp_salary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2500</a:t>
            </a:r>
            <a:r>
              <a:rPr lang="en-US" sz="2800" dirty="0"/>
              <a:t>		</a:t>
            </a:r>
            <a:br>
              <a:rPr lang="en-US" sz="2800" dirty="0"/>
            </a:b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emp_salary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5000: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	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2800" dirty="0" err="1">
                <a:solidFill>
                  <a:srgbClr val="A52A2A"/>
                </a:solidFill>
                <a:latin typeface="Consolas" panose="020B0609020204030204" pitchFamily="49" charset="0"/>
              </a:rPr>
              <a:t>emp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 salary is low"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elif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emp_salary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5000: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	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sz="2800" dirty="0" err="1">
                <a:solidFill>
                  <a:srgbClr val="A52A2A"/>
                </a:solidFill>
                <a:latin typeface="Consolas" panose="020B0609020204030204" pitchFamily="49" charset="0"/>
              </a:rPr>
              <a:t>emp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 salary is </a:t>
            </a:r>
            <a:r>
              <a:rPr lang="en-US" sz="2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high"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800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salary is normal"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xmlns="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636519" y="2170079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 smtClean="0"/>
              <a:t>Basic Examples</a:t>
            </a:r>
          </a:p>
          <a:p>
            <a:r>
              <a:rPr lang="ar-EG" sz="4000" dirty="0" smtClean="0"/>
              <a:t>يالا نكتب كود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30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(1)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1 : </a:t>
            </a:r>
            <a:r>
              <a:rPr lang="en-US" sz="3200" dirty="0"/>
              <a:t> </a:t>
            </a:r>
            <a:r>
              <a:rPr lang="en-US" sz="2400" dirty="0" smtClean="0"/>
              <a:t>Calculate </a:t>
            </a:r>
            <a:r>
              <a:rPr lang="en-US" sz="2400" dirty="0" err="1" smtClean="0"/>
              <a:t>emp</a:t>
            </a:r>
            <a:r>
              <a:rPr lang="en-US" sz="2400" dirty="0" smtClean="0"/>
              <a:t> monthly | annual </a:t>
            </a:r>
            <a:r>
              <a:rPr lang="en-US" sz="2400" dirty="0"/>
              <a:t>net </a:t>
            </a:r>
            <a:r>
              <a:rPr lang="en-US" sz="2400" dirty="0" smtClean="0"/>
              <a:t>salary </a:t>
            </a:r>
            <a:r>
              <a:rPr lang="en-US" sz="2400" dirty="0"/>
              <a:t>based on his gross </a:t>
            </a:r>
            <a:r>
              <a:rPr lang="en-US" sz="2400" dirty="0" smtClean="0"/>
              <a:t>salary, tax </a:t>
            </a:r>
            <a:r>
              <a:rPr lang="en-US" sz="2400" dirty="0"/>
              <a:t>will be 10% if the gross salary &gt;= 5000; otherwise no tax </a:t>
            </a:r>
            <a:r>
              <a:rPr lang="en-US" sz="2400" dirty="0" smtClean="0"/>
              <a:t>is used</a:t>
            </a:r>
            <a:endParaRPr lang="en-US" sz="2400" dirty="0"/>
          </a:p>
          <a:p>
            <a:r>
              <a:rPr lang="en-US" sz="2000" dirty="0" err="1" smtClean="0"/>
              <a:t>emp_id</a:t>
            </a:r>
            <a:r>
              <a:rPr lang="en-US" sz="2000" dirty="0" smtClean="0"/>
              <a:t> </a:t>
            </a:r>
            <a:r>
              <a:rPr lang="en-US" sz="2000" dirty="0"/>
              <a:t>= 101</a:t>
            </a:r>
          </a:p>
          <a:p>
            <a:r>
              <a:rPr lang="en-US" sz="2000" dirty="0" err="1"/>
              <a:t>emp_name</a:t>
            </a:r>
            <a:r>
              <a:rPr lang="en-US" sz="2000" dirty="0"/>
              <a:t> = 'yahia </a:t>
            </a:r>
            <a:r>
              <a:rPr lang="en-US" sz="2000" dirty="0" err="1"/>
              <a:t>momtaz</a:t>
            </a:r>
            <a:r>
              <a:rPr lang="en-US" sz="2000" dirty="0" smtClean="0"/>
              <a:t>'</a:t>
            </a:r>
            <a:endParaRPr lang="en-US" sz="2000" dirty="0"/>
          </a:p>
          <a:p>
            <a:r>
              <a:rPr lang="en-US" sz="2000" dirty="0" err="1"/>
              <a:t>emp_gross_salary</a:t>
            </a:r>
            <a:r>
              <a:rPr lang="en-US" sz="2000" dirty="0"/>
              <a:t> = 7000.23</a:t>
            </a:r>
          </a:p>
          <a:p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dirty="0" err="1"/>
              <a:t>emp_gross_salary</a:t>
            </a:r>
            <a:r>
              <a:rPr lang="en-US" sz="2000" dirty="0"/>
              <a:t> &gt;= 5000:</a:t>
            </a:r>
          </a:p>
          <a:p>
            <a:r>
              <a:rPr lang="en-US" sz="2000" dirty="0"/>
              <a:t>    tax = 10</a:t>
            </a:r>
          </a:p>
          <a:p>
            <a:r>
              <a:rPr lang="en-US" sz="2000" dirty="0"/>
              <a:t>else:</a:t>
            </a:r>
          </a:p>
          <a:p>
            <a:r>
              <a:rPr lang="en-US" sz="2000" dirty="0"/>
              <a:t>    tax = 0</a:t>
            </a:r>
          </a:p>
          <a:p>
            <a:endParaRPr lang="en-US" sz="2000" dirty="0"/>
          </a:p>
          <a:p>
            <a:r>
              <a:rPr lang="en-US" sz="2000" dirty="0"/>
              <a:t>print(tax)</a:t>
            </a:r>
          </a:p>
          <a:p>
            <a:r>
              <a:rPr lang="en-US" sz="2000" dirty="0" err="1"/>
              <a:t>emp_monthly_net_salary</a:t>
            </a:r>
            <a:r>
              <a:rPr lang="en-US" sz="2000" dirty="0"/>
              <a:t> = </a:t>
            </a:r>
            <a:r>
              <a:rPr lang="en-US" sz="2000" dirty="0" err="1"/>
              <a:t>emp_gross_salary</a:t>
            </a:r>
            <a:r>
              <a:rPr lang="en-US" sz="2000" dirty="0"/>
              <a:t> - (</a:t>
            </a:r>
            <a:r>
              <a:rPr lang="en-US" sz="2000" dirty="0" err="1"/>
              <a:t>emp_gross_salary</a:t>
            </a:r>
            <a:r>
              <a:rPr lang="en-US" sz="2000" dirty="0"/>
              <a:t> * tax / 100)</a:t>
            </a:r>
          </a:p>
          <a:p>
            <a:r>
              <a:rPr lang="en-US" sz="2000" dirty="0"/>
              <a:t>print('Monthly net salary = '+</a:t>
            </a:r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emp_monthly_net_salary</a:t>
            </a:r>
            <a:r>
              <a:rPr lang="en-US" sz="2000" dirty="0"/>
              <a:t>))</a:t>
            </a:r>
          </a:p>
          <a:p>
            <a:r>
              <a:rPr lang="en-US" sz="2000" dirty="0" err="1"/>
              <a:t>annual_net_salary</a:t>
            </a:r>
            <a:r>
              <a:rPr lang="en-US" sz="2000" dirty="0"/>
              <a:t> = </a:t>
            </a:r>
            <a:r>
              <a:rPr lang="en-US" sz="2000" dirty="0" err="1"/>
              <a:t>emp_monthly_net_salary</a:t>
            </a:r>
            <a:r>
              <a:rPr lang="en-US" sz="2000" dirty="0"/>
              <a:t> * 12</a:t>
            </a:r>
          </a:p>
          <a:p>
            <a:r>
              <a:rPr lang="en-US" sz="2000" dirty="0"/>
              <a:t>print('Annual net salary '+</a:t>
            </a:r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annual_net_salary</a:t>
            </a:r>
            <a:r>
              <a:rPr lang="en-US" sz="2000" dirty="0" smtClean="0"/>
              <a:t>))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92" y="2798932"/>
            <a:ext cx="6674751" cy="14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(2)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2 : </a:t>
            </a:r>
            <a:r>
              <a:rPr lang="en-US" sz="2400" dirty="0" smtClean="0"/>
              <a:t>Check </a:t>
            </a:r>
            <a:r>
              <a:rPr lang="en-US" sz="2400" dirty="0"/>
              <a:t>for person Age ( age is input by keyboard </a:t>
            </a:r>
            <a:r>
              <a:rPr lang="en-US" sz="2400" dirty="0" smtClean="0"/>
              <a:t>)		if </a:t>
            </a:r>
            <a:r>
              <a:rPr lang="en-US" sz="2400" dirty="0"/>
              <a:t>age &gt; </a:t>
            </a:r>
            <a:r>
              <a:rPr lang="en-US" sz="2400" dirty="0" smtClean="0"/>
              <a:t>16;print </a:t>
            </a:r>
            <a:r>
              <a:rPr lang="en-US" sz="2400" dirty="0"/>
              <a:t>You are a </a:t>
            </a:r>
            <a:r>
              <a:rPr lang="en-US" sz="2400" dirty="0" smtClean="0"/>
              <a:t>man | if </a:t>
            </a:r>
            <a:r>
              <a:rPr lang="en-US" sz="2400" dirty="0"/>
              <a:t>age ( 11 : 16 </a:t>
            </a:r>
            <a:r>
              <a:rPr lang="en-US" sz="2400" dirty="0" smtClean="0"/>
              <a:t>); print </a:t>
            </a:r>
            <a:r>
              <a:rPr lang="en-US" sz="2400" dirty="0"/>
              <a:t>you are a </a:t>
            </a:r>
            <a:r>
              <a:rPr lang="en-US" sz="2400" dirty="0" smtClean="0"/>
              <a:t>boy| if age &lt; 11; print </a:t>
            </a:r>
            <a:r>
              <a:rPr lang="en-US" sz="2400" dirty="0"/>
              <a:t>you are a child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personName</a:t>
            </a:r>
            <a:r>
              <a:rPr lang="en-US" sz="2200" dirty="0" smtClean="0"/>
              <a:t> </a:t>
            </a:r>
            <a:r>
              <a:rPr lang="en-US" sz="2200" dirty="0"/>
              <a:t>= input('Enter your name : ')</a:t>
            </a:r>
          </a:p>
          <a:p>
            <a:r>
              <a:rPr lang="en-US" sz="2200" dirty="0" err="1"/>
              <a:t>personAge</a:t>
            </a:r>
            <a:r>
              <a:rPr lang="en-US" sz="2200" dirty="0"/>
              <a:t> = </a:t>
            </a:r>
            <a:r>
              <a:rPr lang="en-US" sz="2200" dirty="0" err="1"/>
              <a:t>int</a:t>
            </a:r>
            <a:r>
              <a:rPr lang="en-US" sz="2200" dirty="0"/>
              <a:t>(input('Enter your age : '))</a:t>
            </a:r>
          </a:p>
          <a:p>
            <a:endParaRPr lang="en-US" sz="2200" dirty="0"/>
          </a:p>
          <a:p>
            <a:r>
              <a:rPr lang="en-US" sz="2200" dirty="0"/>
              <a:t>if </a:t>
            </a:r>
            <a:r>
              <a:rPr lang="en-US" sz="2200" dirty="0" err="1"/>
              <a:t>personAge</a:t>
            </a:r>
            <a:r>
              <a:rPr lang="en-US" sz="2200" dirty="0"/>
              <a:t> &gt; 16:</a:t>
            </a:r>
          </a:p>
          <a:p>
            <a:r>
              <a:rPr lang="en-US" sz="2200" dirty="0"/>
              <a:t>    print('You are a man')</a:t>
            </a:r>
          </a:p>
          <a:p>
            <a:r>
              <a:rPr lang="en-US" sz="2200" dirty="0" err="1"/>
              <a:t>elif</a:t>
            </a:r>
            <a:r>
              <a:rPr lang="en-US" sz="2200" dirty="0"/>
              <a:t> </a:t>
            </a:r>
            <a:r>
              <a:rPr lang="en-US" sz="2200" dirty="0" err="1"/>
              <a:t>personAge</a:t>
            </a:r>
            <a:r>
              <a:rPr lang="en-US" sz="2200" dirty="0"/>
              <a:t> &gt;= 11:</a:t>
            </a:r>
          </a:p>
          <a:p>
            <a:r>
              <a:rPr lang="en-US" sz="2200" dirty="0"/>
              <a:t>    print('You are a boy')</a:t>
            </a:r>
          </a:p>
          <a:p>
            <a:r>
              <a:rPr lang="en-US" sz="2200" dirty="0"/>
              <a:t>else:</a:t>
            </a:r>
          </a:p>
          <a:p>
            <a:r>
              <a:rPr lang="en-US" sz="2200" dirty="0"/>
              <a:t>    print('You are a child</a:t>
            </a:r>
            <a:r>
              <a:rPr lang="en-US" sz="2200" dirty="0" smtClean="0"/>
              <a:t>')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48" y="3551843"/>
            <a:ext cx="5830152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9049</TotalTime>
  <Words>495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Consolas</vt:lpstr>
      <vt:lpstr>PT Bold Heading</vt:lpstr>
      <vt:lpstr>Sakkal Majalla</vt:lpstr>
      <vt:lpstr>Segoe UI</vt:lpstr>
      <vt:lpstr>Times New Roman</vt:lpstr>
      <vt:lpstr>Tw Cen MT</vt:lpstr>
      <vt:lpstr>Verdana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tallat</dc:creator>
  <cp:lastModifiedBy>yahia</cp:lastModifiedBy>
  <cp:revision>258</cp:revision>
  <dcterms:created xsi:type="dcterms:W3CDTF">2021-10-04T21:04:07Z</dcterms:created>
  <dcterms:modified xsi:type="dcterms:W3CDTF">2023-11-13T21:30:44Z</dcterms:modified>
</cp:coreProperties>
</file>