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375" r:id="rId3"/>
    <p:sldId id="339" r:id="rId4"/>
    <p:sldId id="350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76" r:id="rId14"/>
    <p:sldId id="362" r:id="rId15"/>
    <p:sldId id="363" r:id="rId16"/>
    <p:sldId id="364" r:id="rId17"/>
    <p:sldId id="365" r:id="rId18"/>
    <p:sldId id="368" r:id="rId19"/>
    <p:sldId id="366" r:id="rId20"/>
    <p:sldId id="367" r:id="rId21"/>
    <p:sldId id="370" r:id="rId22"/>
    <p:sldId id="371" r:id="rId23"/>
    <p:sldId id="372" r:id="rId24"/>
    <p:sldId id="374" r:id="rId25"/>
    <p:sldId id="3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san" initials="H" lastIdx="2" clrIdx="0">
    <p:extLst>
      <p:ext uri="{19B8F6BF-5375-455C-9EA6-DF929625EA0E}">
        <p15:presenceInfo xmlns:p15="http://schemas.microsoft.com/office/powerpoint/2012/main" userId="Hass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C7DDF1"/>
    <a:srgbClr val="FAB0BC"/>
    <a:srgbClr val="F17B8F"/>
    <a:srgbClr val="FD51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2" autoAdjust="0"/>
    <p:restoredTop sz="94660"/>
  </p:normalViewPr>
  <p:slideViewPr>
    <p:cSldViewPr snapToGrid="0">
      <p:cViewPr varScale="1">
        <p:scale>
          <a:sx n="71" d="100"/>
          <a:sy n="71" d="100"/>
        </p:scale>
        <p:origin x="88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20/11/2023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20/11/2023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20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20/11/2023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12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20/11/2023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7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20/11/2023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70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20/11/2023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22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pPr/>
              <a:t>20/11/2023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51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20/11/2023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89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20/11/2023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20/11/2023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2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20/11/2023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4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20/11/2023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20/11/2023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20/11/2023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2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20/11/2023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20/11/2023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8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F16F-F4BD-4CB5-AAEC-9B18A649769C}" type="datetimeFigureOut">
              <a:rPr lang="en-US" smtClean="0"/>
              <a:t>20/11/2023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491-7F44-4761-BDEC-01F250D6C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1A5F16F-F4BD-4CB5-AAEC-9B18A649769C}" type="datetimeFigureOut">
              <a:rPr lang="en-US" smtClean="0"/>
              <a:pPr/>
              <a:t>20/11/2023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7F1491-7F44-4761-BDEC-01F250D6C1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3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05" y="0"/>
            <a:ext cx="6858000" cy="6858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/>
          <p:cNvSpPr txBox="1"/>
          <p:nvPr/>
        </p:nvSpPr>
        <p:spPr>
          <a:xfrm>
            <a:off x="1274990" y="2376259"/>
            <a:ext cx="233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accent1">
                    <a:lumMod val="50000"/>
                  </a:schemeClr>
                </a:solidFill>
              </a:rPr>
              <a:t>Yahia </a:t>
            </a:r>
            <a:r>
              <a:rPr lang="en-US" sz="2800" b="1" u="sng" dirty="0" err="1" smtClean="0">
                <a:solidFill>
                  <a:schemeClr val="accent1">
                    <a:lumMod val="50000"/>
                  </a:schemeClr>
                </a:solidFill>
              </a:rPr>
              <a:t>Momtaz</a:t>
            </a:r>
            <a:endParaRPr lang="en-US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174" y="2899479"/>
            <a:ext cx="348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Python Programming</a:t>
            </a:r>
          </a:p>
          <a:p>
            <a:pPr algn="ctr"/>
            <a:r>
              <a:rPr lang="en-US" sz="2800" b="1" dirty="0" smtClean="0"/>
              <a:t>Diploma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-446339" y="3853586"/>
            <a:ext cx="6051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+201090873748 | +201097003465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577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Slicing a list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449477" y="1396677"/>
            <a:ext cx="115677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numbers_list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= [16, 5, 20, 13, 2, 14, 30, 20, 70, 20]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numbers_list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[0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])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		</a:t>
            </a:r>
            <a:r>
              <a:rPr lang="en-US" sz="2400" dirty="0" smtClean="0">
                <a:solidFill>
                  <a:srgbClr val="FFC000"/>
                </a:solidFill>
                <a:latin typeface="Segoe UI" panose="020B0502040204020203" pitchFamily="34" charset="0"/>
              </a:rPr>
              <a:t># </a:t>
            </a:r>
            <a:r>
              <a:rPr lang="en-US" sz="2400" dirty="0">
                <a:solidFill>
                  <a:srgbClr val="FFC000"/>
                </a:solidFill>
                <a:latin typeface="Segoe UI" panose="020B0502040204020203" pitchFamily="34" charset="0"/>
              </a:rPr>
              <a:t>the first index : 16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numbers_list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[-1])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		</a:t>
            </a:r>
            <a:r>
              <a:rPr lang="en-US" sz="2400" dirty="0">
                <a:solidFill>
                  <a:srgbClr val="FFC000"/>
                </a:solidFill>
                <a:latin typeface="Segoe UI" panose="020B0502040204020203" pitchFamily="34" charset="0"/>
              </a:rPr>
              <a:t># the last index : 20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numbers_list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[0:5])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		</a:t>
            </a:r>
            <a:r>
              <a:rPr lang="en-US" sz="2400" dirty="0">
                <a:solidFill>
                  <a:srgbClr val="FFC000"/>
                </a:solidFill>
                <a:latin typeface="Segoe UI" panose="020B0502040204020203" pitchFamily="34" charset="0"/>
              </a:rPr>
              <a:t># from index 0 to 4 : [16, 5, 20, 13, 2]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numbers_list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[:5]) 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		</a:t>
            </a:r>
            <a:r>
              <a:rPr lang="en-US" sz="2400" dirty="0">
                <a:solidFill>
                  <a:srgbClr val="FFC000"/>
                </a:solidFill>
                <a:latin typeface="Segoe UI" panose="020B0502040204020203" pitchFamily="34" charset="0"/>
              </a:rPr>
              <a:t># from index 0 to 4 : [16, 5, 20, 13, 2]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numbers_list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[:-1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])			</a:t>
            </a:r>
            <a:r>
              <a:rPr lang="en-US" sz="2400" dirty="0">
                <a:solidFill>
                  <a:srgbClr val="FFC000"/>
                </a:solidFill>
                <a:latin typeface="Segoe UI" panose="020B0502040204020203" pitchFamily="34" charset="0"/>
              </a:rPr>
              <a:t># from the index 0 to the index before the 						#last [16, 5, 20, 13, 2, 14, 30, 20, 70]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numbers_list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[6:])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		</a:t>
            </a:r>
            <a:r>
              <a:rPr lang="en-US" sz="2400" dirty="0">
                <a:solidFill>
                  <a:srgbClr val="FFC000"/>
                </a:solidFill>
                <a:latin typeface="Segoe UI" panose="020B0502040204020203" pitchFamily="34" charset="0"/>
              </a:rPr>
              <a:t># from index 6 to end : [30, 20, 70, 20]]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numbers_list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[-4:]) 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		</a:t>
            </a:r>
            <a:r>
              <a:rPr lang="en-US" sz="2400" dirty="0">
                <a:solidFill>
                  <a:srgbClr val="FFC000"/>
                </a:solidFill>
                <a:latin typeface="Segoe UI" panose="020B0502040204020203" pitchFamily="34" charset="0"/>
              </a:rPr>
              <a:t># from index -4 to end : [30, 20, 70, 20]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numbers_list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[0:8:2])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		</a:t>
            </a:r>
            <a:r>
              <a:rPr lang="en-US" sz="2400" dirty="0">
                <a:solidFill>
                  <a:srgbClr val="FFC000"/>
                </a:solidFill>
                <a:latin typeface="Segoe UI" panose="020B0502040204020203" pitchFamily="34" charset="0"/>
              </a:rPr>
              <a:t># from index 0 to 7 - step 2 : [16, 20, 2, 30]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numbers_list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[:])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		</a:t>
            </a:r>
            <a:r>
              <a:rPr lang="en-US" sz="2400" dirty="0">
                <a:solidFill>
                  <a:srgbClr val="FFC000"/>
                </a:solidFill>
                <a:latin typeface="Segoe UI" panose="020B0502040204020203" pitchFamily="34" charset="0"/>
              </a:rPr>
              <a:t># from 0 to end - same copy : [16, 5, 20, 13, 						# 2, 14, 30, 20, 70, 20]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numbers_list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[::-1])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		</a:t>
            </a:r>
            <a:r>
              <a:rPr lang="en-US" sz="2400" dirty="0">
                <a:solidFill>
                  <a:srgbClr val="FFC000"/>
                </a:solidFill>
                <a:latin typeface="Segoe UI" panose="020B0502040204020203" pitchFamily="34" charset="0"/>
              </a:rPr>
              <a:t># from 0 to end - step - 1 = print string in 						# reverse order : [20, 70, 20, 30, 14, 2, 13, 						# 20, 5, 16]</a:t>
            </a:r>
          </a:p>
        </p:txBody>
      </p:sp>
    </p:spTree>
    <p:extLst>
      <p:ext uri="{BB962C8B-B14F-4D97-AF65-F5344CB8AC3E}">
        <p14:creationId xmlns:p14="http://schemas.microsoft.com/office/powerpoint/2010/main" val="30619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94A8A-3F8C-477D-9EB5-79D64CB84061}"/>
              </a:ext>
            </a:extLst>
          </p:cNvPr>
          <p:cNvSpPr/>
          <p:nvPr/>
        </p:nvSpPr>
        <p:spPr>
          <a:xfrm>
            <a:off x="1497103" y="2877673"/>
            <a:ext cx="8813089" cy="22053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Nested Lists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624289" y="1705959"/>
            <a:ext cx="1156771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Nested Lists</a:t>
            </a:r>
            <a:endParaRPr lang="en-US" sz="28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400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400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400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lvl="8"/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my_nested_list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= [[101,'ahmed','Cairo'],[102, '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mostafa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','Alex']]</a:t>
            </a:r>
          </a:p>
          <a:p>
            <a:pPr marL="0" lvl="8"/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print(</a:t>
            </a:r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my_nested_list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pPr marL="0" lvl="8"/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print(</a:t>
            </a:r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my_nested_list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[0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][1]) #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ahmed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lvl="8"/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print(</a:t>
            </a:r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my_nested_list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[1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][1]) #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mostafa</a:t>
            </a:r>
            <a:endParaRPr lang="en-US" sz="24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887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94A8A-3F8C-477D-9EB5-79D64CB84061}"/>
              </a:ext>
            </a:extLst>
          </p:cNvPr>
          <p:cNvSpPr/>
          <p:nvPr/>
        </p:nvSpPr>
        <p:spPr>
          <a:xfrm>
            <a:off x="1295397" y="2487710"/>
            <a:ext cx="9717744" cy="39803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Loop over the List : for </a:t>
            </a:r>
            <a:r>
              <a:rPr lang="en-US" sz="4400" b="1" dirty="0" err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i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 loop | for each loop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624289" y="1705959"/>
            <a:ext cx="1156771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Loop Over the List</a:t>
            </a: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3"/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numbers_list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= [15, 16, 20, 3, 15, 20]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# 1) loop over a list using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index ( for </a:t>
            </a:r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loop )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3"/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for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 in range(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len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numbers_list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)):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    print(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numbers_list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])</a:t>
            </a:r>
          </a:p>
          <a:p>
            <a:pPr lvl="3"/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3"/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3"/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print('------------------------------')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# 2) loop over a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list ( for each loop )</a:t>
            </a:r>
            <a:endParaRPr lang="en-US" sz="24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3"/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for item in </a:t>
            </a:r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numbers_list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: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    print(item)</a:t>
            </a:r>
          </a:p>
          <a:p>
            <a:endParaRPr lang="en-US" sz="2400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400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400" u="sng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89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xmlns="" id="{113D49DE-279C-4EB7-8F48-7D15CDBF36D1}"/>
              </a:ext>
            </a:extLst>
          </p:cNvPr>
          <p:cNvSpPr>
            <a:spLocks noGrp="1"/>
          </p:cNvSpPr>
          <p:nvPr/>
        </p:nvSpPr>
        <p:spPr>
          <a:xfrm>
            <a:off x="1636519" y="2170079"/>
            <a:ext cx="9134116" cy="359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ar-EG" sz="6000" b="1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PT Bold Heading" panose="00000400000000000000" pitchFamily="2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 smtClean="0"/>
              <a:t>Basic Examples</a:t>
            </a:r>
          </a:p>
          <a:p>
            <a:r>
              <a:rPr lang="ar-EG" sz="4000" dirty="0" smtClean="0"/>
              <a:t>يالا نكتب كود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739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(1)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Ex No. 1 </a:t>
            </a:r>
            <a:r>
              <a:rPr lang="en-US" sz="3200" dirty="0"/>
              <a:t>: # get the </a:t>
            </a:r>
            <a:r>
              <a:rPr lang="en-US" sz="3200" dirty="0" smtClean="0"/>
              <a:t>sum, average </a:t>
            </a:r>
            <a:r>
              <a:rPr lang="en-US" sz="3200" dirty="0"/>
              <a:t>between elements in a </a:t>
            </a:r>
            <a:r>
              <a:rPr lang="en-US" sz="3200" dirty="0" smtClean="0"/>
              <a:t>list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3200" dirty="0" smtClean="0"/>
          </a:p>
          <a:p>
            <a:r>
              <a:rPr lang="en-US" sz="2400" dirty="0"/>
              <a:t># get the sum between elements in a list</a:t>
            </a:r>
          </a:p>
          <a:p>
            <a:r>
              <a:rPr lang="en-US" sz="2400" dirty="0" err="1"/>
              <a:t>numbers_list</a:t>
            </a:r>
            <a:r>
              <a:rPr lang="en-US" sz="2400" dirty="0"/>
              <a:t> = [15, 16, 20, 3, 15, 20]</a:t>
            </a:r>
          </a:p>
          <a:p>
            <a:r>
              <a:rPr lang="en-US" sz="2400" dirty="0" err="1"/>
              <a:t>sum_items</a:t>
            </a:r>
            <a:r>
              <a:rPr lang="en-US" sz="2400" dirty="0"/>
              <a:t> = 0</a:t>
            </a:r>
          </a:p>
          <a:p>
            <a:r>
              <a:rPr lang="en-US" sz="2400" dirty="0"/>
              <a:t>for item in </a:t>
            </a:r>
            <a:r>
              <a:rPr lang="en-US" sz="2400" dirty="0" err="1"/>
              <a:t>numbers_list</a:t>
            </a:r>
            <a:r>
              <a:rPr lang="en-US" sz="2400" dirty="0"/>
              <a:t>: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sum_items</a:t>
            </a:r>
            <a:r>
              <a:rPr lang="en-US" sz="2400" dirty="0"/>
              <a:t> = </a:t>
            </a:r>
            <a:r>
              <a:rPr lang="en-US" sz="2400" dirty="0" err="1"/>
              <a:t>sum_items</a:t>
            </a:r>
            <a:r>
              <a:rPr lang="en-US" sz="2400" dirty="0"/>
              <a:t> + item</a:t>
            </a:r>
          </a:p>
          <a:p>
            <a:endParaRPr lang="en-US" sz="2400" dirty="0"/>
          </a:p>
          <a:p>
            <a:r>
              <a:rPr lang="en-US" sz="2400" dirty="0"/>
              <a:t>print('sum = '+</a:t>
            </a:r>
            <a:r>
              <a:rPr lang="en-US" sz="2400" dirty="0" err="1"/>
              <a:t>str</a:t>
            </a:r>
            <a:r>
              <a:rPr lang="en-US" sz="2400" dirty="0"/>
              <a:t>(</a:t>
            </a:r>
            <a:r>
              <a:rPr lang="en-US" sz="2400" dirty="0" err="1"/>
              <a:t>sum_items</a:t>
            </a:r>
            <a:r>
              <a:rPr lang="en-US" sz="2400" dirty="0"/>
              <a:t>))</a:t>
            </a:r>
          </a:p>
          <a:p>
            <a:r>
              <a:rPr lang="en-US" sz="2400" dirty="0"/>
              <a:t>average = </a:t>
            </a:r>
            <a:r>
              <a:rPr lang="en-US" sz="2400" dirty="0" err="1"/>
              <a:t>sum_items</a:t>
            </a:r>
            <a:r>
              <a:rPr lang="en-US" sz="2400" dirty="0"/>
              <a:t> / </a:t>
            </a:r>
            <a:r>
              <a:rPr lang="en-US" sz="2400" dirty="0" err="1"/>
              <a:t>len</a:t>
            </a:r>
            <a:r>
              <a:rPr lang="en-US" sz="2400" dirty="0"/>
              <a:t>(</a:t>
            </a:r>
            <a:r>
              <a:rPr lang="en-US" sz="2400" dirty="0" err="1"/>
              <a:t>numbers_list</a:t>
            </a:r>
            <a:r>
              <a:rPr lang="en-US" sz="2400" dirty="0"/>
              <a:t>)</a:t>
            </a:r>
          </a:p>
          <a:p>
            <a:r>
              <a:rPr lang="en-US" sz="2400" dirty="0"/>
              <a:t>print('average = '+</a:t>
            </a:r>
            <a:r>
              <a:rPr lang="en-US" sz="2400" dirty="0" err="1"/>
              <a:t>str</a:t>
            </a:r>
            <a:r>
              <a:rPr lang="en-US" sz="2400" dirty="0"/>
              <a:t>(average))</a:t>
            </a:r>
          </a:p>
          <a:p>
            <a:r>
              <a:rPr lang="en-US" sz="2400" dirty="0"/>
              <a:t>print(sum(</a:t>
            </a:r>
            <a:r>
              <a:rPr lang="en-US" sz="2400" dirty="0" err="1"/>
              <a:t>numbers_list</a:t>
            </a:r>
            <a:r>
              <a:rPr lang="en-US" sz="24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46546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(2)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624289" y="1670837"/>
            <a:ext cx="1156771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Ex No. 2 </a:t>
            </a:r>
            <a:r>
              <a:rPr lang="en-US" sz="3200" dirty="0"/>
              <a:t>: # get the </a:t>
            </a:r>
            <a:r>
              <a:rPr lang="en-US" sz="3200" dirty="0" smtClean="0"/>
              <a:t>sum, count of positive, negative and zeros</a:t>
            </a:r>
            <a:endParaRPr lang="ar-EG" sz="3200" dirty="0" smtClean="0"/>
          </a:p>
          <a:p>
            <a:r>
              <a:rPr lang="en-US" sz="2400" baseline="-25000" dirty="0" err="1" smtClean="0"/>
              <a:t>numbers_list</a:t>
            </a:r>
            <a:r>
              <a:rPr lang="en-US" sz="2400" baseline="-25000" dirty="0" smtClean="0"/>
              <a:t> = [15, -16, 20, -3, 0, 20]</a:t>
            </a:r>
          </a:p>
          <a:p>
            <a:r>
              <a:rPr lang="en-US" sz="2400" baseline="-25000" dirty="0" err="1" smtClean="0"/>
              <a:t>sum_positive</a:t>
            </a:r>
            <a:r>
              <a:rPr lang="en-US" sz="2400" baseline="-25000" dirty="0" smtClean="0"/>
              <a:t>, </a:t>
            </a:r>
            <a:r>
              <a:rPr lang="en-US" sz="2400" baseline="-25000" dirty="0" err="1" smtClean="0"/>
              <a:t>sum_negative</a:t>
            </a:r>
            <a:r>
              <a:rPr lang="en-US" sz="2400" baseline="-25000" dirty="0" smtClean="0"/>
              <a:t>, </a:t>
            </a:r>
            <a:r>
              <a:rPr lang="en-US" sz="2400" baseline="-25000" dirty="0" err="1" smtClean="0"/>
              <a:t>count_positive</a:t>
            </a:r>
            <a:r>
              <a:rPr lang="en-US" sz="2400" baseline="-25000" dirty="0" smtClean="0"/>
              <a:t>, </a:t>
            </a:r>
            <a:r>
              <a:rPr lang="en-US" sz="2400" baseline="-25000" dirty="0" err="1" smtClean="0"/>
              <a:t>count_negative</a:t>
            </a:r>
            <a:r>
              <a:rPr lang="en-US" sz="2400" baseline="-25000" dirty="0" smtClean="0"/>
              <a:t>, </a:t>
            </a:r>
            <a:r>
              <a:rPr lang="en-US" sz="2400" baseline="-25000" dirty="0" err="1" smtClean="0"/>
              <a:t>count_zeros</a:t>
            </a:r>
            <a:r>
              <a:rPr lang="en-US" sz="2400" baseline="-25000" dirty="0" smtClean="0"/>
              <a:t> = 0, 0, 0, 0, 0</a:t>
            </a:r>
          </a:p>
          <a:p>
            <a:endParaRPr lang="en-US" sz="2400" baseline="-25000" dirty="0"/>
          </a:p>
          <a:p>
            <a:r>
              <a:rPr lang="en-US" sz="2400" baseline="-25000" dirty="0"/>
              <a:t>for item in </a:t>
            </a:r>
            <a:r>
              <a:rPr lang="en-US" sz="2400" baseline="-25000" dirty="0" err="1"/>
              <a:t>numbers_list</a:t>
            </a:r>
            <a:r>
              <a:rPr lang="en-US" sz="2400" baseline="-25000" dirty="0"/>
              <a:t>:</a:t>
            </a:r>
          </a:p>
          <a:p>
            <a:r>
              <a:rPr lang="en-US" sz="2400" baseline="-25000" dirty="0"/>
              <a:t>    if item &gt; 0:</a:t>
            </a:r>
          </a:p>
          <a:p>
            <a:r>
              <a:rPr lang="en-US" sz="2400" baseline="-25000" dirty="0"/>
              <a:t>        </a:t>
            </a:r>
            <a:r>
              <a:rPr lang="en-US" sz="2400" baseline="-25000" dirty="0" err="1"/>
              <a:t>sum_positive</a:t>
            </a:r>
            <a:r>
              <a:rPr lang="en-US" sz="2400" baseline="-25000" dirty="0"/>
              <a:t> = </a:t>
            </a:r>
            <a:r>
              <a:rPr lang="en-US" sz="2400" baseline="-25000" dirty="0" err="1"/>
              <a:t>sum_positive</a:t>
            </a:r>
            <a:r>
              <a:rPr lang="en-US" sz="2400" baseline="-25000" dirty="0"/>
              <a:t> + item</a:t>
            </a:r>
          </a:p>
          <a:p>
            <a:r>
              <a:rPr lang="en-US" sz="2400" baseline="-25000" dirty="0"/>
              <a:t>        </a:t>
            </a:r>
            <a:r>
              <a:rPr lang="en-US" sz="2400" baseline="-25000" dirty="0" err="1"/>
              <a:t>count_positive</a:t>
            </a:r>
            <a:r>
              <a:rPr lang="en-US" sz="2400" baseline="-25000" dirty="0"/>
              <a:t> = </a:t>
            </a:r>
            <a:r>
              <a:rPr lang="en-US" sz="2400" baseline="-25000" dirty="0" err="1"/>
              <a:t>count_positive</a:t>
            </a:r>
            <a:r>
              <a:rPr lang="en-US" sz="2400" baseline="-25000" dirty="0"/>
              <a:t> + 1</a:t>
            </a:r>
          </a:p>
          <a:p>
            <a:r>
              <a:rPr lang="en-US" sz="2400" baseline="-25000" dirty="0"/>
              <a:t>    </a:t>
            </a:r>
            <a:r>
              <a:rPr lang="en-US" sz="2400" baseline="-25000" dirty="0" err="1"/>
              <a:t>elif</a:t>
            </a:r>
            <a:r>
              <a:rPr lang="en-US" sz="2400" baseline="-25000" dirty="0"/>
              <a:t> item &lt; 0:</a:t>
            </a:r>
          </a:p>
          <a:p>
            <a:r>
              <a:rPr lang="en-US" sz="2400" baseline="-25000" dirty="0"/>
              <a:t>        </a:t>
            </a:r>
            <a:r>
              <a:rPr lang="en-US" sz="2400" baseline="-25000" dirty="0" err="1"/>
              <a:t>sum_negative</a:t>
            </a:r>
            <a:r>
              <a:rPr lang="en-US" sz="2400" baseline="-25000" dirty="0"/>
              <a:t> = </a:t>
            </a:r>
            <a:r>
              <a:rPr lang="en-US" sz="2400" baseline="-25000" dirty="0" err="1"/>
              <a:t>sum_negative</a:t>
            </a:r>
            <a:r>
              <a:rPr lang="en-US" sz="2400" baseline="-25000" dirty="0"/>
              <a:t> + item</a:t>
            </a:r>
          </a:p>
          <a:p>
            <a:r>
              <a:rPr lang="en-US" sz="2400" baseline="-25000" dirty="0"/>
              <a:t>        </a:t>
            </a:r>
            <a:r>
              <a:rPr lang="en-US" sz="2400" baseline="-25000" dirty="0" err="1"/>
              <a:t>count_negative</a:t>
            </a:r>
            <a:r>
              <a:rPr lang="en-US" sz="2400" baseline="-25000" dirty="0"/>
              <a:t> = </a:t>
            </a:r>
            <a:r>
              <a:rPr lang="en-US" sz="2400" baseline="-25000" dirty="0" err="1"/>
              <a:t>count_negative</a:t>
            </a:r>
            <a:r>
              <a:rPr lang="en-US" sz="2400" baseline="-25000" dirty="0"/>
              <a:t> + 1</a:t>
            </a:r>
          </a:p>
          <a:p>
            <a:r>
              <a:rPr lang="en-US" sz="2400" baseline="-25000" dirty="0"/>
              <a:t>    else:</a:t>
            </a:r>
          </a:p>
          <a:p>
            <a:r>
              <a:rPr lang="en-US" sz="2400" baseline="-25000" dirty="0"/>
              <a:t>        </a:t>
            </a:r>
            <a:r>
              <a:rPr lang="en-US" sz="2400" baseline="-25000" dirty="0" err="1"/>
              <a:t>count_zeros</a:t>
            </a:r>
            <a:r>
              <a:rPr lang="en-US" sz="2400" baseline="-25000" dirty="0"/>
              <a:t> = </a:t>
            </a:r>
            <a:r>
              <a:rPr lang="en-US" sz="2400" baseline="-25000" dirty="0" err="1"/>
              <a:t>count_zeros</a:t>
            </a:r>
            <a:r>
              <a:rPr lang="en-US" sz="2400" baseline="-25000" dirty="0"/>
              <a:t> + 1</a:t>
            </a:r>
          </a:p>
          <a:p>
            <a:endParaRPr lang="en-US" sz="2400" baseline="-25000" dirty="0"/>
          </a:p>
          <a:p>
            <a:r>
              <a:rPr lang="en-US" sz="2400" baseline="-25000" dirty="0"/>
              <a:t>print(</a:t>
            </a:r>
            <a:r>
              <a:rPr lang="en-US" sz="2400" baseline="-25000" dirty="0" err="1"/>
              <a:t>sum_positive</a:t>
            </a:r>
            <a:r>
              <a:rPr lang="en-US" sz="2400" baseline="-25000" dirty="0"/>
              <a:t>)</a:t>
            </a:r>
          </a:p>
          <a:p>
            <a:r>
              <a:rPr lang="en-US" sz="2400" baseline="-25000" dirty="0"/>
              <a:t>print(</a:t>
            </a:r>
            <a:r>
              <a:rPr lang="en-US" sz="2400" baseline="-25000" dirty="0" err="1"/>
              <a:t>count_positive</a:t>
            </a:r>
            <a:r>
              <a:rPr lang="en-US" sz="2400" baseline="-25000" dirty="0"/>
              <a:t>)</a:t>
            </a:r>
          </a:p>
          <a:p>
            <a:r>
              <a:rPr lang="en-US" sz="2400" baseline="-25000" dirty="0"/>
              <a:t>print(</a:t>
            </a:r>
            <a:r>
              <a:rPr lang="en-US" sz="2400" baseline="-25000" dirty="0" err="1"/>
              <a:t>sum_negative</a:t>
            </a:r>
            <a:r>
              <a:rPr lang="en-US" sz="2400" baseline="-25000" dirty="0"/>
              <a:t>)</a:t>
            </a:r>
          </a:p>
          <a:p>
            <a:r>
              <a:rPr lang="en-US" sz="2400" baseline="-25000" dirty="0"/>
              <a:t>print(</a:t>
            </a:r>
            <a:r>
              <a:rPr lang="en-US" sz="2400" baseline="-25000" dirty="0" err="1"/>
              <a:t>count_negative</a:t>
            </a:r>
            <a:r>
              <a:rPr lang="en-US" sz="2400" baseline="-25000" dirty="0"/>
              <a:t>)</a:t>
            </a:r>
          </a:p>
          <a:p>
            <a:r>
              <a:rPr lang="en-US" sz="2400" baseline="-25000" dirty="0"/>
              <a:t>print(</a:t>
            </a:r>
            <a:r>
              <a:rPr lang="en-US" sz="2400" baseline="-25000" dirty="0" err="1"/>
              <a:t>count_zeros</a:t>
            </a:r>
            <a:r>
              <a:rPr lang="en-US" sz="2400" baseline="-25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87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(3)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 smtClean="0"/>
              <a:t>Ex No. </a:t>
            </a:r>
            <a:r>
              <a:rPr lang="en-US" sz="3200" dirty="0"/>
              <a:t>3</a:t>
            </a:r>
            <a:r>
              <a:rPr lang="en-US" sz="3200" dirty="0" smtClean="0"/>
              <a:t> </a:t>
            </a:r>
            <a:r>
              <a:rPr lang="en-US" sz="3200" dirty="0"/>
              <a:t>: # </a:t>
            </a:r>
            <a:r>
              <a:rPr lang="en-US" sz="3200" dirty="0" smtClean="0"/>
              <a:t>print only numbers from the list that are divisible by 3 and 5 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numbers_list</a:t>
            </a:r>
            <a:r>
              <a:rPr lang="en-US" sz="3200" dirty="0" smtClean="0"/>
              <a:t> </a:t>
            </a:r>
            <a:r>
              <a:rPr lang="en-US" sz="3200" dirty="0"/>
              <a:t>= [15, 30, 20, 45, 16, 20]</a:t>
            </a:r>
          </a:p>
          <a:p>
            <a:endParaRPr lang="en-US" sz="3200" dirty="0"/>
          </a:p>
          <a:p>
            <a:r>
              <a:rPr lang="en-US" sz="3200" dirty="0"/>
              <a:t>for item in </a:t>
            </a:r>
            <a:r>
              <a:rPr lang="en-US" sz="3200" dirty="0" err="1"/>
              <a:t>numbers_list</a:t>
            </a:r>
            <a:r>
              <a:rPr lang="en-US" sz="3200" dirty="0"/>
              <a:t>:</a:t>
            </a:r>
          </a:p>
          <a:p>
            <a:r>
              <a:rPr lang="en-US" sz="3200" dirty="0"/>
              <a:t>    if item % 3 == 0 and item % 5 == 0:</a:t>
            </a:r>
          </a:p>
          <a:p>
            <a:r>
              <a:rPr lang="en-US" sz="3200" dirty="0"/>
              <a:t>        print(item)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181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(4)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Ex No. 4 : # The task is to generate another list, which contains only the duplicate elements</a:t>
            </a:r>
          </a:p>
          <a:p>
            <a:endParaRPr lang="en-US" sz="3200" dirty="0"/>
          </a:p>
          <a:p>
            <a:r>
              <a:rPr lang="en-US" sz="2000" dirty="0" err="1"/>
              <a:t>lis</a:t>
            </a:r>
            <a:r>
              <a:rPr lang="en-US" sz="2000" dirty="0"/>
              <a:t> = [1, 2, 1, 2, 3, 4, 5, 1, 1, 2, 5, 6, 7, 8, 9, 9]</a:t>
            </a:r>
          </a:p>
          <a:p>
            <a:r>
              <a:rPr lang="en-US" sz="2000" dirty="0" err="1"/>
              <a:t>uniqueList</a:t>
            </a:r>
            <a:r>
              <a:rPr lang="en-US" sz="2000" dirty="0"/>
              <a:t> = []</a:t>
            </a:r>
          </a:p>
          <a:p>
            <a:r>
              <a:rPr lang="en-US" sz="2000" dirty="0" err="1"/>
              <a:t>duplicateList</a:t>
            </a:r>
            <a:r>
              <a:rPr lang="en-US" sz="2000" dirty="0"/>
              <a:t> = []</a:t>
            </a:r>
          </a:p>
          <a:p>
            <a:endParaRPr lang="en-US" sz="2000" dirty="0"/>
          </a:p>
          <a:p>
            <a:r>
              <a:rPr lang="en-US" sz="2000" dirty="0"/>
              <a:t>for item in </a:t>
            </a:r>
            <a:r>
              <a:rPr lang="en-US" sz="2000" dirty="0" err="1"/>
              <a:t>lis</a:t>
            </a:r>
            <a:r>
              <a:rPr lang="en-US" sz="2000" dirty="0"/>
              <a:t>:</a:t>
            </a:r>
          </a:p>
          <a:p>
            <a:r>
              <a:rPr lang="en-US" sz="2000" dirty="0"/>
              <a:t>    if item not in </a:t>
            </a:r>
            <a:r>
              <a:rPr lang="en-US" sz="2000" dirty="0" err="1"/>
              <a:t>uniqueList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uniqueList.append</a:t>
            </a:r>
            <a:r>
              <a:rPr lang="en-US" sz="2000" dirty="0"/>
              <a:t>(item)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elif</a:t>
            </a:r>
            <a:r>
              <a:rPr lang="en-US" sz="2000" dirty="0"/>
              <a:t> item not in </a:t>
            </a:r>
            <a:r>
              <a:rPr lang="en-US" sz="2000" dirty="0" err="1"/>
              <a:t>duplicateList</a:t>
            </a:r>
            <a:r>
              <a:rPr lang="en-US" sz="2000" dirty="0"/>
              <a:t>: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duplicateList.append</a:t>
            </a:r>
            <a:r>
              <a:rPr lang="en-US" sz="2000" dirty="0"/>
              <a:t>(item)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uniqueList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duplicateList</a:t>
            </a:r>
            <a:r>
              <a:rPr lang="en-US" sz="2000" dirty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62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Simple Examples (5)</a:t>
            </a:r>
            <a:endParaRPr lang="ar-EG" sz="36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5" y="1630496"/>
            <a:ext cx="1156771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Ex No. </a:t>
            </a:r>
            <a:r>
              <a:rPr lang="en-US" sz="3200" dirty="0"/>
              <a:t>5</a:t>
            </a:r>
            <a:r>
              <a:rPr lang="en-US" sz="3200" dirty="0" smtClean="0"/>
              <a:t> : # Swap the first and last element of the list</a:t>
            </a:r>
          </a:p>
          <a:p>
            <a:endParaRPr lang="en-US" sz="3200" dirty="0" smtClean="0"/>
          </a:p>
          <a:p>
            <a:r>
              <a:rPr lang="en-US" sz="2800" dirty="0" err="1"/>
              <a:t>newList</a:t>
            </a:r>
            <a:r>
              <a:rPr lang="en-US" sz="2800" dirty="0"/>
              <a:t> = [12, 35, 9, 56, 24]</a:t>
            </a:r>
          </a:p>
          <a:p>
            <a:r>
              <a:rPr lang="en-US" sz="2800" dirty="0"/>
              <a:t>size = 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newList</a:t>
            </a:r>
            <a:r>
              <a:rPr lang="en-US" sz="2800" dirty="0"/>
              <a:t>)</a:t>
            </a:r>
          </a:p>
          <a:p>
            <a:r>
              <a:rPr lang="en-US" sz="2800" dirty="0"/>
              <a:t># Swapping</a:t>
            </a:r>
          </a:p>
          <a:p>
            <a:r>
              <a:rPr lang="en-US" sz="2800" dirty="0"/>
              <a:t>temp = </a:t>
            </a:r>
            <a:r>
              <a:rPr lang="en-US" sz="2800" dirty="0" err="1"/>
              <a:t>newList</a:t>
            </a:r>
            <a:r>
              <a:rPr lang="en-US" sz="2800" dirty="0"/>
              <a:t>[0]</a:t>
            </a:r>
          </a:p>
          <a:p>
            <a:r>
              <a:rPr lang="en-US" sz="2800" dirty="0" err="1"/>
              <a:t>newList</a:t>
            </a:r>
            <a:r>
              <a:rPr lang="en-US" sz="2800" dirty="0"/>
              <a:t>[0] = </a:t>
            </a:r>
            <a:r>
              <a:rPr lang="en-US" sz="2800" dirty="0" err="1"/>
              <a:t>newList</a:t>
            </a:r>
            <a:r>
              <a:rPr lang="en-US" sz="2800" dirty="0"/>
              <a:t>[size - 1]</a:t>
            </a:r>
          </a:p>
          <a:p>
            <a:r>
              <a:rPr lang="en-US" sz="2800" dirty="0" err="1"/>
              <a:t>newList</a:t>
            </a:r>
            <a:r>
              <a:rPr lang="en-US" sz="2800" dirty="0"/>
              <a:t>[size - 1] = temp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newList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23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="" xmlns:a16="http://schemas.microsoft.com/office/drawing/2014/main" id="{113D49DE-279C-4EB7-8F48-7D15CDBF36D1}"/>
              </a:ext>
            </a:extLst>
          </p:cNvPr>
          <p:cNvSpPr>
            <a:spLocks noGrp="1"/>
          </p:cNvSpPr>
          <p:nvPr/>
        </p:nvSpPr>
        <p:spPr>
          <a:xfrm>
            <a:off x="1636519" y="2170079"/>
            <a:ext cx="9134116" cy="359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ar-EG" sz="6000" b="1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PT Bold Heading" panose="00000400000000000000" pitchFamily="2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600" dirty="0" smtClean="0"/>
              <a:t>Homework assignments</a:t>
            </a:r>
          </a:p>
          <a:p>
            <a:r>
              <a:rPr lang="ar-EG" sz="4000" dirty="0" smtClean="0"/>
              <a:t>واجبات في البيت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906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="" xmlns:a16="http://schemas.microsoft.com/office/drawing/2014/main" id="{113D49DE-279C-4EB7-8F48-7D15CDBF36D1}"/>
              </a:ext>
            </a:extLst>
          </p:cNvPr>
          <p:cNvSpPr>
            <a:spLocks noGrp="1"/>
          </p:cNvSpPr>
          <p:nvPr/>
        </p:nvSpPr>
        <p:spPr>
          <a:xfrm>
            <a:off x="1286897" y="1685984"/>
            <a:ext cx="9699352" cy="35936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ar-EG" sz="6000" b="1" kern="12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PT Bold Heading" panose="00000400000000000000" pitchFamily="2" charset="-78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800" dirty="0"/>
              <a:t>Collections </a:t>
            </a:r>
            <a:r>
              <a:rPr lang="en-US" sz="8800" dirty="0" smtClean="0"/>
              <a:t>[ Sequences]</a:t>
            </a:r>
          </a:p>
          <a:p>
            <a:r>
              <a:rPr lang="en-US" sz="8800" dirty="0" smtClean="0"/>
              <a:t>Lists in Python</a:t>
            </a:r>
          </a:p>
          <a:p>
            <a:r>
              <a:rPr lang="en-US" sz="8800" dirty="0" smtClean="0"/>
              <a:t>Lesson(3)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200403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1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H.w</a:t>
            </a:r>
            <a:r>
              <a:rPr lang="en-US" sz="3200" dirty="0" smtClean="0"/>
              <a:t> No. 1</a:t>
            </a:r>
            <a:r>
              <a:rPr lang="ar-EG" sz="3200" dirty="0" smtClean="0"/>
              <a:t>:</a:t>
            </a:r>
            <a:r>
              <a:rPr lang="en-US" sz="3200" dirty="0" smtClean="0"/>
              <a:t> </a:t>
            </a:r>
            <a:r>
              <a:rPr lang="en-US" sz="2800" dirty="0"/>
              <a:t># get the sum, count of </a:t>
            </a:r>
            <a:r>
              <a:rPr lang="en-US" sz="2800" dirty="0" smtClean="0"/>
              <a:t>even numbers, odd numbers from a list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58" y="2879974"/>
            <a:ext cx="4809936" cy="1073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879" y="2763441"/>
            <a:ext cx="3603380" cy="16957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ight Arrow 5"/>
          <p:cNvSpPr/>
          <p:nvPr/>
        </p:nvSpPr>
        <p:spPr>
          <a:xfrm>
            <a:off x="6095999" y="2763441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2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H.w</a:t>
            </a:r>
            <a:r>
              <a:rPr lang="en-US" sz="3200" dirty="0"/>
              <a:t> No. </a:t>
            </a:r>
            <a:r>
              <a:rPr lang="en-US" sz="3200" dirty="0" smtClean="0"/>
              <a:t>2: Create a program </a:t>
            </a:r>
            <a:r>
              <a:rPr lang="en-US" sz="3200" dirty="0"/>
              <a:t>to swap </a:t>
            </a:r>
            <a:r>
              <a:rPr lang="en-US" sz="3200" dirty="0" smtClean="0"/>
              <a:t>2 elements </a:t>
            </a:r>
            <a:r>
              <a:rPr lang="en-US" sz="3200" dirty="0"/>
              <a:t>at given positions</a:t>
            </a: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95" y="2583689"/>
            <a:ext cx="4015400" cy="15474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ight Arrow 9"/>
          <p:cNvSpPr/>
          <p:nvPr/>
        </p:nvSpPr>
        <p:spPr>
          <a:xfrm>
            <a:off x="5335070" y="3169161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843" y="2805038"/>
            <a:ext cx="3712640" cy="1430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9055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3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H.w</a:t>
            </a:r>
            <a:r>
              <a:rPr lang="en-US" sz="3200" dirty="0"/>
              <a:t> No. </a:t>
            </a:r>
            <a:r>
              <a:rPr lang="en-US" sz="3200" dirty="0" smtClean="0"/>
              <a:t>3 : Check </a:t>
            </a:r>
            <a:r>
              <a:rPr lang="en-US" sz="3200" dirty="0"/>
              <a:t>if an element exists in a list in Python </a:t>
            </a:r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5068770" y="3150322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268" y="3096977"/>
            <a:ext cx="3161905" cy="1066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225" y="3630311"/>
            <a:ext cx="3565483" cy="6996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08262"/>
            <a:ext cx="3619048" cy="971429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5068770" y="4873905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4225" y="5102281"/>
            <a:ext cx="3526958" cy="82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4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H.w</a:t>
            </a:r>
            <a:r>
              <a:rPr lang="en-US" sz="3200" dirty="0"/>
              <a:t> No. </a:t>
            </a:r>
            <a:r>
              <a:rPr lang="en-US" sz="3200" dirty="0" smtClean="0"/>
              <a:t>4 </a:t>
            </a:r>
            <a:r>
              <a:rPr lang="en-US" sz="3200" dirty="0"/>
              <a:t>: </a:t>
            </a:r>
            <a:r>
              <a:rPr lang="en-US" sz="3200" dirty="0" smtClean="0"/>
              <a:t>Count occurrence of a number in a list</a:t>
            </a:r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>
            <a:off x="5335070" y="3258329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76" y="3391719"/>
            <a:ext cx="4688232" cy="980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790" y="3614646"/>
            <a:ext cx="4580680" cy="53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61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</a:t>
            </a: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5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H.w</a:t>
            </a:r>
            <a:r>
              <a:rPr lang="en-US" sz="3200" dirty="0"/>
              <a:t> No. 5</a:t>
            </a:r>
            <a:r>
              <a:rPr lang="en-US" sz="3200" dirty="0" smtClean="0"/>
              <a:t> : </a:t>
            </a:r>
            <a:r>
              <a:rPr lang="en-US" sz="3200" dirty="0"/>
              <a:t># Multiply each element of the list by 2 and store them again in the list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5335070" y="3258329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7" y="3270167"/>
            <a:ext cx="4461091" cy="13237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790" y="3405108"/>
            <a:ext cx="4347480" cy="10678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144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</a:rPr>
              <a:t>H.W Assignment No. 6</a:t>
            </a:r>
            <a:endParaRPr lang="ar-EG" sz="28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47E9135F-1851-4C65-8402-B85259F82133}"/>
              </a:ext>
            </a:extLst>
          </p:cNvPr>
          <p:cNvSpPr txBox="1"/>
          <p:nvPr/>
        </p:nvSpPr>
        <p:spPr>
          <a:xfrm>
            <a:off x="312144" y="1643943"/>
            <a:ext cx="11567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H.w</a:t>
            </a:r>
            <a:r>
              <a:rPr lang="en-US" sz="3200" dirty="0"/>
              <a:t> No. </a:t>
            </a:r>
            <a:r>
              <a:rPr lang="en-US" sz="3200" dirty="0" smtClean="0"/>
              <a:t>6 : </a:t>
            </a:r>
            <a:r>
              <a:rPr lang="en-US" sz="3200" dirty="0"/>
              <a:t># </a:t>
            </a:r>
            <a:r>
              <a:rPr lang="en-US" sz="3200" dirty="0" smtClean="0"/>
              <a:t>Find the Max and Min element from a list</a:t>
            </a:r>
            <a:endParaRPr lang="en-US" sz="3200" dirty="0"/>
          </a:p>
        </p:txBody>
      </p:sp>
      <p:sp>
        <p:nvSpPr>
          <p:cNvPr id="10" name="Right Arrow 9"/>
          <p:cNvSpPr/>
          <p:nvPr/>
        </p:nvSpPr>
        <p:spPr>
          <a:xfrm>
            <a:off x="5335070" y="3258329"/>
            <a:ext cx="1521858" cy="1335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39" y="3163148"/>
            <a:ext cx="3712640" cy="1430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7571715" y="3555374"/>
            <a:ext cx="295154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Max = 90</a:t>
            </a:r>
          </a:p>
          <a:p>
            <a:r>
              <a:rPr lang="en-US" dirty="0" smtClean="0"/>
              <a:t>Min =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7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Python Lists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711884" y="1657390"/>
            <a:ext cx="107682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Create a List : -</a:t>
            </a:r>
          </a:p>
          <a:p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Python Lists are just like dynamically sized arrays,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declared in other languages (vector in C++ and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in Java).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In simple language, a list is a collection of things,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enclosed in [ ] and separated by commas.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1884" y="4916764"/>
            <a:ext cx="7557247" cy="181588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 err="1"/>
              <a:t>numbers_list</a:t>
            </a:r>
            <a:r>
              <a:rPr lang="en-US" sz="2800" dirty="0"/>
              <a:t> = [15, 16, 20, 3, 15, 20</a:t>
            </a:r>
            <a:r>
              <a:rPr lang="en-US" sz="2800" dirty="0" smtClean="0"/>
              <a:t>]</a:t>
            </a:r>
          </a:p>
          <a:p>
            <a:r>
              <a:rPr lang="en-US" sz="2800" dirty="0" err="1"/>
              <a:t>strings_list</a:t>
            </a:r>
            <a:r>
              <a:rPr lang="en-US" sz="2800" dirty="0"/>
              <a:t> = ['python', '</a:t>
            </a:r>
            <a:r>
              <a:rPr lang="en-US" sz="2800" dirty="0" err="1"/>
              <a:t>java','oracle</a:t>
            </a:r>
            <a:r>
              <a:rPr lang="en-US" sz="2800" dirty="0"/>
              <a:t>']</a:t>
            </a:r>
          </a:p>
          <a:p>
            <a:r>
              <a:rPr lang="en-US" sz="2800" dirty="0" err="1"/>
              <a:t>mixed_list</a:t>
            </a:r>
            <a:r>
              <a:rPr lang="en-US" sz="2800" dirty="0"/>
              <a:t> = ['</a:t>
            </a:r>
            <a:r>
              <a:rPr lang="en-US" sz="2800" dirty="0" err="1"/>
              <a:t>ahmed</a:t>
            </a:r>
            <a:r>
              <a:rPr lang="en-US" sz="2800" dirty="0"/>
              <a:t>', '</a:t>
            </a:r>
            <a:r>
              <a:rPr lang="en-US" sz="2800" dirty="0" err="1"/>
              <a:t>omar</a:t>
            </a:r>
            <a:r>
              <a:rPr lang="en-US" sz="2800" dirty="0"/>
              <a:t>', 15, 6000.44,'cairo']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583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3A5413C-19E5-4692-856A-4A28DF22A35F}"/>
              </a:ext>
            </a:extLst>
          </p:cNvPr>
          <p:cNvSpPr/>
          <p:nvPr/>
        </p:nvSpPr>
        <p:spPr>
          <a:xfrm>
            <a:off x="1290918" y="5353501"/>
            <a:ext cx="8795615" cy="1046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94A8A-3F8C-477D-9EB5-79D64CB84061}"/>
              </a:ext>
            </a:extLst>
          </p:cNvPr>
          <p:cNvSpPr/>
          <p:nvPr/>
        </p:nvSpPr>
        <p:spPr>
          <a:xfrm>
            <a:off x="4010139" y="2864225"/>
            <a:ext cx="6076395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Accessing Elements in List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624289" y="1705959"/>
            <a:ext cx="1156771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Access element using index: </a:t>
            </a:r>
            <a:r>
              <a:rPr lang="en-US" sz="28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index in list = 0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25975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strings_list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[0])</a:t>
            </a:r>
          </a:p>
          <a:p>
            <a:pPr marL="4625975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strings_list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[1])</a:t>
            </a:r>
          </a:p>
          <a:p>
            <a:pPr marL="4625975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print(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strings_list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</a:t>
            </a:r>
            <a:r>
              <a:rPr lang="en-US" sz="24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pPr marL="4625975"/>
            <a:endParaRPr lang="en-US" sz="2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Change </a:t>
            </a:r>
            <a:r>
              <a:rPr lang="en-US" sz="24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the element by index: </a:t>
            </a:r>
            <a:r>
              <a:rPr lang="en-US" sz="24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-</a:t>
            </a: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strings_list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‘python 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programming'</a:t>
            </a:r>
          </a:p>
          <a:p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3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3A5413C-19E5-4692-856A-4A28DF22A35F}"/>
              </a:ext>
            </a:extLst>
          </p:cNvPr>
          <p:cNvSpPr/>
          <p:nvPr/>
        </p:nvSpPr>
        <p:spPr>
          <a:xfrm>
            <a:off x="1290918" y="5353500"/>
            <a:ext cx="8795615" cy="1249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94A8A-3F8C-477D-9EB5-79D64CB84061}"/>
              </a:ext>
            </a:extLst>
          </p:cNvPr>
          <p:cNvSpPr/>
          <p:nvPr/>
        </p:nvSpPr>
        <p:spPr>
          <a:xfrm>
            <a:off x="4010139" y="2864225"/>
            <a:ext cx="6076395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Functions in List : append | extend | insert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624289" y="1705959"/>
            <a:ext cx="115677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append </a:t>
            </a:r>
            <a:r>
              <a:rPr lang="en-US" sz="28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function </a:t>
            </a:r>
            <a:endParaRPr lang="en-US" sz="28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8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               append </a:t>
            </a:r>
            <a:r>
              <a:rPr lang="en-US" sz="2800" dirty="0">
                <a:solidFill>
                  <a:srgbClr val="000000"/>
                </a:solidFill>
                <a:latin typeface="Segoe UI" panose="020B0502040204020203" pitchFamily="34" charset="0"/>
              </a:rPr>
              <a:t>new elements to the last of the </a:t>
            </a:r>
            <a:r>
              <a:rPr lang="en-US" sz="28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list</a:t>
            </a:r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7"/>
            <a:endParaRPr lang="en-US" sz="24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2400" b="1" dirty="0" err="1">
                <a:solidFill>
                  <a:srgbClr val="000000"/>
                </a:solidFill>
                <a:latin typeface="Segoe UI" panose="020B0502040204020203" pitchFamily="34" charset="0"/>
              </a:rPr>
              <a:t>student_name</a:t>
            </a:r>
            <a:r>
              <a:rPr lang="en-US" sz="2400" b="1" dirty="0">
                <a:solidFill>
                  <a:srgbClr val="000000"/>
                </a:solidFill>
                <a:latin typeface="Segoe UI" panose="020B0502040204020203" pitchFamily="34" charset="0"/>
              </a:rPr>
              <a:t> = 'Ahmed </a:t>
            </a:r>
            <a:r>
              <a:rPr lang="en-US" sz="24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Omar‘</a:t>
            </a:r>
          </a:p>
          <a:p>
            <a:pPr lvl="8"/>
            <a:endParaRPr lang="en-US" sz="2400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53975" lvl="8"/>
            <a:r>
              <a:rPr lang="en-US" sz="24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</a:t>
            </a:r>
            <a:r>
              <a:rPr lang="en-US" sz="24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extend function </a:t>
            </a:r>
            <a:endParaRPr lang="en-US" sz="24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 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to add a list to end of a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list</a:t>
            </a:r>
          </a:p>
          <a:p>
            <a:pPr lvl="2"/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list3 = ['mongo', '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react','angular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']</a:t>
            </a:r>
          </a:p>
          <a:p>
            <a:pPr lvl="2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strings_list.extend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(list3)</a:t>
            </a: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04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3A5413C-19E5-4692-856A-4A28DF22A35F}"/>
              </a:ext>
            </a:extLst>
          </p:cNvPr>
          <p:cNvSpPr/>
          <p:nvPr/>
        </p:nvSpPr>
        <p:spPr>
          <a:xfrm>
            <a:off x="1290918" y="5353500"/>
            <a:ext cx="8795615" cy="1249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94A8A-3F8C-477D-9EB5-79D64CB84061}"/>
              </a:ext>
            </a:extLst>
          </p:cNvPr>
          <p:cNvSpPr/>
          <p:nvPr/>
        </p:nvSpPr>
        <p:spPr>
          <a:xfrm>
            <a:off x="4010139" y="2864225"/>
            <a:ext cx="6787849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Functions in List : insert | </a:t>
            </a:r>
            <a:r>
              <a:rPr lang="en-US" sz="4400" b="1" dirty="0" err="1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len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624289" y="1705959"/>
            <a:ext cx="115677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insert function </a:t>
            </a: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addition of elements at the end of the List, for the addition of elements at the desired position</a:t>
            </a:r>
            <a:endParaRPr lang="en-US" sz="200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strings_list.insert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(0, 'basic programming')</a:t>
            </a:r>
          </a:p>
          <a:p>
            <a:pPr lvl="8"/>
            <a:r>
              <a:rPr lang="en-US" sz="2400" dirty="0" err="1">
                <a:solidFill>
                  <a:srgbClr val="000000"/>
                </a:solidFill>
                <a:latin typeface="Segoe UI" panose="020B0502040204020203" pitchFamily="34" charset="0"/>
              </a:rPr>
              <a:t>strings_list.insert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(0, list3)</a:t>
            </a:r>
          </a:p>
          <a:p>
            <a:pPr lvl="8"/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print(</a:t>
            </a:r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strings_list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  <a:endParaRPr lang="en-US" sz="2400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&gt; 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Len function </a:t>
            </a: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Get the length of the list </a:t>
            </a:r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strings_list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9834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3A5413C-19E5-4692-856A-4A28DF22A35F}"/>
              </a:ext>
            </a:extLst>
          </p:cNvPr>
          <p:cNvSpPr/>
          <p:nvPr/>
        </p:nvSpPr>
        <p:spPr>
          <a:xfrm>
            <a:off x="1290918" y="5353500"/>
            <a:ext cx="8795615" cy="1249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94A8A-3F8C-477D-9EB5-79D64CB84061}"/>
              </a:ext>
            </a:extLst>
          </p:cNvPr>
          <p:cNvSpPr/>
          <p:nvPr/>
        </p:nvSpPr>
        <p:spPr>
          <a:xfrm>
            <a:off x="4010139" y="2864225"/>
            <a:ext cx="6787849" cy="1371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Functions in List : remove | pop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624289" y="1705959"/>
            <a:ext cx="115677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remove function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Remove the 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first occurrence of the searched </a:t>
            </a:r>
            <a:r>
              <a:rPr lang="en-US" sz="2400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element</a:t>
            </a:r>
          </a:p>
          <a:p>
            <a:pPr lvl="8"/>
            <a:endParaRPr lang="en-US" sz="24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r>
              <a:rPr lang="en-US" sz="2400" u="sng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strings_list.remove</a:t>
            </a:r>
            <a:r>
              <a:rPr lang="en-US" sz="2400" u="sng" dirty="0">
                <a:solidFill>
                  <a:srgbClr val="000000"/>
                </a:solidFill>
                <a:latin typeface="Segoe UI" panose="020B0502040204020203" pitchFamily="34" charset="0"/>
              </a:rPr>
              <a:t>('mongo')</a:t>
            </a:r>
          </a:p>
          <a:p>
            <a:pPr lvl="8"/>
            <a:r>
              <a:rPr lang="en-US" sz="2400" u="sng" dirty="0" err="1">
                <a:solidFill>
                  <a:srgbClr val="000000"/>
                </a:solidFill>
                <a:latin typeface="Segoe UI" panose="020B0502040204020203" pitchFamily="34" charset="0"/>
              </a:rPr>
              <a:t>strings_list.remove</a:t>
            </a:r>
            <a:r>
              <a:rPr lang="en-US" sz="2400" u="sng" dirty="0">
                <a:solidFill>
                  <a:srgbClr val="000000"/>
                </a:solidFill>
                <a:latin typeface="Segoe UI" panose="020B0502040204020203" pitchFamily="34" charset="0"/>
              </a:rPr>
              <a:t>('react')</a:t>
            </a:r>
          </a:p>
          <a:p>
            <a:pPr lvl="8"/>
            <a:r>
              <a:rPr lang="en-US" sz="2400" u="sng" dirty="0" err="1">
                <a:solidFill>
                  <a:srgbClr val="000000"/>
                </a:solidFill>
                <a:latin typeface="Segoe UI" panose="020B0502040204020203" pitchFamily="34" charset="0"/>
              </a:rPr>
              <a:t>strings_list.remove</a:t>
            </a:r>
            <a:r>
              <a:rPr lang="en-US" sz="2400" u="sng" dirty="0">
                <a:solidFill>
                  <a:srgbClr val="000000"/>
                </a:solidFill>
                <a:latin typeface="Segoe UI" panose="020B0502040204020203" pitchFamily="34" charset="0"/>
              </a:rPr>
              <a:t>('angular')</a:t>
            </a:r>
            <a:endParaRPr lang="en-US" sz="2400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</a:t>
            </a:r>
            <a:r>
              <a:rPr lang="en-US" sz="28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p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op function </a:t>
            </a: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# removes only the last element of the list,</a:t>
            </a:r>
          </a:p>
          <a:p>
            <a:pPr marL="0" lvl="2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to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remove an element from a specific position of the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removed_item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strings_list.pop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removed_item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strings_list.pop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(0)</a:t>
            </a:r>
          </a:p>
          <a:p>
            <a:pPr lvl="2"/>
            <a:endParaRPr 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49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3A5413C-19E5-4692-856A-4A28DF22A35F}"/>
              </a:ext>
            </a:extLst>
          </p:cNvPr>
          <p:cNvSpPr/>
          <p:nvPr/>
        </p:nvSpPr>
        <p:spPr>
          <a:xfrm>
            <a:off x="1290918" y="5353500"/>
            <a:ext cx="8795615" cy="1249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94A8A-3F8C-477D-9EB5-79D64CB84061}"/>
              </a:ext>
            </a:extLst>
          </p:cNvPr>
          <p:cNvSpPr/>
          <p:nvPr/>
        </p:nvSpPr>
        <p:spPr>
          <a:xfrm>
            <a:off x="4010139" y="2864225"/>
            <a:ext cx="6787849" cy="1048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Functions in List : reverse | sort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624289" y="1705959"/>
            <a:ext cx="115677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reverse function 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To reverse a list</a:t>
            </a:r>
          </a:p>
          <a:p>
            <a:endParaRPr lang="en-US" sz="2400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400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lvl="8"/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strings_list.reverse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()</a:t>
            </a:r>
            <a:endParaRPr lang="en-US" sz="24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lvl="8"/>
            <a:endParaRPr lang="en-US" sz="24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</a:t>
            </a:r>
            <a:r>
              <a:rPr lang="en-US" sz="28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s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ort function </a:t>
            </a:r>
            <a:endParaRPr lang="en-US" sz="2800" b="1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# 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to sort a list </a:t>
            </a:r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asc</a:t>
            </a:r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or </a:t>
            </a:r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desc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endParaRPr lang="en-US" sz="2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pPr lvl="2"/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numbers_list.sort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2"/>
            <a:r>
              <a:rPr lang="en-US" sz="2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numbers_list.sort</a:t>
            </a:r>
            <a:r>
              <a:rPr lang="en-US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(reverse=True)</a:t>
            </a:r>
          </a:p>
        </p:txBody>
      </p:sp>
    </p:spTree>
    <p:extLst>
      <p:ext uri="{BB962C8B-B14F-4D97-AF65-F5344CB8AC3E}">
        <p14:creationId xmlns:p14="http://schemas.microsoft.com/office/powerpoint/2010/main" val="122365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DD94A8A-3F8C-477D-9EB5-79D64CB84061}"/>
              </a:ext>
            </a:extLst>
          </p:cNvPr>
          <p:cNvSpPr/>
          <p:nvPr/>
        </p:nvSpPr>
        <p:spPr>
          <a:xfrm>
            <a:off x="2863440" y="2877673"/>
            <a:ext cx="6787849" cy="21515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CFC30E-1333-4602-ACF4-89E5D8123DEC}"/>
              </a:ext>
            </a:extLst>
          </p:cNvPr>
          <p:cNvSpPr txBox="1">
            <a:spLocks/>
          </p:cNvSpPr>
          <p:nvPr/>
        </p:nvSpPr>
        <p:spPr>
          <a:xfrm>
            <a:off x="838200" y="-1"/>
            <a:ext cx="10515600" cy="12889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>
              <a:lnSpc>
                <a:spcPct val="80000"/>
              </a:lnSpc>
              <a:spcBef>
                <a:spcPts val="1000"/>
              </a:spcBef>
            </a:pPr>
            <a:r>
              <a:rPr lang="en-US" sz="4400" b="1" dirty="0" smtClean="0">
                <a:ln>
                  <a:solidFill>
                    <a:schemeClr val="bg1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kkal Majalla" panose="02000000000000000000" pitchFamily="2" charset="-78"/>
                <a:ea typeface="+mn-ea"/>
                <a:cs typeface="+mn-cs"/>
              </a:rPr>
              <a:t>Functions in List : max() min() sum()</a:t>
            </a:r>
            <a:endParaRPr lang="ar-EG" sz="4400" b="1" dirty="0">
              <a:ln>
                <a:solidFill>
                  <a:schemeClr val="bg1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akkal Majalla" panose="02000000000000000000" pitchFamily="2" charset="-78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7E9135F-1851-4C65-8402-B85259F82133}"/>
              </a:ext>
            </a:extLst>
          </p:cNvPr>
          <p:cNvSpPr txBox="1"/>
          <p:nvPr/>
        </p:nvSpPr>
        <p:spPr>
          <a:xfrm>
            <a:off x="624289" y="1705959"/>
            <a:ext cx="1156771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&gt; </a:t>
            </a:r>
            <a:r>
              <a:rPr lang="en-US" sz="2800" b="1" u="sng" dirty="0" smtClean="0">
                <a:solidFill>
                  <a:srgbClr val="000000"/>
                </a:solidFill>
                <a:latin typeface="Segoe UI" panose="020B0502040204020203" pitchFamily="34" charset="0"/>
              </a:rPr>
              <a:t>max() function, min() function, sum() function</a:t>
            </a:r>
          </a:p>
          <a:p>
            <a:endParaRPr lang="en-US" sz="2400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400" u="sng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sz="2400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lvl="8"/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			print(max(</a:t>
            </a:r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numbers_list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))</a:t>
            </a:r>
          </a:p>
          <a:p>
            <a:pPr marL="0" lvl="8"/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			print(min(</a:t>
            </a:r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numbers_list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))</a:t>
            </a:r>
          </a:p>
          <a:p>
            <a:pPr marL="0" lvl="8"/>
            <a:r>
              <a:rPr lang="en-US" sz="2400" dirty="0" smtClean="0">
                <a:solidFill>
                  <a:srgbClr val="000000"/>
                </a:solidFill>
                <a:latin typeface="Segoe UI" panose="020B0502040204020203" pitchFamily="34" charset="0"/>
              </a:rPr>
              <a:t>				print(sum(</a:t>
            </a:r>
            <a:r>
              <a:rPr lang="en-US" sz="2400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numbers_list</a:t>
            </a:r>
            <a:r>
              <a:rPr lang="en-US" sz="2400" dirty="0">
                <a:solidFill>
                  <a:srgbClr val="000000"/>
                </a:solidFill>
                <a:latin typeface="Segoe UI" panose="020B0502040204020203" pitchFamily="34" charset="0"/>
              </a:rPr>
              <a:t>))</a:t>
            </a:r>
            <a:endParaRPr lang="en-US" sz="2400" b="1" u="sng" dirty="0" smtClean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75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9395</TotalTime>
  <Words>976</Words>
  <Application>Microsoft Office PowerPoint</Application>
  <PresentationFormat>Widescreen</PresentationFormat>
  <Paragraphs>205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Consolas</vt:lpstr>
      <vt:lpstr>PT Bold Heading</vt:lpstr>
      <vt:lpstr>Sakkal Majalla</vt:lpstr>
      <vt:lpstr>Segoe UI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hassan tallat</dc:creator>
  <cp:lastModifiedBy>yahia</cp:lastModifiedBy>
  <cp:revision>265</cp:revision>
  <dcterms:created xsi:type="dcterms:W3CDTF">2021-10-04T21:04:07Z</dcterms:created>
  <dcterms:modified xsi:type="dcterms:W3CDTF">2023-11-20T11:22:11Z</dcterms:modified>
</cp:coreProperties>
</file>