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418" r:id="rId2"/>
    <p:sldId id="369" r:id="rId3"/>
    <p:sldId id="390" r:id="rId4"/>
    <p:sldId id="414" r:id="rId5"/>
    <p:sldId id="370" r:id="rId6"/>
    <p:sldId id="395" r:id="rId7"/>
    <p:sldId id="393" r:id="rId8"/>
    <p:sldId id="394" r:id="rId9"/>
    <p:sldId id="392" r:id="rId10"/>
    <p:sldId id="403" r:id="rId11"/>
    <p:sldId id="419" r:id="rId12"/>
    <p:sldId id="420" r:id="rId13"/>
    <p:sldId id="421" r:id="rId14"/>
    <p:sldId id="422" r:id="rId15"/>
    <p:sldId id="396" r:id="rId16"/>
    <p:sldId id="415" r:id="rId17"/>
    <p:sldId id="397" r:id="rId18"/>
    <p:sldId id="398" r:id="rId19"/>
    <p:sldId id="406" r:id="rId20"/>
    <p:sldId id="405" r:id="rId21"/>
    <p:sldId id="416" r:id="rId22"/>
    <p:sldId id="407" r:id="rId23"/>
    <p:sldId id="409" r:id="rId24"/>
    <p:sldId id="408" r:id="rId25"/>
    <p:sldId id="410" r:id="rId26"/>
    <p:sldId id="411" r:id="rId27"/>
    <p:sldId id="412" r:id="rId28"/>
    <p:sldId id="413" r:id="rId29"/>
    <p:sldId id="4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" initials="H" lastIdx="2" clrIdx="0">
    <p:extLst>
      <p:ext uri="{19B8F6BF-5375-455C-9EA6-DF929625EA0E}">
        <p15:presenceInfo xmlns:p15="http://schemas.microsoft.com/office/powerpoint/2012/main" userId="Has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7DDF1"/>
    <a:srgbClr val="FAB0BC"/>
    <a:srgbClr val="F17B8F"/>
    <a:srgbClr val="FD5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58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A5F16F-F4BD-4CB5-AAEC-9B18A649769C}" type="datetimeFigureOut">
              <a:rPr lang="en-US" smtClean="0"/>
              <a:pPr/>
              <a:t>8/12/2023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5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436014" y="2116340"/>
            <a:ext cx="233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Yahia </a:t>
            </a:r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</a:rPr>
              <a:t>Momtaz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7198" y="2639560"/>
            <a:ext cx="348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Programming</a:t>
            </a:r>
          </a:p>
          <a:p>
            <a:pPr algn="ctr"/>
            <a:r>
              <a:rPr lang="en-US" sz="2800" b="1" dirty="0" smtClean="0"/>
              <a:t>Diploma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285315" y="3593667"/>
            <a:ext cx="605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+201090873748 | +201097003465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03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 – Main Benefits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Tuples Main Benefits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1- Tuples are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immutable ( cannot be changed )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2- Slight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performance improvement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3-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Unpacking on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Function Return Values of type Tuple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5-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Tuples are like records ( rows of a table 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6- They're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more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used 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some purposes, e.g. an ordered pair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of coordinates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7-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They can be used as keys in a dictionary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44452" y="1288972"/>
            <a:ext cx="5609348" cy="10156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000" dirty="0" err="1"/>
              <a:t>person_tuple</a:t>
            </a:r>
            <a:r>
              <a:rPr lang="fr-FR" sz="2000" dirty="0"/>
              <a:t> = (101, 'Ahmed </a:t>
            </a:r>
            <a:r>
              <a:rPr lang="fr-FR" sz="2000" dirty="0" err="1"/>
              <a:t>Esam</a:t>
            </a:r>
            <a:r>
              <a:rPr lang="fr-FR" sz="2000" dirty="0"/>
              <a:t>', 5000.0, </a:t>
            </a:r>
            <a:r>
              <a:rPr lang="fr-FR" sz="2000" dirty="0" smtClean="0"/>
              <a:t>'</a:t>
            </a:r>
            <a:r>
              <a:rPr lang="fr-FR" sz="2000" dirty="0" err="1" smtClean="0"/>
              <a:t>Cairo</a:t>
            </a:r>
            <a:r>
              <a:rPr lang="fr-FR" sz="2000" dirty="0" smtClean="0"/>
              <a:t>‘)</a:t>
            </a:r>
            <a:endParaRPr lang="fr-FR" sz="2000" dirty="0"/>
          </a:p>
          <a:p>
            <a:r>
              <a:rPr lang="fr-FR" sz="2000" dirty="0" err="1" smtClean="0"/>
              <a:t>coordinate_tuple</a:t>
            </a:r>
            <a:r>
              <a:rPr lang="fr-FR" sz="2000" dirty="0" smtClean="0"/>
              <a:t> = ( 123, 160, 220)</a:t>
            </a:r>
          </a:p>
          <a:p>
            <a:r>
              <a:rPr lang="fr-FR" sz="2000" dirty="0" err="1" smtClean="0"/>
              <a:t>color_rgb_code</a:t>
            </a:r>
            <a:r>
              <a:rPr lang="fr-FR" sz="2000" dirty="0" smtClean="0"/>
              <a:t> = ( 255, 202, 110)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46154"/>
            <a:ext cx="5385864" cy="1890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829" y="4731794"/>
            <a:ext cx="4314286" cy="19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2235" y="2335175"/>
            <a:ext cx="2037651" cy="17188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678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97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1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1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 smtClean="0"/>
              <a:t># </a:t>
            </a:r>
            <a:r>
              <a:rPr lang="en-US" sz="2800" dirty="0" smtClean="0"/>
              <a:t>Remove Duplicates From a List of Tuples : Make it unique List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6022811" y="3821148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81416" y="2583689"/>
            <a:ext cx="3695702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ps_List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</a:p>
          <a:p>
            <a:r>
              <a:rPr lang="en-US" sz="2400" dirty="0"/>
              <a:t>    ('192.168.0.15', </a:t>
            </a:r>
            <a:r>
              <a:rPr lang="en-US" sz="2400" dirty="0" smtClean="0"/>
              <a:t>‘y’</a:t>
            </a:r>
            <a:r>
              <a:rPr lang="en-US" sz="2400" dirty="0" smtClean="0"/>
              <a:t>),</a:t>
            </a:r>
            <a:endParaRPr lang="en-US" sz="2400" dirty="0"/>
          </a:p>
          <a:p>
            <a:r>
              <a:rPr lang="en-US" sz="2400" dirty="0"/>
              <a:t>    ('192.168.0.22', </a:t>
            </a:r>
            <a:r>
              <a:rPr lang="en-US" sz="2400" dirty="0" smtClean="0"/>
              <a:t>‘y’</a:t>
            </a:r>
            <a:r>
              <a:rPr lang="en-US" sz="2400" dirty="0" smtClean="0"/>
              <a:t>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'192.168.0.14', ‘y’),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'192.168.0.24', ‘n’),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'192.168.0.15', ‘y’),</a:t>
            </a:r>
            <a:endParaRPr lang="en-US" sz="2400" dirty="0"/>
          </a:p>
          <a:p>
            <a:r>
              <a:rPr lang="en-US" sz="2400" dirty="0"/>
              <a:t>    ('192.168.0.11', </a:t>
            </a:r>
            <a:r>
              <a:rPr lang="en-US" sz="2400" dirty="0" smtClean="0"/>
              <a:t>‘y’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73251" y="2762983"/>
            <a:ext cx="3695702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ps_List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</a:p>
          <a:p>
            <a:r>
              <a:rPr lang="en-US" sz="2400" dirty="0"/>
              <a:t>    ('192.168.0.15', </a:t>
            </a:r>
            <a:r>
              <a:rPr lang="en-US" sz="2400" dirty="0" smtClean="0"/>
              <a:t>‘y’</a:t>
            </a:r>
            <a:r>
              <a:rPr lang="en-US" sz="2400" dirty="0" smtClean="0"/>
              <a:t>),</a:t>
            </a:r>
            <a:endParaRPr lang="en-US" sz="2400" dirty="0"/>
          </a:p>
          <a:p>
            <a:r>
              <a:rPr lang="en-US" sz="2400" dirty="0"/>
              <a:t>    ('192.168.0.22', </a:t>
            </a:r>
            <a:r>
              <a:rPr lang="en-US" sz="2400" dirty="0" smtClean="0"/>
              <a:t>‘y’</a:t>
            </a:r>
            <a:r>
              <a:rPr lang="en-US" sz="2400" dirty="0" smtClean="0"/>
              <a:t>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'192.168.0.14', ‘y’),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'192.168.0.24', ‘n’),</a:t>
            </a:r>
            <a:endParaRPr lang="en-US" sz="2400" dirty="0"/>
          </a:p>
          <a:p>
            <a:r>
              <a:rPr lang="en-US" sz="2400" dirty="0" smtClean="0"/>
              <a:t>    </a:t>
            </a:r>
            <a:r>
              <a:rPr lang="en-US" sz="2400" dirty="0"/>
              <a:t>('192.168.0.11', </a:t>
            </a:r>
            <a:r>
              <a:rPr lang="en-US" sz="2400" dirty="0" smtClean="0"/>
              <a:t>‘y’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51289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2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en-US" sz="3200" dirty="0" smtClean="0"/>
              <a:t>2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 smtClean="0"/>
              <a:t># </a:t>
            </a:r>
            <a:r>
              <a:rPr lang="en-US" sz="2800" dirty="0" smtClean="0"/>
              <a:t>Print Sum of salary of all employees – from tuples in a list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6351393" y="3758913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143" y="2583689"/>
            <a:ext cx="5710667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company_employees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</a:p>
          <a:p>
            <a:r>
              <a:rPr lang="fr-FR" sz="2400" dirty="0"/>
              <a:t>(101, 'Ahmed </a:t>
            </a:r>
            <a:r>
              <a:rPr lang="fr-FR" sz="2400" dirty="0" err="1"/>
              <a:t>Esam</a:t>
            </a:r>
            <a:r>
              <a:rPr lang="fr-FR" sz="2400" dirty="0"/>
              <a:t>', </a:t>
            </a:r>
            <a:r>
              <a:rPr lang="fr-FR" sz="2400" dirty="0" smtClean="0"/>
              <a:t>10000.0</a:t>
            </a:r>
            <a:r>
              <a:rPr lang="fr-FR" sz="2400" dirty="0"/>
              <a:t>, '</a:t>
            </a:r>
            <a:r>
              <a:rPr lang="fr-FR" sz="2400" dirty="0" err="1"/>
              <a:t>Cairo</a:t>
            </a:r>
            <a:r>
              <a:rPr lang="fr-FR" sz="2400" dirty="0" smtClean="0"/>
              <a:t>‘)</a:t>
            </a:r>
            <a:r>
              <a:rPr lang="en-US" sz="2400" dirty="0" smtClean="0"/>
              <a:t>,</a:t>
            </a:r>
          </a:p>
          <a:p>
            <a:r>
              <a:rPr lang="fr-FR" sz="2400" dirty="0"/>
              <a:t>(</a:t>
            </a:r>
            <a:r>
              <a:rPr lang="fr-FR" sz="2400" dirty="0" smtClean="0"/>
              <a:t>102, ‘Ibrahim Ahmed', 9000.0</a:t>
            </a:r>
            <a:r>
              <a:rPr lang="fr-FR" sz="2400" dirty="0"/>
              <a:t>, '</a:t>
            </a:r>
            <a:r>
              <a:rPr lang="fr-FR" sz="2400" dirty="0" err="1"/>
              <a:t>Cairo</a:t>
            </a:r>
            <a:r>
              <a:rPr lang="fr-FR" sz="2400" dirty="0"/>
              <a:t>‘)</a:t>
            </a:r>
            <a:r>
              <a:rPr lang="en-US" sz="2400" dirty="0"/>
              <a:t>,</a:t>
            </a:r>
          </a:p>
          <a:p>
            <a:r>
              <a:rPr lang="fr-FR" sz="2400" dirty="0"/>
              <a:t>(</a:t>
            </a:r>
            <a:r>
              <a:rPr lang="fr-FR" sz="2400" dirty="0" smtClean="0"/>
              <a:t>103, ‘</a:t>
            </a:r>
            <a:r>
              <a:rPr lang="fr-FR" sz="2400" dirty="0" err="1" smtClean="0"/>
              <a:t>Adham</a:t>
            </a:r>
            <a:r>
              <a:rPr lang="fr-FR" sz="2400" dirty="0" smtClean="0"/>
              <a:t> Aly', </a:t>
            </a:r>
            <a:r>
              <a:rPr lang="fr-FR" sz="2400" dirty="0"/>
              <a:t>5000.0, '</a:t>
            </a:r>
            <a:r>
              <a:rPr lang="fr-FR" sz="2400" dirty="0" err="1"/>
              <a:t>Cairo</a:t>
            </a:r>
            <a:r>
              <a:rPr lang="fr-FR" sz="2400" dirty="0"/>
              <a:t>‘)</a:t>
            </a:r>
            <a:r>
              <a:rPr lang="en-US" sz="2400" dirty="0"/>
              <a:t>,</a:t>
            </a:r>
          </a:p>
          <a:p>
            <a:r>
              <a:rPr lang="fr-FR" sz="2400" dirty="0"/>
              <a:t>(</a:t>
            </a:r>
            <a:r>
              <a:rPr lang="fr-FR" sz="2400" dirty="0" smtClean="0"/>
              <a:t>104, ‘Islam Hassan', 7000.0</a:t>
            </a:r>
            <a:r>
              <a:rPr lang="fr-FR" sz="2400" dirty="0"/>
              <a:t>, '</a:t>
            </a:r>
            <a:r>
              <a:rPr lang="fr-FR" sz="2400" dirty="0" err="1"/>
              <a:t>Cairo</a:t>
            </a:r>
            <a:r>
              <a:rPr lang="fr-FR" sz="2400" dirty="0" smtClean="0"/>
              <a:t>‘)</a:t>
            </a:r>
            <a:endParaRPr lang="en-US" sz="2400" dirty="0"/>
          </a:p>
          <a:p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873251" y="3528080"/>
            <a:ext cx="3695702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Sum = 31000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657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ar-EG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3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ar-EG" sz="3200" dirty="0" smtClean="0"/>
              <a:t>3</a:t>
            </a:r>
            <a:r>
              <a:rPr lang="en-US" sz="3200" dirty="0" smtClean="0"/>
              <a:t> </a:t>
            </a:r>
            <a:r>
              <a:rPr lang="en-US" sz="2800" dirty="0" smtClean="0"/>
              <a:t># </a:t>
            </a:r>
            <a:r>
              <a:rPr lang="en-US" sz="2800" dirty="0" smtClean="0"/>
              <a:t>Count and print no. of Male, no. of Female in the list of Tuples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6351393" y="3758913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2143" y="2583689"/>
            <a:ext cx="5710667" cy="255454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company_employees</a:t>
            </a:r>
            <a:r>
              <a:rPr lang="en-US" sz="2000" dirty="0" smtClean="0"/>
              <a:t> </a:t>
            </a:r>
            <a:r>
              <a:rPr lang="en-US" sz="2000" dirty="0"/>
              <a:t>= [</a:t>
            </a:r>
          </a:p>
          <a:p>
            <a:r>
              <a:rPr lang="fr-FR" sz="2000" dirty="0"/>
              <a:t>(101, </a:t>
            </a:r>
            <a:r>
              <a:rPr lang="fr-FR" sz="2000" dirty="0" smtClean="0"/>
              <a:t>‘</a:t>
            </a:r>
            <a:r>
              <a:rPr lang="fr-FR" sz="2000" dirty="0" err="1" smtClean="0"/>
              <a:t>Hayam</a:t>
            </a:r>
            <a:r>
              <a:rPr lang="fr-FR" sz="2000" dirty="0" smtClean="0"/>
              <a:t> </a:t>
            </a:r>
            <a:r>
              <a:rPr lang="fr-FR" sz="2000" dirty="0" err="1"/>
              <a:t>Esam</a:t>
            </a:r>
            <a:r>
              <a:rPr lang="fr-FR" sz="2000" dirty="0"/>
              <a:t>', </a:t>
            </a:r>
            <a:r>
              <a:rPr lang="fr-FR" sz="2000" dirty="0" smtClean="0"/>
              <a:t>10000.0</a:t>
            </a:r>
            <a:r>
              <a:rPr lang="fr-FR" sz="2000" dirty="0"/>
              <a:t>, </a:t>
            </a:r>
            <a:r>
              <a:rPr lang="fr-FR" sz="2000" dirty="0" smtClean="0"/>
              <a:t>‘</a:t>
            </a:r>
            <a:r>
              <a:rPr lang="fr-FR" sz="2000" dirty="0" err="1" smtClean="0"/>
              <a:t>Engineer</a:t>
            </a:r>
            <a:r>
              <a:rPr lang="fr-FR" sz="2000" dirty="0" smtClean="0"/>
              <a:t>‘, ‘F’)</a:t>
            </a:r>
            <a:r>
              <a:rPr lang="en-US" sz="2000" dirty="0" smtClean="0"/>
              <a:t>,</a:t>
            </a:r>
          </a:p>
          <a:p>
            <a:r>
              <a:rPr lang="fr-FR" sz="2000" dirty="0"/>
              <a:t>(</a:t>
            </a:r>
            <a:r>
              <a:rPr lang="fr-FR" sz="2000" dirty="0" smtClean="0"/>
              <a:t>102, ‘Ibrahim Ahmed', 9000.0</a:t>
            </a:r>
            <a:r>
              <a:rPr lang="fr-FR" sz="2000" dirty="0"/>
              <a:t>, </a:t>
            </a:r>
            <a:r>
              <a:rPr lang="fr-FR" sz="2000" dirty="0" smtClean="0"/>
              <a:t>‘</a:t>
            </a:r>
            <a:r>
              <a:rPr lang="fr-FR" sz="2000" dirty="0" err="1" smtClean="0"/>
              <a:t>Accountant</a:t>
            </a:r>
            <a:r>
              <a:rPr lang="fr-FR" sz="2000" dirty="0" smtClean="0"/>
              <a:t>‘, ‘M’)</a:t>
            </a:r>
            <a:r>
              <a:rPr lang="en-US" sz="2000" dirty="0"/>
              <a:t>,</a:t>
            </a:r>
          </a:p>
          <a:p>
            <a:r>
              <a:rPr lang="fr-FR" sz="2000" dirty="0"/>
              <a:t>(</a:t>
            </a:r>
            <a:r>
              <a:rPr lang="fr-FR" sz="2000" dirty="0" smtClean="0"/>
              <a:t>103, ‘</a:t>
            </a:r>
            <a:r>
              <a:rPr lang="fr-FR" sz="2000" dirty="0" err="1" smtClean="0"/>
              <a:t>Adham</a:t>
            </a:r>
            <a:r>
              <a:rPr lang="fr-FR" sz="2000" dirty="0" smtClean="0"/>
              <a:t> Aly', </a:t>
            </a:r>
            <a:r>
              <a:rPr lang="fr-FR" sz="2000" dirty="0"/>
              <a:t>5000.0, </a:t>
            </a:r>
            <a:r>
              <a:rPr lang="fr-FR" sz="2000" dirty="0" smtClean="0"/>
              <a:t>‘</a:t>
            </a:r>
            <a:r>
              <a:rPr lang="fr-FR" sz="2000" dirty="0" err="1" smtClean="0"/>
              <a:t>Engineer</a:t>
            </a:r>
            <a:r>
              <a:rPr lang="fr-FR" sz="2000" dirty="0" smtClean="0"/>
              <a:t>‘,’M’)</a:t>
            </a:r>
            <a:r>
              <a:rPr lang="en-US" sz="2000" dirty="0"/>
              <a:t>,</a:t>
            </a:r>
          </a:p>
          <a:p>
            <a:r>
              <a:rPr lang="fr-FR" sz="2000" dirty="0"/>
              <a:t>(</a:t>
            </a:r>
            <a:r>
              <a:rPr lang="fr-FR" sz="2000" dirty="0" smtClean="0"/>
              <a:t>104, ‘Islam Hassan', 7000.0</a:t>
            </a:r>
            <a:r>
              <a:rPr lang="fr-FR" sz="2000" dirty="0"/>
              <a:t>, </a:t>
            </a:r>
            <a:r>
              <a:rPr lang="fr-FR" sz="2000" dirty="0" smtClean="0"/>
              <a:t>‘</a:t>
            </a:r>
            <a:r>
              <a:rPr lang="fr-FR" sz="2000" dirty="0" err="1" smtClean="0"/>
              <a:t>Sales‘,’M</a:t>
            </a:r>
            <a:r>
              <a:rPr lang="fr-FR" sz="2000" dirty="0" smtClean="0"/>
              <a:t>’),</a:t>
            </a:r>
          </a:p>
          <a:p>
            <a:r>
              <a:rPr lang="fr-FR" sz="2000" dirty="0"/>
              <a:t>(</a:t>
            </a:r>
            <a:r>
              <a:rPr lang="fr-FR" sz="2000" dirty="0" smtClean="0"/>
              <a:t>105, ‘</a:t>
            </a:r>
            <a:r>
              <a:rPr lang="fr-FR" sz="2000" dirty="0" err="1" smtClean="0"/>
              <a:t>Marwa</a:t>
            </a:r>
            <a:r>
              <a:rPr lang="fr-FR" sz="2000" dirty="0" smtClean="0"/>
              <a:t> </a:t>
            </a:r>
            <a:r>
              <a:rPr lang="fr-FR" sz="2000" dirty="0" err="1" smtClean="0"/>
              <a:t>Esam</a:t>
            </a:r>
            <a:r>
              <a:rPr lang="fr-FR" sz="2000" dirty="0" smtClean="0"/>
              <a:t>', </a:t>
            </a:r>
            <a:r>
              <a:rPr lang="fr-FR" sz="2000" dirty="0"/>
              <a:t>7000.0, </a:t>
            </a:r>
            <a:r>
              <a:rPr lang="fr-FR" sz="2000" dirty="0" smtClean="0"/>
              <a:t>‘</a:t>
            </a:r>
            <a:r>
              <a:rPr lang="fr-FR" sz="2000" dirty="0" err="1" smtClean="0"/>
              <a:t>Marketer</a:t>
            </a:r>
            <a:r>
              <a:rPr lang="fr-FR" sz="2000" dirty="0" smtClean="0"/>
              <a:t>‘,’F’),</a:t>
            </a:r>
            <a:endParaRPr lang="en-US" sz="2000" dirty="0"/>
          </a:p>
          <a:p>
            <a:r>
              <a:rPr lang="fr-FR" sz="2000" dirty="0"/>
              <a:t>(</a:t>
            </a:r>
            <a:r>
              <a:rPr lang="fr-FR" sz="2000" dirty="0" smtClean="0"/>
              <a:t>106, ‘Ola </a:t>
            </a:r>
            <a:r>
              <a:rPr lang="fr-FR" sz="2000" dirty="0"/>
              <a:t>Hassan', 7000.0, </a:t>
            </a:r>
            <a:r>
              <a:rPr lang="fr-FR" sz="2000" dirty="0" smtClean="0"/>
              <a:t>‘</a:t>
            </a:r>
            <a:r>
              <a:rPr lang="fr-FR" sz="2000" dirty="0" err="1" smtClean="0"/>
              <a:t>Engineer</a:t>
            </a:r>
            <a:r>
              <a:rPr lang="fr-FR" sz="2000" dirty="0" smtClean="0"/>
              <a:t>‘,’F’)</a:t>
            </a:r>
            <a:endParaRPr lang="en-US" sz="2000" dirty="0"/>
          </a:p>
          <a:p>
            <a:r>
              <a:rPr lang="en-US" sz="2000" dirty="0" smtClean="0"/>
              <a:t>]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23153" y="3704344"/>
            <a:ext cx="369570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Male Count = 3</a:t>
            </a:r>
          </a:p>
          <a:p>
            <a:r>
              <a:rPr lang="en-US" sz="2400" dirty="0" smtClean="0"/>
              <a:t>Female Count = 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10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286897" y="1685984"/>
            <a:ext cx="9699352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Collections – Cont.</a:t>
            </a:r>
          </a:p>
          <a:p>
            <a:r>
              <a:rPr lang="en-US" sz="8800" dirty="0" smtClean="0">
                <a:solidFill>
                  <a:schemeClr val="accent3">
                    <a:lumMod val="50000"/>
                  </a:schemeClr>
                </a:solidFill>
              </a:rPr>
              <a:t>Dictionaries </a:t>
            </a:r>
            <a:r>
              <a:rPr lang="en-US" sz="8800" dirty="0" smtClean="0"/>
              <a:t>in details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624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Dictionaries Agenda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Dictionary Agenda</a:t>
            </a: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Create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dding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/ modifying element in a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ccess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element based on a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ccess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all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keys and all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values and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items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emove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item from 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oop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over 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Examples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Assignments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1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Dictionaries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Dictionaries description</a:t>
            </a: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Dictionary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 Python is a collection of keys values, used to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store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 values like a map, which, unlike other data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types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which hold only a single value as an element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Dictionary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are mutable [ can be changed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Dictionary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holds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key:value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pair. Key-Value is provided in the dictionary to make it more optimized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Dictionaries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 Python are a well designed version of a very common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data structure called a hash map.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3806" y="5442128"/>
            <a:ext cx="661595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week_days_dict = {1: 'Sat', 2: 'Sun', 3: 'Mon',</a:t>
            </a:r>
          </a:p>
          <a:p>
            <a:r>
              <a:rPr lang="en-US" sz="2400"/>
              <a:t>                  4 : 'Tue', 5:'Wed', 6:'Thr', 7:'Fri'}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19" y="5031558"/>
            <a:ext cx="3435375" cy="1705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389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Create a </a:t>
            </a:r>
            <a:r>
              <a:rPr 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Dict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Adding / Modifying element in a </a:t>
            </a:r>
            <a:r>
              <a:rPr 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Dict</a:t>
            </a:r>
            <a:endParaRPr lang="en-US" sz="28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Access element 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Dictionaries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Create, Adding, Modifying, Access element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7129" y="2187448"/>
            <a:ext cx="10000129" cy="193899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week_days_dict</a:t>
            </a:r>
            <a:r>
              <a:rPr lang="en-US" sz="2400" dirty="0" smtClean="0"/>
              <a:t> = {1: 'Sat', 2: 'Sun', 3: 'Mon', 4 : 'Tue', 5:'Wed', 6:'Thr', 7:'Fri'}</a:t>
            </a:r>
          </a:p>
          <a:p>
            <a:r>
              <a:rPr lang="en-US" sz="2400" dirty="0" err="1" smtClean="0"/>
              <a:t>order_status</a:t>
            </a:r>
            <a:r>
              <a:rPr lang="en-US" sz="2400" dirty="0" smtClean="0"/>
              <a:t> = {1: 'Pending', 2: 'Shipping', 3: 'Cancelled', 4:'Received'}</a:t>
            </a:r>
          </a:p>
          <a:p>
            <a:r>
              <a:rPr lang="en-US" sz="2400" dirty="0" err="1" smtClean="0"/>
              <a:t>gender_type</a:t>
            </a:r>
            <a:r>
              <a:rPr lang="en-US" sz="2400" dirty="0" smtClean="0"/>
              <a:t> </a:t>
            </a:r>
            <a:r>
              <a:rPr lang="en-US" sz="2400" dirty="0"/>
              <a:t>= {'M': 'Male', '</a:t>
            </a:r>
            <a:r>
              <a:rPr lang="en-US" sz="2400" dirty="0" err="1"/>
              <a:t>F':'Female</a:t>
            </a:r>
            <a:r>
              <a:rPr lang="en-US" sz="2400" dirty="0"/>
              <a:t>'}</a:t>
            </a:r>
          </a:p>
          <a:p>
            <a:r>
              <a:rPr lang="en-US" sz="2400" dirty="0" err="1" smtClean="0"/>
              <a:t>shopping_prices_dict</a:t>
            </a:r>
            <a:r>
              <a:rPr lang="en-US" sz="2400" dirty="0" smtClean="0"/>
              <a:t> </a:t>
            </a:r>
            <a:r>
              <a:rPr lang="en-US" sz="2400" dirty="0"/>
              <a:t>= {'milk': 30.0, 'eggs': 120.0, 'butter': 60.0, 'bread': 10.0}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442881" y="4866568"/>
            <a:ext cx="879437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shopping_prices_dict</a:t>
            </a:r>
            <a:r>
              <a:rPr lang="en-US" sz="2400" dirty="0" smtClean="0"/>
              <a:t>[‘Nescafe'] </a:t>
            </a:r>
            <a:r>
              <a:rPr lang="en-US" sz="2400" dirty="0"/>
              <a:t>= 45.5</a:t>
            </a:r>
          </a:p>
          <a:p>
            <a:r>
              <a:rPr lang="en-US" sz="2400" dirty="0" err="1"/>
              <a:t>shopping_prices_dict</a:t>
            </a:r>
            <a:r>
              <a:rPr lang="en-US" sz="2400" dirty="0"/>
              <a:t>['milk'] = 39.0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96868" y="6070959"/>
            <a:ext cx="714039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 smtClean="0"/>
              <a:t>nescafe_price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 smtClean="0"/>
              <a:t>shopping_prices_dict</a:t>
            </a:r>
            <a:r>
              <a:rPr lang="en-US" sz="2000" dirty="0" smtClean="0"/>
              <a:t>[‘Nescafe']</a:t>
            </a:r>
            <a:endParaRPr lang="en-US" sz="2000" dirty="0"/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nescafe_price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862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Removing element from a dictionary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114300"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lvl="8" indent="-342900">
              <a:buFont typeface="Arial" panose="020B0604020202020204" pitchFamily="34" charset="0"/>
              <a:buChar char="•"/>
            </a:pPr>
            <a:r>
              <a:rPr lang="en-US" sz="24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Concat</a:t>
            </a: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Multi dictionaries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Dictionaries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removing element from a dictionary</a:t>
            </a:r>
          </a:p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Concat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multi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dicts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54708" y="2461954"/>
            <a:ext cx="852543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shopping_prices_dict.pop(‘bread')</a:t>
            </a:r>
            <a:endParaRPr lang="en-US" sz="2400" dirty="0"/>
          </a:p>
          <a:p>
            <a:r>
              <a:rPr lang="en-US" sz="2400" dirty="0" smtClean="0"/>
              <a:t>print(</a:t>
            </a:r>
            <a:r>
              <a:rPr lang="en-US" sz="2400" dirty="0" err="1" smtClean="0"/>
              <a:t>shopping_prices_dict</a:t>
            </a:r>
            <a:r>
              <a:rPr lang="en-US" sz="2400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8871" y="4698648"/>
            <a:ext cx="9931273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dict1 = {101 : 'Ahmed', 102 :'Ola', 103:'Omar'}</a:t>
            </a:r>
          </a:p>
          <a:p>
            <a:r>
              <a:rPr lang="en-US" sz="2400" dirty="0"/>
              <a:t>dict2 = {104 : 'Ibrahim', 105 :'</a:t>
            </a:r>
            <a:r>
              <a:rPr lang="en-US" sz="2400" dirty="0" err="1"/>
              <a:t>Sayed</a:t>
            </a:r>
            <a:r>
              <a:rPr lang="en-US" sz="2400" dirty="0"/>
              <a:t>', 106:'Fathy'}</a:t>
            </a:r>
          </a:p>
          <a:p>
            <a:r>
              <a:rPr lang="en-US" sz="2400" dirty="0" smtClean="0"/>
              <a:t>dict1.update(dict2)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66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286897" y="1685984"/>
            <a:ext cx="9699352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Lesson 04</a:t>
            </a:r>
          </a:p>
          <a:p>
            <a:r>
              <a:rPr lang="en-US" sz="8800" dirty="0" smtClean="0"/>
              <a:t>Collections – Cont.</a:t>
            </a:r>
          </a:p>
          <a:p>
            <a:r>
              <a:rPr lang="en-US" sz="8800" dirty="0" smtClean="0">
                <a:solidFill>
                  <a:schemeClr val="accent3">
                    <a:lumMod val="50000"/>
                  </a:schemeClr>
                </a:solidFill>
              </a:rPr>
              <a:t>Tuples</a:t>
            </a:r>
            <a:r>
              <a:rPr lang="en-US" sz="8800" dirty="0" smtClean="0"/>
              <a:t> in details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25150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90" y="1692512"/>
            <a:ext cx="40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over a dict.</a:t>
            </a:r>
            <a:r>
              <a:rPr lang="ar-E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 extract Keys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Dictionaries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Loop over a dictionary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518" y="2396968"/>
            <a:ext cx="5177117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for item_key in shopping_prices_dict:</a:t>
            </a:r>
          </a:p>
          <a:p>
            <a:r>
              <a:rPr lang="en-US" sz="2400"/>
              <a:t>    print(item_key)</a:t>
            </a:r>
          </a:p>
          <a:p>
            <a:r>
              <a:rPr lang="en-US" sz="2400"/>
              <a:t>    print(shopping_prices_dict[item_key])</a:t>
            </a:r>
          </a:p>
          <a:p>
            <a:r>
              <a:rPr lang="en-US" sz="2400"/>
              <a:t>    print('---')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848285" y="5074624"/>
            <a:ext cx="6958232" cy="15696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item_key</a:t>
            </a:r>
            <a:r>
              <a:rPr lang="en-US" sz="2400" dirty="0"/>
              <a:t>, </a:t>
            </a:r>
            <a:r>
              <a:rPr lang="en-US" sz="2400" dirty="0" err="1"/>
              <a:t>item_value</a:t>
            </a:r>
            <a:r>
              <a:rPr lang="en-US" sz="2400" dirty="0"/>
              <a:t> in </a:t>
            </a:r>
            <a:r>
              <a:rPr lang="en-US" sz="2400" dirty="0" err="1"/>
              <a:t>shopping_prices_dict.items</a:t>
            </a:r>
            <a:r>
              <a:rPr lang="en-US" sz="2400" dirty="0"/>
              <a:t>():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item_key</a:t>
            </a:r>
            <a:r>
              <a:rPr lang="en-US" sz="2400" dirty="0"/>
              <a:t>)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item_value</a:t>
            </a:r>
            <a:r>
              <a:rPr lang="en-US" sz="2400" dirty="0"/>
              <a:t>)</a:t>
            </a:r>
          </a:p>
          <a:p>
            <a:r>
              <a:rPr lang="en-US" sz="2400" dirty="0"/>
              <a:t>    print('---')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4848285" y="4491822"/>
            <a:ext cx="4835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over a dict. :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extract Keys &amp; values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4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8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Lists </a:t>
            </a:r>
            <a:r>
              <a:rPr lang="en-US" sz="24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vs</a:t>
            </a: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Dictionary </a:t>
            </a:r>
            <a:r>
              <a:rPr lang="en-US" sz="24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vs</a:t>
            </a: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Tuple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Dictionaries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removing element from a dictionary</a:t>
            </a:r>
          </a:p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Dictionary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vs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a List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vs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a Tuple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2822" y="2557717"/>
            <a:ext cx="11254378" cy="163121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shopping_list</a:t>
            </a:r>
            <a:r>
              <a:rPr lang="en-US" sz="2000" dirty="0" smtClean="0"/>
              <a:t> </a:t>
            </a:r>
            <a:r>
              <a:rPr lang="en-US" sz="2000" dirty="0"/>
              <a:t>= ['milk, eggs, butter, bread</a:t>
            </a:r>
            <a:r>
              <a:rPr lang="en-US" sz="2000" dirty="0" smtClean="0"/>
              <a:t>'] 		</a:t>
            </a:r>
            <a:r>
              <a:rPr lang="en-US" sz="2000" dirty="0" smtClean="0">
                <a:solidFill>
                  <a:schemeClr val="tx1"/>
                </a:solidFill>
              </a:rPr>
              <a:t># represent a column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/>
              <a:t>shopping_prices_dict</a:t>
            </a:r>
            <a:r>
              <a:rPr lang="en-US" sz="2000" dirty="0"/>
              <a:t> = {'milk': 30.0, 'eggs': 120.0, 'butter': 60.0, 'bread': 10.0</a:t>
            </a:r>
            <a:r>
              <a:rPr lang="en-US" sz="2000" dirty="0" smtClean="0"/>
              <a:t>} </a:t>
            </a:r>
            <a:r>
              <a:rPr lang="en-US" sz="2000" dirty="0" smtClean="0">
                <a:solidFill>
                  <a:schemeClr val="tx1"/>
                </a:solidFill>
              </a:rPr>
              <a:t># represent pairs key, value</a:t>
            </a:r>
          </a:p>
          <a:p>
            <a:r>
              <a:rPr lang="en-US" sz="2000" dirty="0" err="1" smtClean="0"/>
              <a:t>shopping_tuple</a:t>
            </a:r>
            <a:r>
              <a:rPr lang="en-US" sz="2000" dirty="0" smtClean="0"/>
              <a:t> = (1, ‘milk’, ‘2 </a:t>
            </a:r>
            <a:r>
              <a:rPr lang="en-US" sz="2000" dirty="0" err="1" smtClean="0"/>
              <a:t>Litre</a:t>
            </a:r>
            <a:r>
              <a:rPr lang="en-US" sz="2000" dirty="0" smtClean="0"/>
              <a:t>’, ‘pure milk’) 	</a:t>
            </a:r>
            <a:r>
              <a:rPr lang="en-US" sz="2000" dirty="0" smtClean="0">
                <a:solidFill>
                  <a:schemeClr val="tx1"/>
                </a:solidFill>
              </a:rPr>
              <a:t># represent a row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072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(1)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1 </a:t>
            </a:r>
            <a:r>
              <a:rPr lang="en-US" sz="3200" dirty="0"/>
              <a:t>: #  Merge 2 </a:t>
            </a:r>
            <a:r>
              <a:rPr lang="en-US" sz="3200" dirty="0" smtClean="0"/>
              <a:t>Lists </a:t>
            </a:r>
            <a:r>
              <a:rPr lang="en-US" sz="3200" dirty="0"/>
              <a:t>into a single Dictionary with key </a:t>
            </a:r>
            <a:r>
              <a:rPr lang="en-US" sz="3200" dirty="0" smtClean="0"/>
              <a:t>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957" y="2556795"/>
            <a:ext cx="6707220" cy="267765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emp_ids_list</a:t>
            </a:r>
            <a:r>
              <a:rPr lang="en-US" sz="2400" dirty="0"/>
              <a:t> = [101, 102, </a:t>
            </a:r>
            <a:r>
              <a:rPr lang="en-US" sz="2400" dirty="0" smtClean="0"/>
              <a:t>103]</a:t>
            </a:r>
            <a:endParaRPr lang="en-US" sz="2400" dirty="0"/>
          </a:p>
          <a:p>
            <a:r>
              <a:rPr lang="en-US" sz="2400" dirty="0" err="1"/>
              <a:t>emp_names_list</a:t>
            </a:r>
            <a:r>
              <a:rPr lang="en-US" sz="2400" dirty="0"/>
              <a:t> = ['Ahmed', 'Omar', 'Sarah']</a:t>
            </a:r>
          </a:p>
          <a:p>
            <a:r>
              <a:rPr lang="en-US" sz="2400" dirty="0"/>
              <a:t>people_dict = {}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emp_ids_list</a:t>
            </a:r>
            <a:r>
              <a:rPr lang="en-US" sz="2400" dirty="0"/>
              <a:t>)):</a:t>
            </a:r>
          </a:p>
          <a:p>
            <a:r>
              <a:rPr lang="en-US" sz="2400" dirty="0"/>
              <a:t>    people_dict [</a:t>
            </a:r>
            <a:r>
              <a:rPr lang="en-US" sz="2400" dirty="0" err="1"/>
              <a:t>emp_ids_list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] = </a:t>
            </a:r>
            <a:r>
              <a:rPr lang="en-US" sz="2400" dirty="0" err="1"/>
              <a:t>emp_names_list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people_dict</a:t>
            </a:r>
            <a:r>
              <a:rPr lang="en-US" sz="2400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93" y="4949413"/>
            <a:ext cx="8476190" cy="1263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78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</a:t>
            </a:r>
            <a:r>
              <a:rPr lang="ar-EG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2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</a:t>
            </a:r>
            <a:r>
              <a:rPr lang="ar-EG" sz="3200" dirty="0" smtClean="0"/>
              <a:t>2</a:t>
            </a:r>
            <a:r>
              <a:rPr lang="en-US" sz="3200" dirty="0" smtClean="0"/>
              <a:t> : # </a:t>
            </a:r>
            <a:r>
              <a:rPr lang="en-US" sz="2400" dirty="0" smtClean="0"/>
              <a:t>List of Dictionaries </a:t>
            </a:r>
            <a:r>
              <a:rPr lang="en-US" sz="2400" dirty="0"/>
              <a:t>: create a list of dictionary with </a:t>
            </a:r>
            <a:r>
              <a:rPr lang="en-US" sz="2400" dirty="0" smtClean="0"/>
              <a:t>student </a:t>
            </a:r>
            <a:r>
              <a:rPr lang="en-US" sz="2400" dirty="0"/>
              <a:t>id as key and name as value</a:t>
            </a:r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059" y="3181771"/>
            <a:ext cx="6812884" cy="1874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/>
          <p:cNvSpPr txBox="1"/>
          <p:nvPr/>
        </p:nvSpPr>
        <p:spPr>
          <a:xfrm>
            <a:off x="624290" y="2584603"/>
            <a:ext cx="11567710" cy="40934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data_list</a:t>
            </a:r>
            <a:r>
              <a:rPr lang="en-US" sz="2000" dirty="0"/>
              <a:t> = [{7058: '</a:t>
            </a:r>
            <a:r>
              <a:rPr lang="en-US" sz="2000" dirty="0" err="1"/>
              <a:t>sravan</a:t>
            </a:r>
            <a:r>
              <a:rPr lang="en-US" sz="2000" dirty="0"/>
              <a:t>', 7059: '</a:t>
            </a:r>
            <a:r>
              <a:rPr lang="en-US" sz="2000" dirty="0" err="1"/>
              <a:t>jyothika</a:t>
            </a:r>
            <a:r>
              <a:rPr lang="en-US" sz="2000" dirty="0" smtClean="0"/>
              <a:t>',  </a:t>
            </a:r>
            <a:r>
              <a:rPr lang="en-US" sz="2000" dirty="0"/>
              <a:t>7072: '</a:t>
            </a:r>
            <a:r>
              <a:rPr lang="en-US" sz="2000" dirty="0" err="1"/>
              <a:t>harsha</a:t>
            </a:r>
            <a:r>
              <a:rPr lang="en-US" sz="2000" dirty="0"/>
              <a:t>', 7075: '</a:t>
            </a:r>
            <a:r>
              <a:rPr lang="en-US" sz="2000" dirty="0" err="1"/>
              <a:t>deepika</a:t>
            </a:r>
            <a:r>
              <a:rPr lang="en-US" sz="2000" dirty="0"/>
              <a:t>'}]</a:t>
            </a:r>
          </a:p>
          <a:p>
            <a:r>
              <a:rPr lang="en-US" sz="2000" dirty="0">
                <a:solidFill>
                  <a:schemeClr val="tx2"/>
                </a:solidFill>
              </a:rPr>
              <a:t># display the list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data_list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tx2"/>
                </a:solidFill>
              </a:rPr>
              <a:t># display the first index of the list </a:t>
            </a:r>
            <a:r>
              <a:rPr lang="en-US" sz="2000" dirty="0" smtClean="0">
                <a:solidFill>
                  <a:schemeClr val="tx2"/>
                </a:solidFill>
              </a:rPr>
              <a:t>which </a:t>
            </a:r>
            <a:r>
              <a:rPr lang="en-US" sz="2000" dirty="0">
                <a:solidFill>
                  <a:schemeClr val="tx2"/>
                </a:solidFill>
              </a:rPr>
              <a:t>is the whole </a:t>
            </a:r>
            <a:r>
              <a:rPr lang="en-US" sz="2000" dirty="0" err="1">
                <a:solidFill>
                  <a:schemeClr val="tx2"/>
                </a:solidFill>
              </a:rPr>
              <a:t>dict</a:t>
            </a:r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/>
              <a:t>print(</a:t>
            </a:r>
            <a:r>
              <a:rPr lang="en-US" sz="2000" dirty="0" err="1"/>
              <a:t>data_list</a:t>
            </a:r>
            <a:r>
              <a:rPr lang="en-US" sz="2000" dirty="0"/>
              <a:t>[0</a:t>
            </a:r>
            <a:r>
              <a:rPr lang="en-US" sz="2000" dirty="0" smtClean="0"/>
              <a:t>])</a:t>
            </a:r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# display data of key 7058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data_list</a:t>
            </a:r>
            <a:r>
              <a:rPr lang="en-US" sz="2000" dirty="0"/>
              <a:t>[0][7058</a:t>
            </a:r>
            <a:r>
              <a:rPr lang="en-US" sz="2000" dirty="0" smtClean="0"/>
              <a:t>])</a:t>
            </a:r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# adding another </a:t>
            </a:r>
            <a:r>
              <a:rPr lang="en-US" sz="2000" dirty="0" err="1">
                <a:solidFill>
                  <a:schemeClr val="tx2"/>
                </a:solidFill>
              </a:rPr>
              <a:t>dict</a:t>
            </a:r>
            <a:r>
              <a:rPr lang="en-US" sz="2000" dirty="0">
                <a:solidFill>
                  <a:schemeClr val="tx2"/>
                </a:solidFill>
              </a:rPr>
              <a:t> to the list</a:t>
            </a:r>
          </a:p>
          <a:p>
            <a:r>
              <a:rPr lang="en-US" sz="2000" dirty="0" err="1"/>
              <a:t>data_list.append</a:t>
            </a:r>
            <a:r>
              <a:rPr lang="en-US" sz="2000" dirty="0"/>
              <a:t>({7011: '</a:t>
            </a:r>
            <a:r>
              <a:rPr lang="en-US" sz="2000" dirty="0" err="1"/>
              <a:t>Hamad</a:t>
            </a:r>
            <a:r>
              <a:rPr lang="en-US" sz="2000" dirty="0"/>
              <a:t>', 7012: '</a:t>
            </a:r>
            <a:r>
              <a:rPr lang="en-US" sz="2000" dirty="0" err="1"/>
              <a:t>Franshika</a:t>
            </a:r>
            <a:r>
              <a:rPr lang="en-US" sz="2000" dirty="0"/>
              <a:t>'})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data_list</a:t>
            </a:r>
            <a:r>
              <a:rPr lang="en-US" sz="2000" dirty="0"/>
              <a:t>[1][7011</a:t>
            </a:r>
            <a:r>
              <a:rPr lang="en-US" sz="2000" dirty="0" smtClean="0"/>
              <a:t>])</a:t>
            </a:r>
            <a:endParaRPr lang="en-US" sz="2000" dirty="0"/>
          </a:p>
          <a:p>
            <a:r>
              <a:rPr lang="en-US" sz="2000" dirty="0">
                <a:solidFill>
                  <a:schemeClr val="tx2"/>
                </a:solidFill>
              </a:rPr>
              <a:t># update the value of </a:t>
            </a:r>
            <a:r>
              <a:rPr lang="en-US" sz="2000" dirty="0" err="1">
                <a:solidFill>
                  <a:schemeClr val="tx2"/>
                </a:solidFill>
              </a:rPr>
              <a:t>dict</a:t>
            </a:r>
            <a:r>
              <a:rPr lang="en-US" sz="2000" dirty="0">
                <a:solidFill>
                  <a:schemeClr val="tx2"/>
                </a:solidFill>
              </a:rPr>
              <a:t> of index 1 in the list with the key 7011</a:t>
            </a:r>
          </a:p>
          <a:p>
            <a:r>
              <a:rPr lang="en-US" sz="2000" dirty="0" err="1"/>
              <a:t>data_list</a:t>
            </a:r>
            <a:r>
              <a:rPr lang="en-US" sz="2000" dirty="0"/>
              <a:t>[1][7011] = '</a:t>
            </a:r>
            <a:r>
              <a:rPr lang="en-US" sz="2000" dirty="0" err="1"/>
              <a:t>Ibraham</a:t>
            </a:r>
            <a:r>
              <a:rPr lang="en-US" sz="2000" dirty="0"/>
              <a:t>'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data_list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0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(3)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3 </a:t>
            </a:r>
            <a:r>
              <a:rPr lang="en-US" sz="3200" dirty="0"/>
              <a:t>: # </a:t>
            </a:r>
            <a:r>
              <a:rPr lang="en-US" sz="3200" dirty="0" smtClean="0"/>
              <a:t>Combine </a:t>
            </a:r>
            <a:r>
              <a:rPr lang="en-US" sz="3200" dirty="0"/>
              <a:t>two different dictionaries and plus same keys</a:t>
            </a:r>
            <a:endParaRPr lang="en-US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2146" y="2556795"/>
            <a:ext cx="6707220" cy="34163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dict1 = {'a': 100, 'b': 150, 'c': 100}</a:t>
            </a:r>
          </a:p>
          <a:p>
            <a:r>
              <a:rPr lang="en-US" sz="2400" dirty="0"/>
              <a:t>dict2 = {'a': 50, 'c': 100, 'd': 150}</a:t>
            </a:r>
          </a:p>
          <a:p>
            <a:endParaRPr lang="en-US" sz="2400" dirty="0"/>
          </a:p>
          <a:p>
            <a:r>
              <a:rPr lang="en-US" sz="2400" dirty="0"/>
              <a:t>for key in dict2:</a:t>
            </a:r>
          </a:p>
          <a:p>
            <a:r>
              <a:rPr lang="en-US" sz="2400" dirty="0"/>
              <a:t>    if </a:t>
            </a:r>
            <a:r>
              <a:rPr lang="en-US" sz="2400" dirty="0" smtClean="0"/>
              <a:t>key </a:t>
            </a:r>
            <a:r>
              <a:rPr lang="en-US" sz="2400" dirty="0"/>
              <a:t>in dict1:</a:t>
            </a:r>
          </a:p>
          <a:p>
            <a:r>
              <a:rPr lang="en-US" sz="2400" dirty="0"/>
              <a:t>        dict1[key] = dict1[key] + </a:t>
            </a:r>
            <a:r>
              <a:rPr lang="en-US" sz="2400" dirty="0" smtClean="0"/>
              <a:t>dict2[key</a:t>
            </a:r>
            <a:r>
              <a:rPr lang="en-US" sz="2400" dirty="0"/>
              <a:t>]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dict1[key] = dict2[key]</a:t>
            </a:r>
          </a:p>
          <a:p>
            <a:r>
              <a:rPr lang="en-US" sz="2400" dirty="0"/>
              <a:t>print(dict1)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756" y="5674252"/>
            <a:ext cx="8233714" cy="10358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821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210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1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1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 smtClean="0"/>
              <a:t># Converting </a:t>
            </a:r>
            <a:r>
              <a:rPr lang="en-US" sz="2800" dirty="0"/>
              <a:t>a List of Tuples to a </a:t>
            </a:r>
            <a:r>
              <a:rPr lang="en-US" sz="2800" dirty="0" smtClean="0"/>
              <a:t>Dictionary – Beginner (Google)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6022811" y="3821148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63" y="2439218"/>
            <a:ext cx="8495238" cy="11714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358" y="5367253"/>
            <a:ext cx="8079289" cy="988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6941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2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2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/>
              <a:t># </a:t>
            </a:r>
            <a:r>
              <a:rPr lang="en-US" sz="2800" dirty="0" smtClean="0"/>
              <a:t>Join </a:t>
            </a:r>
            <a:r>
              <a:rPr lang="en-US" sz="2800" dirty="0"/>
              <a:t>multi tuples into 1 </a:t>
            </a:r>
            <a:r>
              <a:rPr lang="en-US" sz="2800" dirty="0" smtClean="0"/>
              <a:t>dictionary - Beginner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1389305" y="4054340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46" y="2244999"/>
            <a:ext cx="8161905" cy="16857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305" y="5474352"/>
            <a:ext cx="10495238" cy="12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7244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199" y="-485908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3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en-US" sz="3200" dirty="0"/>
              <a:t>3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/>
              <a:t># Library </a:t>
            </a:r>
            <a:r>
              <a:rPr lang="en-US" sz="2800" dirty="0" smtClean="0"/>
              <a:t>example - Beginner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0" y="3421519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824" y="694616"/>
            <a:ext cx="7364506" cy="11130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/>
          <p:cNvSpPr txBox="1"/>
          <p:nvPr/>
        </p:nvSpPr>
        <p:spPr>
          <a:xfrm>
            <a:off x="2466724" y="2092038"/>
            <a:ext cx="7258549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Adding new element ( author ) </a:t>
            </a:r>
            <a:r>
              <a:rPr lang="en-US" sz="2400" dirty="0"/>
              <a:t>To a </a:t>
            </a:r>
            <a:r>
              <a:rPr lang="en-US" sz="2400" dirty="0" smtClean="0"/>
              <a:t>Dictionary</a:t>
            </a:r>
          </a:p>
          <a:p>
            <a:pPr marL="457200" indent="-457200">
              <a:buAutoNum type="arabicPeriod"/>
            </a:pPr>
            <a:r>
              <a:rPr lang="en-US" sz="2400" dirty="0"/>
              <a:t>Accessing Elements </a:t>
            </a:r>
            <a:r>
              <a:rPr lang="en-US" sz="2400" dirty="0" smtClean="0"/>
              <a:t>( name ) inside </a:t>
            </a:r>
            <a:r>
              <a:rPr lang="en-US" sz="2400" dirty="0"/>
              <a:t>a </a:t>
            </a:r>
            <a:r>
              <a:rPr lang="en-US" sz="2400" dirty="0" smtClean="0"/>
              <a:t>Dictionary</a:t>
            </a:r>
          </a:p>
          <a:p>
            <a:pPr marL="457200" indent="-457200">
              <a:buAutoNum type="arabicPeriod"/>
            </a:pPr>
            <a:r>
              <a:rPr lang="en-US" sz="2400" dirty="0"/>
              <a:t>Changing Elements inside a </a:t>
            </a:r>
            <a:r>
              <a:rPr lang="en-US" sz="2400" dirty="0" smtClean="0"/>
              <a:t>Dictionary year to 2010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Use </a:t>
            </a:r>
            <a:r>
              <a:rPr lang="en-US" sz="2400" dirty="0"/>
              <a:t>Loop to print keys and </a:t>
            </a:r>
            <a:r>
              <a:rPr lang="en-US" sz="2400" dirty="0" smtClean="0"/>
              <a:t>values</a:t>
            </a:r>
          </a:p>
          <a:p>
            <a:pPr marL="457200" indent="-457200">
              <a:buAutoNum type="arabicPeriod"/>
            </a:pPr>
            <a:r>
              <a:rPr lang="en-US" sz="2400" dirty="0"/>
              <a:t>Removing </a:t>
            </a:r>
            <a:r>
              <a:rPr lang="en-US" sz="2400" dirty="0" smtClean="0"/>
              <a:t>Item ( name ) </a:t>
            </a:r>
            <a:r>
              <a:rPr lang="en-US" sz="2400" dirty="0"/>
              <a:t>from a Dictionary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36" y="3944804"/>
            <a:ext cx="7157757" cy="29131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174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4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</a:t>
            </a:r>
            <a:r>
              <a:rPr lang="en-US" sz="3200" dirty="0" smtClean="0"/>
              <a:t>4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/>
              <a:t># loop over all keys and raise the prices 10</a:t>
            </a:r>
            <a:r>
              <a:rPr lang="en-US" sz="2800" dirty="0" smtClean="0"/>
              <a:t>%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Print sum of all the values after raise 10%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Add vat 14$ to the total and print the net value</a:t>
            </a:r>
            <a:endParaRPr lang="en-US" sz="2800" dirty="0"/>
          </a:p>
        </p:txBody>
      </p:sp>
      <p:sp>
        <p:nvSpPr>
          <p:cNvPr id="6" name="Right Arrow 5"/>
          <p:cNvSpPr/>
          <p:nvPr/>
        </p:nvSpPr>
        <p:spPr>
          <a:xfrm>
            <a:off x="312144" y="2883761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5531" y="3757700"/>
            <a:ext cx="829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shopping_cart_dict</a:t>
            </a:r>
            <a:r>
              <a:rPr lang="en-US" sz="2400" dirty="0"/>
              <a:t> = {'milk': </a:t>
            </a:r>
            <a:r>
              <a:rPr lang="en-US" sz="2400" dirty="0" smtClean="0"/>
              <a:t>20</a:t>
            </a:r>
            <a:r>
              <a:rPr lang="en-US" sz="2400" dirty="0" smtClean="0"/>
              <a:t>.0</a:t>
            </a:r>
            <a:r>
              <a:rPr lang="en-US" sz="2400" dirty="0"/>
              <a:t>, 'bread': 10.0, 'eggs': 145.0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9627" y="4424907"/>
            <a:ext cx="1067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10% raise </a:t>
            </a:r>
            <a:r>
              <a:rPr lang="en-US" sz="2400" dirty="0"/>
              <a:t>: </a:t>
            </a:r>
            <a:r>
              <a:rPr lang="en-US" sz="2400" dirty="0" err="1"/>
              <a:t>shopping_cart_dict</a:t>
            </a:r>
            <a:r>
              <a:rPr lang="en-US" sz="2400" dirty="0"/>
              <a:t> = {'milk': </a:t>
            </a:r>
            <a:r>
              <a:rPr lang="en-US" sz="2400" dirty="0" smtClean="0"/>
              <a:t>22.0</a:t>
            </a:r>
            <a:r>
              <a:rPr lang="en-US" sz="2400" dirty="0"/>
              <a:t>, 'bread': </a:t>
            </a:r>
            <a:r>
              <a:rPr lang="en-US" sz="2400" dirty="0" smtClean="0"/>
              <a:t>11.0</a:t>
            </a:r>
            <a:r>
              <a:rPr lang="en-US" sz="2400" dirty="0"/>
              <a:t>, 'eggs': </a:t>
            </a:r>
            <a:r>
              <a:rPr lang="en-US" sz="2400" dirty="0" smtClean="0"/>
              <a:t>159.5}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69627" y="5459183"/>
            <a:ext cx="1067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Total = 192.5</a:t>
            </a:r>
          </a:p>
          <a:p>
            <a:r>
              <a:rPr lang="en-US" sz="2400" dirty="0" smtClean="0"/>
              <a:t>Total net = 192.5 + 14% vat = 192.5 + 26.95 = </a:t>
            </a:r>
            <a:r>
              <a:rPr lang="en-US" sz="2400" b="1" dirty="0" smtClean="0">
                <a:solidFill>
                  <a:srgbClr val="FF0000"/>
                </a:solidFill>
              </a:rPr>
              <a:t>219.45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6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Tuples Agenda</a:t>
            </a: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Tuples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Creating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Access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slicing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 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unpacking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of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Tuples benefits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9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Tuples description</a:t>
            </a: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Tuple is a collection of Python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elements much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like a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Tuples are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indexed by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integers like the list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Tuples are like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records ( rows of a table )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is a collection which is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unchangeable ( immutable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Tuples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are heterogeneous data structures (i.e., their entries have different meanings)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Lists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are for looping, tuples are for 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structures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75511" y="5203335"/>
            <a:ext cx="661595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err="1"/>
              <a:t>person_tuple</a:t>
            </a:r>
            <a:r>
              <a:rPr lang="fr-FR" sz="2400" dirty="0"/>
              <a:t> = (101, 'Ahmed </a:t>
            </a:r>
            <a:r>
              <a:rPr lang="fr-FR" sz="2400" dirty="0" err="1"/>
              <a:t>Esam</a:t>
            </a:r>
            <a:r>
              <a:rPr lang="fr-FR" sz="2400" dirty="0"/>
              <a:t>', 5000.0, </a:t>
            </a:r>
            <a:r>
              <a:rPr lang="fr-FR" sz="2400" dirty="0" smtClean="0"/>
              <a:t>'</a:t>
            </a:r>
            <a:r>
              <a:rPr lang="fr-FR" sz="2400" dirty="0" err="1" smtClean="0"/>
              <a:t>Cairo</a:t>
            </a:r>
            <a:r>
              <a:rPr lang="fr-FR" sz="2400" dirty="0" smtClean="0"/>
              <a:t>‘)</a:t>
            </a:r>
            <a:endParaRPr lang="fr-FR" sz="2400" dirty="0"/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person_tuple</a:t>
            </a:r>
            <a:r>
              <a:rPr lang="fr-FR" sz="2400" dirty="0"/>
              <a:t>)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89044"/>
            <a:ext cx="5385864" cy="18904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4466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Create a Tuple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Access a Tuple element by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Concat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Multi tuples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Create, Access element, </a:t>
            </a:r>
            <a:r>
              <a:rPr lang="en-US" sz="4400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Concat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Tuple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7623" y="2187448"/>
            <a:ext cx="8794377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dirty="0" err="1"/>
              <a:t>person_tuple</a:t>
            </a:r>
            <a:r>
              <a:rPr lang="fr-FR" sz="2400" dirty="0"/>
              <a:t> = (101, 'Ahmed </a:t>
            </a:r>
            <a:r>
              <a:rPr lang="fr-FR" sz="2400" dirty="0" err="1"/>
              <a:t>Esam</a:t>
            </a:r>
            <a:r>
              <a:rPr lang="fr-FR" sz="2400" dirty="0"/>
              <a:t>', 5000.0, '</a:t>
            </a:r>
            <a:r>
              <a:rPr lang="fr-FR" sz="2400" dirty="0" err="1"/>
              <a:t>Cairo</a:t>
            </a:r>
            <a:r>
              <a:rPr lang="fr-FR" sz="2400" dirty="0"/>
              <a:t>', '0127454104')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person_tuple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(type(</a:t>
            </a:r>
            <a:r>
              <a:rPr lang="fr-FR" sz="2400" dirty="0" err="1"/>
              <a:t>person_tuple</a:t>
            </a:r>
            <a:r>
              <a:rPr lang="fr-FR" sz="2400" dirty="0"/>
              <a:t>))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97622" y="4167321"/>
            <a:ext cx="879437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print('person name : '+</a:t>
            </a:r>
            <a:r>
              <a:rPr lang="en-US" sz="2400" dirty="0" err="1"/>
              <a:t>person_tuple</a:t>
            </a:r>
            <a:r>
              <a:rPr lang="en-US" sz="2400" dirty="0"/>
              <a:t>[1])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7620" y="5381335"/>
            <a:ext cx="8794377" cy="13234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/>
              <a:t>person_job_tuple</a:t>
            </a:r>
            <a:r>
              <a:rPr lang="en-US" sz="2000" dirty="0"/>
              <a:t> = ('python developer', 'senior')</a:t>
            </a:r>
          </a:p>
          <a:p>
            <a:r>
              <a:rPr lang="en-US" sz="2000" dirty="0"/>
              <a:t># this will not edit the tuple : will create a new one</a:t>
            </a:r>
          </a:p>
          <a:p>
            <a:r>
              <a:rPr lang="en-US" sz="2000" dirty="0" err="1"/>
              <a:t>person_tuple</a:t>
            </a:r>
            <a:r>
              <a:rPr lang="en-US" sz="2000" dirty="0"/>
              <a:t> = </a:t>
            </a:r>
            <a:r>
              <a:rPr lang="en-US" sz="2000" dirty="0" err="1"/>
              <a:t>person_tuple</a:t>
            </a:r>
            <a:r>
              <a:rPr lang="en-US" sz="2000" dirty="0"/>
              <a:t> + </a:t>
            </a:r>
            <a:r>
              <a:rPr lang="en-US" sz="2000" dirty="0" err="1"/>
              <a:t>person_job_tuple</a:t>
            </a:r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person_tuple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877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3"/>
            <a:ext cx="460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Loop over a Tuple</a:t>
            </a:r>
            <a:r>
              <a:rPr lang="ar-EG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using for </a:t>
            </a:r>
            <a:r>
              <a:rPr lang="en-US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loop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Loop over a tuple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1678" y="2367074"/>
            <a:ext cx="530935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/>
              <a:t>for person_value in person_tuple:</a:t>
            </a:r>
          </a:p>
          <a:p>
            <a:r>
              <a:rPr lang="en-US" sz="2000"/>
              <a:t>    print(person_value)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14" y="3554657"/>
            <a:ext cx="4228571" cy="24380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145307" y="1692513"/>
            <a:ext cx="60466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over a Tuple</a:t>
            </a:r>
            <a:r>
              <a:rPr lang="ar-EG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using for in loop ( each loop )</a:t>
            </a:r>
            <a:endParaRPr lang="en-US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289" y="2367074"/>
            <a:ext cx="5309350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</a:t>
            </a:r>
            <a:r>
              <a:rPr lang="en-US" sz="2000" dirty="0" err="1"/>
              <a:t>person_tuple</a:t>
            </a:r>
            <a:r>
              <a:rPr lang="en-US" sz="2000" dirty="0"/>
              <a:t>)):</a:t>
            </a:r>
          </a:p>
          <a:p>
            <a:r>
              <a:rPr lang="en-US" sz="2000" dirty="0"/>
              <a:t>    print(</a:t>
            </a:r>
            <a:r>
              <a:rPr lang="en-US" sz="2000" dirty="0" err="1"/>
              <a:t>person_tuple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3129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List of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Tuples</a:t>
            </a:r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 : </a:t>
            </a:r>
            <a:r>
              <a:rPr lang="en-US" sz="4400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List of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8004" y="2342273"/>
            <a:ext cx="5309350" cy="304698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ps_List</a:t>
            </a:r>
            <a:r>
              <a:rPr lang="en-US" sz="2400" dirty="0" smtClean="0"/>
              <a:t> </a:t>
            </a:r>
            <a:r>
              <a:rPr lang="en-US" sz="2400" dirty="0"/>
              <a:t>= [</a:t>
            </a:r>
          </a:p>
          <a:p>
            <a:r>
              <a:rPr lang="en-US" sz="2400" dirty="0"/>
              <a:t>    ('192.168.0.15', </a:t>
            </a:r>
            <a:r>
              <a:rPr lang="en-US" sz="2400" dirty="0" smtClean="0"/>
              <a:t>‘y’</a:t>
            </a:r>
            <a:r>
              <a:rPr lang="en-US" sz="2400" dirty="0" smtClean="0"/>
              <a:t>),</a:t>
            </a:r>
            <a:endParaRPr lang="en-US" sz="2400" dirty="0"/>
          </a:p>
          <a:p>
            <a:r>
              <a:rPr lang="en-US" sz="2400" dirty="0"/>
              <a:t>    ('192.168.0.22', </a:t>
            </a:r>
            <a:r>
              <a:rPr lang="en-US" sz="2400" dirty="0" smtClean="0"/>
              <a:t>‘y’</a:t>
            </a:r>
            <a:r>
              <a:rPr lang="en-US" sz="2400" dirty="0" smtClean="0"/>
              <a:t>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'192.168.0.14', ‘y’),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'192.168.0.24', ‘n’),</a:t>
            </a:r>
            <a:endParaRPr lang="en-US" sz="2400" dirty="0"/>
          </a:p>
          <a:p>
            <a:r>
              <a:rPr lang="en-US" sz="2400" dirty="0"/>
              <a:t>    (</a:t>
            </a:r>
            <a:r>
              <a:rPr lang="en-US" sz="2400" dirty="0" smtClean="0"/>
              <a:t>'192.168.0.81', ‘n’),</a:t>
            </a:r>
            <a:endParaRPr lang="en-US" sz="2400" dirty="0"/>
          </a:p>
          <a:p>
            <a:r>
              <a:rPr lang="en-US" sz="2400" dirty="0"/>
              <a:t>    ('192.168.0.11', </a:t>
            </a:r>
            <a:r>
              <a:rPr lang="en-US" sz="2400" dirty="0" smtClean="0"/>
              <a:t>‘y’</a:t>
            </a:r>
            <a:r>
              <a:rPr lang="en-US" sz="2400" dirty="0" smtClean="0"/>
              <a:t>)</a:t>
            </a:r>
            <a:endParaRPr lang="en-US" sz="2400" dirty="0"/>
          </a:p>
          <a:p>
            <a:r>
              <a:rPr lang="en-US" sz="2400" dirty="0"/>
              <a:t>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26" y="5562233"/>
            <a:ext cx="9080656" cy="9535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233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Slicing Tuples</a:t>
            </a:r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 : 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Slicing Tuples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1325" y="2877451"/>
            <a:ext cx="5309350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Same like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3378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92512"/>
            <a:ext cx="1156771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Unpacking a Tuple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Tuples : </a:t>
            </a:r>
            <a:r>
              <a:rPr lang="en-US" sz="4400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unpacking T</a:t>
            </a:r>
            <a:r>
              <a:rPr lang="en-US" sz="44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uple</a:t>
            </a:r>
            <a:endParaRPr lang="ar-EG" sz="44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6431" y="3680012"/>
            <a:ext cx="9793945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person_id, person_name, person_salary, person_address, person_mobile, \</a:t>
            </a:r>
          </a:p>
          <a:p>
            <a:r>
              <a:rPr lang="en-US" sz="2400"/>
              <a:t>            person_job, job_position = person_tuple</a:t>
            </a:r>
          </a:p>
          <a:p>
            <a:r>
              <a:rPr lang="en-US" sz="2400"/>
              <a:t>print(person_name+' lives in '+person_address)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37" y="2571710"/>
            <a:ext cx="8866667" cy="704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385" y="5164252"/>
            <a:ext cx="4306071" cy="927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633350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9806</TotalTime>
  <Words>1575</Words>
  <Application>Microsoft Office PowerPoint</Application>
  <PresentationFormat>Widescreen</PresentationFormat>
  <Paragraphs>287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PT Bold Heading</vt:lpstr>
      <vt:lpstr>Sakkal Majalla</vt:lpstr>
      <vt:lpstr>Segoe UI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tallat</dc:creator>
  <cp:lastModifiedBy>yahia</cp:lastModifiedBy>
  <cp:revision>303</cp:revision>
  <dcterms:created xsi:type="dcterms:W3CDTF">2021-10-04T21:04:07Z</dcterms:created>
  <dcterms:modified xsi:type="dcterms:W3CDTF">2023-12-08T17:08:51Z</dcterms:modified>
</cp:coreProperties>
</file>