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435" r:id="rId2"/>
    <p:sldId id="389" r:id="rId3"/>
    <p:sldId id="416" r:id="rId4"/>
    <p:sldId id="352" r:id="rId5"/>
    <p:sldId id="391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5" r:id="rId19"/>
    <p:sldId id="383" r:id="rId20"/>
    <p:sldId id="384" r:id="rId21"/>
    <p:sldId id="386" r:id="rId22"/>
    <p:sldId id="388" r:id="rId23"/>
    <p:sldId id="436" r:id="rId24"/>
    <p:sldId id="437" r:id="rId25"/>
    <p:sldId id="438" r:id="rId26"/>
    <p:sldId id="417" r:id="rId27"/>
    <p:sldId id="418" r:id="rId28"/>
    <p:sldId id="420" r:id="rId29"/>
    <p:sldId id="419" r:id="rId30"/>
    <p:sldId id="421" r:id="rId31"/>
    <p:sldId id="434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" initials="H" lastIdx="2" clrIdx="0">
    <p:extLst>
      <p:ext uri="{19B8F6BF-5375-455C-9EA6-DF929625EA0E}">
        <p15:presenceInfo xmlns:p15="http://schemas.microsoft.com/office/powerpoint/2012/main" userId="Has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7DDF1"/>
    <a:srgbClr val="FAB0BC"/>
    <a:srgbClr val="F17B8F"/>
    <a:srgbClr val="FD5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5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395673" y="2425621"/>
            <a:ext cx="233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Yahia </a:t>
            </a:r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</a:rPr>
              <a:t>Momtaz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857" y="2948841"/>
            <a:ext cx="348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Programming</a:t>
            </a:r>
          </a:p>
          <a:p>
            <a:pPr algn="ctr"/>
            <a:r>
              <a:rPr lang="en-US" sz="2800" b="1" dirty="0" smtClean="0"/>
              <a:t>Diploma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25656" y="3902948"/>
            <a:ext cx="605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+201090873748 | +201097003465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887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2030506" y="2650312"/>
            <a:ext cx="8130988" cy="2545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String :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join()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18" y="5052560"/>
            <a:ext cx="6238606" cy="1609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36240"/>
            <a:ext cx="11567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join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used to join elements of the sequence separated by a string separator.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6850" lvl="8"/>
            <a:r>
              <a:rPr lang="nl-NL" dirty="0">
                <a:solidFill>
                  <a:srgbClr val="000000"/>
                </a:solidFill>
                <a:latin typeface="Segoe UI" panose="020B0502040204020203" pitchFamily="34" charset="0"/>
              </a:rPr>
              <a:t>str = 'hello'</a:t>
            </a:r>
          </a:p>
          <a:p>
            <a:pPr marL="4006850" lvl="8"/>
            <a:r>
              <a:rPr lang="nl-NL" dirty="0">
                <a:solidFill>
                  <a:srgbClr val="000000"/>
                </a:solidFill>
                <a:latin typeface="Segoe UI" panose="020B0502040204020203" pitchFamily="34" charset="0"/>
              </a:rPr>
              <a:t>print('$'.join('hello'))</a:t>
            </a:r>
          </a:p>
          <a:p>
            <a:pPr marL="4006850" lvl="8"/>
            <a:r>
              <a:rPr lang="nl-NL" dirty="0">
                <a:solidFill>
                  <a:srgbClr val="000000"/>
                </a:solidFill>
                <a:latin typeface="Segoe UI" panose="020B0502040204020203" pitchFamily="34" charset="0"/>
              </a:rPr>
              <a:t>str = '12345'</a:t>
            </a:r>
          </a:p>
          <a:p>
            <a:pPr marL="4006850" lvl="8"/>
            <a:r>
              <a:rPr lang="nl-NL" dirty="0">
                <a:solidFill>
                  <a:srgbClr val="000000"/>
                </a:solidFill>
                <a:latin typeface="Segoe UI" panose="020B0502040204020203" pitchFamily="34" charset="0"/>
              </a:rPr>
              <a:t>print('-'.join(str</a:t>
            </a:r>
            <a:r>
              <a:rPr lang="nl-NL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))</a:t>
            </a:r>
          </a:p>
          <a:p>
            <a:pPr marL="4006850" lvl="8"/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my_list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= ['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ahmed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','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omar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','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farouk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']</a:t>
            </a:r>
          </a:p>
          <a:p>
            <a:pPr marL="4006850" lvl="8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# convert list to string</a:t>
            </a:r>
          </a:p>
          <a:p>
            <a:pPr marL="4006850" lvl="8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names = ' '.join(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my_list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pPr marL="4006850" lvl="8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print(names)</a:t>
            </a:r>
          </a:p>
        </p:txBody>
      </p:sp>
    </p:spTree>
    <p:extLst>
      <p:ext uri="{BB962C8B-B14F-4D97-AF65-F5344CB8AC3E}">
        <p14:creationId xmlns:p14="http://schemas.microsoft.com/office/powerpoint/2010/main" val="339548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3133165" y="2567720"/>
            <a:ext cx="5029200" cy="884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Loops over String : for loop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36240"/>
            <a:ext cx="11567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for loop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over the string characters by index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endParaRPr lang="nn-N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/>
            <a:r>
              <a:rPr lang="nn-NO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in student_name:</a:t>
            </a:r>
          </a:p>
          <a:p>
            <a:pPr marL="3657600"/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278" y="2567720"/>
            <a:ext cx="3523809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11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Slicing a string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449477" y="1396677"/>
            <a:ext cx="1156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student_name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= 'Ahmed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Omar‘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1325" y="2877451"/>
            <a:ext cx="53093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Same like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2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(1)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1 </a:t>
            </a:r>
            <a:r>
              <a:rPr lang="en-US" sz="3200" dirty="0"/>
              <a:t>: #  find sub string is found in a </a:t>
            </a:r>
            <a:r>
              <a:rPr lang="en-US" sz="3200" dirty="0" smtClean="0"/>
              <a:t>string – ignore case</a:t>
            </a:r>
            <a:endParaRPr lang="ar-EG" sz="3200" dirty="0" smtClean="0"/>
          </a:p>
          <a:p>
            <a:endParaRPr lang="en-US" sz="2400" dirty="0" smtClean="0"/>
          </a:p>
          <a:p>
            <a:r>
              <a:rPr lang="en-US" sz="2400" dirty="0" smtClean="0"/>
              <a:t>string1 </a:t>
            </a:r>
            <a:r>
              <a:rPr lang="en-US" sz="2400" dirty="0"/>
              <a:t>= "Ahmed is a good employee, who works as engineer"</a:t>
            </a:r>
          </a:p>
          <a:p>
            <a:r>
              <a:rPr lang="en-US" sz="2400" dirty="0"/>
              <a:t>if "</a:t>
            </a:r>
            <a:r>
              <a:rPr lang="en-US" sz="2400" dirty="0" err="1"/>
              <a:t>ahmed</a:t>
            </a:r>
            <a:r>
              <a:rPr lang="en-US" sz="2400" dirty="0"/>
              <a:t>" in string1.lower():</a:t>
            </a:r>
          </a:p>
          <a:p>
            <a:r>
              <a:rPr lang="en-US" sz="2400" dirty="0"/>
              <a:t>    print("Yes! it is present in the string")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print("No! it is not present</a:t>
            </a:r>
            <a:r>
              <a:rPr lang="en-US" sz="2400" dirty="0" smtClean="0"/>
              <a:t>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78" y="3910217"/>
            <a:ext cx="5218807" cy="13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(2)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2 </a:t>
            </a:r>
            <a:r>
              <a:rPr lang="en-US" sz="3200" dirty="0"/>
              <a:t>: #  </a:t>
            </a:r>
            <a:r>
              <a:rPr lang="en-US" sz="3200" dirty="0" smtClean="0"/>
              <a:t>Swap </a:t>
            </a:r>
            <a:r>
              <a:rPr lang="en-US" sz="3200" dirty="0"/>
              <a:t>commas and dots in a </a:t>
            </a:r>
            <a:r>
              <a:rPr lang="en-US" sz="3200" dirty="0" smtClean="0"/>
              <a:t>String</a:t>
            </a:r>
          </a:p>
          <a:p>
            <a:endParaRPr lang="en-US" sz="3200" dirty="0"/>
          </a:p>
          <a:p>
            <a:r>
              <a:rPr lang="en-US" sz="2400" dirty="0"/>
              <a:t>str1 = 'He is Ahmed, Ahmed lives in </a:t>
            </a:r>
            <a:r>
              <a:rPr lang="en-US" sz="2400" dirty="0" err="1"/>
              <a:t>cairo</a:t>
            </a:r>
            <a:r>
              <a:rPr lang="en-US" sz="2400" dirty="0"/>
              <a:t>, Ahmed plays football.'</a:t>
            </a:r>
          </a:p>
          <a:p>
            <a:r>
              <a:rPr lang="en-US" sz="2400" dirty="0"/>
              <a:t>print(str1)</a:t>
            </a:r>
          </a:p>
          <a:p>
            <a:r>
              <a:rPr lang="en-US" sz="2400" dirty="0"/>
              <a:t>str1 = str1.replace(', ', '* ')</a:t>
            </a:r>
          </a:p>
          <a:p>
            <a:r>
              <a:rPr lang="en-US" sz="2400" dirty="0"/>
              <a:t>str1 = str1.replace('.', ', ')</a:t>
            </a:r>
          </a:p>
          <a:p>
            <a:r>
              <a:rPr lang="en-US" sz="2400" dirty="0"/>
              <a:t>str1 = str1.replace('*', '.')</a:t>
            </a:r>
          </a:p>
          <a:p>
            <a:r>
              <a:rPr lang="en-US" sz="2400" dirty="0"/>
              <a:t>print(str1)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603" y="3169640"/>
            <a:ext cx="7492346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23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3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288972"/>
            <a:ext cx="1156771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3 </a:t>
            </a:r>
            <a:r>
              <a:rPr lang="en-US" sz="3200" dirty="0"/>
              <a:t>: #  </a:t>
            </a:r>
            <a:r>
              <a:rPr lang="en-US" sz="3200" dirty="0" smtClean="0"/>
              <a:t>password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Minimum 8 characters.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At least one alphabet should be of Lower Case [</a:t>
            </a:r>
            <a:r>
              <a:rPr lang="en-US" dirty="0" smtClean="0">
                <a:solidFill>
                  <a:schemeClr val="tx2"/>
                </a:solidFill>
              </a:rPr>
              <a:t>a-z]	At </a:t>
            </a:r>
            <a:r>
              <a:rPr lang="en-US" dirty="0">
                <a:solidFill>
                  <a:schemeClr val="tx2"/>
                </a:solidFill>
              </a:rPr>
              <a:t>least one alphabet should be of Upper Case [A-Z]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At least 1 number or digit between [0-9</a:t>
            </a:r>
            <a:r>
              <a:rPr lang="en-US" dirty="0" smtClean="0">
                <a:solidFill>
                  <a:schemeClr val="tx2"/>
                </a:solidFill>
              </a:rPr>
              <a:t>].		At </a:t>
            </a:r>
            <a:r>
              <a:rPr lang="en-US" dirty="0">
                <a:solidFill>
                  <a:schemeClr val="tx2"/>
                </a:solidFill>
              </a:rPr>
              <a:t>least 1 character from [ _ or @ or $ </a:t>
            </a:r>
            <a:r>
              <a:rPr lang="en-US" dirty="0" smtClean="0">
                <a:solidFill>
                  <a:schemeClr val="tx2"/>
                </a:solidFill>
              </a:rPr>
              <a:t>].</a:t>
            </a:r>
          </a:p>
          <a:p>
            <a:r>
              <a:rPr lang="en-US" dirty="0" err="1">
                <a:solidFill>
                  <a:schemeClr val="tx2"/>
                </a:solidFill>
              </a:rPr>
              <a:t>count_lower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count_upper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count_special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count_digits</a:t>
            </a:r>
            <a:r>
              <a:rPr lang="en-US" dirty="0">
                <a:solidFill>
                  <a:schemeClr val="tx2"/>
                </a:solidFill>
              </a:rPr>
              <a:t> = 0, 0, 0, 0</a:t>
            </a:r>
          </a:p>
          <a:p>
            <a:r>
              <a:rPr lang="en-US" dirty="0" err="1">
                <a:solidFill>
                  <a:schemeClr val="tx2"/>
                </a:solidFill>
              </a:rPr>
              <a:t>str</a:t>
            </a:r>
            <a:r>
              <a:rPr lang="en-US" dirty="0">
                <a:solidFill>
                  <a:schemeClr val="tx2"/>
                </a:solidFill>
              </a:rPr>
              <a:t> = "sr@m@_f0rtu9e$._2023"</a:t>
            </a:r>
          </a:p>
          <a:p>
            <a:r>
              <a:rPr lang="en-US" dirty="0">
                <a:solidFill>
                  <a:schemeClr val="tx2"/>
                </a:solidFill>
              </a:rPr>
              <a:t>if (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str</a:t>
            </a:r>
            <a:r>
              <a:rPr lang="en-US" dirty="0">
                <a:solidFill>
                  <a:schemeClr val="tx2"/>
                </a:solidFill>
              </a:rPr>
              <a:t>) &gt;= 8):</a:t>
            </a:r>
          </a:p>
          <a:p>
            <a:r>
              <a:rPr lang="en-US" dirty="0">
                <a:solidFill>
                  <a:schemeClr val="tx2"/>
                </a:solidFill>
              </a:rPr>
              <a:t>    for letter in </a:t>
            </a:r>
            <a:r>
              <a:rPr lang="en-US" dirty="0" err="1">
                <a:solidFill>
                  <a:schemeClr val="tx2"/>
                </a:solidFill>
              </a:rPr>
              <a:t>str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        # counting lowercase alphabets</a:t>
            </a:r>
          </a:p>
          <a:p>
            <a:r>
              <a:rPr lang="en-US" dirty="0">
                <a:solidFill>
                  <a:schemeClr val="tx2"/>
                </a:solidFill>
              </a:rPr>
              <a:t>        if </a:t>
            </a:r>
            <a:r>
              <a:rPr lang="en-US" dirty="0" err="1">
                <a:solidFill>
                  <a:schemeClr val="tx2"/>
                </a:solidFill>
              </a:rPr>
              <a:t>letter.islower</a:t>
            </a:r>
            <a:r>
              <a:rPr lang="en-US" dirty="0">
                <a:solidFill>
                  <a:schemeClr val="tx2"/>
                </a:solidFill>
              </a:rPr>
              <a:t>():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</a:t>
            </a:r>
            <a:r>
              <a:rPr lang="en-US" dirty="0" err="1">
                <a:solidFill>
                  <a:schemeClr val="tx2"/>
                </a:solidFill>
              </a:rPr>
              <a:t>count_lower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= </a:t>
            </a:r>
            <a:r>
              <a:rPr lang="en-US" dirty="0" err="1" smtClean="0">
                <a:solidFill>
                  <a:schemeClr val="tx2"/>
                </a:solidFill>
              </a:rPr>
              <a:t>count_lower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+ 1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      # counting uppercase alphabets</a:t>
            </a: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elif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letter.isupper</a:t>
            </a:r>
            <a:r>
              <a:rPr lang="en-US" dirty="0">
                <a:solidFill>
                  <a:schemeClr val="tx2"/>
                </a:solidFill>
              </a:rPr>
              <a:t>():</a:t>
            </a:r>
          </a:p>
          <a:p>
            <a:r>
              <a:rPr lang="en-US" dirty="0">
                <a:solidFill>
                  <a:schemeClr val="tx2"/>
                </a:solidFill>
              </a:rPr>
              <a:t>            </a:t>
            </a:r>
            <a:r>
              <a:rPr lang="en-US" dirty="0" err="1">
                <a:solidFill>
                  <a:schemeClr val="tx2"/>
                </a:solidFill>
              </a:rPr>
              <a:t>count_upper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count_upper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+ 1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      # counting digits</a:t>
            </a: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elif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letter.isnumeric</a:t>
            </a:r>
            <a:r>
              <a:rPr lang="en-US" dirty="0" smtClean="0">
                <a:solidFill>
                  <a:schemeClr val="tx2"/>
                </a:solidFill>
              </a:rPr>
              <a:t>():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      </a:t>
            </a:r>
            <a:r>
              <a:rPr lang="en-US" dirty="0" err="1">
                <a:solidFill>
                  <a:schemeClr val="tx2"/>
                </a:solidFill>
              </a:rPr>
              <a:t>count_digits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count_digits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+ 1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      # counting the mentioned special characters</a:t>
            </a: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elif</a:t>
            </a:r>
            <a:r>
              <a:rPr lang="en-US" dirty="0">
                <a:solidFill>
                  <a:schemeClr val="tx2"/>
                </a:solidFill>
              </a:rPr>
              <a:t> not </a:t>
            </a:r>
            <a:r>
              <a:rPr lang="en-US" dirty="0" err="1">
                <a:solidFill>
                  <a:schemeClr val="tx2"/>
                </a:solidFill>
              </a:rPr>
              <a:t>letter.isalnum</a:t>
            </a:r>
            <a:r>
              <a:rPr lang="en-US" dirty="0" smtClean="0">
                <a:solidFill>
                  <a:schemeClr val="tx2"/>
                </a:solidFill>
              </a:rPr>
              <a:t>():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3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288972"/>
            <a:ext cx="1156771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3 </a:t>
            </a:r>
            <a:r>
              <a:rPr lang="en-US" sz="3200" dirty="0"/>
              <a:t>: #  </a:t>
            </a:r>
            <a:r>
              <a:rPr lang="en-US" sz="3200" dirty="0" smtClean="0"/>
              <a:t>password validation</a:t>
            </a:r>
          </a:p>
          <a:p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Minimum 8 characters.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At least one alphabet should be of Lower Case [</a:t>
            </a:r>
            <a:r>
              <a:rPr lang="en-US" dirty="0" smtClean="0">
                <a:solidFill>
                  <a:schemeClr val="tx2"/>
                </a:solidFill>
              </a:rPr>
              <a:t>a-z]	At </a:t>
            </a:r>
            <a:r>
              <a:rPr lang="en-US" dirty="0">
                <a:solidFill>
                  <a:schemeClr val="tx2"/>
                </a:solidFill>
              </a:rPr>
              <a:t>least one alphabet should be of Upper Case [A-Z]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At least 1 number or digit between [0-9</a:t>
            </a:r>
            <a:r>
              <a:rPr lang="en-US" dirty="0" smtClean="0">
                <a:solidFill>
                  <a:schemeClr val="tx2"/>
                </a:solidFill>
              </a:rPr>
              <a:t>].		At </a:t>
            </a:r>
            <a:r>
              <a:rPr lang="en-US" dirty="0">
                <a:solidFill>
                  <a:schemeClr val="tx2"/>
                </a:solidFill>
              </a:rPr>
              <a:t>least 1 character from [ _ or @ or $ </a:t>
            </a:r>
            <a:r>
              <a:rPr lang="en-US" dirty="0" smtClean="0">
                <a:solidFill>
                  <a:schemeClr val="tx2"/>
                </a:solidFill>
              </a:rPr>
              <a:t>].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2400" dirty="0" err="1" smtClean="0"/>
              <a:t>count_special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count_special</a:t>
            </a:r>
            <a:r>
              <a:rPr lang="en-US" sz="2400" dirty="0"/>
              <a:t> </a:t>
            </a:r>
            <a:r>
              <a:rPr lang="en-US" sz="2400" dirty="0" smtClean="0"/>
              <a:t> + 1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count_lower</a:t>
            </a:r>
            <a:r>
              <a:rPr lang="en-US" sz="2400" dirty="0" smtClean="0"/>
              <a:t> &gt;= 1 and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count_upper</a:t>
            </a:r>
            <a:r>
              <a:rPr lang="en-US" sz="2400" dirty="0" smtClean="0"/>
              <a:t> &gt;= 1 and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count_special</a:t>
            </a:r>
            <a:r>
              <a:rPr lang="en-US" sz="2400" dirty="0" smtClean="0"/>
              <a:t> &gt;= 1 and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count_digits</a:t>
            </a:r>
            <a:r>
              <a:rPr lang="en-US" sz="2400" dirty="0" smtClean="0"/>
              <a:t> &gt;= 1):</a:t>
            </a:r>
          </a:p>
          <a:p>
            <a:r>
              <a:rPr lang="en-US" sz="2400" dirty="0" smtClean="0"/>
              <a:t>    print("Valid Password")</a:t>
            </a:r>
          </a:p>
          <a:p>
            <a:r>
              <a:rPr lang="en-US" sz="2400" dirty="0" smtClean="0"/>
              <a:t>else:</a:t>
            </a:r>
          </a:p>
          <a:p>
            <a:r>
              <a:rPr lang="en-US" sz="2400" dirty="0" smtClean="0"/>
              <a:t>    print("Invalid Password")</a:t>
            </a:r>
          </a:p>
        </p:txBody>
      </p:sp>
    </p:spTree>
    <p:extLst>
      <p:ext uri="{BB962C8B-B14F-4D97-AF65-F5344CB8AC3E}">
        <p14:creationId xmlns:p14="http://schemas.microsoft.com/office/powerpoint/2010/main" val="38516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(4)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</a:t>
            </a:r>
            <a:r>
              <a:rPr lang="en-US" sz="3200" dirty="0"/>
              <a:t>4</a:t>
            </a:r>
            <a:r>
              <a:rPr lang="en-US" sz="3200" dirty="0" smtClean="0"/>
              <a:t> </a:t>
            </a:r>
            <a:r>
              <a:rPr lang="en-US" sz="3200" dirty="0"/>
              <a:t>: #  Remove all </a:t>
            </a:r>
            <a:r>
              <a:rPr lang="en-US" sz="3200" dirty="0" smtClean="0"/>
              <a:t>special characters </a:t>
            </a:r>
            <a:r>
              <a:rPr lang="en-US" sz="3200" dirty="0"/>
              <a:t>except letters and </a:t>
            </a:r>
            <a:r>
              <a:rPr lang="en-US" sz="3200" dirty="0" smtClean="0"/>
              <a:t>numbers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r>
              <a:rPr lang="en-US" sz="2000" dirty="0"/>
              <a:t>statement = "123abcjw:, .@! </a:t>
            </a:r>
            <a:r>
              <a:rPr lang="en-US" sz="2000" dirty="0" err="1"/>
              <a:t>eiw</a:t>
            </a:r>
            <a:r>
              <a:rPr lang="en-US" sz="2000" dirty="0"/>
              <a:t>"</a:t>
            </a:r>
          </a:p>
          <a:p>
            <a:r>
              <a:rPr lang="en-US" sz="2000" dirty="0" err="1"/>
              <a:t>new_statement</a:t>
            </a:r>
            <a:r>
              <a:rPr lang="en-US" sz="2000" dirty="0"/>
              <a:t> = ''</a:t>
            </a:r>
          </a:p>
          <a:p>
            <a:r>
              <a:rPr lang="en-US" sz="2000" dirty="0"/>
              <a:t>for letter in statement:</a:t>
            </a:r>
          </a:p>
          <a:p>
            <a:r>
              <a:rPr lang="en-US" sz="2000" dirty="0"/>
              <a:t>    if </a:t>
            </a:r>
            <a:r>
              <a:rPr lang="en-US" sz="2000" dirty="0" err="1"/>
              <a:t>letter.isalnum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new_statement</a:t>
            </a:r>
            <a:r>
              <a:rPr lang="en-US" sz="2000" dirty="0"/>
              <a:t> = </a:t>
            </a:r>
            <a:r>
              <a:rPr lang="en-US" sz="2000" dirty="0" err="1"/>
              <a:t>new_statement</a:t>
            </a:r>
            <a:r>
              <a:rPr lang="en-US" sz="2000" dirty="0"/>
              <a:t> + letter</a:t>
            </a:r>
          </a:p>
          <a:p>
            <a:endParaRPr lang="en-US" sz="2000" dirty="0"/>
          </a:p>
          <a:p>
            <a:r>
              <a:rPr lang="en-US" sz="2000" dirty="0"/>
              <a:t>print('final string = ', </a:t>
            </a:r>
            <a:r>
              <a:rPr lang="en-US" sz="2000" dirty="0" err="1"/>
              <a:t>new_statement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50" y="3165479"/>
            <a:ext cx="5066608" cy="1527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8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(5)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</a:t>
            </a:r>
            <a:r>
              <a:rPr lang="en-US" sz="3200" dirty="0"/>
              <a:t>5 : </a:t>
            </a:r>
            <a:r>
              <a:rPr lang="en-US" sz="3200" dirty="0" smtClean="0"/>
              <a:t>#  </a:t>
            </a:r>
            <a:r>
              <a:rPr lang="en-US" sz="3200" dirty="0"/>
              <a:t>program to reverse a </a:t>
            </a:r>
            <a:r>
              <a:rPr lang="en-US" sz="3200" dirty="0" smtClean="0"/>
              <a:t>string words</a:t>
            </a:r>
          </a:p>
          <a:p>
            <a:r>
              <a:rPr lang="en-US" sz="2400" dirty="0" err="1" smtClean="0"/>
              <a:t>str</a:t>
            </a:r>
            <a:r>
              <a:rPr lang="en-US" sz="2400" dirty="0" smtClean="0"/>
              <a:t> </a:t>
            </a:r>
            <a:r>
              <a:rPr lang="en-US" sz="2400" dirty="0"/>
              <a:t>= "</a:t>
            </a:r>
            <a:r>
              <a:rPr lang="en-US" sz="2400" dirty="0" err="1"/>
              <a:t>i</a:t>
            </a:r>
            <a:r>
              <a:rPr lang="en-US" sz="2400" dirty="0"/>
              <a:t> like this program very much"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words_list</a:t>
            </a:r>
            <a:r>
              <a:rPr lang="en-US" sz="2400" dirty="0"/>
              <a:t> = </a:t>
            </a:r>
            <a:r>
              <a:rPr lang="en-US" sz="2400" dirty="0" err="1"/>
              <a:t>str.split</a:t>
            </a:r>
            <a:r>
              <a:rPr lang="en-US" sz="2400" dirty="0"/>
              <a:t>(' ')</a:t>
            </a:r>
          </a:p>
          <a:p>
            <a:r>
              <a:rPr lang="en-US" sz="2400" dirty="0" err="1"/>
              <a:t>reversed_list</a:t>
            </a:r>
            <a:r>
              <a:rPr lang="en-US" sz="2400" dirty="0"/>
              <a:t> = []</a:t>
            </a:r>
          </a:p>
          <a:p>
            <a:r>
              <a:rPr lang="en-US" sz="2400" dirty="0"/>
              <a:t>for word in </a:t>
            </a:r>
            <a:r>
              <a:rPr lang="en-US" sz="2400" dirty="0" err="1"/>
              <a:t>words_list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reversed_list.insert</a:t>
            </a:r>
            <a:r>
              <a:rPr lang="en-US" sz="2400" dirty="0"/>
              <a:t>(0, word)</a:t>
            </a:r>
          </a:p>
          <a:p>
            <a:endParaRPr lang="en-US" sz="2400" dirty="0"/>
          </a:p>
          <a:p>
            <a:r>
              <a:rPr lang="en-US" sz="2400" dirty="0"/>
              <a:t># convert the reversed list to string</a:t>
            </a:r>
          </a:p>
          <a:p>
            <a:r>
              <a:rPr lang="en-US" sz="2400" dirty="0" err="1"/>
              <a:t>rev_str</a:t>
            </a:r>
            <a:r>
              <a:rPr lang="en-US" sz="2400" dirty="0"/>
              <a:t> = " ".join(</a:t>
            </a:r>
            <a:r>
              <a:rPr lang="en-US" sz="2400" dirty="0" err="1"/>
              <a:t>reversed_list</a:t>
            </a:r>
            <a:r>
              <a:rPr lang="en-US" sz="2400" dirty="0"/>
              <a:t>)</a:t>
            </a:r>
          </a:p>
          <a:p>
            <a:r>
              <a:rPr lang="en-US" sz="2400" dirty="0"/>
              <a:t>print("Reversed String:")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rev_str</a:t>
            </a:r>
            <a:r>
              <a:rPr lang="en-US" sz="2400" dirty="0"/>
              <a:t>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22" y="3495482"/>
            <a:ext cx="5265668" cy="1883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51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1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286897" y="1685984"/>
            <a:ext cx="9699352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Lesson05</a:t>
            </a:r>
          </a:p>
          <a:p>
            <a:r>
              <a:rPr lang="en-US" sz="8800" dirty="0" smtClean="0"/>
              <a:t>Python </a:t>
            </a:r>
            <a:r>
              <a:rPr lang="en-US" sz="8800" dirty="0" smtClean="0"/>
              <a:t>Strings</a:t>
            </a:r>
          </a:p>
          <a:p>
            <a:r>
              <a:rPr lang="en-US" sz="8800" dirty="0"/>
              <a:t>i</a:t>
            </a:r>
            <a:r>
              <a:rPr lang="en-US" sz="8800" dirty="0" smtClean="0"/>
              <a:t>n details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4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1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1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/>
              <a:t># Count occurrences of a word in </a:t>
            </a:r>
            <a:r>
              <a:rPr lang="en-US" sz="2800" dirty="0" smtClean="0"/>
              <a:t>string: </a:t>
            </a:r>
            <a:r>
              <a:rPr lang="en-US" sz="2800" b="1" dirty="0" smtClean="0"/>
              <a:t>without using </a:t>
            </a:r>
            <a:r>
              <a:rPr lang="en-US" sz="2800" b="1" dirty="0" err="1" smtClean="0"/>
              <a:t>builtin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6095999" y="2763441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" y="3050290"/>
            <a:ext cx="5247619" cy="7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79" y="2581381"/>
            <a:ext cx="2702427" cy="1550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03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2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2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 smtClean="0"/>
              <a:t># </a:t>
            </a:r>
            <a:r>
              <a:rPr lang="en-US" sz="2800" dirty="0"/>
              <a:t>Write a Python program to capitalize the first and last letters of each word in a given string.</a:t>
            </a:r>
          </a:p>
          <a:p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4792589" y="3946783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0" y="2666608"/>
            <a:ext cx="8389999" cy="847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91" y="4308645"/>
            <a:ext cx="5189150" cy="109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49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ar-EG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3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ar-EG" sz="3200" dirty="0" smtClean="0"/>
              <a:t>3</a:t>
            </a:r>
            <a:r>
              <a:rPr lang="en-US" sz="3200" dirty="0" smtClean="0"/>
              <a:t> </a:t>
            </a:r>
            <a:r>
              <a:rPr lang="en-US" sz="2800" dirty="0"/>
              <a:t># Make Uppercase Half String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35070" y="4054359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2" y="2348153"/>
            <a:ext cx="5375657" cy="1317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49" y="5389963"/>
            <a:ext cx="5542506" cy="1256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08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4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en-US" sz="3200" dirty="0"/>
              <a:t>4</a:t>
            </a:r>
            <a:r>
              <a:rPr lang="en-US" sz="3200" dirty="0" smtClean="0"/>
              <a:t> </a:t>
            </a:r>
            <a:r>
              <a:rPr lang="en-US" sz="2800" dirty="0"/>
              <a:t># </a:t>
            </a:r>
            <a:r>
              <a:rPr lang="en-US" sz="2800" dirty="0" smtClean="0"/>
              <a:t>Write a program to Remove duplicated words – just leave unique words in a string – ignore case sensitive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31" y="3394587"/>
            <a:ext cx="9531399" cy="1002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5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5 </a:t>
            </a:r>
            <a:r>
              <a:rPr lang="en-US" sz="2800" dirty="0"/>
              <a:t># Develop a program that checks whether a given string is a palindrome or not. A palindrome is a string that reads the same forwards and backwards.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0578"/>
            <a:ext cx="4692374" cy="1236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09" y="3510578"/>
            <a:ext cx="5414791" cy="1133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3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6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6 </a:t>
            </a:r>
            <a:r>
              <a:rPr lang="en-US" sz="2800" dirty="0"/>
              <a:t>#Write a program that takes an input string and displays its letters in alphabetical order. For instance, if the input is "Python", the output should be "</a:t>
            </a:r>
            <a:r>
              <a:rPr lang="en-US" sz="2800" dirty="0" err="1"/>
              <a:t>Phnoty</a:t>
            </a:r>
            <a:r>
              <a:rPr lang="en-US" sz="2800" dirty="0" smtClean="0"/>
              <a:t>".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80" y="3368830"/>
            <a:ext cx="8869140" cy="1512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7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286897" y="1685984"/>
            <a:ext cx="9699352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Python Loops</a:t>
            </a:r>
          </a:p>
          <a:p>
            <a:r>
              <a:rPr lang="en-US" sz="8800" dirty="0"/>
              <a:t>i</a:t>
            </a:r>
            <a:r>
              <a:rPr lang="en-US" sz="8800" dirty="0" smtClean="0"/>
              <a:t>n details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26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Loops in Python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40" y="1701864"/>
            <a:ext cx="8534483" cy="44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6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</a:t>
            </a:r>
            <a:r>
              <a:rPr lang="en-US" sz="28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Loop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these statements from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0 to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&lt; 4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It will print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2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3</a:t>
            </a:r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383" y="3133803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 = 4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smtClean="0"/>
              <a:t>range(0, </a:t>
            </a:r>
            <a:r>
              <a:rPr lang="en-US" sz="2400" dirty="0"/>
              <a:t>n):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2383" y="5088109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 = 4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smtClean="0"/>
              <a:t>range(n</a:t>
            </a:r>
            <a:r>
              <a:rPr lang="en-US" sz="2400" dirty="0"/>
              <a:t>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7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Python For Loop with a step size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step size of 2</a:t>
            </a:r>
            <a:endParaRPr lang="en-US" sz="20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2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4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6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383" y="3133803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smtClean="0"/>
              <a:t>8</a:t>
            </a:r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 </a:t>
            </a:r>
            <a:r>
              <a:rPr lang="en-US" sz="2400" dirty="0" smtClean="0"/>
              <a:t>n, 2):</a:t>
            </a:r>
            <a:endParaRPr lang="en-US" sz="2400" dirty="0"/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Strings Agenda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Strings Agenda</a:t>
            </a: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What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are 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Strings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upper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lower(),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isupper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islower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index(), title(), strip(), replace(), count(),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find(), split(), join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Loop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over a string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characters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Slicing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assignments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6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Python For Loop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 nested Loops )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1 1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1 2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1 3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2 1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2 2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2 3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3 1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3 2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3 3 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383" y="3133803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range(1, 4):</a:t>
            </a:r>
          </a:p>
          <a:p>
            <a:r>
              <a:rPr lang="en-US" sz="2400" dirty="0"/>
              <a:t>    for j in range(1, 4):</a:t>
            </a:r>
          </a:p>
          <a:p>
            <a:r>
              <a:rPr lang="en-US" sz="2400" dirty="0"/>
              <a:t>        print(</a:t>
            </a:r>
            <a:r>
              <a:rPr lang="en-US" sz="2400" dirty="0" err="1"/>
              <a:t>i</a:t>
            </a:r>
            <a:r>
              <a:rPr lang="en-US" sz="2400" dirty="0"/>
              <a:t>, j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5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Python For Loop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 nested Loops ) : Multiplication table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30" y="2830549"/>
            <a:ext cx="3975847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range(1, 11):</a:t>
            </a:r>
          </a:p>
          <a:p>
            <a:r>
              <a:rPr lang="en-US" sz="2400" dirty="0"/>
              <a:t>    for j in range(1, 11):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i</a:t>
            </a:r>
            <a:r>
              <a:rPr lang="en-US" sz="2400" dirty="0"/>
              <a:t> * j &lt; 10: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i</a:t>
            </a:r>
            <a:r>
              <a:rPr lang="en-US" sz="2400" dirty="0"/>
              <a:t> * j, end='  ')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i</a:t>
            </a:r>
            <a:r>
              <a:rPr lang="en-US" sz="2400" dirty="0"/>
              <a:t> * j, end=' ')</a:t>
            </a:r>
          </a:p>
          <a:p>
            <a:r>
              <a:rPr lang="en-US" sz="2400" dirty="0"/>
              <a:t>    print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22" y="2353873"/>
            <a:ext cx="4380438" cy="3828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33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Using Loops with List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</a:t>
            </a:r>
            <a:r>
              <a:rPr lang="en-US" sz="28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loop ( that use List index )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0 red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 yellow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2 green</a:t>
            </a:r>
            <a:endParaRPr lang="en-US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324" y="2613851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olors_list</a:t>
            </a:r>
            <a:r>
              <a:rPr lang="en-US" sz="2400" dirty="0" smtClean="0"/>
              <a:t> </a:t>
            </a:r>
            <a:r>
              <a:rPr lang="en-US" sz="2400" dirty="0"/>
              <a:t>= ["red", "yellow", "green</a:t>
            </a:r>
            <a:r>
              <a:rPr lang="en-US" sz="2400" dirty="0" smtClean="0"/>
              <a:t>"]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  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colors_list</a:t>
            </a:r>
            <a:r>
              <a:rPr lang="en-US" sz="2400" dirty="0" smtClean="0"/>
              <a:t>)  ):</a:t>
            </a:r>
          </a:p>
          <a:p>
            <a:r>
              <a:rPr lang="en-US" sz="2400" dirty="0" smtClean="0"/>
              <a:t>    print(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colors_list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3" y="3974766"/>
            <a:ext cx="107682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each ( in ) loop ( that use list element ) not index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red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yellow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green</a:t>
            </a:r>
            <a:endParaRPr lang="en-US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6090" y="4708903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olors_list</a:t>
            </a:r>
            <a:r>
              <a:rPr lang="en-US" sz="2400" dirty="0" smtClean="0"/>
              <a:t> </a:t>
            </a:r>
            <a:r>
              <a:rPr lang="en-US" sz="2400" dirty="0"/>
              <a:t>= ["red", "yellow", "green</a:t>
            </a:r>
            <a:r>
              <a:rPr lang="en-US" sz="2400" dirty="0" smtClean="0"/>
              <a:t>"]</a:t>
            </a:r>
          </a:p>
          <a:p>
            <a:r>
              <a:rPr lang="en-US" sz="2400" dirty="0" smtClean="0"/>
              <a:t>for item in </a:t>
            </a:r>
            <a:r>
              <a:rPr lang="en-US" sz="2400" dirty="0" err="1" smtClean="0"/>
              <a:t>colors_list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print(</a:t>
            </a:r>
            <a:r>
              <a:rPr lang="en-US" sz="2400" dirty="0"/>
              <a:t> </a:t>
            </a:r>
            <a:r>
              <a:rPr lang="en-US" sz="2400" dirty="0" smtClean="0"/>
              <a:t>item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Using Loops with Tuples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</a:t>
            </a:r>
            <a:r>
              <a:rPr lang="en-US" sz="28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loop ( that use Tuple index )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0 101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 Ahmed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2 6000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3 Cairo</a:t>
            </a:r>
            <a:endParaRPr lang="en-US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324" y="2613851"/>
            <a:ext cx="5783358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erson_tuple</a:t>
            </a:r>
            <a:r>
              <a:rPr lang="en-US" sz="2400" dirty="0" smtClean="0"/>
              <a:t> = (101, ‘Ahmed’, 6000, ‘Cairo’)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person_tuple</a:t>
            </a:r>
            <a:r>
              <a:rPr lang="en-US" sz="2400" dirty="0"/>
              <a:t> ) 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  print(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/>
              <a:t>person_tuple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 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3" y="3974766"/>
            <a:ext cx="107682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each ( in ) loop ( that use tuple element ) not index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101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Ahmed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6000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Cairo</a:t>
            </a:r>
            <a:endParaRPr lang="en-US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6089" y="4708903"/>
            <a:ext cx="581617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person_tuple</a:t>
            </a:r>
            <a:r>
              <a:rPr lang="en-US" sz="2400" dirty="0"/>
              <a:t> = (101, ‘Ahmed’, 6000, ‘Cairo’)</a:t>
            </a:r>
          </a:p>
          <a:p>
            <a:r>
              <a:rPr lang="en-US" sz="2400" dirty="0"/>
              <a:t>for </a:t>
            </a:r>
            <a:r>
              <a:rPr lang="en-US" sz="2400" dirty="0" smtClean="0"/>
              <a:t>item in </a:t>
            </a:r>
            <a:r>
              <a:rPr lang="en-US" sz="2400" dirty="0" err="1" smtClean="0"/>
              <a:t>person_tuple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print(</a:t>
            </a:r>
            <a:r>
              <a:rPr lang="en-US" sz="2400" dirty="0"/>
              <a:t> </a:t>
            </a:r>
            <a:r>
              <a:rPr lang="en-US" sz="2400" dirty="0" smtClean="0"/>
              <a:t>item 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4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Using Loops with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Dictionary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5326" y="2187678"/>
            <a:ext cx="8525436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shopping_prices_dict</a:t>
            </a:r>
            <a:r>
              <a:rPr lang="en-US" sz="2400" dirty="0"/>
              <a:t> = {'milk': 30.0, 'eggs': 120.0, 'butter': </a:t>
            </a:r>
            <a:r>
              <a:rPr lang="en-US" sz="2400" dirty="0" smtClean="0"/>
              <a:t>60.0}</a:t>
            </a:r>
          </a:p>
          <a:p>
            <a:r>
              <a:rPr lang="en-US" sz="2400" dirty="0" smtClean="0"/>
              <a:t>for </a:t>
            </a:r>
            <a:r>
              <a:rPr lang="en-US" sz="2400" dirty="0" err="1"/>
              <a:t>item_key</a:t>
            </a:r>
            <a:r>
              <a:rPr lang="en-US" sz="2400" dirty="0"/>
              <a:t> in </a:t>
            </a:r>
            <a:r>
              <a:rPr lang="en-US" sz="2400" dirty="0" err="1"/>
              <a:t>shopping_prices_dict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    print(</a:t>
            </a:r>
            <a:r>
              <a:rPr lang="en-US" sz="2400" dirty="0" err="1" smtClean="0"/>
              <a:t>item_key</a:t>
            </a:r>
            <a:r>
              <a:rPr lang="en-US" sz="2400" dirty="0" smtClean="0"/>
              <a:t>, </a:t>
            </a:r>
            <a:r>
              <a:rPr lang="en-US" sz="2400" dirty="0" err="1" smtClean="0"/>
              <a:t>shopping_prices_dict</a:t>
            </a:r>
            <a:r>
              <a:rPr lang="en-US" sz="2400" dirty="0" smtClean="0"/>
              <a:t>[</a:t>
            </a:r>
            <a:r>
              <a:rPr lang="en-US" sz="2400" dirty="0" err="1" smtClean="0"/>
              <a:t>item_key</a:t>
            </a:r>
            <a:r>
              <a:rPr lang="en-US" sz="2400" dirty="0" smtClean="0"/>
              <a:t>])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5326" y="4826575"/>
            <a:ext cx="8525436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shopping_prices_dict</a:t>
            </a:r>
            <a:r>
              <a:rPr lang="en-US" sz="2400" dirty="0"/>
              <a:t> = {'milk': 30.0, 'eggs': 120.0, 'butter': </a:t>
            </a:r>
            <a:r>
              <a:rPr lang="en-US" sz="2400" dirty="0" smtClean="0"/>
              <a:t>60.0}</a:t>
            </a:r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item_value</a:t>
            </a:r>
            <a:r>
              <a:rPr lang="en-US" sz="2400" dirty="0"/>
              <a:t> in </a:t>
            </a:r>
            <a:r>
              <a:rPr lang="en-US" sz="2400" dirty="0" err="1"/>
              <a:t>shopping_prices_dict.items</a:t>
            </a:r>
            <a:r>
              <a:rPr lang="en-US" sz="2400" dirty="0"/>
              <a:t>():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item_key</a:t>
            </a:r>
            <a:r>
              <a:rPr lang="en-US" sz="2400" dirty="0" smtClean="0"/>
              <a:t>, </a:t>
            </a:r>
            <a:r>
              <a:rPr lang="en-US" sz="2400" dirty="0" err="1" smtClean="0"/>
              <a:t>item_value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04857"/>
            <a:ext cx="93868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each (in) loop ( loop over keys )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Milk 30.0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Eggs 120.0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Butter 60.0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4229908"/>
            <a:ext cx="99471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 each (in) loop ( loop over both keys, values )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This will print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Milk 30.0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Eggs 120.0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Butter 60.0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64163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3133165" y="2569582"/>
            <a:ext cx="5029200" cy="149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Using Loops with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String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27403"/>
            <a:ext cx="115677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For each (in) loop ( loop over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String)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over the string characters by index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endParaRPr lang="nn-N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/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student_name = 'ahmad omar'</a:t>
            </a:r>
          </a:p>
          <a:p>
            <a:pPr marL="3657600"/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letter in student_name:</a:t>
            </a:r>
          </a:p>
          <a:p>
            <a:pPr marL="3657600"/>
            <a:r>
              <a:rPr lang="nn-NO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print(letter)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278" y="2567720"/>
            <a:ext cx="3523809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5058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Control Statements for loops : continue - break 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365882"/>
            <a:ext cx="1156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and use Continue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4784" y="2066654"/>
            <a:ext cx="3015816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range(10):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</a:t>
            </a:r>
            <a:r>
              <a:rPr lang="en-US" sz="2400" dirty="0"/>
              <a:t> in (3, 5):</a:t>
            </a:r>
          </a:p>
          <a:p>
            <a:r>
              <a:rPr lang="en-US" sz="2400" dirty="0"/>
              <a:t>        continue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91" y="1365882"/>
            <a:ext cx="2028571" cy="27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4306511"/>
            <a:ext cx="1156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and use Break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4784" y="4829731"/>
            <a:ext cx="3015816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range(10):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5" y="4587931"/>
            <a:ext cx="1246095" cy="1823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291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While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While Loop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these statements from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0 to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&lt; 4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It will print 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0 Hello World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1 Hello World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2 Hello World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3 Hello World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383" y="3133803"/>
            <a:ext cx="530935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 4):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"Hello World")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1336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Infinite While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630496"/>
            <a:ext cx="1076823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Infinite While Loop </a:t>
            </a:r>
            <a:r>
              <a:rPr lang="en-US" sz="2800" b="1" u="sng" dirty="0" smtClean="0">
                <a:solidFill>
                  <a:srgbClr val="FF0000"/>
                </a:solidFill>
                <a:latin typeface="Segoe UI" panose="020B0502040204020203" pitchFamily="34" charset="0"/>
              </a:rPr>
              <a:t>( Take CARE )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these statements infinity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It will print 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infinity</a:t>
            </a:r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2383" y="3133803"/>
            <a:ext cx="53093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 4):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"Hello World")</a:t>
            </a:r>
          </a:p>
        </p:txBody>
      </p:sp>
    </p:spTree>
    <p:extLst>
      <p:ext uri="{BB962C8B-B14F-4D97-AF65-F5344CB8AC3E}">
        <p14:creationId xmlns:p14="http://schemas.microsoft.com/office/powerpoint/2010/main" val="34438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5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String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Class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711884" y="1401452"/>
            <a:ext cx="107682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Create a String variable : -</a:t>
            </a:r>
          </a:p>
          <a:p>
            <a:endParaRPr lang="en-US" sz="20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is 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of alphabets, words or other characters. It is one of the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python primitive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types and can be considered as a data structure for many programming languages.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Python has a built-in string class named str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/>
              <a:t>  It is an immutable data type, meaning that once you have created a string, you cannot change it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few of its imperative applications are Spell Checkers, Spam Filters, Intrusion Detection System, Search Engines</a:t>
            </a:r>
            <a:r>
              <a:rPr lang="en-US" sz="2000" dirty="0" smtClean="0"/>
              <a:t>, </a:t>
            </a:r>
            <a:r>
              <a:rPr lang="en-US" sz="2000" dirty="0"/>
              <a:t>Bioinformatics, Digital Forensics and Information Retrieval Systems etc.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872740"/>
            <a:ext cx="580913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800" dirty="0"/>
              <a:t>student_name = 'Ahmed Omar'</a:t>
            </a:r>
          </a:p>
          <a:p>
            <a:r>
              <a:rPr lang="nl-NL" sz="2800" dirty="0"/>
              <a:t>print(student_name)</a:t>
            </a:r>
          </a:p>
          <a:p>
            <a:r>
              <a:rPr lang="nl-NL" sz="2800" dirty="0"/>
              <a:t>print(type(student_name))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78" y="4553396"/>
            <a:ext cx="3300529" cy="20236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71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1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1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/>
              <a:t># </a:t>
            </a:r>
            <a:r>
              <a:rPr lang="en-US" sz="2800" dirty="0" smtClean="0"/>
              <a:t>Write </a:t>
            </a:r>
            <a:r>
              <a:rPr lang="en-US" sz="2800" dirty="0"/>
              <a:t>a Python program to construct the following </a:t>
            </a:r>
            <a:r>
              <a:rPr lang="en-US" sz="2800" dirty="0" smtClean="0"/>
              <a:t>pattern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66" y="2400428"/>
            <a:ext cx="3451502" cy="3435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ight Arrow 9"/>
          <p:cNvSpPr/>
          <p:nvPr/>
        </p:nvSpPr>
        <p:spPr>
          <a:xfrm>
            <a:off x="2443952" y="3260983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2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2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 smtClean="0"/>
              <a:t># Write </a:t>
            </a:r>
            <a:r>
              <a:rPr lang="en-US" sz="2800" dirty="0"/>
              <a:t>a Python program to find those numbers which are divisible by 7 and multiples of 5, between 1500 and 2700 (both included</a:t>
            </a:r>
            <a:r>
              <a:rPr lang="en-US" sz="2800" dirty="0" smtClean="0"/>
              <a:t>).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Result :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9236"/>
            <a:ext cx="10876190" cy="118972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151056">
            <a:off x="4574141" y="3274407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3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43943"/>
            <a:ext cx="774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en-US" sz="3200" dirty="0"/>
              <a:t>3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 smtClean="0"/>
              <a:t># Loop over 2 lists, and print this result</a:t>
            </a:r>
          </a:p>
          <a:p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55" y="1415610"/>
            <a:ext cx="2247619" cy="49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81" y="2500291"/>
            <a:ext cx="6428571" cy="10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ight Arrow 6"/>
          <p:cNvSpPr/>
          <p:nvPr/>
        </p:nvSpPr>
        <p:spPr>
          <a:xfrm>
            <a:off x="7562125" y="3731630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179295" y="5530867"/>
            <a:ext cx="5822576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076395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String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upper| lower|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startswith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|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endswith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upper | lower functions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letters 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converted to upper </a:t>
            </a:r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case or lower case</a:t>
            </a:r>
            <a:endParaRPr lang="en-US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7"/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student_name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= 'Ahmed Omar'</a:t>
            </a:r>
          </a:p>
          <a:p>
            <a:pPr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student_name.upper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())</a:t>
            </a:r>
          </a:p>
          <a:p>
            <a:pPr lvl="8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student_name.lower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())</a:t>
            </a:r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3975" lvl="8"/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4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startswith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(), </a:t>
            </a:r>
            <a:r>
              <a:rPr lang="en-US" sz="24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endswith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returns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True if a string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starts or ends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with the given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prefix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student_mobile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'01147041564'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student_mobile.startswith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('012'):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print('Orange phone')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514865"/>
            <a:ext cx="58209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file_path</a:t>
            </a:r>
            <a:r>
              <a:rPr lang="en-US" sz="2400" dirty="0"/>
              <a:t> = 'C</a:t>
            </a:r>
            <a:r>
              <a:rPr lang="en-US" sz="2400" dirty="0" smtClean="0"/>
              <a:t>:\\</a:t>
            </a:r>
            <a:r>
              <a:rPr lang="en-US" sz="2400" dirty="0" err="1" smtClean="0"/>
              <a:t>my_files</a:t>
            </a:r>
            <a:r>
              <a:rPr lang="en-US" sz="2400" dirty="0" smtClean="0"/>
              <a:t>\\learn_python.pdf</a:t>
            </a:r>
            <a:r>
              <a:rPr lang="en-US" sz="2400" dirty="0"/>
              <a:t>'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file_path.endswith</a:t>
            </a:r>
            <a:r>
              <a:rPr lang="en-US" sz="2400" dirty="0" smtClean="0"/>
              <a:t>(‘pdf'):</a:t>
            </a:r>
            <a:endParaRPr lang="en-US" sz="2400" dirty="0"/>
          </a:p>
          <a:p>
            <a:r>
              <a:rPr lang="en-US" sz="2400" dirty="0"/>
              <a:t>    print('it is a book')</a:t>
            </a:r>
          </a:p>
        </p:txBody>
      </p:sp>
    </p:spTree>
    <p:extLst>
      <p:ext uri="{BB962C8B-B14F-4D97-AF65-F5344CB8AC3E}">
        <p14:creationId xmlns:p14="http://schemas.microsoft.com/office/powerpoint/2010/main" val="93427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273424" y="5514865"/>
            <a:ext cx="5822576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076395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273425" y="-1"/>
            <a:ext cx="11080376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String : </a:t>
            </a:r>
            <a:r>
              <a:rPr lang="en-US" sz="4400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isupper</a:t>
            </a:r>
            <a:r>
              <a:rPr lang="en-US" sz="4400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(), </a:t>
            </a:r>
            <a:r>
              <a:rPr lang="en-US" sz="4400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islower</a:t>
            </a:r>
            <a:r>
              <a:rPr lang="en-US" sz="4400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()| </a:t>
            </a:r>
            <a:r>
              <a:rPr lang="en-US" sz="4400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isalpha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()|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isnumeric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</a:t>
            </a:r>
            <a:r>
              <a:rPr lang="en-US" sz="28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upper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| </a:t>
            </a:r>
            <a:r>
              <a:rPr lang="en-US" sz="28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islower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to check if characters are upper or lower</a:t>
            </a:r>
            <a:endParaRPr lang="en-US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7"/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upper_student_name.isupper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())</a:t>
            </a:r>
          </a:p>
          <a:p>
            <a:pPr lvl="8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upper_student_name.islower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())</a:t>
            </a: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3975" lvl="8"/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4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isalpha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(), </a:t>
            </a:r>
            <a:r>
              <a:rPr lang="en-US" sz="24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isnumeric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(), </a:t>
            </a:r>
            <a:r>
              <a:rPr lang="en-US" sz="24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isalnum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return true if all the characters in the string is alpha with no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spaces | 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isdigits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| 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isalpha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or digits</a:t>
            </a:r>
          </a:p>
          <a:p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student_name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= 'Ahmed'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student_name.isalpha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())</a:t>
            </a:r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144" y="5514865"/>
            <a:ext cx="550881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print(</a:t>
            </a:r>
            <a:r>
              <a:rPr lang="en-US" sz="2400" dirty="0" err="1" smtClean="0"/>
              <a:t>student_mobile.isnumeric</a:t>
            </a:r>
            <a:r>
              <a:rPr lang="en-US" sz="2400" dirty="0" smtClean="0"/>
              <a:t>())</a:t>
            </a:r>
            <a:endParaRPr lang="en-US" sz="2400" dirty="0"/>
          </a:p>
          <a:p>
            <a:r>
              <a:rPr lang="en-US" sz="2400" dirty="0"/>
              <a:t>txt = "Company12"</a:t>
            </a:r>
          </a:p>
          <a:p>
            <a:r>
              <a:rPr lang="en-US" sz="2400" dirty="0"/>
              <a:t>print( </a:t>
            </a:r>
            <a:r>
              <a:rPr lang="en-US" sz="2400" dirty="0" err="1"/>
              <a:t>txt.isalnum</a:t>
            </a:r>
            <a:r>
              <a:rPr lang="en-US" sz="2400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101483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273424" y="5514865"/>
            <a:ext cx="4453321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076395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String :index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(), 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title(), strip()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838200" y="1607212"/>
            <a:ext cx="1156771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index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</a:p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Returns the position of the first occurrence of substring in a </a:t>
            </a:r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</a:p>
          <a:p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nl-NL" sz="2400" dirty="0">
                <a:solidFill>
                  <a:srgbClr val="000000"/>
                </a:solidFill>
                <a:latin typeface="Segoe UI" panose="020B0502040204020203" pitchFamily="34" charset="0"/>
              </a:rPr>
              <a:t>student_name = 'Ahmad Omar'</a:t>
            </a:r>
          </a:p>
          <a:p>
            <a:pPr lvl="8"/>
            <a:r>
              <a:rPr lang="nl-NL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print(student_name.index('a</a:t>
            </a:r>
            <a:r>
              <a:rPr lang="nl-NL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'))</a:t>
            </a: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3975" lvl="8"/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4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title() | strip() 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convert the first character in each word to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uppercase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| both leading and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# trailing white spaces removed or custom parameter removed</a:t>
            </a:r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student_name.title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())</a:t>
            </a:r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265" y="5655545"/>
            <a:ext cx="645869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student_address</a:t>
            </a:r>
            <a:r>
              <a:rPr lang="en-US" sz="2400" dirty="0"/>
              <a:t> = '    </a:t>
            </a:r>
            <a:r>
              <a:rPr lang="en-US" sz="2400" dirty="0" err="1"/>
              <a:t>addr</a:t>
            </a:r>
            <a:r>
              <a:rPr lang="en-US" sz="2400" dirty="0"/>
              <a:t> :  Cairo    '</a:t>
            </a:r>
          </a:p>
          <a:p>
            <a:r>
              <a:rPr lang="en-US" sz="2400" dirty="0" err="1"/>
              <a:t>student_address</a:t>
            </a:r>
            <a:r>
              <a:rPr lang="en-US" sz="2400" dirty="0"/>
              <a:t> = </a:t>
            </a:r>
            <a:r>
              <a:rPr lang="en-US" sz="2400" dirty="0" err="1"/>
              <a:t>student_address.strip</a:t>
            </a:r>
            <a:r>
              <a:rPr lang="en-US" sz="2400" dirty="0"/>
              <a:t>('</a:t>
            </a:r>
            <a:r>
              <a:rPr lang="en-US" sz="2400" dirty="0" err="1"/>
              <a:t>addr</a:t>
            </a:r>
            <a:r>
              <a:rPr lang="en-US" sz="2400" dirty="0"/>
              <a:t> :')</a:t>
            </a:r>
          </a:p>
        </p:txBody>
      </p:sp>
    </p:spTree>
    <p:extLst>
      <p:ext uri="{BB962C8B-B14F-4D97-AF65-F5344CB8AC3E}">
        <p14:creationId xmlns:p14="http://schemas.microsoft.com/office/powerpoint/2010/main" val="42156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273424" y="5514865"/>
            <a:ext cx="6099241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273424" y="2892361"/>
            <a:ext cx="11643531" cy="1201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String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: replace(), count(), </a:t>
            </a:r>
            <a:r>
              <a:rPr lang="en-US" sz="44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swapcase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1477" y="5641476"/>
            <a:ext cx="551453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stud_info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student_information.swapcase</a:t>
            </a:r>
            <a:r>
              <a:rPr lang="en-US" sz="2400" dirty="0"/>
              <a:t>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stud_info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36240"/>
            <a:ext cx="11567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replace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returns a copy of the string where occurrences of a substring are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replaced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8275" lvl="8"/>
            <a:r>
              <a:rPr lang="nl-NL" sz="2400" dirty="0">
                <a:solidFill>
                  <a:srgbClr val="000000"/>
                </a:solidFill>
                <a:latin typeface="Segoe UI" panose="020B0502040204020203" pitchFamily="34" charset="0"/>
              </a:rPr>
              <a:t>student_information = 'He is Ahmed, Ahmed lives in cairo, Ahmed plays football'</a:t>
            </a:r>
          </a:p>
          <a:p>
            <a:pPr marL="168275" lvl="8"/>
            <a:r>
              <a:rPr lang="nl-NL" sz="2400" dirty="0">
                <a:solidFill>
                  <a:srgbClr val="000000"/>
                </a:solidFill>
                <a:latin typeface="Segoe UI" panose="020B0502040204020203" pitchFamily="34" charset="0"/>
              </a:rPr>
              <a:t>student_information = student_information.replace('Ahmed','Esam')</a:t>
            </a:r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3975" lvl="8"/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count() </a:t>
            </a:r>
            <a:r>
              <a:rPr lang="en-US" sz="24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| </a:t>
            </a:r>
            <a:r>
              <a:rPr lang="en-US" sz="24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swapcase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# returns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number of occurrences of a substring in the given string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#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converts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all uppercase characters to lowercase and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vice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student_information.count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('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Esam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87584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273424" y="5270709"/>
            <a:ext cx="6099241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273424" y="2892361"/>
            <a:ext cx="11643531" cy="1201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String : find(), </a:t>
            </a:r>
            <a:r>
              <a:rPr lang="en-US" sz="4400" b="1" dirty="0" err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rfind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(), split()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636240"/>
            <a:ext cx="115677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find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(), </a:t>
            </a:r>
            <a:r>
              <a:rPr lang="en-US" sz="2800" b="1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rfind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 functions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Return the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lowest, highest indexing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 sub string.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8275" lvl="8"/>
            <a:r>
              <a:rPr lang="nl-NL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print(student_information.find('Esam'))</a:t>
            </a:r>
          </a:p>
          <a:p>
            <a:pPr marL="168275" lvl="8"/>
            <a:r>
              <a:rPr lang="nl-NL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print(student_information.rfind('Esam</a:t>
            </a:r>
            <a:r>
              <a:rPr lang="nl-NL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'))</a:t>
            </a:r>
          </a:p>
          <a:p>
            <a:pPr marL="168275"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3975" lvl="8"/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4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split() 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 Convert from string to list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Return a list of the words of the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string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words_list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student_information.split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(' ')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print(type(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words_list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))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words_list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727940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11153</TotalTime>
  <Words>1767</Words>
  <Application>Microsoft Office PowerPoint</Application>
  <PresentationFormat>Widescreen</PresentationFormat>
  <Paragraphs>407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Consolas</vt:lpstr>
      <vt:lpstr>PT Bold Heading</vt:lpstr>
      <vt:lpstr>Sakkal Majalla</vt:lpstr>
      <vt:lpstr>Segoe UI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tallat</dc:creator>
  <cp:lastModifiedBy>yahia</cp:lastModifiedBy>
  <cp:revision>318</cp:revision>
  <dcterms:created xsi:type="dcterms:W3CDTF">2021-10-04T21:04:07Z</dcterms:created>
  <dcterms:modified xsi:type="dcterms:W3CDTF">2023-12-08T16:23:52Z</dcterms:modified>
</cp:coreProperties>
</file>