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389" r:id="rId2"/>
    <p:sldId id="352" r:id="rId3"/>
    <p:sldId id="434" r:id="rId4"/>
    <p:sldId id="435" r:id="rId5"/>
    <p:sldId id="436" r:id="rId6"/>
    <p:sldId id="437" r:id="rId7"/>
    <p:sldId id="438" r:id="rId8"/>
    <p:sldId id="439" r:id="rId9"/>
    <p:sldId id="440" r:id="rId10"/>
    <p:sldId id="441" r:id="rId11"/>
    <p:sldId id="455" r:id="rId12"/>
    <p:sldId id="442" r:id="rId13"/>
    <p:sldId id="443" r:id="rId14"/>
    <p:sldId id="444" r:id="rId15"/>
    <p:sldId id="445" r:id="rId16"/>
    <p:sldId id="446" r:id="rId17"/>
    <p:sldId id="447" r:id="rId18"/>
    <p:sldId id="448" r:id="rId19"/>
    <p:sldId id="450" r:id="rId20"/>
    <p:sldId id="451" r:id="rId21"/>
    <p:sldId id="452" r:id="rId22"/>
    <p:sldId id="453" r:id="rId23"/>
    <p:sldId id="454" r:id="rId24"/>
    <p:sldId id="383" r:id="rId25"/>
    <p:sldId id="460" r:id="rId26"/>
    <p:sldId id="461" r:id="rId27"/>
    <p:sldId id="462" r:id="rId28"/>
    <p:sldId id="457" r:id="rId29"/>
    <p:sldId id="45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ssan" initials="H" lastIdx="2" clrIdx="0">
    <p:extLst>
      <p:ext uri="{19B8F6BF-5375-455C-9EA6-DF929625EA0E}">
        <p15:presenceInfo xmlns:p15="http://schemas.microsoft.com/office/powerpoint/2012/main" userId="Hass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C7DDF1"/>
    <a:srgbClr val="FAB0BC"/>
    <a:srgbClr val="F17B8F"/>
    <a:srgbClr val="FD51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916" autoAdjust="0"/>
    <p:restoredTop sz="94660"/>
  </p:normalViewPr>
  <p:slideViewPr>
    <p:cSldViewPr snapToGrid="0">
      <p:cViewPr varScale="1">
        <p:scale>
          <a:sx n="71" d="100"/>
          <a:sy n="71" d="100"/>
        </p:scale>
        <p:origin x="600" y="54"/>
      </p:cViewPr>
      <p:guideLst>
        <p:guide orient="horz" pos="2160"/>
        <p:guide pos="3840"/>
      </p:guideLst>
    </p:cSldViewPr>
  </p:slideViewPr>
  <p:notesTextViewPr>
    <p:cViewPr>
      <p:scale>
        <a:sx n="1" d="1"/>
        <a:sy n="1" d="1"/>
      </p:scale>
      <p:origin x="0" y="0"/>
    </p:cViewPr>
  </p:notesTextViewPr>
  <p:sorterViewPr>
    <p:cViewPr>
      <p:scale>
        <a:sx n="100" d="100"/>
        <a:sy n="100" d="100"/>
      </p:scale>
      <p:origin x="0" y="-16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A5F16F-F4BD-4CB5-AAEC-9B18A649769C}"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F1491-7F44-4761-BDEC-01F250D6C161}" type="slidenum">
              <a:rPr lang="en-US" smtClean="0"/>
              <a:t>‹#›</a:t>
            </a:fld>
            <a:endParaRPr lang="en-US"/>
          </a:p>
        </p:txBody>
      </p:sp>
    </p:spTree>
    <p:extLst>
      <p:ext uri="{BB962C8B-B14F-4D97-AF65-F5344CB8AC3E}">
        <p14:creationId xmlns:p14="http://schemas.microsoft.com/office/powerpoint/2010/main" val="574630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A5F16F-F4BD-4CB5-AAEC-9B18A649769C}" type="datetimeFigureOut">
              <a:rPr lang="en-US" smtClean="0"/>
              <a:pPr/>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7F1491-7F44-4761-BDEC-01F250D6C161}" type="slidenum">
              <a:rPr lang="en-US" smtClean="0"/>
              <a:pPr/>
              <a:t>‹#›</a:t>
            </a:fld>
            <a:endParaRPr lang="en-US"/>
          </a:p>
        </p:txBody>
      </p:sp>
    </p:spTree>
    <p:extLst>
      <p:ext uri="{BB962C8B-B14F-4D97-AF65-F5344CB8AC3E}">
        <p14:creationId xmlns:p14="http://schemas.microsoft.com/office/powerpoint/2010/main" val="75462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A5F16F-F4BD-4CB5-AAEC-9B18A649769C}" type="datetimeFigureOut">
              <a:rPr lang="en-US" smtClean="0"/>
              <a:pPr/>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7F1491-7F44-4761-BDEC-01F250D6C161}" type="slidenum">
              <a:rPr lang="en-US" smtClean="0"/>
              <a:pPr/>
              <a:t>‹#›</a:t>
            </a:fld>
            <a:endParaRPr lang="en-US"/>
          </a:p>
        </p:txBody>
      </p:sp>
    </p:spTree>
    <p:extLst>
      <p:ext uri="{BB962C8B-B14F-4D97-AF65-F5344CB8AC3E}">
        <p14:creationId xmlns:p14="http://schemas.microsoft.com/office/powerpoint/2010/main" val="2898112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A5F16F-F4BD-4CB5-AAEC-9B18A649769C}" type="datetimeFigureOut">
              <a:rPr lang="en-US" smtClean="0"/>
              <a:pPr/>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7F1491-7F44-4761-BDEC-01F250D6C161}"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37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A5F16F-F4BD-4CB5-AAEC-9B18A649769C}" type="datetimeFigureOut">
              <a:rPr lang="en-US" smtClean="0"/>
              <a:pPr/>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7F1491-7F44-4761-BDEC-01F250D6C161}" type="slidenum">
              <a:rPr lang="en-US" smtClean="0"/>
              <a:pPr/>
              <a:t>‹#›</a:t>
            </a:fld>
            <a:endParaRPr lang="en-US"/>
          </a:p>
        </p:txBody>
      </p:sp>
    </p:spTree>
    <p:extLst>
      <p:ext uri="{BB962C8B-B14F-4D97-AF65-F5344CB8AC3E}">
        <p14:creationId xmlns:p14="http://schemas.microsoft.com/office/powerpoint/2010/main" val="2530170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1A5F16F-F4BD-4CB5-AAEC-9B18A649769C}" type="datetimeFigureOut">
              <a:rPr lang="en-US" smtClean="0"/>
              <a:pPr/>
              <a:t>8/12/2023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7F1491-7F44-4761-BDEC-01F250D6C161}" type="slidenum">
              <a:rPr lang="en-US" smtClean="0"/>
              <a:pPr/>
              <a:t>‹#›</a:t>
            </a:fld>
            <a:endParaRPr lang="en-US"/>
          </a:p>
        </p:txBody>
      </p:sp>
    </p:spTree>
    <p:extLst>
      <p:ext uri="{BB962C8B-B14F-4D97-AF65-F5344CB8AC3E}">
        <p14:creationId xmlns:p14="http://schemas.microsoft.com/office/powerpoint/2010/main" val="831022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1A5F16F-F4BD-4CB5-AAEC-9B18A649769C}" type="datetimeFigureOut">
              <a:rPr lang="en-US" smtClean="0"/>
              <a:pPr/>
              <a:t>8/12/2023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7F1491-7F44-4761-BDEC-01F250D6C161}" type="slidenum">
              <a:rPr lang="en-US" smtClean="0"/>
              <a:pPr/>
              <a:t>‹#›</a:t>
            </a:fld>
            <a:endParaRPr lang="en-US"/>
          </a:p>
        </p:txBody>
      </p:sp>
    </p:spTree>
    <p:extLst>
      <p:ext uri="{BB962C8B-B14F-4D97-AF65-F5344CB8AC3E}">
        <p14:creationId xmlns:p14="http://schemas.microsoft.com/office/powerpoint/2010/main" val="1037651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A5F16F-F4BD-4CB5-AAEC-9B18A649769C}"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F1491-7F44-4761-BDEC-01F250D6C161}" type="slidenum">
              <a:rPr lang="en-US" smtClean="0"/>
              <a:t>‹#›</a:t>
            </a:fld>
            <a:endParaRPr lang="en-US"/>
          </a:p>
        </p:txBody>
      </p:sp>
    </p:spTree>
    <p:extLst>
      <p:ext uri="{BB962C8B-B14F-4D97-AF65-F5344CB8AC3E}">
        <p14:creationId xmlns:p14="http://schemas.microsoft.com/office/powerpoint/2010/main" val="4227189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A5F16F-F4BD-4CB5-AAEC-9B18A649769C}"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F1491-7F44-4761-BDEC-01F250D6C161}" type="slidenum">
              <a:rPr lang="en-US" smtClean="0"/>
              <a:t>‹#›</a:t>
            </a:fld>
            <a:endParaRPr lang="en-US"/>
          </a:p>
        </p:txBody>
      </p:sp>
    </p:spTree>
    <p:extLst>
      <p:ext uri="{BB962C8B-B14F-4D97-AF65-F5344CB8AC3E}">
        <p14:creationId xmlns:p14="http://schemas.microsoft.com/office/powerpoint/2010/main" val="95336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A5F16F-F4BD-4CB5-AAEC-9B18A649769C}"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F1491-7F44-4761-BDEC-01F250D6C161}" type="slidenum">
              <a:rPr lang="en-US" smtClean="0"/>
              <a:t>‹#›</a:t>
            </a:fld>
            <a:endParaRPr lang="en-US"/>
          </a:p>
        </p:txBody>
      </p:sp>
    </p:spTree>
    <p:extLst>
      <p:ext uri="{BB962C8B-B14F-4D97-AF65-F5344CB8AC3E}">
        <p14:creationId xmlns:p14="http://schemas.microsoft.com/office/powerpoint/2010/main" val="3910329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A5F16F-F4BD-4CB5-AAEC-9B18A649769C}"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F1491-7F44-4761-BDEC-01F250D6C161}" type="slidenum">
              <a:rPr lang="en-US" smtClean="0"/>
              <a:t>‹#›</a:t>
            </a:fld>
            <a:endParaRPr lang="en-US"/>
          </a:p>
        </p:txBody>
      </p:sp>
    </p:spTree>
    <p:extLst>
      <p:ext uri="{BB962C8B-B14F-4D97-AF65-F5344CB8AC3E}">
        <p14:creationId xmlns:p14="http://schemas.microsoft.com/office/powerpoint/2010/main" val="3399648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A5F16F-F4BD-4CB5-AAEC-9B18A649769C}" type="datetimeFigureOut">
              <a:rPr lang="en-US" smtClean="0"/>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7F1491-7F44-4761-BDEC-01F250D6C161}" type="slidenum">
              <a:rPr lang="en-US" smtClean="0"/>
              <a:t>‹#›</a:t>
            </a:fld>
            <a:endParaRPr lang="en-US"/>
          </a:p>
        </p:txBody>
      </p:sp>
    </p:spTree>
    <p:extLst>
      <p:ext uri="{BB962C8B-B14F-4D97-AF65-F5344CB8AC3E}">
        <p14:creationId xmlns:p14="http://schemas.microsoft.com/office/powerpoint/2010/main" val="204748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A5F16F-F4BD-4CB5-AAEC-9B18A649769C}" type="datetimeFigureOut">
              <a:rPr lang="en-US" smtClean="0"/>
              <a:t>8/12/2023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7F1491-7F44-4761-BDEC-01F250D6C161}" type="slidenum">
              <a:rPr lang="en-US" smtClean="0"/>
              <a:t>‹#›</a:t>
            </a:fld>
            <a:endParaRPr lang="en-US"/>
          </a:p>
        </p:txBody>
      </p:sp>
    </p:spTree>
    <p:extLst>
      <p:ext uri="{BB962C8B-B14F-4D97-AF65-F5344CB8AC3E}">
        <p14:creationId xmlns:p14="http://schemas.microsoft.com/office/powerpoint/2010/main" val="607917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A5F16F-F4BD-4CB5-AAEC-9B18A649769C}" type="datetimeFigureOut">
              <a:rPr lang="en-US" smtClean="0"/>
              <a:t>8/12/2023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7F1491-7F44-4761-BDEC-01F250D6C161}" type="slidenum">
              <a:rPr lang="en-US" smtClean="0"/>
              <a:t>‹#›</a:t>
            </a:fld>
            <a:endParaRPr lang="en-US"/>
          </a:p>
        </p:txBody>
      </p:sp>
    </p:spTree>
    <p:extLst>
      <p:ext uri="{BB962C8B-B14F-4D97-AF65-F5344CB8AC3E}">
        <p14:creationId xmlns:p14="http://schemas.microsoft.com/office/powerpoint/2010/main" val="3152327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1A5F16F-F4BD-4CB5-AAEC-9B18A649769C}" type="datetimeFigureOut">
              <a:rPr lang="en-US" smtClean="0"/>
              <a:t>8/12/2023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7F1491-7F44-4761-BDEC-01F250D6C161}" type="slidenum">
              <a:rPr lang="en-US" smtClean="0"/>
              <a:t>‹#›</a:t>
            </a:fld>
            <a:endParaRPr lang="en-US"/>
          </a:p>
        </p:txBody>
      </p:sp>
    </p:spTree>
    <p:extLst>
      <p:ext uri="{BB962C8B-B14F-4D97-AF65-F5344CB8AC3E}">
        <p14:creationId xmlns:p14="http://schemas.microsoft.com/office/powerpoint/2010/main" val="3868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A5F16F-F4BD-4CB5-AAEC-9B18A649769C}" type="datetimeFigureOut">
              <a:rPr lang="en-US" smtClean="0"/>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7F1491-7F44-4761-BDEC-01F250D6C161}" type="slidenum">
              <a:rPr lang="en-US" smtClean="0"/>
              <a:t>‹#›</a:t>
            </a:fld>
            <a:endParaRPr lang="en-US"/>
          </a:p>
        </p:txBody>
      </p:sp>
    </p:spTree>
    <p:extLst>
      <p:ext uri="{BB962C8B-B14F-4D97-AF65-F5344CB8AC3E}">
        <p14:creationId xmlns:p14="http://schemas.microsoft.com/office/powerpoint/2010/main" val="102238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A5F16F-F4BD-4CB5-AAEC-9B18A649769C}" type="datetimeFigureOut">
              <a:rPr lang="en-US" smtClean="0"/>
              <a:t>8/12/2023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7F1491-7F44-4761-BDEC-01F250D6C161}" type="slidenum">
              <a:rPr lang="en-US" smtClean="0"/>
              <a:t>‹#›</a:t>
            </a:fld>
            <a:endParaRPr lang="en-US"/>
          </a:p>
        </p:txBody>
      </p:sp>
    </p:spTree>
    <p:extLst>
      <p:ext uri="{BB962C8B-B14F-4D97-AF65-F5344CB8AC3E}">
        <p14:creationId xmlns:p14="http://schemas.microsoft.com/office/powerpoint/2010/main" val="812878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1A5F16F-F4BD-4CB5-AAEC-9B18A649769C}" type="datetimeFigureOut">
              <a:rPr lang="en-US" smtClean="0"/>
              <a:pPr/>
              <a:t>8/12/2023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87F1491-7F44-4761-BDEC-01F250D6C161}" type="slidenum">
              <a:rPr lang="en-US" smtClean="0"/>
              <a:pPr/>
              <a:t>‹#›</a:t>
            </a:fld>
            <a:endParaRPr lang="en-US"/>
          </a:p>
        </p:txBody>
      </p:sp>
    </p:spTree>
    <p:extLst>
      <p:ext uri="{BB962C8B-B14F-4D97-AF65-F5344CB8AC3E}">
        <p14:creationId xmlns:p14="http://schemas.microsoft.com/office/powerpoint/2010/main" val="485934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geeksforgeeks.org/python-docstrings/"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 xmlns:a16="http://schemas.microsoft.com/office/drawing/2014/main" id="{113D49DE-279C-4EB7-8F48-7D15CDBF36D1}"/>
              </a:ext>
            </a:extLst>
          </p:cNvPr>
          <p:cNvSpPr>
            <a:spLocks noGrp="1"/>
          </p:cNvSpPr>
          <p:nvPr/>
        </p:nvSpPr>
        <p:spPr>
          <a:xfrm>
            <a:off x="1286897" y="1685984"/>
            <a:ext cx="9699352" cy="3593609"/>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lang="ar-EG" sz="6000" b="1" kern="1200" dirty="0">
                <a:ln>
                  <a:solidFill>
                    <a:schemeClr val="bg1"/>
                  </a:solidFill>
                </a:ln>
                <a:solidFill>
                  <a:schemeClr val="tx1"/>
                </a:solidFill>
                <a:effectLst>
                  <a:outerShdw blurRad="38100" dist="38100" dir="2700000" algn="tl">
                    <a:srgbClr val="000000">
                      <a:alpha val="43137"/>
                    </a:srgbClr>
                  </a:outerShdw>
                </a:effectLst>
                <a:latin typeface="Sakkal Majalla" panose="02000000000000000000" pitchFamily="2" charset="-78"/>
                <a:ea typeface="+mn-ea"/>
                <a:cs typeface="PT Bold Heading" panose="00000400000000000000" pitchFamily="2"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800" dirty="0" smtClean="0"/>
              <a:t>Lesson 06</a:t>
            </a:r>
          </a:p>
          <a:p>
            <a:r>
              <a:rPr lang="en-US" sz="8800" dirty="0" smtClean="0"/>
              <a:t>Python </a:t>
            </a:r>
            <a:r>
              <a:rPr lang="en-US" sz="8800" dirty="0" smtClean="0"/>
              <a:t>Functions</a:t>
            </a:r>
          </a:p>
          <a:p>
            <a:r>
              <a:rPr lang="en-US" sz="8800" dirty="0"/>
              <a:t>i</a:t>
            </a:r>
            <a:r>
              <a:rPr lang="en-US" sz="8800" dirty="0" smtClean="0"/>
              <a:t>n details</a:t>
            </a:r>
            <a:endParaRPr lang="en-US" sz="8800" dirty="0"/>
          </a:p>
        </p:txBody>
      </p:sp>
    </p:spTree>
    <p:extLst>
      <p:ext uri="{BB962C8B-B14F-4D97-AF65-F5344CB8AC3E}">
        <p14:creationId xmlns:p14="http://schemas.microsoft.com/office/powerpoint/2010/main" val="158435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lnSpc>
                <a:spcPct val="80000"/>
              </a:lnSpc>
              <a:spcBef>
                <a:spcPts val="1000"/>
              </a:spcBef>
            </a:pPr>
            <a:r>
              <a:rPr lang="en-US" sz="4400" b="1" dirty="0" smtClean="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rPr>
              <a:t>Simple Examples (4)</a:t>
            </a:r>
            <a:endParaRPr lang="ar-EG" sz="3600" b="1" dirty="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endParaRPr>
          </a:p>
        </p:txBody>
      </p:sp>
      <p:sp>
        <p:nvSpPr>
          <p:cNvPr id="5" name="TextBox 4">
            <a:extLst>
              <a:ext uri="{FF2B5EF4-FFF2-40B4-BE49-F238E27FC236}">
                <a16:creationId xmlns:a16="http://schemas.microsoft.com/office/drawing/2014/main" xmlns="" id="{47E9135F-1851-4C65-8402-B85259F82133}"/>
              </a:ext>
            </a:extLst>
          </p:cNvPr>
          <p:cNvSpPr txBox="1"/>
          <p:nvPr/>
        </p:nvSpPr>
        <p:spPr>
          <a:xfrm>
            <a:off x="312145" y="1630496"/>
            <a:ext cx="11567711" cy="2062103"/>
          </a:xfrm>
          <a:prstGeom prst="rect">
            <a:avLst/>
          </a:prstGeom>
          <a:noFill/>
        </p:spPr>
        <p:txBody>
          <a:bodyPr wrap="square" rtlCol="0">
            <a:spAutoFit/>
          </a:bodyPr>
          <a:lstStyle/>
          <a:p>
            <a:pPr marL="457200" indent="-457200">
              <a:buFont typeface="Wingdings" panose="05000000000000000000" pitchFamily="2" charset="2"/>
              <a:buChar char="q"/>
            </a:pPr>
            <a:r>
              <a:rPr lang="en-US" sz="3200" dirty="0" smtClean="0"/>
              <a:t>Ex No. </a:t>
            </a:r>
            <a:r>
              <a:rPr lang="en-US" sz="3200" dirty="0"/>
              <a:t>4</a:t>
            </a:r>
            <a:r>
              <a:rPr lang="en-US" sz="3200" dirty="0" smtClean="0"/>
              <a:t> </a:t>
            </a:r>
            <a:r>
              <a:rPr lang="en-US" sz="3200" dirty="0"/>
              <a:t>: # create a function to return sum of even numbers from a list</a:t>
            </a:r>
          </a:p>
          <a:p>
            <a:endParaRPr lang="en-US" sz="3200" dirty="0" smtClean="0"/>
          </a:p>
          <a:p>
            <a:endParaRPr lang="en-US" sz="3200" dirty="0"/>
          </a:p>
        </p:txBody>
      </p:sp>
      <p:pic>
        <p:nvPicPr>
          <p:cNvPr id="4" name="Picture 3"/>
          <p:cNvPicPr>
            <a:picLocks noChangeAspect="1"/>
          </p:cNvPicPr>
          <p:nvPr/>
        </p:nvPicPr>
        <p:blipFill>
          <a:blip r:embed="rId2"/>
          <a:stretch>
            <a:fillRect/>
          </a:stretch>
        </p:blipFill>
        <p:spPr>
          <a:xfrm>
            <a:off x="3740804" y="2544778"/>
            <a:ext cx="5147701" cy="3718996"/>
          </a:xfrm>
          <a:prstGeom prst="rect">
            <a:avLst/>
          </a:prstGeom>
        </p:spPr>
      </p:pic>
    </p:spTree>
    <p:extLst>
      <p:ext uri="{BB962C8B-B14F-4D97-AF65-F5344CB8AC3E}">
        <p14:creationId xmlns:p14="http://schemas.microsoft.com/office/powerpoint/2010/main" val="3771758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lnSpc>
                <a:spcPct val="80000"/>
              </a:lnSpc>
              <a:spcBef>
                <a:spcPts val="1000"/>
              </a:spcBef>
            </a:pPr>
            <a:r>
              <a:rPr lang="en-US" sz="4400" b="1" dirty="0" smtClean="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rPr>
              <a:t>Simple Examples (5)</a:t>
            </a:r>
            <a:endParaRPr lang="ar-EG" sz="3600" b="1" dirty="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endParaRPr>
          </a:p>
        </p:txBody>
      </p:sp>
      <p:sp>
        <p:nvSpPr>
          <p:cNvPr id="5" name="TextBox 4">
            <a:extLst>
              <a:ext uri="{FF2B5EF4-FFF2-40B4-BE49-F238E27FC236}">
                <a16:creationId xmlns:a16="http://schemas.microsoft.com/office/drawing/2014/main" xmlns="" id="{47E9135F-1851-4C65-8402-B85259F82133}"/>
              </a:ext>
            </a:extLst>
          </p:cNvPr>
          <p:cNvSpPr txBox="1"/>
          <p:nvPr/>
        </p:nvSpPr>
        <p:spPr>
          <a:xfrm>
            <a:off x="312145" y="1630496"/>
            <a:ext cx="11567711" cy="2062103"/>
          </a:xfrm>
          <a:prstGeom prst="rect">
            <a:avLst/>
          </a:prstGeom>
          <a:noFill/>
        </p:spPr>
        <p:txBody>
          <a:bodyPr wrap="square" rtlCol="0">
            <a:spAutoFit/>
          </a:bodyPr>
          <a:lstStyle/>
          <a:p>
            <a:pPr marL="457200" indent="-457200">
              <a:buFont typeface="Wingdings" panose="05000000000000000000" pitchFamily="2" charset="2"/>
              <a:buChar char="q"/>
            </a:pPr>
            <a:r>
              <a:rPr lang="en-US" sz="3200" dirty="0" smtClean="0"/>
              <a:t>Ex No. 5 </a:t>
            </a:r>
            <a:r>
              <a:rPr lang="en-US" sz="3200" dirty="0"/>
              <a:t>: </a:t>
            </a:r>
            <a:r>
              <a:rPr lang="en-US" sz="3200" dirty="0" smtClean="0"/>
              <a:t># </a:t>
            </a:r>
            <a:r>
              <a:rPr lang="en-US" sz="3200" dirty="0"/>
              <a:t>Create a function to check for a number found in a list or not - return its index or -1</a:t>
            </a:r>
          </a:p>
          <a:p>
            <a:pPr marL="457200" indent="-457200">
              <a:buFont typeface="Wingdings" panose="05000000000000000000" pitchFamily="2" charset="2"/>
              <a:buChar char="q"/>
            </a:pPr>
            <a:endParaRPr lang="en-US" sz="3200" dirty="0" smtClean="0"/>
          </a:p>
          <a:p>
            <a:endParaRPr lang="en-US" sz="3200" dirty="0"/>
          </a:p>
        </p:txBody>
      </p:sp>
      <p:pic>
        <p:nvPicPr>
          <p:cNvPr id="3" name="Picture 2"/>
          <p:cNvPicPr>
            <a:picLocks noChangeAspect="1"/>
          </p:cNvPicPr>
          <p:nvPr/>
        </p:nvPicPr>
        <p:blipFill>
          <a:blip r:embed="rId2"/>
          <a:stretch>
            <a:fillRect/>
          </a:stretch>
        </p:blipFill>
        <p:spPr>
          <a:xfrm>
            <a:off x="3335560" y="2661547"/>
            <a:ext cx="6542857" cy="3866667"/>
          </a:xfrm>
          <a:prstGeom prst="rect">
            <a:avLst/>
          </a:prstGeom>
        </p:spPr>
      </p:pic>
    </p:spTree>
    <p:extLst>
      <p:ext uri="{BB962C8B-B14F-4D97-AF65-F5344CB8AC3E}">
        <p14:creationId xmlns:p14="http://schemas.microsoft.com/office/powerpoint/2010/main" val="2052268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t>Passing a List as </a:t>
            </a:r>
            <a:r>
              <a:rPr lang="en-US" sz="4400" dirty="0" smtClean="0"/>
              <a:t>a function argument</a:t>
            </a:r>
            <a:endParaRPr lang="en-US" sz="4400" dirty="0"/>
          </a:p>
        </p:txBody>
      </p:sp>
      <p:sp>
        <p:nvSpPr>
          <p:cNvPr id="7" name="TextBox 6"/>
          <p:cNvSpPr txBox="1"/>
          <p:nvPr/>
        </p:nvSpPr>
        <p:spPr>
          <a:xfrm>
            <a:off x="564776" y="1842247"/>
            <a:ext cx="4222377"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You can send any data types of argument to a function (string, number, list, dictionary etc</a:t>
            </a:r>
            <a:r>
              <a:rPr lang="en-US" dirty="0" smtClean="0"/>
              <a:t>.).</a:t>
            </a:r>
          </a:p>
          <a:p>
            <a:endParaRPr lang="en-US" dirty="0" smtClean="0"/>
          </a:p>
          <a:p>
            <a:r>
              <a:rPr lang="en-US" dirty="0" smtClean="0"/>
              <a:t>And </a:t>
            </a:r>
            <a:r>
              <a:rPr lang="en-US" dirty="0"/>
              <a:t>it will be treated as the same data type inside the function.</a:t>
            </a:r>
          </a:p>
        </p:txBody>
      </p:sp>
      <p:pic>
        <p:nvPicPr>
          <p:cNvPr id="8" name="Picture 7"/>
          <p:cNvPicPr>
            <a:picLocks noChangeAspect="1"/>
          </p:cNvPicPr>
          <p:nvPr/>
        </p:nvPicPr>
        <p:blipFill>
          <a:blip r:embed="rId2"/>
          <a:stretch>
            <a:fillRect/>
          </a:stretch>
        </p:blipFill>
        <p:spPr>
          <a:xfrm>
            <a:off x="5295063" y="1842247"/>
            <a:ext cx="5480458" cy="27517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3"/>
          <a:stretch>
            <a:fillRect/>
          </a:stretch>
        </p:blipFill>
        <p:spPr>
          <a:xfrm>
            <a:off x="7506079" y="4964837"/>
            <a:ext cx="2014438" cy="14233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38991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lnSpc>
                <a:spcPct val="80000"/>
              </a:lnSpc>
              <a:spcBef>
                <a:spcPts val="1000"/>
              </a:spcBef>
            </a:pPr>
            <a:r>
              <a:rPr lang="en-US" sz="4400" b="1" dirty="0" smtClean="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rPr>
              <a:t>Types of Arguments</a:t>
            </a:r>
            <a:endParaRPr lang="ar-EG" sz="3600" b="1" dirty="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endParaRPr>
          </a:p>
        </p:txBody>
      </p:sp>
      <p:sp>
        <p:nvSpPr>
          <p:cNvPr id="3" name="Rectangle 2"/>
          <p:cNvSpPr/>
          <p:nvPr/>
        </p:nvSpPr>
        <p:spPr>
          <a:xfrm>
            <a:off x="1775011" y="1976719"/>
            <a:ext cx="9211235" cy="37856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fontAlgn="base"/>
            <a:r>
              <a:rPr lang="en-US" sz="2400" b="1" dirty="0">
                <a:solidFill>
                  <a:srgbClr val="273239"/>
                </a:solidFill>
                <a:latin typeface="Nunito"/>
              </a:rPr>
              <a:t>Types of Python Function </a:t>
            </a:r>
            <a:r>
              <a:rPr lang="en-US" sz="2400" b="1" dirty="0" smtClean="0">
                <a:solidFill>
                  <a:srgbClr val="273239"/>
                </a:solidFill>
                <a:latin typeface="Nunito"/>
              </a:rPr>
              <a:t>Arguments:</a:t>
            </a:r>
          </a:p>
          <a:p>
            <a:pPr fontAlgn="base"/>
            <a:endParaRPr lang="en-US" sz="2400" b="1" dirty="0">
              <a:solidFill>
                <a:srgbClr val="273239"/>
              </a:solidFill>
              <a:latin typeface="Nunito"/>
            </a:endParaRPr>
          </a:p>
          <a:p>
            <a:pPr fontAlgn="base"/>
            <a:r>
              <a:rPr lang="en-US" sz="2400" dirty="0">
                <a:solidFill>
                  <a:srgbClr val="273239"/>
                </a:solidFill>
                <a:latin typeface="Nunito"/>
              </a:rPr>
              <a:t>Python supports various types of arguments that can be passed at the time of the function call. In Python, </a:t>
            </a:r>
            <a:endParaRPr lang="en-US" sz="2400" dirty="0" smtClean="0">
              <a:solidFill>
                <a:srgbClr val="273239"/>
              </a:solidFill>
              <a:latin typeface="Nunito"/>
            </a:endParaRPr>
          </a:p>
          <a:p>
            <a:pPr fontAlgn="base"/>
            <a:r>
              <a:rPr lang="en-US" sz="2400" dirty="0" smtClean="0">
                <a:solidFill>
                  <a:srgbClr val="273239"/>
                </a:solidFill>
                <a:latin typeface="Nunito"/>
              </a:rPr>
              <a:t>we </a:t>
            </a:r>
            <a:r>
              <a:rPr lang="en-US" sz="2400" dirty="0">
                <a:solidFill>
                  <a:srgbClr val="273239"/>
                </a:solidFill>
                <a:latin typeface="Nunito"/>
              </a:rPr>
              <a:t>have the following 4 types of function arguments.</a:t>
            </a:r>
          </a:p>
          <a:p>
            <a:pPr marL="457200" indent="-457200" fontAlgn="base">
              <a:buFont typeface="+mj-lt"/>
              <a:buAutoNum type="arabicPeriod"/>
            </a:pPr>
            <a:r>
              <a:rPr lang="en-US" sz="2400" b="1" dirty="0">
                <a:solidFill>
                  <a:srgbClr val="273239"/>
                </a:solidFill>
                <a:latin typeface="Nunito"/>
              </a:rPr>
              <a:t>Positional </a:t>
            </a:r>
            <a:r>
              <a:rPr lang="en-US" sz="2400" b="1" dirty="0" smtClean="0">
                <a:solidFill>
                  <a:srgbClr val="273239"/>
                </a:solidFill>
                <a:latin typeface="Nunito"/>
              </a:rPr>
              <a:t>arguments</a:t>
            </a:r>
          </a:p>
          <a:p>
            <a:pPr marL="457200" indent="-457200" fontAlgn="base">
              <a:buFont typeface="+mj-lt"/>
              <a:buAutoNum type="arabicPeriod"/>
            </a:pPr>
            <a:r>
              <a:rPr lang="en-US" sz="2400" b="1" dirty="0">
                <a:solidFill>
                  <a:srgbClr val="273239"/>
                </a:solidFill>
                <a:latin typeface="Nunito"/>
              </a:rPr>
              <a:t>Keyword arguments (named arguments</a:t>
            </a:r>
            <a:r>
              <a:rPr lang="en-US" sz="2400" b="1" dirty="0" smtClean="0">
                <a:solidFill>
                  <a:srgbClr val="273239"/>
                </a:solidFill>
                <a:latin typeface="Nunito"/>
              </a:rPr>
              <a:t>)</a:t>
            </a:r>
          </a:p>
          <a:p>
            <a:pPr marL="457200" indent="-457200" fontAlgn="base">
              <a:buFont typeface="+mj-lt"/>
              <a:buAutoNum type="arabicPeriod"/>
            </a:pPr>
            <a:r>
              <a:rPr lang="en-US" sz="2400" b="1" dirty="0" smtClean="0">
                <a:solidFill>
                  <a:srgbClr val="273239"/>
                </a:solidFill>
                <a:latin typeface="Nunito"/>
              </a:rPr>
              <a:t>Default </a:t>
            </a:r>
            <a:r>
              <a:rPr lang="en-US" sz="2400" b="1" dirty="0">
                <a:solidFill>
                  <a:srgbClr val="273239"/>
                </a:solidFill>
                <a:latin typeface="Nunito"/>
              </a:rPr>
              <a:t>argument</a:t>
            </a:r>
            <a:endParaRPr lang="en-US" sz="2400" dirty="0">
              <a:solidFill>
                <a:srgbClr val="273239"/>
              </a:solidFill>
              <a:latin typeface="Nunito"/>
            </a:endParaRPr>
          </a:p>
          <a:p>
            <a:pPr marL="457200" indent="-457200" fontAlgn="base">
              <a:buFont typeface="+mj-lt"/>
              <a:buAutoNum type="arabicPeriod"/>
            </a:pPr>
            <a:r>
              <a:rPr lang="en-US" sz="2400" b="1" dirty="0" smtClean="0">
                <a:solidFill>
                  <a:srgbClr val="273239"/>
                </a:solidFill>
                <a:latin typeface="Nunito"/>
              </a:rPr>
              <a:t>Arbitrary </a:t>
            </a:r>
            <a:r>
              <a:rPr lang="en-US" sz="2400" b="1" dirty="0">
                <a:solidFill>
                  <a:srgbClr val="273239"/>
                </a:solidFill>
                <a:latin typeface="Nunito"/>
              </a:rPr>
              <a:t>arguments</a:t>
            </a:r>
            <a:r>
              <a:rPr lang="en-US" sz="2400" dirty="0">
                <a:solidFill>
                  <a:srgbClr val="273239"/>
                </a:solidFill>
                <a:latin typeface="Nunito"/>
              </a:rPr>
              <a:t> (variable-length arguments *</a:t>
            </a:r>
            <a:r>
              <a:rPr lang="en-US" sz="2400" dirty="0" err="1">
                <a:solidFill>
                  <a:srgbClr val="273239"/>
                </a:solidFill>
                <a:latin typeface="Nunito"/>
              </a:rPr>
              <a:t>args</a:t>
            </a:r>
            <a:r>
              <a:rPr lang="en-US" sz="2400" dirty="0">
                <a:solidFill>
                  <a:srgbClr val="273239"/>
                </a:solidFill>
                <a:latin typeface="Nunito"/>
              </a:rPr>
              <a:t> and **</a:t>
            </a:r>
            <a:r>
              <a:rPr lang="en-US" sz="2400" dirty="0" err="1">
                <a:solidFill>
                  <a:srgbClr val="273239"/>
                </a:solidFill>
                <a:latin typeface="Nunito"/>
              </a:rPr>
              <a:t>kwargs</a:t>
            </a:r>
            <a:r>
              <a:rPr lang="en-US" sz="2400" dirty="0">
                <a:solidFill>
                  <a:srgbClr val="273239"/>
                </a:solidFill>
                <a:latin typeface="Nunito"/>
              </a:rPr>
              <a:t>)</a:t>
            </a:r>
            <a:endParaRPr lang="en-US" sz="2400" b="0" i="0" dirty="0">
              <a:solidFill>
                <a:srgbClr val="273239"/>
              </a:solidFill>
              <a:effectLst/>
              <a:latin typeface="Nunito"/>
            </a:endParaRPr>
          </a:p>
        </p:txBody>
      </p:sp>
    </p:spTree>
    <p:extLst>
      <p:ext uri="{BB962C8B-B14F-4D97-AF65-F5344CB8AC3E}">
        <p14:creationId xmlns:p14="http://schemas.microsoft.com/office/powerpoint/2010/main" val="493177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lnSpc>
                <a:spcPct val="80000"/>
              </a:lnSpc>
              <a:spcBef>
                <a:spcPts val="1000"/>
              </a:spcBef>
            </a:pPr>
            <a:r>
              <a:rPr lang="en-US" sz="4400" b="1" dirty="0" smtClean="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rPr>
              <a:t>Types of Arguments :  </a:t>
            </a:r>
            <a:r>
              <a:rPr lang="en-US" sz="3600" b="1" dirty="0">
                <a:solidFill>
                  <a:srgbClr val="273239"/>
                </a:solidFill>
                <a:latin typeface="Nunito"/>
              </a:rPr>
              <a:t>Positional </a:t>
            </a:r>
            <a:r>
              <a:rPr lang="en-US" sz="3600" b="1" dirty="0" smtClean="0">
                <a:solidFill>
                  <a:srgbClr val="273239"/>
                </a:solidFill>
                <a:latin typeface="Nunito"/>
              </a:rPr>
              <a:t>arguments</a:t>
            </a:r>
            <a:endParaRPr lang="en-US" sz="3600" b="1" dirty="0">
              <a:solidFill>
                <a:srgbClr val="273239"/>
              </a:solidFill>
              <a:latin typeface="Nunito"/>
            </a:endParaRPr>
          </a:p>
        </p:txBody>
      </p:sp>
      <p:pic>
        <p:nvPicPr>
          <p:cNvPr id="4" name="Picture 3"/>
          <p:cNvPicPr>
            <a:picLocks noChangeAspect="1"/>
          </p:cNvPicPr>
          <p:nvPr/>
        </p:nvPicPr>
        <p:blipFill>
          <a:blip r:embed="rId2"/>
          <a:stretch>
            <a:fillRect/>
          </a:stretch>
        </p:blipFill>
        <p:spPr>
          <a:xfrm>
            <a:off x="6184170" y="1508627"/>
            <a:ext cx="5169630" cy="43533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1071283" y="1801906"/>
            <a:ext cx="4428564"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b="1" dirty="0">
                <a:solidFill>
                  <a:srgbClr val="273239"/>
                </a:solidFill>
                <a:latin typeface="Nunito"/>
              </a:rPr>
              <a:t>Positional arguments</a:t>
            </a:r>
          </a:p>
          <a:p>
            <a:endParaRPr lang="en-US" sz="2000" dirty="0" smtClean="0"/>
          </a:p>
          <a:p>
            <a:r>
              <a:rPr lang="en-US" sz="2000" dirty="0" smtClean="0"/>
              <a:t>We </a:t>
            </a:r>
            <a:r>
              <a:rPr lang="en-US" sz="2000" dirty="0"/>
              <a:t>used the </a:t>
            </a:r>
            <a:r>
              <a:rPr lang="en-US" sz="2000" b="1" u="sng" dirty="0"/>
              <a:t>Position </a:t>
            </a:r>
            <a:r>
              <a:rPr lang="en-US" sz="2000" b="1" u="sng" dirty="0" smtClean="0"/>
              <a:t>Argument</a:t>
            </a:r>
            <a:r>
              <a:rPr lang="en-US" sz="2000" b="1" dirty="0"/>
              <a:t> </a:t>
            </a:r>
            <a:r>
              <a:rPr lang="en-US" sz="2000" dirty="0"/>
              <a:t>during the function call so that the first argument (or value) is assigned to name and the second argument (or value) is assigned to age. By changing the position, or if you forget the order of the positions, the values can be used in the wrong places,</a:t>
            </a:r>
          </a:p>
        </p:txBody>
      </p:sp>
    </p:spTree>
    <p:extLst>
      <p:ext uri="{BB962C8B-B14F-4D97-AF65-F5344CB8AC3E}">
        <p14:creationId xmlns:p14="http://schemas.microsoft.com/office/powerpoint/2010/main" val="4070695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lnSpc>
                <a:spcPct val="80000"/>
              </a:lnSpc>
              <a:spcBef>
                <a:spcPts val="1000"/>
              </a:spcBef>
            </a:pPr>
            <a:r>
              <a:rPr lang="en-US" sz="4400" b="1" dirty="0" smtClean="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rPr>
              <a:t>Types of Arguments </a:t>
            </a:r>
            <a:r>
              <a:rPr lang="en-US" sz="4400" b="1" dirty="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rPr>
              <a:t>: </a:t>
            </a:r>
            <a:r>
              <a:rPr lang="en-US" sz="2800" b="1" dirty="0">
                <a:solidFill>
                  <a:srgbClr val="273239"/>
                </a:solidFill>
                <a:latin typeface="Nunito"/>
              </a:rPr>
              <a:t>Keyword arguments (named arguments)</a:t>
            </a:r>
          </a:p>
        </p:txBody>
      </p:sp>
      <p:sp>
        <p:nvSpPr>
          <p:cNvPr id="5" name="TextBox 4"/>
          <p:cNvSpPr txBox="1"/>
          <p:nvPr/>
        </p:nvSpPr>
        <p:spPr>
          <a:xfrm>
            <a:off x="1071283" y="1801906"/>
            <a:ext cx="4213412"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2000" b="1">
                <a:solidFill>
                  <a:srgbClr val="273239"/>
                </a:solidFill>
                <a:latin typeface="Nunito"/>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Keyword arguments (named arguments)</a:t>
            </a:r>
          </a:p>
          <a:p>
            <a:endParaRPr lang="en-US" dirty="0"/>
          </a:p>
          <a:p>
            <a:r>
              <a:rPr lang="en-US" b="0" dirty="0"/>
              <a:t>The idea is to allow the caller to specify the argument name with values so that the caller does not need to remember the order of parameters.</a:t>
            </a:r>
          </a:p>
          <a:p>
            <a:endParaRPr lang="en-US" dirty="0"/>
          </a:p>
        </p:txBody>
      </p:sp>
      <p:pic>
        <p:nvPicPr>
          <p:cNvPr id="6" name="Picture 5"/>
          <p:cNvPicPr>
            <a:picLocks noChangeAspect="1"/>
          </p:cNvPicPr>
          <p:nvPr/>
        </p:nvPicPr>
        <p:blipFill>
          <a:blip r:embed="rId2"/>
          <a:stretch>
            <a:fillRect/>
          </a:stretch>
        </p:blipFill>
        <p:spPr>
          <a:xfrm>
            <a:off x="5851424" y="1801906"/>
            <a:ext cx="5363424" cy="38825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56025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indent="-571500" algn="l" rtl="0" fontAlgn="base">
              <a:buFont typeface="Arial" panose="020B0604020202020204" pitchFamily="34" charset="0"/>
              <a:buChar char="•"/>
            </a:pPr>
            <a:r>
              <a:rPr lang="en-US" sz="4400" b="1" dirty="0" smtClean="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rPr>
              <a:t>Types of Arguments </a:t>
            </a:r>
            <a:r>
              <a:rPr lang="en-US" sz="4400" b="1" dirty="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rPr>
              <a:t>: </a:t>
            </a:r>
            <a:r>
              <a:rPr lang="en-US" sz="2800" b="1" dirty="0">
                <a:solidFill>
                  <a:srgbClr val="273239"/>
                </a:solidFill>
                <a:latin typeface="Nunito"/>
                <a:ea typeface="+mn-ea"/>
                <a:cs typeface="+mn-cs"/>
              </a:rPr>
              <a:t>Default argument</a:t>
            </a:r>
          </a:p>
        </p:txBody>
      </p:sp>
      <p:sp>
        <p:nvSpPr>
          <p:cNvPr id="5" name="TextBox 4"/>
          <p:cNvSpPr txBox="1"/>
          <p:nvPr/>
        </p:nvSpPr>
        <p:spPr>
          <a:xfrm>
            <a:off x="1071283" y="1801906"/>
            <a:ext cx="4213412"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2000" b="1">
                <a:solidFill>
                  <a:srgbClr val="273239"/>
                </a:solidFill>
                <a:latin typeface="Nunito"/>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Default argument</a:t>
            </a:r>
          </a:p>
          <a:p>
            <a:endParaRPr lang="en-US" dirty="0"/>
          </a:p>
          <a:p>
            <a:r>
              <a:rPr lang="en-US" b="0" dirty="0"/>
              <a:t>A default argument is a parameter that assumes a default value if a value is not provided in the function call for that argument. </a:t>
            </a:r>
          </a:p>
        </p:txBody>
      </p:sp>
      <p:pic>
        <p:nvPicPr>
          <p:cNvPr id="3" name="Picture 2"/>
          <p:cNvPicPr>
            <a:picLocks noChangeAspect="1"/>
          </p:cNvPicPr>
          <p:nvPr/>
        </p:nvPicPr>
        <p:blipFill>
          <a:blip r:embed="rId2"/>
          <a:stretch>
            <a:fillRect/>
          </a:stretch>
        </p:blipFill>
        <p:spPr>
          <a:xfrm>
            <a:off x="5550230" y="1627001"/>
            <a:ext cx="6054582" cy="38584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16332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1071283" y="247511"/>
            <a:ext cx="10515600" cy="155439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b">
            <a:normAutofit fontScale="85000" lnSpcReduction="20000"/>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indent="-571500" algn="l" rtl="0" fontAlgn="base">
              <a:buFont typeface="Arial" panose="020B0604020202020204" pitchFamily="34" charset="0"/>
              <a:buChar char="•"/>
            </a:pPr>
            <a:r>
              <a:rPr lang="en-US" sz="4400" b="1" dirty="0" smtClean="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rPr>
              <a:t>Types of Arguments</a:t>
            </a:r>
          </a:p>
          <a:p>
            <a:pPr algn="l" rtl="0" fontAlgn="base"/>
            <a:r>
              <a:rPr lang="en-US" sz="4400" b="1" dirty="0" smtClean="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rPr>
              <a:t> </a:t>
            </a:r>
            <a:r>
              <a:rPr lang="en-US" sz="2400" b="1" dirty="0" smtClean="0">
                <a:solidFill>
                  <a:srgbClr val="273239"/>
                </a:solidFill>
                <a:latin typeface="Nunito"/>
              </a:rPr>
              <a:t>Arbitrary keyword arguments</a:t>
            </a:r>
            <a:r>
              <a:rPr lang="en-US" sz="2400" dirty="0">
                <a:solidFill>
                  <a:srgbClr val="273239"/>
                </a:solidFill>
                <a:latin typeface="Nunito"/>
              </a:rPr>
              <a:t> </a:t>
            </a:r>
            <a:endParaRPr lang="en-US" sz="2400" dirty="0" smtClean="0">
              <a:solidFill>
                <a:srgbClr val="273239"/>
              </a:solidFill>
              <a:latin typeface="Nunito"/>
            </a:endParaRPr>
          </a:p>
          <a:p>
            <a:pPr algn="l" rtl="0" fontAlgn="base"/>
            <a:r>
              <a:rPr lang="en-US" sz="2400" dirty="0" smtClean="0">
                <a:solidFill>
                  <a:srgbClr val="273239"/>
                </a:solidFill>
                <a:latin typeface="Nunito"/>
              </a:rPr>
              <a:t>(</a:t>
            </a:r>
            <a:r>
              <a:rPr lang="en-US" sz="2400" dirty="0">
                <a:solidFill>
                  <a:srgbClr val="273239"/>
                </a:solidFill>
                <a:latin typeface="Nunito"/>
              </a:rPr>
              <a:t>variable-length arguments </a:t>
            </a:r>
            <a:endParaRPr lang="en-US" sz="2400" dirty="0" smtClean="0">
              <a:solidFill>
                <a:srgbClr val="273239"/>
              </a:solidFill>
              <a:latin typeface="Nunito"/>
            </a:endParaRPr>
          </a:p>
          <a:p>
            <a:pPr algn="l" rtl="0" fontAlgn="base"/>
            <a:endParaRPr lang="en-US" sz="2400" dirty="0" smtClean="0">
              <a:solidFill>
                <a:srgbClr val="273239"/>
              </a:solidFill>
              <a:latin typeface="Nunito"/>
            </a:endParaRPr>
          </a:p>
          <a:p>
            <a:pPr algn="l" rtl="0" fontAlgn="base"/>
            <a:r>
              <a:rPr lang="en-US" sz="2400" dirty="0" smtClean="0">
                <a:solidFill>
                  <a:srgbClr val="273239"/>
                </a:solidFill>
                <a:latin typeface="Nunito"/>
              </a:rPr>
              <a:t>*</a:t>
            </a:r>
            <a:r>
              <a:rPr lang="en-US" sz="2400" dirty="0" err="1">
                <a:solidFill>
                  <a:srgbClr val="273239"/>
                </a:solidFill>
                <a:latin typeface="Nunito"/>
              </a:rPr>
              <a:t>args</a:t>
            </a:r>
            <a:r>
              <a:rPr lang="en-US" sz="2400" dirty="0">
                <a:solidFill>
                  <a:srgbClr val="273239"/>
                </a:solidFill>
                <a:latin typeface="Nunito"/>
              </a:rPr>
              <a:t> </a:t>
            </a:r>
            <a:r>
              <a:rPr lang="en-US" sz="2400" dirty="0" smtClean="0">
                <a:solidFill>
                  <a:srgbClr val="273239"/>
                </a:solidFill>
                <a:latin typeface="Nunito"/>
              </a:rPr>
              <a:t>and </a:t>
            </a:r>
            <a:r>
              <a:rPr lang="en-US" sz="2400" dirty="0">
                <a:solidFill>
                  <a:srgbClr val="273239"/>
                </a:solidFill>
                <a:latin typeface="Nunito"/>
              </a:rPr>
              <a:t>**</a:t>
            </a:r>
            <a:r>
              <a:rPr lang="en-US" sz="2400" dirty="0" err="1">
                <a:solidFill>
                  <a:srgbClr val="273239"/>
                </a:solidFill>
                <a:latin typeface="Nunito"/>
              </a:rPr>
              <a:t>kwargs</a:t>
            </a:r>
            <a:r>
              <a:rPr lang="en-US" sz="2400" dirty="0">
                <a:solidFill>
                  <a:srgbClr val="273239"/>
                </a:solidFill>
                <a:latin typeface="Nunito"/>
              </a:rPr>
              <a:t>)</a:t>
            </a:r>
            <a:endParaRPr lang="en-US" sz="2800" b="1" dirty="0">
              <a:solidFill>
                <a:srgbClr val="273239"/>
              </a:solidFill>
              <a:latin typeface="Nunito"/>
              <a:ea typeface="+mn-ea"/>
              <a:cs typeface="+mn-cs"/>
            </a:endParaRPr>
          </a:p>
        </p:txBody>
      </p:sp>
      <p:sp>
        <p:nvSpPr>
          <p:cNvPr id="5" name="TextBox 4"/>
          <p:cNvSpPr txBox="1"/>
          <p:nvPr/>
        </p:nvSpPr>
        <p:spPr>
          <a:xfrm>
            <a:off x="1071283" y="1976718"/>
            <a:ext cx="5571563"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2000" b="1">
                <a:solidFill>
                  <a:srgbClr val="273239"/>
                </a:solidFill>
                <a:latin typeface="Nunito"/>
              </a:defRPr>
            </a:lvl1pPr>
          </a:lstStyle>
          <a:p>
            <a:r>
              <a:rPr lang="en-US" dirty="0"/>
              <a:t>Arbitrary Keyword Arguments</a:t>
            </a:r>
          </a:p>
          <a:p>
            <a:r>
              <a:rPr lang="en-US" dirty="0"/>
              <a:t/>
            </a:r>
            <a:br>
              <a:rPr lang="en-US" dirty="0"/>
            </a:br>
            <a:r>
              <a:rPr lang="en-US" b="0" dirty="0"/>
              <a:t>In Python Arbitrary Keyword Arguments, *</a:t>
            </a:r>
            <a:r>
              <a:rPr lang="en-US" b="0" dirty="0" err="1"/>
              <a:t>args</a:t>
            </a:r>
            <a:r>
              <a:rPr lang="en-US" b="0" dirty="0"/>
              <a:t>, and **</a:t>
            </a:r>
            <a:r>
              <a:rPr lang="en-US" b="0" dirty="0" err="1"/>
              <a:t>kwargs</a:t>
            </a:r>
            <a:r>
              <a:rPr lang="en-US" b="0" dirty="0"/>
              <a:t> can pass a variable number of arguments to a function using special symbols. There are two special symbols</a:t>
            </a:r>
            <a:r>
              <a:rPr lang="en-US" b="0" dirty="0" smtClean="0"/>
              <a:t>:</a:t>
            </a:r>
          </a:p>
          <a:p>
            <a:endParaRPr lang="en-US" b="0" dirty="0">
              <a:solidFill>
                <a:schemeClr val="tx2"/>
              </a:solidFill>
            </a:endParaRPr>
          </a:p>
          <a:p>
            <a:pPr marL="457200" indent="-457200">
              <a:buFont typeface="+mj-lt"/>
              <a:buAutoNum type="arabicPeriod"/>
            </a:pPr>
            <a:r>
              <a:rPr lang="en-US" b="0" dirty="0">
                <a:solidFill>
                  <a:schemeClr val="tx2"/>
                </a:solidFill>
              </a:rPr>
              <a:t>*</a:t>
            </a:r>
            <a:r>
              <a:rPr lang="en-US" b="0" dirty="0" err="1">
                <a:solidFill>
                  <a:schemeClr val="tx2"/>
                </a:solidFill>
              </a:rPr>
              <a:t>args</a:t>
            </a:r>
            <a:r>
              <a:rPr lang="en-US" b="0" dirty="0">
                <a:solidFill>
                  <a:schemeClr val="tx2"/>
                </a:solidFill>
              </a:rPr>
              <a:t>  </a:t>
            </a:r>
            <a:r>
              <a:rPr lang="en-US" b="0" dirty="0" smtClean="0">
                <a:solidFill>
                  <a:schemeClr val="tx2"/>
                </a:solidFill>
              </a:rPr>
              <a:t>      (Non-Keyword </a:t>
            </a:r>
            <a:r>
              <a:rPr lang="en-US" b="0" dirty="0">
                <a:solidFill>
                  <a:schemeClr val="tx2"/>
                </a:solidFill>
              </a:rPr>
              <a:t>Arguments)</a:t>
            </a:r>
          </a:p>
          <a:p>
            <a:pPr marL="457200" indent="-457200">
              <a:buFont typeface="+mj-lt"/>
              <a:buAutoNum type="arabicPeriod"/>
            </a:pPr>
            <a:r>
              <a:rPr lang="en-US" b="0" dirty="0">
                <a:solidFill>
                  <a:schemeClr val="tx2"/>
                </a:solidFill>
              </a:rPr>
              <a:t>**</a:t>
            </a:r>
            <a:r>
              <a:rPr lang="en-US" b="0" dirty="0" err="1">
                <a:solidFill>
                  <a:schemeClr val="tx2"/>
                </a:solidFill>
              </a:rPr>
              <a:t>kwargs</a:t>
            </a:r>
            <a:r>
              <a:rPr lang="en-US" b="0" dirty="0">
                <a:solidFill>
                  <a:schemeClr val="tx2"/>
                </a:solidFill>
              </a:rPr>
              <a:t>  </a:t>
            </a:r>
            <a:r>
              <a:rPr lang="en-US" b="0" dirty="0" smtClean="0">
                <a:solidFill>
                  <a:schemeClr val="tx2"/>
                </a:solidFill>
              </a:rPr>
              <a:t>(Keyword </a:t>
            </a:r>
            <a:r>
              <a:rPr lang="en-US" b="0" dirty="0">
                <a:solidFill>
                  <a:schemeClr val="tx2"/>
                </a:solidFill>
              </a:rPr>
              <a:t>Arguments)</a:t>
            </a:r>
          </a:p>
        </p:txBody>
      </p:sp>
      <p:pic>
        <p:nvPicPr>
          <p:cNvPr id="8" name="Picture 7"/>
          <p:cNvPicPr>
            <a:picLocks noChangeAspect="1"/>
          </p:cNvPicPr>
          <p:nvPr/>
        </p:nvPicPr>
        <p:blipFill>
          <a:blip r:embed="rId2"/>
          <a:stretch>
            <a:fillRect/>
          </a:stretch>
        </p:blipFill>
        <p:spPr>
          <a:xfrm>
            <a:off x="6481482" y="247511"/>
            <a:ext cx="4368567" cy="29980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p:cNvPicPr>
            <a:picLocks noChangeAspect="1"/>
          </p:cNvPicPr>
          <p:nvPr/>
        </p:nvPicPr>
        <p:blipFill>
          <a:blip r:embed="rId3"/>
          <a:stretch>
            <a:fillRect/>
          </a:stretch>
        </p:blipFill>
        <p:spPr>
          <a:xfrm>
            <a:off x="3617633" y="5638297"/>
            <a:ext cx="1514286" cy="933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p:cNvPicPr>
            <a:picLocks noChangeAspect="1"/>
          </p:cNvPicPr>
          <p:nvPr/>
        </p:nvPicPr>
        <p:blipFill>
          <a:blip r:embed="rId4"/>
          <a:stretch>
            <a:fillRect/>
          </a:stretch>
        </p:blipFill>
        <p:spPr>
          <a:xfrm>
            <a:off x="11088270" y="2263455"/>
            <a:ext cx="800000" cy="7047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5"/>
          <a:stretch>
            <a:fillRect/>
          </a:stretch>
        </p:blipFill>
        <p:spPr>
          <a:xfrm>
            <a:off x="6164461" y="3833907"/>
            <a:ext cx="5723809" cy="28095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81296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fontAlgn="base"/>
            <a:r>
              <a:rPr lang="en-US" sz="4400" b="1" dirty="0"/>
              <a:t>Pass by </a:t>
            </a:r>
            <a:r>
              <a:rPr lang="en-US" sz="4400" b="1" dirty="0" smtClean="0"/>
              <a:t>Reference</a:t>
            </a:r>
            <a:endParaRPr lang="en-US" sz="4400" b="1" dirty="0"/>
          </a:p>
        </p:txBody>
      </p:sp>
      <p:sp>
        <p:nvSpPr>
          <p:cNvPr id="3" name="Rectangle 2"/>
          <p:cNvSpPr/>
          <p:nvPr/>
        </p:nvSpPr>
        <p:spPr>
          <a:xfrm>
            <a:off x="1452283" y="1559860"/>
            <a:ext cx="7853082" cy="1200329"/>
          </a:xfrm>
          <a:prstGeom prst="rect">
            <a:avLst/>
          </a:prstGeom>
        </p:spPr>
        <p:txBody>
          <a:bodyPr wrap="square">
            <a:spAutoFit/>
          </a:bodyPr>
          <a:lstStyle/>
          <a:p>
            <a:pPr fontAlgn="base"/>
            <a:r>
              <a:rPr lang="en-US" b="0" i="0" dirty="0" smtClean="0">
                <a:solidFill>
                  <a:srgbClr val="273239"/>
                </a:solidFill>
                <a:effectLst/>
                <a:latin typeface="Nunito"/>
              </a:rPr>
              <a:t>Passing By reference:</a:t>
            </a:r>
          </a:p>
          <a:p>
            <a:pPr fontAlgn="base"/>
            <a:endParaRPr lang="en-US" b="0" i="0" dirty="0" smtClean="0">
              <a:solidFill>
                <a:srgbClr val="273239"/>
              </a:solidFill>
              <a:effectLst/>
              <a:latin typeface="Nunito"/>
            </a:endParaRPr>
          </a:p>
          <a:p>
            <a:pPr fontAlgn="base"/>
            <a:r>
              <a:rPr lang="en-US" dirty="0"/>
              <a:t>Python every variable name is a reference. When we pass a variable to a function, a new reference to the object is created.</a:t>
            </a:r>
            <a:endParaRPr lang="en-US" b="0" i="0" dirty="0">
              <a:solidFill>
                <a:srgbClr val="273239"/>
              </a:solidFill>
              <a:effectLst/>
              <a:latin typeface="Nunito"/>
            </a:endParaRPr>
          </a:p>
        </p:txBody>
      </p:sp>
      <p:pic>
        <p:nvPicPr>
          <p:cNvPr id="4" name="Picture 3"/>
          <p:cNvPicPr>
            <a:picLocks noChangeAspect="1"/>
          </p:cNvPicPr>
          <p:nvPr/>
        </p:nvPicPr>
        <p:blipFill>
          <a:blip r:embed="rId2"/>
          <a:stretch>
            <a:fillRect/>
          </a:stretch>
        </p:blipFill>
        <p:spPr>
          <a:xfrm>
            <a:off x="4397464" y="2760189"/>
            <a:ext cx="4419048" cy="36857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11776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fontAlgn="base"/>
            <a:r>
              <a:rPr lang="en-US" sz="4400" b="1" dirty="0"/>
              <a:t>Pass by </a:t>
            </a:r>
            <a:r>
              <a:rPr lang="en-US" sz="4400" b="1" dirty="0" smtClean="0"/>
              <a:t>Reference</a:t>
            </a:r>
            <a:endParaRPr lang="en-US" sz="4400" b="1" dirty="0"/>
          </a:p>
        </p:txBody>
      </p:sp>
      <p:sp>
        <p:nvSpPr>
          <p:cNvPr id="3" name="Rectangle 2"/>
          <p:cNvSpPr/>
          <p:nvPr/>
        </p:nvSpPr>
        <p:spPr>
          <a:xfrm>
            <a:off x="1452283" y="1559860"/>
            <a:ext cx="7853082" cy="1477328"/>
          </a:xfrm>
          <a:prstGeom prst="rect">
            <a:avLst/>
          </a:prstGeom>
        </p:spPr>
        <p:txBody>
          <a:bodyPr wrap="square">
            <a:spAutoFit/>
          </a:bodyPr>
          <a:lstStyle/>
          <a:p>
            <a:pPr fontAlgn="base"/>
            <a:r>
              <a:rPr lang="en-US" b="1" i="0" dirty="0" smtClean="0">
                <a:solidFill>
                  <a:srgbClr val="273239"/>
                </a:solidFill>
                <a:effectLst/>
                <a:latin typeface="Nunito"/>
              </a:rPr>
              <a:t>Passing By reference</a:t>
            </a:r>
            <a:r>
              <a:rPr lang="en-US" b="1" dirty="0">
                <a:solidFill>
                  <a:srgbClr val="273239"/>
                </a:solidFill>
                <a:latin typeface="Nunito"/>
              </a:rPr>
              <a:t>: </a:t>
            </a:r>
            <a:r>
              <a:rPr lang="en-US" dirty="0">
                <a:solidFill>
                  <a:srgbClr val="273239"/>
                </a:solidFill>
                <a:latin typeface="Nunito"/>
              </a:rPr>
              <a:t>Python every variable name is a reference. When we pass a variable to a function, a new reference to the object is created</a:t>
            </a:r>
            <a:r>
              <a:rPr lang="en-US" dirty="0" smtClean="0">
                <a:solidFill>
                  <a:srgbClr val="273239"/>
                </a:solidFill>
                <a:latin typeface="Nunito"/>
              </a:rPr>
              <a:t>.</a:t>
            </a:r>
            <a:endParaRPr lang="en-US" b="0" i="0" dirty="0" smtClean="0">
              <a:solidFill>
                <a:srgbClr val="273239"/>
              </a:solidFill>
              <a:effectLst/>
              <a:latin typeface="Nunito"/>
            </a:endParaRPr>
          </a:p>
          <a:p>
            <a:pPr fontAlgn="base"/>
            <a:endParaRPr lang="en-US" b="0" i="0" dirty="0" smtClean="0">
              <a:solidFill>
                <a:srgbClr val="273239"/>
              </a:solidFill>
              <a:effectLst/>
              <a:latin typeface="Nunito"/>
            </a:endParaRPr>
          </a:p>
          <a:p>
            <a:pPr fontAlgn="base"/>
            <a:r>
              <a:rPr lang="en-US" dirty="0"/>
              <a:t>example demonstrates that the reference link is broken if we assign a new value (inside the function</a:t>
            </a:r>
            <a:r>
              <a:rPr lang="en-US" dirty="0" smtClean="0"/>
              <a:t>).</a:t>
            </a:r>
            <a:endParaRPr lang="en-US" b="0" i="0" dirty="0">
              <a:solidFill>
                <a:srgbClr val="273239"/>
              </a:solidFill>
              <a:effectLst/>
              <a:latin typeface="Nunito"/>
            </a:endParaRPr>
          </a:p>
        </p:txBody>
      </p:sp>
      <p:pic>
        <p:nvPicPr>
          <p:cNvPr id="5" name="Picture 4"/>
          <p:cNvPicPr>
            <a:picLocks noChangeAspect="1"/>
          </p:cNvPicPr>
          <p:nvPr/>
        </p:nvPicPr>
        <p:blipFill>
          <a:blip r:embed="rId2"/>
          <a:stretch>
            <a:fillRect/>
          </a:stretch>
        </p:blipFill>
        <p:spPr>
          <a:xfrm>
            <a:off x="6506705" y="2705619"/>
            <a:ext cx="4638095" cy="41523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3"/>
          <a:stretch>
            <a:fillRect/>
          </a:stretch>
        </p:blipFill>
        <p:spPr>
          <a:xfrm>
            <a:off x="1321558" y="3037188"/>
            <a:ext cx="4931325" cy="3652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25669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lnSpc>
                <a:spcPct val="80000"/>
              </a:lnSpc>
              <a:spcBef>
                <a:spcPts val="1000"/>
              </a:spcBef>
            </a:pPr>
            <a:r>
              <a:rPr lang="en-US" sz="4400" b="1" dirty="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rPr>
              <a:t>What is </a:t>
            </a:r>
            <a:r>
              <a:rPr lang="en-US" sz="4400" b="1" dirty="0" smtClean="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rPr>
              <a:t>a Function</a:t>
            </a:r>
            <a:endParaRPr lang="ar-EG" sz="4400" b="1" dirty="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endParaRPr>
          </a:p>
        </p:txBody>
      </p:sp>
      <p:pic>
        <p:nvPicPr>
          <p:cNvPr id="3" name="Picture 2"/>
          <p:cNvPicPr>
            <a:picLocks noChangeAspect="1"/>
          </p:cNvPicPr>
          <p:nvPr/>
        </p:nvPicPr>
        <p:blipFill>
          <a:blip r:embed="rId2"/>
          <a:stretch>
            <a:fillRect/>
          </a:stretch>
        </p:blipFill>
        <p:spPr>
          <a:xfrm>
            <a:off x="1465048" y="1444423"/>
            <a:ext cx="9745906" cy="5144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971363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fontAlgn="base"/>
            <a:r>
              <a:rPr lang="en-US" sz="4400" b="1" dirty="0"/>
              <a:t>Pass by </a:t>
            </a:r>
            <a:r>
              <a:rPr lang="en-US" sz="4400" b="1" dirty="0" smtClean="0"/>
              <a:t>Reference</a:t>
            </a:r>
            <a:endParaRPr lang="en-US" sz="4400" b="1" dirty="0"/>
          </a:p>
        </p:txBody>
      </p:sp>
      <p:sp>
        <p:nvSpPr>
          <p:cNvPr id="3" name="Rectangle 2"/>
          <p:cNvSpPr/>
          <p:nvPr/>
        </p:nvSpPr>
        <p:spPr>
          <a:xfrm>
            <a:off x="1008530" y="2160024"/>
            <a:ext cx="526278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fontAlgn="base"/>
            <a:r>
              <a:rPr lang="en-US" b="1" i="0" dirty="0" smtClean="0">
                <a:solidFill>
                  <a:srgbClr val="273239"/>
                </a:solidFill>
                <a:effectLst/>
                <a:latin typeface="Nunito"/>
              </a:rPr>
              <a:t>Passing By reference:</a:t>
            </a:r>
          </a:p>
          <a:p>
            <a:pPr fontAlgn="base"/>
            <a:endParaRPr lang="en-US" b="0" i="0" dirty="0" smtClean="0">
              <a:solidFill>
                <a:srgbClr val="273239"/>
              </a:solidFill>
              <a:effectLst/>
              <a:latin typeface="Nunito"/>
            </a:endParaRPr>
          </a:p>
          <a:p>
            <a:pPr fontAlgn="base"/>
            <a:r>
              <a:rPr lang="en-US" dirty="0"/>
              <a:t>example demonstrates that the </a:t>
            </a:r>
            <a:r>
              <a:rPr lang="en-US" dirty="0" smtClean="0"/>
              <a:t>reference</a:t>
            </a:r>
          </a:p>
          <a:p>
            <a:pPr fontAlgn="base"/>
            <a:r>
              <a:rPr lang="en-US" dirty="0" smtClean="0"/>
              <a:t> </a:t>
            </a:r>
            <a:r>
              <a:rPr lang="en-US" dirty="0"/>
              <a:t>link is broken if we assign a new </a:t>
            </a:r>
            <a:r>
              <a:rPr lang="en-US" dirty="0" smtClean="0"/>
              <a:t>value</a:t>
            </a:r>
          </a:p>
          <a:p>
            <a:pPr fontAlgn="base"/>
            <a:r>
              <a:rPr lang="en-US" dirty="0" smtClean="0"/>
              <a:t> </a:t>
            </a:r>
            <a:r>
              <a:rPr lang="en-US" dirty="0"/>
              <a:t>(inside the function</a:t>
            </a:r>
            <a:r>
              <a:rPr lang="en-US" dirty="0" smtClean="0"/>
              <a:t>).</a:t>
            </a:r>
            <a:endParaRPr lang="en-US" b="0" i="0" dirty="0">
              <a:solidFill>
                <a:srgbClr val="273239"/>
              </a:solidFill>
              <a:effectLst/>
              <a:latin typeface="Nunito"/>
            </a:endParaRPr>
          </a:p>
        </p:txBody>
      </p:sp>
      <p:pic>
        <p:nvPicPr>
          <p:cNvPr id="6" name="Picture 5"/>
          <p:cNvPicPr>
            <a:picLocks noChangeAspect="1"/>
          </p:cNvPicPr>
          <p:nvPr/>
        </p:nvPicPr>
        <p:blipFill>
          <a:blip r:embed="rId2"/>
          <a:stretch>
            <a:fillRect/>
          </a:stretch>
        </p:blipFill>
        <p:spPr>
          <a:xfrm>
            <a:off x="6715063" y="2160024"/>
            <a:ext cx="3495238" cy="44190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31372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fontAlgn="base"/>
            <a:r>
              <a:rPr lang="en-US" sz="3200" b="1" dirty="0" smtClean="0"/>
              <a:t>Local Scope </a:t>
            </a:r>
            <a:r>
              <a:rPr lang="en-US" sz="3200" b="1" dirty="0" err="1" smtClean="0"/>
              <a:t>vs</a:t>
            </a:r>
            <a:r>
              <a:rPr lang="en-US" sz="3200" b="1" dirty="0" smtClean="0"/>
              <a:t> Global scope of variables</a:t>
            </a:r>
            <a:endParaRPr lang="en-US" sz="3200" b="1" dirty="0"/>
          </a:p>
        </p:txBody>
      </p:sp>
      <p:sp>
        <p:nvSpPr>
          <p:cNvPr id="3" name="Rectangle 2"/>
          <p:cNvSpPr/>
          <p:nvPr/>
        </p:nvSpPr>
        <p:spPr>
          <a:xfrm>
            <a:off x="1452283" y="1559860"/>
            <a:ext cx="402067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fontAlgn="base"/>
            <a:r>
              <a:rPr lang="en-US" b="1" dirty="0">
                <a:solidFill>
                  <a:srgbClr val="273239"/>
                </a:solidFill>
                <a:latin typeface="Nunito"/>
              </a:rPr>
              <a:t>Local Scope-</a:t>
            </a:r>
            <a:r>
              <a:rPr lang="en-US" dirty="0">
                <a:solidFill>
                  <a:srgbClr val="273239"/>
                </a:solidFill>
                <a:latin typeface="Nunito"/>
              </a:rPr>
              <a:t> </a:t>
            </a:r>
            <a:endParaRPr lang="en-US" dirty="0" smtClean="0">
              <a:solidFill>
                <a:srgbClr val="273239"/>
              </a:solidFill>
              <a:latin typeface="Nunito"/>
            </a:endParaRPr>
          </a:p>
          <a:p>
            <a:pPr fontAlgn="base"/>
            <a:r>
              <a:rPr lang="en-US" dirty="0" smtClean="0">
                <a:solidFill>
                  <a:srgbClr val="273239"/>
                </a:solidFill>
                <a:latin typeface="Nunito"/>
              </a:rPr>
              <a:t>A </a:t>
            </a:r>
            <a:r>
              <a:rPr lang="en-US" dirty="0">
                <a:solidFill>
                  <a:srgbClr val="273239"/>
                </a:solidFill>
                <a:latin typeface="Nunito"/>
              </a:rPr>
              <a:t>variable that’s declared inside a function has a local scope. In other words, it is local to that function.</a:t>
            </a:r>
          </a:p>
          <a:p>
            <a:pPr fontAlgn="base"/>
            <a:r>
              <a:rPr lang="en-US" b="1" dirty="0">
                <a:solidFill>
                  <a:srgbClr val="273239"/>
                </a:solidFill>
                <a:latin typeface="Nunito"/>
              </a:rPr>
              <a:t/>
            </a:r>
            <a:br>
              <a:rPr lang="en-US" b="1" dirty="0">
                <a:solidFill>
                  <a:srgbClr val="273239"/>
                </a:solidFill>
                <a:latin typeface="Nunito"/>
              </a:rPr>
            </a:br>
            <a:endParaRPr lang="en-US" b="1" dirty="0">
              <a:solidFill>
                <a:srgbClr val="273239"/>
              </a:solidFill>
              <a:latin typeface="Nunito"/>
            </a:endParaRPr>
          </a:p>
        </p:txBody>
      </p:sp>
      <p:pic>
        <p:nvPicPr>
          <p:cNvPr id="6" name="Picture 5"/>
          <p:cNvPicPr>
            <a:picLocks noChangeAspect="1"/>
          </p:cNvPicPr>
          <p:nvPr/>
        </p:nvPicPr>
        <p:blipFill>
          <a:blip r:embed="rId2"/>
          <a:stretch>
            <a:fillRect/>
          </a:stretch>
        </p:blipFill>
        <p:spPr>
          <a:xfrm>
            <a:off x="6425425" y="1544566"/>
            <a:ext cx="4047619" cy="31619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3"/>
          <a:stretch>
            <a:fillRect/>
          </a:stretch>
        </p:blipFill>
        <p:spPr>
          <a:xfrm>
            <a:off x="5472953" y="5129016"/>
            <a:ext cx="5104762" cy="1333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57363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fontAlgn="base"/>
            <a:r>
              <a:rPr lang="en-US" sz="3200" b="1" dirty="0" smtClean="0"/>
              <a:t>Local Scope </a:t>
            </a:r>
            <a:r>
              <a:rPr lang="en-US" sz="3200" b="1" dirty="0" err="1" smtClean="0"/>
              <a:t>vs</a:t>
            </a:r>
            <a:r>
              <a:rPr lang="en-US" sz="3200" b="1" dirty="0" smtClean="0"/>
              <a:t> Global scope of variables</a:t>
            </a:r>
            <a:endParaRPr lang="en-US" sz="3200" b="1" dirty="0"/>
          </a:p>
        </p:txBody>
      </p:sp>
      <p:sp>
        <p:nvSpPr>
          <p:cNvPr id="5" name="TextBox 4"/>
          <p:cNvSpPr txBox="1"/>
          <p:nvPr/>
        </p:nvSpPr>
        <p:spPr>
          <a:xfrm>
            <a:off x="1250577" y="1923243"/>
            <a:ext cx="3603812"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defPPr>
              <a:defRPr lang="en-US"/>
            </a:defPPr>
            <a:lvl1pPr fontAlgn="base">
              <a:defRPr b="1">
                <a:solidFill>
                  <a:srgbClr val="273239"/>
                </a:solidFill>
                <a:latin typeface="Nunito"/>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Global Scope-</a:t>
            </a:r>
            <a:r>
              <a:rPr lang="en-US" b="0" dirty="0"/>
              <a:t> </a:t>
            </a:r>
            <a:endParaRPr lang="en-US" b="0" dirty="0" smtClean="0"/>
          </a:p>
          <a:p>
            <a:r>
              <a:rPr lang="en-US" b="0" dirty="0" smtClean="0"/>
              <a:t>When </a:t>
            </a:r>
            <a:r>
              <a:rPr lang="en-US" b="0" dirty="0"/>
              <a:t>you declare a variable outside python function, or anything else, it has global scope. It means that it is visible everywhere within the program.</a:t>
            </a:r>
          </a:p>
          <a:p>
            <a:endParaRPr lang="en-US" b="0" dirty="0"/>
          </a:p>
        </p:txBody>
      </p:sp>
      <p:pic>
        <p:nvPicPr>
          <p:cNvPr id="3" name="Picture 2"/>
          <p:cNvPicPr>
            <a:picLocks noChangeAspect="1"/>
          </p:cNvPicPr>
          <p:nvPr/>
        </p:nvPicPr>
        <p:blipFill>
          <a:blip r:embed="rId2"/>
          <a:stretch>
            <a:fillRect/>
          </a:stretch>
        </p:blipFill>
        <p:spPr>
          <a:xfrm>
            <a:off x="6371637" y="1670450"/>
            <a:ext cx="4047619" cy="34095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8198020" y="5607481"/>
            <a:ext cx="1228571" cy="9142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446182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fontAlgn="base"/>
            <a:r>
              <a:rPr lang="en-US" sz="3200" b="1" dirty="0" smtClean="0"/>
              <a:t>Functions documentations</a:t>
            </a:r>
            <a:endParaRPr lang="en-US" sz="3200" b="1" dirty="0"/>
          </a:p>
        </p:txBody>
      </p:sp>
      <p:sp>
        <p:nvSpPr>
          <p:cNvPr id="5" name="TextBox 4"/>
          <p:cNvSpPr txBox="1"/>
          <p:nvPr/>
        </p:nvSpPr>
        <p:spPr>
          <a:xfrm>
            <a:off x="1250577" y="1923243"/>
            <a:ext cx="3603812" cy="2862322"/>
          </a:xfrm>
          <a:prstGeom prst="rect">
            <a:avLst/>
          </a:prstGeom>
          <a:noFill/>
        </p:spPr>
        <p:txBody>
          <a:bodyPr wrap="square" rtlCol="0">
            <a:spAutoFit/>
          </a:bodyPr>
          <a:lstStyle/>
          <a:p>
            <a:r>
              <a:rPr lang="en-US" b="1" dirty="0"/>
              <a:t>Global </a:t>
            </a:r>
            <a:r>
              <a:rPr lang="en-US" b="1" dirty="0" smtClean="0"/>
              <a:t>docs</a:t>
            </a:r>
          </a:p>
          <a:p>
            <a:pPr fontAlgn="base"/>
            <a:r>
              <a:rPr lang="en-US" dirty="0"/>
              <a:t>The first string after the function is called the Document string or </a:t>
            </a:r>
            <a:r>
              <a:rPr lang="en-US" u="sng" dirty="0" err="1">
                <a:hlinkClick r:id="rId2"/>
              </a:rPr>
              <a:t>Docstring</a:t>
            </a:r>
            <a:r>
              <a:rPr lang="en-US" dirty="0"/>
              <a:t> in short. This is used to describe the functionality of the function. The use of </a:t>
            </a:r>
            <a:r>
              <a:rPr lang="en-US" dirty="0" err="1"/>
              <a:t>docstring</a:t>
            </a:r>
            <a:r>
              <a:rPr lang="en-US" dirty="0"/>
              <a:t> in functions is optional but it is considered a good practice.</a:t>
            </a:r>
          </a:p>
          <a:p>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5905866" y="1695994"/>
            <a:ext cx="5866667" cy="42190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45576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xmlns="" id="{113D49DE-279C-4EB7-8F48-7D15CDBF36D1}"/>
              </a:ext>
            </a:extLst>
          </p:cNvPr>
          <p:cNvSpPr>
            <a:spLocks noGrp="1"/>
          </p:cNvSpPr>
          <p:nvPr/>
        </p:nvSpPr>
        <p:spPr>
          <a:xfrm>
            <a:off x="1636519" y="2170079"/>
            <a:ext cx="9134116" cy="3593609"/>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lang="ar-EG" sz="6000" b="1" kern="1200" dirty="0">
                <a:ln>
                  <a:solidFill>
                    <a:schemeClr val="bg1"/>
                  </a:solidFill>
                </a:ln>
                <a:solidFill>
                  <a:schemeClr val="tx1"/>
                </a:solidFill>
                <a:effectLst>
                  <a:outerShdw blurRad="38100" dist="38100" dir="2700000" algn="tl">
                    <a:srgbClr val="000000">
                      <a:alpha val="43137"/>
                    </a:srgbClr>
                  </a:outerShdw>
                </a:effectLst>
                <a:latin typeface="Sakkal Majalla" panose="02000000000000000000" pitchFamily="2" charset="-78"/>
                <a:ea typeface="+mn-ea"/>
                <a:cs typeface="PT Bold Heading" panose="00000400000000000000" pitchFamily="2"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6600" dirty="0" smtClean="0"/>
              <a:t>Homework assignments</a:t>
            </a:r>
          </a:p>
          <a:p>
            <a:r>
              <a:rPr lang="ar-EG" sz="4000" dirty="0" smtClean="0"/>
              <a:t>واجبات في البيت</a:t>
            </a:r>
            <a:endParaRPr lang="en-US" sz="4000" dirty="0"/>
          </a:p>
        </p:txBody>
      </p:sp>
    </p:spTree>
    <p:extLst>
      <p:ext uri="{BB962C8B-B14F-4D97-AF65-F5344CB8AC3E}">
        <p14:creationId xmlns:p14="http://schemas.microsoft.com/office/powerpoint/2010/main" val="40517882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lnSpc>
                <a:spcPct val="80000"/>
              </a:lnSpc>
              <a:spcBef>
                <a:spcPts val="1000"/>
              </a:spcBef>
            </a:pPr>
            <a:r>
              <a:rPr lang="en-US" sz="4400" b="1" dirty="0">
                <a:ln>
                  <a:solidFill>
                    <a:schemeClr val="bg1"/>
                  </a:solidFill>
                </a:ln>
                <a:effectLst>
                  <a:outerShdw blurRad="38100" dist="38100" dir="2700000" algn="tl">
                    <a:srgbClr val="000000">
                      <a:alpha val="43137"/>
                    </a:srgbClr>
                  </a:outerShdw>
                </a:effectLst>
                <a:latin typeface="Sakkal Majalla" panose="02000000000000000000" pitchFamily="2" charset="-78"/>
              </a:rPr>
              <a:t>H.W Assignment No. </a:t>
            </a:r>
            <a:r>
              <a:rPr lang="en-US" sz="4400" b="1" dirty="0" smtClean="0">
                <a:ln>
                  <a:solidFill>
                    <a:schemeClr val="bg1"/>
                  </a:solidFill>
                </a:ln>
                <a:effectLst>
                  <a:outerShdw blurRad="38100" dist="38100" dir="2700000" algn="tl">
                    <a:srgbClr val="000000">
                      <a:alpha val="43137"/>
                    </a:srgbClr>
                  </a:outerShdw>
                </a:effectLst>
                <a:latin typeface="Sakkal Majalla" panose="02000000000000000000" pitchFamily="2" charset="-78"/>
              </a:rPr>
              <a:t>1</a:t>
            </a:r>
            <a:endParaRPr lang="ar-EG" sz="2800" b="1" dirty="0">
              <a:ln>
                <a:solidFill>
                  <a:schemeClr val="bg1"/>
                </a:solidFill>
              </a:ln>
              <a:effectLst>
                <a:outerShdw blurRad="38100" dist="38100" dir="2700000" algn="tl">
                  <a:srgbClr val="000000">
                    <a:alpha val="43137"/>
                  </a:srgbClr>
                </a:outerShdw>
              </a:effectLst>
              <a:latin typeface="Sakkal Majalla" panose="02000000000000000000" pitchFamily="2" charset="-78"/>
            </a:endParaRPr>
          </a:p>
        </p:txBody>
      </p:sp>
      <p:sp>
        <p:nvSpPr>
          <p:cNvPr id="5" name="TextBox 4">
            <a:extLst>
              <a:ext uri="{FF2B5EF4-FFF2-40B4-BE49-F238E27FC236}">
                <a16:creationId xmlns:a16="http://schemas.microsoft.com/office/drawing/2014/main" xmlns="" id="{47E9135F-1851-4C65-8402-B85259F82133}"/>
              </a:ext>
            </a:extLst>
          </p:cNvPr>
          <p:cNvSpPr txBox="1"/>
          <p:nvPr/>
        </p:nvSpPr>
        <p:spPr>
          <a:xfrm>
            <a:off x="312144" y="1643943"/>
            <a:ext cx="11567711" cy="1446550"/>
          </a:xfrm>
          <a:prstGeom prst="rect">
            <a:avLst/>
          </a:prstGeom>
          <a:noFill/>
        </p:spPr>
        <p:txBody>
          <a:bodyPr wrap="square" rtlCol="0">
            <a:spAutoFit/>
          </a:bodyPr>
          <a:lstStyle/>
          <a:p>
            <a:r>
              <a:rPr lang="en-US" sz="3200" dirty="0" err="1" smtClean="0"/>
              <a:t>H.w</a:t>
            </a:r>
            <a:r>
              <a:rPr lang="en-US" sz="3200" dirty="0" smtClean="0"/>
              <a:t> No. 1</a:t>
            </a:r>
            <a:r>
              <a:rPr lang="ar-EG" sz="3200" dirty="0" smtClean="0"/>
              <a:t>:</a:t>
            </a:r>
            <a:r>
              <a:rPr lang="en-US" sz="3200" dirty="0" smtClean="0"/>
              <a:t> </a:t>
            </a:r>
            <a:r>
              <a:rPr lang="en-US" sz="2800" dirty="0"/>
              <a:t># Create a Python function to calculate the area of a rectangle given its length and </a:t>
            </a:r>
            <a:r>
              <a:rPr lang="en-US" sz="2800" dirty="0" smtClean="0"/>
              <a:t>width as parameters</a:t>
            </a:r>
            <a:endParaRPr lang="en-US" sz="2800" dirty="0"/>
          </a:p>
          <a:p>
            <a:endParaRPr lang="en-US" sz="2800" dirty="0"/>
          </a:p>
        </p:txBody>
      </p:sp>
      <p:sp>
        <p:nvSpPr>
          <p:cNvPr id="10" name="Right Arrow 9"/>
          <p:cNvSpPr/>
          <p:nvPr/>
        </p:nvSpPr>
        <p:spPr>
          <a:xfrm>
            <a:off x="2443952" y="3260983"/>
            <a:ext cx="1521858" cy="1335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3965810" y="3590054"/>
            <a:ext cx="6634617" cy="1006533"/>
          </a:xfrm>
          <a:prstGeom prst="rect">
            <a:avLst/>
          </a:prstGeom>
        </p:spPr>
      </p:pic>
    </p:spTree>
    <p:extLst>
      <p:ext uri="{BB962C8B-B14F-4D97-AF65-F5344CB8AC3E}">
        <p14:creationId xmlns:p14="http://schemas.microsoft.com/office/powerpoint/2010/main" val="22776847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lnSpc>
                <a:spcPct val="80000"/>
              </a:lnSpc>
              <a:spcBef>
                <a:spcPts val="1000"/>
              </a:spcBef>
            </a:pPr>
            <a:r>
              <a:rPr lang="en-US" sz="4400" b="1" dirty="0">
                <a:ln>
                  <a:solidFill>
                    <a:schemeClr val="bg1"/>
                  </a:solidFill>
                </a:ln>
                <a:effectLst>
                  <a:outerShdw blurRad="38100" dist="38100" dir="2700000" algn="tl">
                    <a:srgbClr val="000000">
                      <a:alpha val="43137"/>
                    </a:srgbClr>
                  </a:outerShdw>
                </a:effectLst>
                <a:latin typeface="Sakkal Majalla" panose="02000000000000000000" pitchFamily="2" charset="-78"/>
              </a:rPr>
              <a:t>H.W Assignment No. 2</a:t>
            </a:r>
            <a:endParaRPr lang="ar-EG" sz="2800" b="1" dirty="0">
              <a:ln>
                <a:solidFill>
                  <a:schemeClr val="bg1"/>
                </a:solidFill>
              </a:ln>
              <a:effectLst>
                <a:outerShdw blurRad="38100" dist="38100" dir="2700000" algn="tl">
                  <a:srgbClr val="000000">
                    <a:alpha val="43137"/>
                  </a:srgbClr>
                </a:outerShdw>
              </a:effectLst>
              <a:latin typeface="Sakkal Majalla" panose="02000000000000000000" pitchFamily="2" charset="-78"/>
            </a:endParaRPr>
          </a:p>
        </p:txBody>
      </p:sp>
      <p:sp>
        <p:nvSpPr>
          <p:cNvPr id="5" name="TextBox 4">
            <a:extLst>
              <a:ext uri="{FF2B5EF4-FFF2-40B4-BE49-F238E27FC236}">
                <a16:creationId xmlns:a16="http://schemas.microsoft.com/office/drawing/2014/main" xmlns="" id="{47E9135F-1851-4C65-8402-B85259F82133}"/>
              </a:ext>
            </a:extLst>
          </p:cNvPr>
          <p:cNvSpPr txBox="1"/>
          <p:nvPr/>
        </p:nvSpPr>
        <p:spPr>
          <a:xfrm>
            <a:off x="312144" y="1643943"/>
            <a:ext cx="11567711" cy="1015663"/>
          </a:xfrm>
          <a:prstGeom prst="rect">
            <a:avLst/>
          </a:prstGeom>
          <a:noFill/>
        </p:spPr>
        <p:txBody>
          <a:bodyPr wrap="square" rtlCol="0">
            <a:spAutoFit/>
          </a:bodyPr>
          <a:lstStyle/>
          <a:p>
            <a:r>
              <a:rPr lang="en-US" sz="3200" dirty="0" err="1" smtClean="0"/>
              <a:t>H.w</a:t>
            </a:r>
            <a:r>
              <a:rPr lang="en-US" sz="3200" dirty="0" smtClean="0"/>
              <a:t> No. 2</a:t>
            </a:r>
            <a:r>
              <a:rPr lang="ar-EG" sz="3200" dirty="0" smtClean="0"/>
              <a:t>:</a:t>
            </a:r>
            <a:r>
              <a:rPr lang="en-US" sz="3200" dirty="0" smtClean="0"/>
              <a:t> </a:t>
            </a:r>
            <a:r>
              <a:rPr lang="en-US" sz="2800" dirty="0"/>
              <a:t># Create a Python function to check if a string is a </a:t>
            </a:r>
            <a:r>
              <a:rPr lang="en-US" sz="2800" dirty="0" smtClean="0"/>
              <a:t>palindrome</a:t>
            </a:r>
            <a:r>
              <a:rPr lang="en-US" sz="2800" dirty="0"/>
              <a:t> </a:t>
            </a:r>
            <a:endParaRPr lang="en-US" sz="2800" dirty="0" smtClean="0"/>
          </a:p>
          <a:p>
            <a:r>
              <a:rPr lang="en-US" sz="2800" dirty="0" smtClean="0"/>
              <a:t>Return True or False</a:t>
            </a:r>
            <a:endParaRPr lang="en-US" sz="2800" dirty="0"/>
          </a:p>
        </p:txBody>
      </p:sp>
      <p:sp>
        <p:nvSpPr>
          <p:cNvPr id="10" name="Right Arrow 9"/>
          <p:cNvSpPr/>
          <p:nvPr/>
        </p:nvSpPr>
        <p:spPr>
          <a:xfrm>
            <a:off x="1240185" y="2983191"/>
            <a:ext cx="1521858" cy="1335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4016676" y="3337273"/>
            <a:ext cx="5908222" cy="806463"/>
          </a:xfrm>
          <a:prstGeom prst="rect">
            <a:avLst/>
          </a:prstGeom>
        </p:spPr>
      </p:pic>
    </p:spTree>
    <p:extLst>
      <p:ext uri="{BB962C8B-B14F-4D97-AF65-F5344CB8AC3E}">
        <p14:creationId xmlns:p14="http://schemas.microsoft.com/office/powerpoint/2010/main" val="32289016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lnSpc>
                <a:spcPct val="80000"/>
              </a:lnSpc>
              <a:spcBef>
                <a:spcPts val="1000"/>
              </a:spcBef>
            </a:pPr>
            <a:r>
              <a:rPr lang="en-US" sz="4400" b="1" dirty="0">
                <a:ln>
                  <a:solidFill>
                    <a:schemeClr val="bg1"/>
                  </a:solidFill>
                </a:ln>
                <a:effectLst>
                  <a:outerShdw blurRad="38100" dist="38100" dir="2700000" algn="tl">
                    <a:srgbClr val="000000">
                      <a:alpha val="43137"/>
                    </a:srgbClr>
                  </a:outerShdw>
                </a:effectLst>
                <a:latin typeface="Sakkal Majalla" panose="02000000000000000000" pitchFamily="2" charset="-78"/>
              </a:rPr>
              <a:t>H.W Assignment No. </a:t>
            </a:r>
            <a:r>
              <a:rPr lang="en-US" sz="4400" b="1" dirty="0" smtClean="0">
                <a:ln>
                  <a:solidFill>
                    <a:schemeClr val="bg1"/>
                  </a:solidFill>
                </a:ln>
                <a:effectLst>
                  <a:outerShdw blurRad="38100" dist="38100" dir="2700000" algn="tl">
                    <a:srgbClr val="000000">
                      <a:alpha val="43137"/>
                    </a:srgbClr>
                  </a:outerShdw>
                </a:effectLst>
                <a:latin typeface="Sakkal Majalla" panose="02000000000000000000" pitchFamily="2" charset="-78"/>
              </a:rPr>
              <a:t>3</a:t>
            </a:r>
            <a:endParaRPr lang="ar-EG" sz="2800" b="1" dirty="0">
              <a:ln>
                <a:solidFill>
                  <a:schemeClr val="bg1"/>
                </a:solidFill>
              </a:ln>
              <a:effectLst>
                <a:outerShdw blurRad="38100" dist="38100" dir="2700000" algn="tl">
                  <a:srgbClr val="000000">
                    <a:alpha val="43137"/>
                  </a:srgbClr>
                </a:outerShdw>
              </a:effectLst>
              <a:latin typeface="Sakkal Majalla" panose="02000000000000000000" pitchFamily="2" charset="-78"/>
            </a:endParaRPr>
          </a:p>
        </p:txBody>
      </p:sp>
      <p:sp>
        <p:nvSpPr>
          <p:cNvPr id="5" name="TextBox 4">
            <a:extLst>
              <a:ext uri="{FF2B5EF4-FFF2-40B4-BE49-F238E27FC236}">
                <a16:creationId xmlns:a16="http://schemas.microsoft.com/office/drawing/2014/main" xmlns="" id="{47E9135F-1851-4C65-8402-B85259F82133}"/>
              </a:ext>
            </a:extLst>
          </p:cNvPr>
          <p:cNvSpPr txBox="1"/>
          <p:nvPr/>
        </p:nvSpPr>
        <p:spPr>
          <a:xfrm>
            <a:off x="312144" y="1643943"/>
            <a:ext cx="11567711" cy="1015663"/>
          </a:xfrm>
          <a:prstGeom prst="rect">
            <a:avLst/>
          </a:prstGeom>
          <a:noFill/>
        </p:spPr>
        <p:txBody>
          <a:bodyPr wrap="square" rtlCol="0">
            <a:spAutoFit/>
          </a:bodyPr>
          <a:lstStyle/>
          <a:p>
            <a:r>
              <a:rPr lang="en-US" sz="3200" dirty="0" err="1" smtClean="0"/>
              <a:t>H.w</a:t>
            </a:r>
            <a:r>
              <a:rPr lang="en-US" sz="3200" dirty="0" smtClean="0"/>
              <a:t> No. 3</a:t>
            </a:r>
            <a:r>
              <a:rPr lang="ar-EG" sz="3200" dirty="0" smtClean="0"/>
              <a:t>:</a:t>
            </a:r>
            <a:r>
              <a:rPr lang="en-US" sz="3200" dirty="0" smtClean="0"/>
              <a:t> </a:t>
            </a:r>
            <a:r>
              <a:rPr lang="en-US" sz="2800" dirty="0"/>
              <a:t># Create a Python function that checks if a number is a prime number</a:t>
            </a:r>
            <a:r>
              <a:rPr lang="en-US" sz="2800" dirty="0" smtClean="0"/>
              <a:t>.</a:t>
            </a:r>
            <a:endParaRPr lang="en-US" sz="2800" dirty="0"/>
          </a:p>
        </p:txBody>
      </p:sp>
      <p:sp>
        <p:nvSpPr>
          <p:cNvPr id="10" name="Right Arrow 9"/>
          <p:cNvSpPr/>
          <p:nvPr/>
        </p:nvSpPr>
        <p:spPr>
          <a:xfrm>
            <a:off x="1240185" y="2983191"/>
            <a:ext cx="1521858" cy="1335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4643618" y="3157571"/>
            <a:ext cx="5091051" cy="951442"/>
          </a:xfrm>
          <a:prstGeom prst="rect">
            <a:avLst/>
          </a:prstGeom>
        </p:spPr>
      </p:pic>
    </p:spTree>
    <p:extLst>
      <p:ext uri="{BB962C8B-B14F-4D97-AF65-F5344CB8AC3E}">
        <p14:creationId xmlns:p14="http://schemas.microsoft.com/office/powerpoint/2010/main" val="27058408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lnSpc>
                <a:spcPct val="80000"/>
              </a:lnSpc>
              <a:spcBef>
                <a:spcPts val="1000"/>
              </a:spcBef>
            </a:pPr>
            <a:r>
              <a:rPr lang="en-US" sz="4400" b="1" dirty="0">
                <a:ln>
                  <a:solidFill>
                    <a:schemeClr val="bg1"/>
                  </a:solidFill>
                </a:ln>
                <a:effectLst>
                  <a:outerShdw blurRad="38100" dist="38100" dir="2700000" algn="tl">
                    <a:srgbClr val="000000">
                      <a:alpha val="43137"/>
                    </a:srgbClr>
                  </a:outerShdw>
                </a:effectLst>
                <a:latin typeface="Sakkal Majalla" panose="02000000000000000000" pitchFamily="2" charset="-78"/>
              </a:rPr>
              <a:t>H.W Assignment No. 4</a:t>
            </a:r>
            <a:endParaRPr lang="ar-EG" sz="2800" b="1" dirty="0">
              <a:ln>
                <a:solidFill>
                  <a:schemeClr val="bg1"/>
                </a:solidFill>
              </a:ln>
              <a:effectLst>
                <a:outerShdw blurRad="38100" dist="38100" dir="2700000" algn="tl">
                  <a:srgbClr val="000000">
                    <a:alpha val="43137"/>
                  </a:srgbClr>
                </a:outerShdw>
              </a:effectLst>
              <a:latin typeface="Sakkal Majalla" panose="02000000000000000000" pitchFamily="2" charset="-78"/>
            </a:endParaRPr>
          </a:p>
        </p:txBody>
      </p:sp>
      <p:sp>
        <p:nvSpPr>
          <p:cNvPr id="5" name="TextBox 4">
            <a:extLst>
              <a:ext uri="{FF2B5EF4-FFF2-40B4-BE49-F238E27FC236}">
                <a16:creationId xmlns:a16="http://schemas.microsoft.com/office/drawing/2014/main" xmlns="" id="{47E9135F-1851-4C65-8402-B85259F82133}"/>
              </a:ext>
            </a:extLst>
          </p:cNvPr>
          <p:cNvSpPr txBox="1"/>
          <p:nvPr/>
        </p:nvSpPr>
        <p:spPr>
          <a:xfrm>
            <a:off x="312144" y="1643943"/>
            <a:ext cx="11567711" cy="584775"/>
          </a:xfrm>
          <a:prstGeom prst="rect">
            <a:avLst/>
          </a:prstGeom>
          <a:noFill/>
        </p:spPr>
        <p:txBody>
          <a:bodyPr wrap="square" rtlCol="0">
            <a:spAutoFit/>
          </a:bodyPr>
          <a:lstStyle/>
          <a:p>
            <a:r>
              <a:rPr lang="en-US" sz="3200" dirty="0" err="1" smtClean="0"/>
              <a:t>H.w</a:t>
            </a:r>
            <a:r>
              <a:rPr lang="en-US" sz="3200" dirty="0" smtClean="0"/>
              <a:t> No. 4</a:t>
            </a:r>
            <a:r>
              <a:rPr lang="ar-EG" sz="3200" dirty="0" smtClean="0"/>
              <a:t>:</a:t>
            </a:r>
            <a:r>
              <a:rPr lang="en-US" sz="3200" dirty="0" smtClean="0"/>
              <a:t> </a:t>
            </a:r>
            <a:r>
              <a:rPr lang="en-US" sz="2800" dirty="0" smtClean="0"/>
              <a:t>#</a:t>
            </a:r>
            <a:endParaRPr lang="en-US" sz="2800" dirty="0"/>
          </a:p>
        </p:txBody>
      </p:sp>
      <p:sp>
        <p:nvSpPr>
          <p:cNvPr id="4" name="TextBox 3"/>
          <p:cNvSpPr txBox="1"/>
          <p:nvPr/>
        </p:nvSpPr>
        <p:spPr>
          <a:xfrm>
            <a:off x="2392765" y="2583689"/>
            <a:ext cx="7406468" cy="3693319"/>
          </a:xfrm>
          <a:prstGeom prst="rect">
            <a:avLst/>
          </a:prstGeom>
          <a:noFill/>
        </p:spPr>
        <p:txBody>
          <a:bodyPr wrap="square" rtlCol="0">
            <a:spAutoFit/>
          </a:bodyPr>
          <a:lstStyle/>
          <a:p>
            <a:r>
              <a:rPr lang="en-US" dirty="0"/>
              <a:t> Write a </a:t>
            </a:r>
            <a:r>
              <a:rPr lang="en-US" dirty="0" smtClean="0"/>
              <a:t>function </a:t>
            </a:r>
            <a:r>
              <a:rPr lang="en-US" dirty="0" err="1" smtClean="0"/>
              <a:t>sum_positive_numbers</a:t>
            </a:r>
            <a:r>
              <a:rPr lang="en-US" dirty="0"/>
              <a:t>() that is used to   </a:t>
            </a:r>
          </a:p>
          <a:p>
            <a:r>
              <a:rPr lang="en-US" dirty="0"/>
              <a:t>		&gt; return sum of Positive Numbers of </a:t>
            </a:r>
            <a:r>
              <a:rPr lang="en-US" dirty="0" smtClean="0"/>
              <a:t>a List</a:t>
            </a:r>
            <a:endParaRPr lang="en-US" dirty="0"/>
          </a:p>
          <a:p>
            <a:endParaRPr lang="en-US" dirty="0"/>
          </a:p>
          <a:p>
            <a:r>
              <a:rPr lang="en-US" dirty="0"/>
              <a:t>	inputs ( parameters  ) : 1 </a:t>
            </a:r>
            <a:r>
              <a:rPr lang="en-US" dirty="0" smtClean="0"/>
              <a:t>List of </a:t>
            </a:r>
            <a:r>
              <a:rPr lang="en-US" dirty="0"/>
              <a:t>Integers</a:t>
            </a:r>
          </a:p>
          <a:p>
            <a:r>
              <a:rPr lang="en-US" dirty="0"/>
              <a:t>	output ( return type ) : </a:t>
            </a:r>
            <a:r>
              <a:rPr lang="en-US" dirty="0" err="1"/>
              <a:t>int</a:t>
            </a:r>
            <a:endParaRPr lang="en-US" dirty="0"/>
          </a:p>
          <a:p>
            <a:endParaRPr lang="en-US" dirty="0"/>
          </a:p>
          <a:p>
            <a:endParaRPr lang="en-US" dirty="0"/>
          </a:p>
          <a:p>
            <a:r>
              <a:rPr lang="en-US" dirty="0"/>
              <a:t>	 Write a </a:t>
            </a:r>
            <a:r>
              <a:rPr lang="en-US" dirty="0" smtClean="0"/>
              <a:t>function </a:t>
            </a:r>
            <a:r>
              <a:rPr lang="en-US" dirty="0" err="1" smtClean="0"/>
              <a:t>count_positive_numbers</a:t>
            </a:r>
            <a:r>
              <a:rPr lang="en-US" dirty="0"/>
              <a:t>() that is used 		&gt; return count of Positive Numbers of </a:t>
            </a:r>
            <a:r>
              <a:rPr lang="en-US" dirty="0" smtClean="0"/>
              <a:t>a List</a:t>
            </a:r>
            <a:endParaRPr lang="en-US" dirty="0"/>
          </a:p>
          <a:p>
            <a:endParaRPr lang="en-US" dirty="0"/>
          </a:p>
          <a:p>
            <a:r>
              <a:rPr lang="en-US" dirty="0"/>
              <a:t>	inputs ( parameters  ) : 1 </a:t>
            </a:r>
            <a:r>
              <a:rPr lang="en-US" dirty="0" smtClean="0"/>
              <a:t>List of </a:t>
            </a:r>
            <a:r>
              <a:rPr lang="en-US" dirty="0"/>
              <a:t>Integers</a:t>
            </a:r>
          </a:p>
          <a:p>
            <a:r>
              <a:rPr lang="en-US" dirty="0"/>
              <a:t>	output ( return type ) : </a:t>
            </a:r>
            <a:r>
              <a:rPr lang="en-US" dirty="0" err="1"/>
              <a:t>int</a:t>
            </a:r>
            <a:endParaRPr lang="en-US" dirty="0"/>
          </a:p>
          <a:p>
            <a:endParaRPr lang="en-US" dirty="0"/>
          </a:p>
        </p:txBody>
      </p:sp>
    </p:spTree>
    <p:extLst>
      <p:ext uri="{BB962C8B-B14F-4D97-AF65-F5344CB8AC3E}">
        <p14:creationId xmlns:p14="http://schemas.microsoft.com/office/powerpoint/2010/main" val="16657739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lnSpc>
                <a:spcPct val="80000"/>
              </a:lnSpc>
              <a:spcBef>
                <a:spcPts val="1000"/>
              </a:spcBef>
            </a:pPr>
            <a:r>
              <a:rPr lang="en-US" sz="4400" b="1" dirty="0">
                <a:ln>
                  <a:solidFill>
                    <a:schemeClr val="bg1"/>
                  </a:solidFill>
                </a:ln>
                <a:effectLst>
                  <a:outerShdw blurRad="38100" dist="38100" dir="2700000" algn="tl">
                    <a:srgbClr val="000000">
                      <a:alpha val="43137"/>
                    </a:srgbClr>
                  </a:outerShdw>
                </a:effectLst>
                <a:latin typeface="Sakkal Majalla" panose="02000000000000000000" pitchFamily="2" charset="-78"/>
              </a:rPr>
              <a:t>H.W Assignment No. 5</a:t>
            </a:r>
            <a:endParaRPr lang="ar-EG" sz="2800" b="1" dirty="0">
              <a:ln>
                <a:solidFill>
                  <a:schemeClr val="bg1"/>
                </a:solidFill>
              </a:ln>
              <a:effectLst>
                <a:outerShdw blurRad="38100" dist="38100" dir="2700000" algn="tl">
                  <a:srgbClr val="000000">
                    <a:alpha val="43137"/>
                  </a:srgbClr>
                </a:outerShdw>
              </a:effectLst>
              <a:latin typeface="Sakkal Majalla" panose="02000000000000000000" pitchFamily="2" charset="-78"/>
            </a:endParaRPr>
          </a:p>
        </p:txBody>
      </p:sp>
      <p:sp>
        <p:nvSpPr>
          <p:cNvPr id="5" name="TextBox 4">
            <a:extLst>
              <a:ext uri="{FF2B5EF4-FFF2-40B4-BE49-F238E27FC236}">
                <a16:creationId xmlns:a16="http://schemas.microsoft.com/office/drawing/2014/main" xmlns="" id="{47E9135F-1851-4C65-8402-B85259F82133}"/>
              </a:ext>
            </a:extLst>
          </p:cNvPr>
          <p:cNvSpPr txBox="1"/>
          <p:nvPr/>
        </p:nvSpPr>
        <p:spPr>
          <a:xfrm>
            <a:off x="312144" y="1643943"/>
            <a:ext cx="11567711" cy="584775"/>
          </a:xfrm>
          <a:prstGeom prst="rect">
            <a:avLst/>
          </a:prstGeom>
          <a:noFill/>
        </p:spPr>
        <p:txBody>
          <a:bodyPr wrap="square" rtlCol="0">
            <a:spAutoFit/>
          </a:bodyPr>
          <a:lstStyle/>
          <a:p>
            <a:r>
              <a:rPr lang="en-US" sz="3200" dirty="0" err="1" smtClean="0"/>
              <a:t>H.w</a:t>
            </a:r>
            <a:r>
              <a:rPr lang="en-US" sz="3200" dirty="0" smtClean="0"/>
              <a:t> No. 5</a:t>
            </a:r>
            <a:r>
              <a:rPr lang="ar-EG" sz="3200" dirty="0" smtClean="0"/>
              <a:t>:</a:t>
            </a:r>
            <a:r>
              <a:rPr lang="en-US" sz="3200" dirty="0" smtClean="0"/>
              <a:t> </a:t>
            </a:r>
            <a:r>
              <a:rPr lang="en-US" sz="2800" dirty="0" smtClean="0"/>
              <a:t>#</a:t>
            </a:r>
            <a:endParaRPr lang="en-US" sz="2800" dirty="0"/>
          </a:p>
        </p:txBody>
      </p:sp>
      <p:sp>
        <p:nvSpPr>
          <p:cNvPr id="4" name="TextBox 3"/>
          <p:cNvSpPr txBox="1"/>
          <p:nvPr/>
        </p:nvSpPr>
        <p:spPr>
          <a:xfrm>
            <a:off x="2392765" y="2583689"/>
            <a:ext cx="7406468" cy="3416320"/>
          </a:xfrm>
          <a:prstGeom prst="rect">
            <a:avLst/>
          </a:prstGeom>
          <a:noFill/>
        </p:spPr>
        <p:txBody>
          <a:bodyPr wrap="square" rtlCol="0">
            <a:spAutoFit/>
          </a:bodyPr>
          <a:lstStyle/>
          <a:p>
            <a:r>
              <a:rPr lang="en-US" dirty="0"/>
              <a:t> Write a </a:t>
            </a:r>
            <a:r>
              <a:rPr lang="en-US" dirty="0" smtClean="0"/>
              <a:t>function </a:t>
            </a:r>
            <a:r>
              <a:rPr lang="en-US" dirty="0" err="1" smtClean="0"/>
              <a:t>get_max_num</a:t>
            </a:r>
            <a:r>
              <a:rPr lang="en-US" dirty="0"/>
              <a:t>() that is used to </a:t>
            </a:r>
          </a:p>
          <a:p>
            <a:r>
              <a:rPr lang="en-US" dirty="0"/>
              <a:t>		&gt; return Max no of </a:t>
            </a:r>
            <a:r>
              <a:rPr lang="en-US" dirty="0" smtClean="0"/>
              <a:t>a List</a:t>
            </a:r>
            <a:endParaRPr lang="en-US" dirty="0"/>
          </a:p>
          <a:p>
            <a:endParaRPr lang="en-US" dirty="0"/>
          </a:p>
          <a:p>
            <a:r>
              <a:rPr lang="en-US" dirty="0"/>
              <a:t>	inputs ( parameters  ) : 1 </a:t>
            </a:r>
            <a:r>
              <a:rPr lang="en-US" dirty="0" smtClean="0"/>
              <a:t>List of Integers</a:t>
            </a:r>
            <a:endParaRPr lang="en-US" dirty="0"/>
          </a:p>
          <a:p>
            <a:r>
              <a:rPr lang="en-US" dirty="0"/>
              <a:t>	output ( return type ) : </a:t>
            </a:r>
            <a:r>
              <a:rPr lang="en-US" dirty="0" err="1"/>
              <a:t>int</a:t>
            </a:r>
            <a:endParaRPr lang="en-US" dirty="0"/>
          </a:p>
          <a:p>
            <a:endParaRPr lang="en-US" dirty="0"/>
          </a:p>
          <a:p>
            <a:endParaRPr lang="en-US" dirty="0"/>
          </a:p>
          <a:p>
            <a:r>
              <a:rPr lang="en-US" dirty="0"/>
              <a:t>	 Write a method </a:t>
            </a:r>
            <a:r>
              <a:rPr lang="en-US" dirty="0" err="1" smtClean="0"/>
              <a:t>get_min_num</a:t>
            </a:r>
            <a:r>
              <a:rPr lang="en-US" dirty="0"/>
              <a:t>() that is used to </a:t>
            </a:r>
          </a:p>
          <a:p>
            <a:r>
              <a:rPr lang="en-US" dirty="0"/>
              <a:t>		&gt; return Min no of </a:t>
            </a:r>
            <a:r>
              <a:rPr lang="en-US" dirty="0" smtClean="0"/>
              <a:t>List </a:t>
            </a:r>
            <a:endParaRPr lang="en-US" dirty="0"/>
          </a:p>
          <a:p>
            <a:endParaRPr lang="en-US" dirty="0"/>
          </a:p>
          <a:p>
            <a:r>
              <a:rPr lang="en-US" dirty="0"/>
              <a:t>	inputs ( parameters  ) : 1 </a:t>
            </a:r>
            <a:r>
              <a:rPr lang="en-US" dirty="0" smtClean="0"/>
              <a:t>List of </a:t>
            </a:r>
            <a:r>
              <a:rPr lang="en-US" dirty="0"/>
              <a:t>Integers</a:t>
            </a:r>
          </a:p>
          <a:p>
            <a:r>
              <a:rPr lang="en-US" dirty="0"/>
              <a:t>	output ( return type ) : </a:t>
            </a:r>
            <a:r>
              <a:rPr lang="en-US" dirty="0" err="1"/>
              <a:t>int</a:t>
            </a:r>
            <a:endParaRPr lang="en-US" dirty="0"/>
          </a:p>
        </p:txBody>
      </p:sp>
    </p:spTree>
    <p:extLst>
      <p:ext uri="{BB962C8B-B14F-4D97-AF65-F5344CB8AC3E}">
        <p14:creationId xmlns:p14="http://schemas.microsoft.com/office/powerpoint/2010/main" val="376592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lnSpc>
                <a:spcPct val="80000"/>
              </a:lnSpc>
              <a:spcBef>
                <a:spcPts val="1000"/>
              </a:spcBef>
            </a:pPr>
            <a:r>
              <a:rPr lang="en-US" sz="4400" b="1" dirty="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rPr>
              <a:t>What is </a:t>
            </a:r>
            <a:r>
              <a:rPr lang="en-US" sz="4400" b="1" dirty="0" smtClean="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rPr>
              <a:t>a Function</a:t>
            </a:r>
            <a:endParaRPr lang="ar-EG" sz="4400" b="1" dirty="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endParaRPr>
          </a:p>
        </p:txBody>
      </p:sp>
      <p:pic>
        <p:nvPicPr>
          <p:cNvPr id="4" name="Picture 3"/>
          <p:cNvPicPr>
            <a:picLocks noChangeAspect="1"/>
          </p:cNvPicPr>
          <p:nvPr/>
        </p:nvPicPr>
        <p:blipFill>
          <a:blip r:embed="rId2"/>
          <a:stretch>
            <a:fillRect/>
          </a:stretch>
        </p:blipFill>
        <p:spPr>
          <a:xfrm>
            <a:off x="1384579" y="1288972"/>
            <a:ext cx="9969221" cy="5464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48677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lnSpc>
                <a:spcPct val="80000"/>
              </a:lnSpc>
              <a:spcBef>
                <a:spcPts val="1000"/>
              </a:spcBef>
            </a:pPr>
            <a:r>
              <a:rPr lang="en-US" sz="4400" b="1" dirty="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rPr>
              <a:t>What is </a:t>
            </a:r>
            <a:r>
              <a:rPr lang="en-US" sz="4400" b="1" dirty="0" smtClean="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rPr>
              <a:t>a Function</a:t>
            </a:r>
            <a:endParaRPr lang="ar-EG" sz="4400" b="1" dirty="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endParaRPr>
          </a:p>
        </p:txBody>
      </p:sp>
      <p:pic>
        <p:nvPicPr>
          <p:cNvPr id="3" name="Picture 2"/>
          <p:cNvPicPr>
            <a:picLocks noChangeAspect="1"/>
          </p:cNvPicPr>
          <p:nvPr/>
        </p:nvPicPr>
        <p:blipFill>
          <a:blip r:embed="rId2"/>
          <a:stretch>
            <a:fillRect/>
          </a:stretch>
        </p:blipFill>
        <p:spPr>
          <a:xfrm>
            <a:off x="268943" y="2253132"/>
            <a:ext cx="5567082" cy="22109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1465729" y="1600200"/>
            <a:ext cx="2220288" cy="369332"/>
          </a:xfrm>
          <a:prstGeom prst="rect">
            <a:avLst/>
          </a:prstGeom>
          <a:noFill/>
        </p:spPr>
        <p:txBody>
          <a:bodyPr wrap="none" rtlCol="0">
            <a:spAutoFit/>
          </a:bodyPr>
          <a:lstStyle/>
          <a:p>
            <a:r>
              <a:rPr lang="en-US" dirty="0" smtClean="0"/>
              <a:t>Function without return</a:t>
            </a:r>
            <a:endParaRPr lang="en-US" dirty="0"/>
          </a:p>
        </p:txBody>
      </p:sp>
      <p:pic>
        <p:nvPicPr>
          <p:cNvPr id="7" name="Picture 6"/>
          <p:cNvPicPr>
            <a:picLocks noChangeAspect="1"/>
          </p:cNvPicPr>
          <p:nvPr/>
        </p:nvPicPr>
        <p:blipFill>
          <a:blip r:embed="rId3"/>
          <a:stretch>
            <a:fillRect/>
          </a:stretch>
        </p:blipFill>
        <p:spPr>
          <a:xfrm>
            <a:off x="6284258" y="1969532"/>
            <a:ext cx="5323809" cy="43428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30524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lnSpc>
                <a:spcPct val="80000"/>
              </a:lnSpc>
              <a:spcBef>
                <a:spcPts val="1000"/>
              </a:spcBef>
            </a:pPr>
            <a:r>
              <a:rPr lang="en-US" sz="4400" b="1" dirty="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rPr>
              <a:t>What is </a:t>
            </a:r>
            <a:r>
              <a:rPr lang="en-US" sz="4400" b="1" dirty="0" smtClean="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rPr>
              <a:t>a Function</a:t>
            </a:r>
            <a:endParaRPr lang="ar-EG" sz="4400" b="1" dirty="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endParaRPr>
          </a:p>
        </p:txBody>
      </p:sp>
      <p:pic>
        <p:nvPicPr>
          <p:cNvPr id="4" name="Picture 3"/>
          <p:cNvPicPr>
            <a:picLocks noChangeAspect="1"/>
          </p:cNvPicPr>
          <p:nvPr/>
        </p:nvPicPr>
        <p:blipFill>
          <a:blip r:embed="rId2"/>
          <a:stretch>
            <a:fillRect/>
          </a:stretch>
        </p:blipFill>
        <p:spPr>
          <a:xfrm>
            <a:off x="3124353" y="1908207"/>
            <a:ext cx="6863709" cy="37547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25783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lnSpc>
                <a:spcPct val="80000"/>
              </a:lnSpc>
              <a:spcBef>
                <a:spcPts val="1000"/>
              </a:spcBef>
            </a:pPr>
            <a:r>
              <a:rPr lang="en-US" sz="4400" b="1" dirty="0" smtClean="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rPr>
              <a:t>Function types</a:t>
            </a:r>
            <a:endParaRPr lang="ar-EG" sz="4400" b="1" dirty="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endParaRPr>
          </a:p>
        </p:txBody>
      </p:sp>
      <p:pic>
        <p:nvPicPr>
          <p:cNvPr id="6" name="Picture 5"/>
          <p:cNvPicPr>
            <a:picLocks noChangeAspect="1"/>
          </p:cNvPicPr>
          <p:nvPr/>
        </p:nvPicPr>
        <p:blipFill>
          <a:blip r:embed="rId2"/>
          <a:stretch>
            <a:fillRect/>
          </a:stretch>
        </p:blipFill>
        <p:spPr>
          <a:xfrm>
            <a:off x="1830769" y="1523456"/>
            <a:ext cx="9095238" cy="47523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14015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lnSpc>
                <a:spcPct val="80000"/>
              </a:lnSpc>
              <a:spcBef>
                <a:spcPts val="1000"/>
              </a:spcBef>
            </a:pPr>
            <a:r>
              <a:rPr lang="en-US" sz="4400" b="1" dirty="0" smtClean="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rPr>
              <a:t>Simple Examples (1)</a:t>
            </a:r>
            <a:endParaRPr lang="ar-EG" sz="3600" b="1" dirty="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endParaRPr>
          </a:p>
        </p:txBody>
      </p:sp>
      <p:sp>
        <p:nvSpPr>
          <p:cNvPr id="5" name="TextBox 4">
            <a:extLst>
              <a:ext uri="{FF2B5EF4-FFF2-40B4-BE49-F238E27FC236}">
                <a16:creationId xmlns:a16="http://schemas.microsoft.com/office/drawing/2014/main" xmlns="" id="{47E9135F-1851-4C65-8402-B85259F82133}"/>
              </a:ext>
            </a:extLst>
          </p:cNvPr>
          <p:cNvSpPr txBox="1"/>
          <p:nvPr/>
        </p:nvSpPr>
        <p:spPr>
          <a:xfrm>
            <a:off x="312145" y="1630496"/>
            <a:ext cx="11567711" cy="3046988"/>
          </a:xfrm>
          <a:prstGeom prst="rect">
            <a:avLst/>
          </a:prstGeom>
          <a:noFill/>
        </p:spPr>
        <p:txBody>
          <a:bodyPr wrap="square" rtlCol="0">
            <a:spAutoFit/>
          </a:bodyPr>
          <a:lstStyle/>
          <a:p>
            <a:pPr marL="457200" indent="-457200">
              <a:buFont typeface="Wingdings" panose="05000000000000000000" pitchFamily="2" charset="2"/>
              <a:buChar char="q"/>
            </a:pPr>
            <a:r>
              <a:rPr lang="en-US" sz="3200" dirty="0" smtClean="0"/>
              <a:t>Ex No. 1 : Create 4 functions :</a:t>
            </a:r>
          </a:p>
          <a:p>
            <a:pPr marL="457200" indent="-457200">
              <a:buFont typeface="Wingdings" panose="05000000000000000000" pitchFamily="2" charset="2"/>
              <a:buChar char="q"/>
            </a:pPr>
            <a:r>
              <a:rPr lang="en-US" sz="3200" dirty="0" smtClean="0"/>
              <a:t> </a:t>
            </a:r>
            <a:r>
              <a:rPr lang="en-US" sz="3200" dirty="0" err="1" smtClean="0"/>
              <a:t>add_numbers</a:t>
            </a:r>
            <a:r>
              <a:rPr lang="en-US" sz="3200" dirty="0" smtClean="0"/>
              <a:t>(a, b)</a:t>
            </a:r>
          </a:p>
          <a:p>
            <a:pPr marL="457200" indent="-457200">
              <a:buFont typeface="Wingdings" panose="05000000000000000000" pitchFamily="2" charset="2"/>
              <a:buChar char="q"/>
            </a:pPr>
            <a:r>
              <a:rPr lang="en-US" sz="3200" dirty="0" smtClean="0"/>
              <a:t> </a:t>
            </a:r>
            <a:r>
              <a:rPr lang="en-US" sz="3200" dirty="0" err="1" smtClean="0"/>
              <a:t>subt_numbers</a:t>
            </a:r>
            <a:r>
              <a:rPr lang="en-US" sz="3200" dirty="0" smtClean="0"/>
              <a:t>(a, b) </a:t>
            </a:r>
          </a:p>
          <a:p>
            <a:pPr marL="457200" indent="-457200">
              <a:buFont typeface="Wingdings" panose="05000000000000000000" pitchFamily="2" charset="2"/>
              <a:buChar char="q"/>
            </a:pPr>
            <a:r>
              <a:rPr lang="en-US" sz="3200" dirty="0" smtClean="0"/>
              <a:t> </a:t>
            </a:r>
            <a:r>
              <a:rPr lang="en-US" sz="3200" dirty="0" err="1" smtClean="0"/>
              <a:t>mult_numbers</a:t>
            </a:r>
            <a:r>
              <a:rPr lang="en-US" sz="3200" dirty="0" smtClean="0"/>
              <a:t>(a, b)</a:t>
            </a:r>
          </a:p>
          <a:p>
            <a:pPr marL="457200" indent="-457200">
              <a:buFont typeface="Wingdings" panose="05000000000000000000" pitchFamily="2" charset="2"/>
              <a:buChar char="q"/>
            </a:pPr>
            <a:r>
              <a:rPr lang="en-US" sz="3200" dirty="0"/>
              <a:t> </a:t>
            </a:r>
            <a:r>
              <a:rPr lang="en-US" sz="3200" dirty="0" err="1" smtClean="0"/>
              <a:t>div_numbers</a:t>
            </a:r>
            <a:r>
              <a:rPr lang="en-US" sz="3200" dirty="0" smtClean="0"/>
              <a:t>(a, b)</a:t>
            </a:r>
          </a:p>
          <a:p>
            <a:endParaRPr lang="en-US" sz="3200" dirty="0"/>
          </a:p>
        </p:txBody>
      </p:sp>
      <p:pic>
        <p:nvPicPr>
          <p:cNvPr id="3" name="Picture 2"/>
          <p:cNvPicPr>
            <a:picLocks noChangeAspect="1"/>
          </p:cNvPicPr>
          <p:nvPr/>
        </p:nvPicPr>
        <p:blipFill>
          <a:blip r:embed="rId2"/>
          <a:stretch>
            <a:fillRect/>
          </a:stretch>
        </p:blipFill>
        <p:spPr>
          <a:xfrm>
            <a:off x="8583706" y="711133"/>
            <a:ext cx="3104762" cy="4885714"/>
          </a:xfrm>
          <a:prstGeom prst="rect">
            <a:avLst/>
          </a:prstGeom>
        </p:spPr>
      </p:pic>
      <p:pic>
        <p:nvPicPr>
          <p:cNvPr id="4" name="Picture 3"/>
          <p:cNvPicPr>
            <a:picLocks noChangeAspect="1"/>
          </p:cNvPicPr>
          <p:nvPr/>
        </p:nvPicPr>
        <p:blipFill>
          <a:blip r:embed="rId3"/>
          <a:stretch>
            <a:fillRect/>
          </a:stretch>
        </p:blipFill>
        <p:spPr>
          <a:xfrm>
            <a:off x="3062340" y="4327860"/>
            <a:ext cx="4103243" cy="2066328"/>
          </a:xfrm>
          <a:prstGeom prst="rect">
            <a:avLst/>
          </a:prstGeom>
        </p:spPr>
      </p:pic>
    </p:spTree>
    <p:extLst>
      <p:ext uri="{BB962C8B-B14F-4D97-AF65-F5344CB8AC3E}">
        <p14:creationId xmlns:p14="http://schemas.microsoft.com/office/powerpoint/2010/main" val="747217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lnSpc>
                <a:spcPct val="80000"/>
              </a:lnSpc>
              <a:spcBef>
                <a:spcPts val="1000"/>
              </a:spcBef>
            </a:pPr>
            <a:r>
              <a:rPr lang="en-US" sz="4400" b="1" dirty="0" smtClean="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rPr>
              <a:t>Simple Examples (2)</a:t>
            </a:r>
            <a:endParaRPr lang="ar-EG" sz="3600" b="1" dirty="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endParaRPr>
          </a:p>
        </p:txBody>
      </p:sp>
      <p:sp>
        <p:nvSpPr>
          <p:cNvPr id="5" name="TextBox 4">
            <a:extLst>
              <a:ext uri="{FF2B5EF4-FFF2-40B4-BE49-F238E27FC236}">
                <a16:creationId xmlns:a16="http://schemas.microsoft.com/office/drawing/2014/main" xmlns="" id="{47E9135F-1851-4C65-8402-B85259F82133}"/>
              </a:ext>
            </a:extLst>
          </p:cNvPr>
          <p:cNvSpPr txBox="1"/>
          <p:nvPr/>
        </p:nvSpPr>
        <p:spPr>
          <a:xfrm>
            <a:off x="312145" y="1630496"/>
            <a:ext cx="11567711" cy="1077218"/>
          </a:xfrm>
          <a:prstGeom prst="rect">
            <a:avLst/>
          </a:prstGeom>
          <a:noFill/>
        </p:spPr>
        <p:txBody>
          <a:bodyPr wrap="square" rtlCol="0">
            <a:spAutoFit/>
          </a:bodyPr>
          <a:lstStyle/>
          <a:p>
            <a:pPr marL="457200" indent="-457200">
              <a:buFont typeface="Wingdings" panose="05000000000000000000" pitchFamily="2" charset="2"/>
              <a:buChar char="q"/>
            </a:pPr>
            <a:r>
              <a:rPr lang="en-US" sz="3200" dirty="0" smtClean="0"/>
              <a:t>Ex No. 2 </a:t>
            </a:r>
            <a:r>
              <a:rPr lang="en-US" sz="3200" dirty="0"/>
              <a:t>: # print numbers from 1 to 100 </a:t>
            </a:r>
            <a:r>
              <a:rPr lang="en-US" sz="3200" dirty="0" smtClean="0"/>
              <a:t>function</a:t>
            </a:r>
          </a:p>
          <a:p>
            <a:endParaRPr lang="en-US" sz="3200" dirty="0"/>
          </a:p>
        </p:txBody>
      </p:sp>
      <p:pic>
        <p:nvPicPr>
          <p:cNvPr id="4" name="Picture 3"/>
          <p:cNvPicPr>
            <a:picLocks noChangeAspect="1"/>
          </p:cNvPicPr>
          <p:nvPr/>
        </p:nvPicPr>
        <p:blipFill>
          <a:blip r:embed="rId2"/>
          <a:stretch>
            <a:fillRect/>
          </a:stretch>
        </p:blipFill>
        <p:spPr>
          <a:xfrm>
            <a:off x="3290043" y="2502973"/>
            <a:ext cx="6035492" cy="3037215"/>
          </a:xfrm>
          <a:prstGeom prst="rect">
            <a:avLst/>
          </a:prstGeom>
        </p:spPr>
      </p:pic>
    </p:spTree>
    <p:extLst>
      <p:ext uri="{BB962C8B-B14F-4D97-AF65-F5344CB8AC3E}">
        <p14:creationId xmlns:p14="http://schemas.microsoft.com/office/powerpoint/2010/main" val="2295833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FC30E-1333-4602-ACF4-89E5D8123DEC}"/>
              </a:ext>
            </a:extLst>
          </p:cNvPr>
          <p:cNvSpPr txBox="1">
            <a:spLocks/>
          </p:cNvSpPr>
          <p:nvPr/>
        </p:nvSpPr>
        <p:spPr>
          <a:xfrm>
            <a:off x="838200" y="-1"/>
            <a:ext cx="10515600" cy="1288973"/>
          </a:xfrm>
          <a:prstGeom prst="rect">
            <a:avLst/>
          </a:prstGeom>
        </p:spPr>
        <p:txBody>
          <a:bodyPr vert="horz" lIns="91440" tIns="45720" rIns="91440" bIns="45720" rtlCol="0"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rtl="0">
              <a:lnSpc>
                <a:spcPct val="80000"/>
              </a:lnSpc>
              <a:spcBef>
                <a:spcPts val="1000"/>
              </a:spcBef>
            </a:pPr>
            <a:r>
              <a:rPr lang="en-US" sz="4400" b="1" dirty="0" smtClean="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rPr>
              <a:t>Simple Examples (3)</a:t>
            </a:r>
            <a:endParaRPr lang="ar-EG" sz="3600" b="1" dirty="0">
              <a:ln>
                <a:solidFill>
                  <a:schemeClr val="bg1"/>
                </a:solidFill>
              </a:ln>
              <a:effectLst>
                <a:outerShdw blurRad="38100" dist="38100" dir="2700000" algn="tl">
                  <a:srgbClr val="000000">
                    <a:alpha val="43137"/>
                  </a:srgbClr>
                </a:outerShdw>
              </a:effectLst>
              <a:latin typeface="Sakkal Majalla" panose="02000000000000000000" pitchFamily="2" charset="-78"/>
              <a:ea typeface="+mn-ea"/>
              <a:cs typeface="+mn-cs"/>
            </a:endParaRPr>
          </a:p>
        </p:txBody>
      </p:sp>
      <p:sp>
        <p:nvSpPr>
          <p:cNvPr id="5" name="TextBox 4">
            <a:extLst>
              <a:ext uri="{FF2B5EF4-FFF2-40B4-BE49-F238E27FC236}">
                <a16:creationId xmlns:a16="http://schemas.microsoft.com/office/drawing/2014/main" xmlns="" id="{47E9135F-1851-4C65-8402-B85259F82133}"/>
              </a:ext>
            </a:extLst>
          </p:cNvPr>
          <p:cNvSpPr txBox="1"/>
          <p:nvPr/>
        </p:nvSpPr>
        <p:spPr>
          <a:xfrm>
            <a:off x="312145" y="1630496"/>
            <a:ext cx="11567711" cy="2062103"/>
          </a:xfrm>
          <a:prstGeom prst="rect">
            <a:avLst/>
          </a:prstGeom>
          <a:noFill/>
        </p:spPr>
        <p:txBody>
          <a:bodyPr wrap="square" rtlCol="0">
            <a:spAutoFit/>
          </a:bodyPr>
          <a:lstStyle/>
          <a:p>
            <a:pPr marL="457200" indent="-457200">
              <a:buFont typeface="Wingdings" panose="05000000000000000000" pitchFamily="2" charset="2"/>
              <a:buChar char="q"/>
            </a:pPr>
            <a:r>
              <a:rPr lang="en-US" sz="3200" dirty="0" smtClean="0"/>
              <a:t>Ex No. 3 </a:t>
            </a:r>
            <a:r>
              <a:rPr lang="en-US" sz="3200" dirty="0"/>
              <a:t>: # Create a function to check a number if it is even number:</a:t>
            </a:r>
          </a:p>
          <a:p>
            <a:endParaRPr lang="en-US" sz="3200" dirty="0" smtClean="0"/>
          </a:p>
          <a:p>
            <a:endParaRPr lang="en-US" sz="3200" dirty="0"/>
          </a:p>
        </p:txBody>
      </p:sp>
      <p:pic>
        <p:nvPicPr>
          <p:cNvPr id="4" name="Picture 3"/>
          <p:cNvPicPr>
            <a:picLocks noChangeAspect="1"/>
          </p:cNvPicPr>
          <p:nvPr/>
        </p:nvPicPr>
        <p:blipFill>
          <a:blip r:embed="rId2"/>
          <a:stretch>
            <a:fillRect/>
          </a:stretch>
        </p:blipFill>
        <p:spPr>
          <a:xfrm>
            <a:off x="3377009" y="2159960"/>
            <a:ext cx="5875655" cy="4536675"/>
          </a:xfrm>
          <a:prstGeom prst="rect">
            <a:avLst/>
          </a:prstGeom>
        </p:spPr>
      </p:pic>
    </p:spTree>
    <p:extLst>
      <p:ext uri="{BB962C8B-B14F-4D97-AF65-F5344CB8AC3E}">
        <p14:creationId xmlns:p14="http://schemas.microsoft.com/office/powerpoint/2010/main" val="2394884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10376</TotalTime>
  <Words>601</Words>
  <Application>Microsoft Office PowerPoint</Application>
  <PresentationFormat>Widescreen</PresentationFormat>
  <Paragraphs>119</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Nunito</vt:lpstr>
      <vt:lpstr>PT Bold Heading</vt:lpstr>
      <vt:lpstr>Sakkal Majalla</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hassan tallat</dc:creator>
  <cp:lastModifiedBy>yahia</cp:lastModifiedBy>
  <cp:revision>326</cp:revision>
  <dcterms:created xsi:type="dcterms:W3CDTF">2021-10-04T21:04:07Z</dcterms:created>
  <dcterms:modified xsi:type="dcterms:W3CDTF">2023-12-08T16:24:15Z</dcterms:modified>
</cp:coreProperties>
</file>