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58CF-4A68-448F-8BCB-302C4277DB7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2F6-482E-43CD-A9BC-99B97E94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21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58CF-4A68-448F-8BCB-302C4277DB7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2F6-482E-43CD-A9BC-99B97E94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72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58CF-4A68-448F-8BCB-302C4277DB7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2F6-482E-43CD-A9BC-99B97E94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43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58CF-4A68-448F-8BCB-302C4277DB7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2F6-482E-43CD-A9BC-99B97E9488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7504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58CF-4A68-448F-8BCB-302C4277DB7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2F6-482E-43CD-A9BC-99B97E94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00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58CF-4A68-448F-8BCB-302C4277DB7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2F6-482E-43CD-A9BC-99B97E94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955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58CF-4A68-448F-8BCB-302C4277DB7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2F6-482E-43CD-A9BC-99B97E94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9007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58CF-4A68-448F-8BCB-302C4277DB7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2F6-482E-43CD-A9BC-99B97E94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965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58CF-4A68-448F-8BCB-302C4277DB7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2F6-482E-43CD-A9BC-99B97E94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58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58CF-4A68-448F-8BCB-302C4277DB7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2F6-482E-43CD-A9BC-99B97E94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525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58CF-4A68-448F-8BCB-302C4277DB7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2F6-482E-43CD-A9BC-99B97E94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1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58CF-4A68-448F-8BCB-302C4277DB7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2F6-482E-43CD-A9BC-99B97E94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08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58CF-4A68-448F-8BCB-302C4277DB7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2F6-482E-43CD-A9BC-99B97E94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10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58CF-4A68-448F-8BCB-302C4277DB7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2F6-482E-43CD-A9BC-99B97E94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04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58CF-4A68-448F-8BCB-302C4277DB7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2F6-482E-43CD-A9BC-99B97E94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058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58CF-4A68-448F-8BCB-302C4277DB7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2F6-482E-43CD-A9BC-99B97E94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863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F58CF-4A68-448F-8BCB-302C4277DB7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0C32F6-482E-43CD-A9BC-99B97E94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56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65F58CF-4A68-448F-8BCB-302C4277DB7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C32F6-482E-43CD-A9BC-99B97E9488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949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crossretour.eu/market-solution/smart-water-management-platform-leveraging-iot/" TargetMode="External"/><Relationship Id="rId3" Type="http://schemas.openxmlformats.org/officeDocument/2006/relationships/hyperlink" Target="https://www.sensoterra.com/use-cases/agriculture-horticulture/middle-east-smart-irrigation/" TargetMode="External"/><Relationship Id="rId7" Type="http://schemas.openxmlformats.org/officeDocument/2006/relationships/hyperlink" Target="https://www.hcww.com.eg/%D8%AA%D8%B7%D8%A8%D9%8A%D9%82-hcww-125/" TargetMode="External"/><Relationship Id="rId2" Type="http://schemas.openxmlformats.org/officeDocument/2006/relationships/hyperlink" Target="https://www.sister.it/en/products/swms-smart-water-management-system/?utm_source=perplexit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lentic.com/digital-water-transformation/#vision-plan" TargetMode="External"/><Relationship Id="rId5" Type="http://schemas.openxmlformats.org/officeDocument/2006/relationships/hyperlink" Target="http://www.smart-water-middle-east.com/" TargetMode="External"/><Relationship Id="rId4" Type="http://schemas.openxmlformats.org/officeDocument/2006/relationships/hyperlink" Target="https://www.idrica.com/es/plataforma/" TargetMode="External"/><Relationship Id="rId9" Type="http://schemas.openxmlformats.org/officeDocument/2006/relationships/hyperlink" Target="https://mainlink.ae/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F3C08-1153-14BB-0FAE-E4AC1A4BF0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International Competitors</a:t>
            </a:r>
          </a:p>
        </p:txBody>
      </p:sp>
    </p:spTree>
    <p:extLst>
      <p:ext uri="{BB962C8B-B14F-4D97-AF65-F5344CB8AC3E}">
        <p14:creationId xmlns:p14="http://schemas.microsoft.com/office/powerpoint/2010/main" val="378415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7936-84CE-B35A-3194-90DB2F17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Cape Town and Bangalore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02E6F-619D-1815-882D-4DA20507441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Cap town, South Africa With 30% more people, the city still cut water use by 30% using campaigns, better pipes, non-drinking water, and pressure control. </a:t>
            </a:r>
          </a:p>
          <a:p>
            <a:r>
              <a:rPr lang="en-US" dirty="0"/>
              <a:t>Bangalore, India The city saved 400+ lakes from privatization, restored groundwater, and launched apps to help farmers manage water and irrigation.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3AE3E9C-F74C-4D43-8105-7602403602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351" y="2974245"/>
            <a:ext cx="4731615" cy="939006"/>
          </a:xfrm>
        </p:spPr>
      </p:pic>
    </p:spTree>
    <p:extLst>
      <p:ext uri="{BB962C8B-B14F-4D97-AF65-F5344CB8AC3E}">
        <p14:creationId xmlns:p14="http://schemas.microsoft.com/office/powerpoint/2010/main" val="3672553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4271A-3F41-CEBC-E1B6-185525169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Eye On 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7D34-C595-54A5-33FC-4DDA9986BA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Mobile app + website from Badger Meter. </a:t>
            </a:r>
          </a:p>
          <a:p>
            <a:r>
              <a:rPr lang="en-US" dirty="0"/>
              <a:t>Shows water use in near real-time (with a smart meter). </a:t>
            </a:r>
          </a:p>
          <a:p>
            <a:r>
              <a:rPr lang="en-US" dirty="0"/>
              <a:t>Goal: save water, track use, and detect leaks early. </a:t>
            </a:r>
          </a:p>
          <a:p>
            <a:r>
              <a:rPr lang="en-US" dirty="0"/>
              <a:t>How it finds leaks: Smart meter records flow every 15 mins or less. Data goes to the server → app. App looks for patterns: Constant flow for hours = possible leak. Strange use at night = possible leak.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0BCAE0-77F8-3538-205F-C989371AF9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2387" y="2126767"/>
            <a:ext cx="2415510" cy="3417577"/>
          </a:xfrm>
        </p:spPr>
      </p:pic>
    </p:spTree>
    <p:extLst>
      <p:ext uri="{BB962C8B-B14F-4D97-AF65-F5344CB8AC3E}">
        <p14:creationId xmlns:p14="http://schemas.microsoft.com/office/powerpoint/2010/main" val="3056762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E925F-9DDF-D67C-E75D-33C186367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Singapore – Smart Water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AA3C6-F6CB-4D0F-5A9D-F856AEDC29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Uses smart meters connected to a mobile app. </a:t>
            </a:r>
          </a:p>
          <a:p>
            <a:r>
              <a:rPr lang="en-US" dirty="0"/>
              <a:t>Features: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Real-time tracking (daily + hourly).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Leak alerts for unusual/constant use.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Community comparison (your use vs neighbors → motivates saving).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Notifications about water cuts or maintenance.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D61A386-3EF6-0B94-87CC-182612E28D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327" y="3282484"/>
            <a:ext cx="4395788" cy="875972"/>
          </a:xfrm>
        </p:spPr>
      </p:pic>
    </p:spTree>
    <p:extLst>
      <p:ext uri="{BB962C8B-B14F-4D97-AF65-F5344CB8AC3E}">
        <p14:creationId xmlns:p14="http://schemas.microsoft.com/office/powerpoint/2010/main" val="3727162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CABB-1F07-BE4C-4630-BFB1577F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France – Water Provider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28775-3FAE-11B7-6380-E573781B46C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1. Veolia &amp; Moi (Veolia = biggest water provider in France).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Shows consumption. Bills.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Alerts for unusual use. </a:t>
            </a:r>
          </a:p>
          <a:p>
            <a:r>
              <a:rPr lang="en-US" dirty="0"/>
              <a:t>2. Saur &amp; Moi (SAUR = regional water provider).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Track bills + consumption.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Alerts for unusual use.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D9C42FC-0870-0955-D26A-1C6006CFE1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7688" y="2513628"/>
            <a:ext cx="4191000" cy="1190625"/>
          </a:xfrm>
        </p:spPr>
      </p:pic>
    </p:spTree>
    <p:extLst>
      <p:ext uri="{BB962C8B-B14F-4D97-AF65-F5344CB8AC3E}">
        <p14:creationId xmlns:p14="http://schemas.microsoft.com/office/powerpoint/2010/main" val="70373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B7870-55A4-E340-B1DA-6A7786ED0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1C617-3610-C507-0750-CB56DCADC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https://www.sister.it/en/products/swms-smart-water-management-system/?utm_source=perplexity</a:t>
            </a:r>
            <a:endParaRPr lang="en-US" dirty="0"/>
          </a:p>
          <a:p>
            <a:r>
              <a:rPr lang="en-US" dirty="0">
                <a:hlinkClick r:id="rId3"/>
              </a:rPr>
              <a:t>https://www.sensoterra.com/use-cases/agriculture-horticulture/middle-east-smart-irrigation/</a:t>
            </a:r>
            <a:endParaRPr lang="en-US" dirty="0"/>
          </a:p>
          <a:p>
            <a:r>
              <a:rPr lang="en-US" dirty="0">
                <a:hlinkClick r:id="rId4"/>
              </a:rPr>
              <a:t>https://www.idrica.com/es/plataforma/</a:t>
            </a:r>
            <a:endParaRPr lang="en-US" dirty="0"/>
          </a:p>
          <a:p>
            <a:r>
              <a:rPr lang="en-US" dirty="0">
                <a:hlinkClick r:id="rId5"/>
              </a:rPr>
              <a:t>www.smart-water-middle-east.com</a:t>
            </a:r>
            <a:endParaRPr lang="en-US" dirty="0"/>
          </a:p>
          <a:p>
            <a:r>
              <a:rPr lang="en-US" dirty="0">
                <a:hlinkClick r:id="rId6"/>
              </a:rPr>
              <a:t>https://lentic.com/digital-water-transformation/#vision-plan</a:t>
            </a:r>
            <a:endParaRPr lang="en-US" dirty="0"/>
          </a:p>
          <a:p>
            <a:r>
              <a:rPr lang="en-US" dirty="0">
                <a:hlinkClick r:id="rId7"/>
              </a:rPr>
              <a:t>https://www.hcww.com.eg/%D8%AA%D8%B7%D8%A8%D9%8A%D9%82-hcww-125/</a:t>
            </a:r>
            <a:endParaRPr lang="en-US" dirty="0"/>
          </a:p>
          <a:p>
            <a:r>
              <a:rPr lang="en-US" dirty="0">
                <a:hlinkClick r:id="rId8"/>
              </a:rPr>
              <a:t>https://crossretour.eu/market-solution/smart-water-management-platform-leveraging-iot/</a:t>
            </a:r>
            <a:endParaRPr lang="en-US" dirty="0"/>
          </a:p>
          <a:p>
            <a:r>
              <a:rPr lang="en-US" dirty="0">
                <a:hlinkClick r:id="rId9"/>
              </a:rPr>
              <a:t>https://mainlink.ae/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9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6935D-8759-D70C-72E3-99F5E28B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27095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D611C-841C-080D-8CE9-CE916917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Xylem Vue ( Spain)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6EAD76-C9C7-A9E8-FB34-3C86298FE6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1800" dirty="0"/>
              <a:t>Xylem Vue is the leading technology solution for water cycle management. It enables the integration of multiple data sources and applications, building a cross-functional environment. The solution facilitates decision-making and optimizes the operation and maintenance of water cycle processes.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Meter Data analytics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Leak Detection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Unified Network 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Billing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Customer Portal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 err="1"/>
              <a:t>Pipeplanner</a:t>
            </a:r>
            <a:endParaRPr lang="en-US" sz="17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Meter Asset Management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700" dirty="0"/>
              <a:t>Work Orders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sz="1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B79D502-12A4-DFCE-F354-30EE0A3B37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4395788" cy="737979"/>
          </a:xfrm>
        </p:spPr>
      </p:pic>
    </p:spTree>
    <p:extLst>
      <p:ext uri="{BB962C8B-B14F-4D97-AF65-F5344CB8AC3E}">
        <p14:creationId xmlns:p14="http://schemas.microsoft.com/office/powerpoint/2010/main" val="1771978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70949-6E4E-4985-E590-3A0F304F2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Mainlink</a:t>
            </a:r>
            <a:r>
              <a:rPr lang="en-US" dirty="0"/>
              <a:t> (Lithuania – </a:t>
            </a:r>
            <a:r>
              <a:rPr lang="en-US" dirty="0" err="1"/>
              <a:t>AbuDhabi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8AEA7-0533-CFF3-1D99-5EA8BA4B34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Mainlink</a:t>
            </a:r>
            <a:r>
              <a:rPr lang="en-US" dirty="0"/>
              <a:t> offers an advanced IoT platform for smart water metering and submetering, serving utilities and property management companies across the Gulf states.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0049009-2667-5E35-FC78-0B6BFD4FE62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717" y="2890684"/>
            <a:ext cx="3987170" cy="1624960"/>
          </a:xfrm>
        </p:spPr>
      </p:pic>
    </p:spTree>
    <p:extLst>
      <p:ext uri="{BB962C8B-B14F-4D97-AF65-F5344CB8AC3E}">
        <p14:creationId xmlns:p14="http://schemas.microsoft.com/office/powerpoint/2010/main" val="993862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6063C-B3ED-60B8-1AC4-699937D74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Bitaqua</a:t>
            </a:r>
            <a:r>
              <a:rPr lang="en-US" dirty="0"/>
              <a:t> (Spain)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7660B-56B7-D2C3-07C3-40E705F1E00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Leverages IoT for real-time water supply process management, enabling early leak detection and efficient water usage in both utility and commercial contexts.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712667-62C3-70B9-641F-D5EB30CDAC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306" y="1589753"/>
            <a:ext cx="3678494" cy="3678494"/>
          </a:xfrm>
        </p:spPr>
      </p:pic>
    </p:spTree>
    <p:extLst>
      <p:ext uri="{BB962C8B-B14F-4D97-AF65-F5344CB8AC3E}">
        <p14:creationId xmlns:p14="http://schemas.microsoft.com/office/powerpoint/2010/main" val="5481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0D509-D982-4B36-FE99-5B763A0C4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SWMS Smart  Water Management System (Italy)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8E18B-1D67-3CBB-9ED0-05D0B7182D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Provides decision support for water utilities, with a focus on analysis, forecasting, anomaly detection, and GIS-based visualization.</a:t>
            </a:r>
          </a:p>
          <a:p>
            <a:r>
              <a:rPr lang="en-US" dirty="0"/>
              <a:t>Integrates IoT data, field operations, and advanced physical modeling for loss reduction and asset optimization.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007E69-4321-D08A-DB0B-9FDEC01BF0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95" y="2169150"/>
            <a:ext cx="4150744" cy="3405740"/>
          </a:xfrm>
        </p:spPr>
      </p:pic>
    </p:spTree>
    <p:extLst>
      <p:ext uri="{BB962C8B-B14F-4D97-AF65-F5344CB8AC3E}">
        <p14:creationId xmlns:p14="http://schemas.microsoft.com/office/powerpoint/2010/main" val="224932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6F634-B579-69C4-D923-87CC6E9FC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Lentic (Australia)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F7DE-CAA6-BD20-9820-E5BDB4F5543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 flexible IoT platform built for water utilities’ digital transformation, supporting scalable data processing, rules engines, and device management.</a:t>
            </a:r>
          </a:p>
          <a:p>
            <a:r>
              <a:rPr lang="en-US" dirty="0"/>
              <a:t>Supports transitions from pilot projects to large-scale rollouts, facilitating asset and network optimization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76E2946-A752-3AFF-7965-27005A1687E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3178" y="2388497"/>
            <a:ext cx="4660622" cy="2623344"/>
          </a:xfrm>
        </p:spPr>
      </p:pic>
    </p:spTree>
    <p:extLst>
      <p:ext uri="{BB962C8B-B14F-4D97-AF65-F5344CB8AC3E}">
        <p14:creationId xmlns:p14="http://schemas.microsoft.com/office/powerpoint/2010/main" val="56747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6CEC-FC02-8556-4D42-E85EFEB24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HCWW 125  - Egypt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874A63-00DC-57A6-9B3E-77E37A00F9C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0000" lnSpcReduction="20000"/>
          </a:bodyPr>
          <a:lstStyle/>
          <a:p>
            <a:pPr algn="r" rtl="1"/>
            <a:r>
              <a:rPr lang="ar-EG" sz="3400" b="1" dirty="0"/>
              <a:t>يتيح</a:t>
            </a:r>
            <a:r>
              <a:rPr lang="ar-EG" sz="3300" b="1" dirty="0"/>
              <a:t> التطبيق للمستخدم عدة مزايا، أهمها:</a:t>
            </a:r>
          </a:p>
          <a:p>
            <a:pPr algn="r" rtl="1"/>
            <a:r>
              <a:rPr lang="ar-EG" sz="3300" dirty="0"/>
              <a:t>تلقي شكاوى المواطنين المتعلقة بخدمات مياه الشرب والصرف الصحي، سواء كسور مواسير المياه، أو طفوحات الصرف الصحي، أو الشكاوى المحاسبية والجودة.</a:t>
            </a:r>
          </a:p>
          <a:p>
            <a:pPr algn="r" rtl="1"/>
            <a:r>
              <a:rPr lang="ar-EG" sz="3300" dirty="0"/>
              <a:t>إمكانية إرسال صورة من خلال هاتفك أو كاميرا الهاتف، تعبر عن الشكوى.</a:t>
            </a:r>
          </a:p>
          <a:p>
            <a:pPr algn="r" rtl="1"/>
            <a:r>
              <a:rPr lang="ar-EG" sz="3300" dirty="0"/>
              <a:t>إمكانية التحديد الدقيق لموقع الشكوى على الخرائط الجغرافية.</a:t>
            </a:r>
          </a:p>
          <a:p>
            <a:pPr algn="r" rtl="1"/>
            <a:r>
              <a:rPr lang="ar-EG" sz="3300" dirty="0"/>
              <a:t>سداد فاتورة المياه “أونلاين”.</a:t>
            </a:r>
          </a:p>
          <a:p>
            <a:pPr algn="r" rtl="1"/>
            <a:r>
              <a:rPr lang="ar-EG" sz="3300" dirty="0"/>
              <a:t>إرسال إشعارات بأعمال الصيانة المخططة وغير المخططة والتعرف على توقيتات انقطاع المياه لتنبيه المواطنين بتدبير احتياجاتهم من المياه.</a:t>
            </a:r>
          </a:p>
          <a:p>
            <a:pPr algn="r" rtl="1"/>
            <a:r>
              <a:rPr lang="ar-EG" sz="3300" dirty="0"/>
              <a:t>التعرف على المعلومات والأخبار الخاصة بقطاع مياه الشرب والصرف الصحي.</a:t>
            </a:r>
          </a:p>
          <a:p>
            <a:pPr algn="r" rtl="1"/>
            <a:r>
              <a:rPr lang="ar-EG" sz="3300" dirty="0"/>
              <a:t>إرسال إشعارات عن كيفية ترشيد الاستهلاك والحفاظ على شبكات الصرف الصحي.</a:t>
            </a:r>
          </a:p>
          <a:p>
            <a:pPr algn="r" rtl="1"/>
            <a:r>
              <a:rPr lang="ar-EG" sz="3300" dirty="0"/>
              <a:t>“ارسل اقتراحك”، أحد آليات تطوير الخدمة من خلال رسائل المستخدمين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50069A2-1099-DBBE-0F05-A439D0539FC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8352" y="1853248"/>
            <a:ext cx="4395788" cy="4139293"/>
          </a:xfrm>
        </p:spPr>
      </p:pic>
    </p:spTree>
    <p:extLst>
      <p:ext uri="{BB962C8B-B14F-4D97-AF65-F5344CB8AC3E}">
        <p14:creationId xmlns:p14="http://schemas.microsoft.com/office/powerpoint/2010/main" val="3643804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FBE4B-0BE8-4F03-CA49-07842B1E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Sensoterra</a:t>
            </a:r>
            <a:r>
              <a:rPr lang="en-US" dirty="0"/>
              <a:t> (UAE and Saudi Arabia)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3E2B3-2AA3-5DF5-BD47-1624185948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Used for smart irrigation in Saudi Arabia and the UAE, employing wireless sensors for water usage optimization and automated irrigation in farming and landscaping.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64F9172-EDF8-9EEA-764B-988C17C6CF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125" y="2993744"/>
            <a:ext cx="5712545" cy="1325563"/>
          </a:xfrm>
        </p:spPr>
      </p:pic>
    </p:spTree>
    <p:extLst>
      <p:ext uri="{BB962C8B-B14F-4D97-AF65-F5344CB8AC3E}">
        <p14:creationId xmlns:p14="http://schemas.microsoft.com/office/powerpoint/2010/main" val="3339216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5AE71D6-E1D1-6FEE-FBA7-1BAA4F46766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40" y="1907781"/>
            <a:ext cx="10031719" cy="4175485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C8D296-835B-0877-284C-09668D4FA1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935" y="522914"/>
            <a:ext cx="4254826" cy="100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820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37</TotalTime>
  <Words>715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Century Gothic</vt:lpstr>
      <vt:lpstr>Wingdings</vt:lpstr>
      <vt:lpstr>Wingdings 3</vt:lpstr>
      <vt:lpstr>Ion</vt:lpstr>
      <vt:lpstr>International Competitors</vt:lpstr>
      <vt:lpstr>Xylem Vue ( Spain)</vt:lpstr>
      <vt:lpstr>Mainlink (Lithuania – AbuDhabi)</vt:lpstr>
      <vt:lpstr>Bitaqua (Spain)</vt:lpstr>
      <vt:lpstr>SWMS Smart  Water Management System (Italy)</vt:lpstr>
      <vt:lpstr>Lentic (Australia)</vt:lpstr>
      <vt:lpstr>HCWW 125  - Egypt</vt:lpstr>
      <vt:lpstr>Sensoterra (UAE and Saudi Arabia)</vt:lpstr>
      <vt:lpstr>PowerPoint Presentation</vt:lpstr>
      <vt:lpstr>Cape Town and Bangalore</vt:lpstr>
      <vt:lpstr>Eye On Water</vt:lpstr>
      <vt:lpstr>Singapore – Smart Water System</vt:lpstr>
      <vt:lpstr>France – Water Provider Apps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Yahia Ali</dc:creator>
  <cp:lastModifiedBy>Yahia Ali</cp:lastModifiedBy>
  <cp:revision>4</cp:revision>
  <dcterms:created xsi:type="dcterms:W3CDTF">2025-09-14T18:55:09Z</dcterms:created>
  <dcterms:modified xsi:type="dcterms:W3CDTF">2025-09-25T06:49:39Z</dcterms:modified>
</cp:coreProperties>
</file>