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42"/>
  </p:notesMasterIdLst>
  <p:sldIdLst>
    <p:sldId id="256" r:id="rId3"/>
    <p:sldId id="300" r:id="rId4"/>
    <p:sldId id="301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2" r:id="rId17"/>
    <p:sldId id="269" r:id="rId18"/>
    <p:sldId id="268" r:id="rId19"/>
    <p:sldId id="270" r:id="rId20"/>
    <p:sldId id="271" r:id="rId21"/>
    <p:sldId id="303" r:id="rId22"/>
    <p:sldId id="287" r:id="rId23"/>
    <p:sldId id="293" r:id="rId24"/>
    <p:sldId id="294" r:id="rId25"/>
    <p:sldId id="295" r:id="rId26"/>
    <p:sldId id="272" r:id="rId27"/>
    <p:sldId id="304" r:id="rId28"/>
    <p:sldId id="278" r:id="rId29"/>
    <p:sldId id="279" r:id="rId30"/>
    <p:sldId id="305" r:id="rId31"/>
    <p:sldId id="298" r:id="rId32"/>
    <p:sldId id="281" r:id="rId33"/>
    <p:sldId id="282" r:id="rId34"/>
    <p:sldId id="283" r:id="rId35"/>
    <p:sldId id="285" r:id="rId36"/>
    <p:sldId id="286" r:id="rId37"/>
    <p:sldId id="306" r:id="rId38"/>
    <p:sldId id="296" r:id="rId39"/>
    <p:sldId id="297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012"/>
    <a:srgbClr val="0FAD38"/>
    <a:srgbClr val="43D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20" y="509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A7D9F-C952-4DB0-BFF7-A343BBD83145}" type="doc">
      <dgm:prSet loTypeId="urn:microsoft.com/office/officeart/2005/8/layout/radial6" loCatId="cycle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1E9F8F5-1D4C-4775-83A7-2470EC0D9776}">
      <dgm:prSet phldrT="[Text]"/>
      <dgm:spPr/>
      <dgm:t>
        <a:bodyPr/>
        <a:lstStyle/>
        <a:p>
          <a:r>
            <a:rPr lang="en-US" altLang="ko-KR" b="1" dirty="0">
              <a:latin typeface="+mj-lt"/>
              <a:ea typeface="+mj-ea"/>
              <a:cs typeface="+mj-cs"/>
            </a:rPr>
            <a:t>Instruction cycle</a:t>
          </a:r>
          <a:endParaRPr lang="en-US" b="1" dirty="0"/>
        </a:p>
      </dgm:t>
    </dgm:pt>
    <dgm:pt modelId="{3824BFC1-7F16-4219-AF2A-53701D196656}" type="parTrans" cxnId="{7BF4AD18-5331-4316-A25C-081AE5B40D50}">
      <dgm:prSet/>
      <dgm:spPr/>
      <dgm:t>
        <a:bodyPr/>
        <a:lstStyle/>
        <a:p>
          <a:endParaRPr lang="en-US"/>
        </a:p>
      </dgm:t>
    </dgm:pt>
    <dgm:pt modelId="{CD1CA0B6-A6E6-4680-8363-08DC2DBDB799}" type="sibTrans" cxnId="{7BF4AD18-5331-4316-A25C-081AE5B40D50}">
      <dgm:prSet/>
      <dgm:spPr/>
      <dgm:t>
        <a:bodyPr/>
        <a:lstStyle/>
        <a:p>
          <a:endParaRPr lang="en-US"/>
        </a:p>
      </dgm:t>
    </dgm:pt>
    <dgm:pt modelId="{F7A1937B-44F8-476F-8A95-D238AEDA92F8}">
      <dgm:prSet phldrT="[Text]"/>
      <dgm:spPr/>
      <dgm:t>
        <a:bodyPr/>
        <a:lstStyle/>
        <a:p>
          <a:r>
            <a:rPr lang="en-US" b="1" dirty="0"/>
            <a:t>Fetch instruction</a:t>
          </a:r>
        </a:p>
      </dgm:t>
    </dgm:pt>
    <dgm:pt modelId="{FF06F9F0-753C-40D9-A5A1-BBA005344B84}" type="parTrans" cxnId="{94C39029-42C6-4EF6-BB60-BC328965A43F}">
      <dgm:prSet/>
      <dgm:spPr/>
      <dgm:t>
        <a:bodyPr/>
        <a:lstStyle/>
        <a:p>
          <a:endParaRPr lang="en-US"/>
        </a:p>
      </dgm:t>
    </dgm:pt>
    <dgm:pt modelId="{DB47847E-0574-41DC-B41D-057F2F08541E}" type="sibTrans" cxnId="{94C39029-42C6-4EF6-BB60-BC328965A43F}">
      <dgm:prSet/>
      <dgm:spPr/>
      <dgm:t>
        <a:bodyPr/>
        <a:lstStyle/>
        <a:p>
          <a:endParaRPr lang="en-US"/>
        </a:p>
      </dgm:t>
    </dgm:pt>
    <dgm:pt modelId="{10F0885A-D2E6-4A5E-AA53-A074E8D4E1AB}">
      <dgm:prSet phldrT="[Text]"/>
      <dgm:spPr/>
      <dgm:t>
        <a:bodyPr/>
        <a:lstStyle/>
        <a:p>
          <a:r>
            <a:rPr lang="en-US" b="1" dirty="0"/>
            <a:t>Execute the instruction</a:t>
          </a:r>
        </a:p>
      </dgm:t>
    </dgm:pt>
    <dgm:pt modelId="{CFE5A554-2DD9-41E8-9EBF-790329140649}" type="parTrans" cxnId="{D08C5D0C-4287-4FAB-A478-1777A49B1967}">
      <dgm:prSet/>
      <dgm:spPr/>
      <dgm:t>
        <a:bodyPr/>
        <a:lstStyle/>
        <a:p>
          <a:endParaRPr lang="en-US"/>
        </a:p>
      </dgm:t>
    </dgm:pt>
    <dgm:pt modelId="{64D77EB8-8AFB-407B-B203-F514860226A5}" type="sibTrans" cxnId="{D08C5D0C-4287-4FAB-A478-1777A49B1967}">
      <dgm:prSet/>
      <dgm:spPr/>
      <dgm:t>
        <a:bodyPr/>
        <a:lstStyle/>
        <a:p>
          <a:endParaRPr lang="en-US"/>
        </a:p>
      </dgm:t>
    </dgm:pt>
    <dgm:pt modelId="{86D5A68A-7FE6-4D45-B446-CA6BBC29DB21}">
      <dgm:prSet phldrT="[Text]"/>
      <dgm:spPr/>
      <dgm:t>
        <a:bodyPr/>
        <a:lstStyle/>
        <a:p>
          <a:r>
            <a:rPr lang="en-US" b="1" dirty="0"/>
            <a:t>Decode instruction</a:t>
          </a:r>
        </a:p>
      </dgm:t>
    </dgm:pt>
    <dgm:pt modelId="{8AB1B5D3-214C-44E4-8B55-650CFE38083B}" type="sibTrans" cxnId="{A4FCB8B1-7B24-41AF-9C04-AA1A31C5DC08}">
      <dgm:prSet/>
      <dgm:spPr/>
      <dgm:t>
        <a:bodyPr/>
        <a:lstStyle/>
        <a:p>
          <a:endParaRPr lang="en-US"/>
        </a:p>
      </dgm:t>
    </dgm:pt>
    <dgm:pt modelId="{70B122A6-2421-4A34-A3FB-94E633D80DFD}" type="parTrans" cxnId="{A4FCB8B1-7B24-41AF-9C04-AA1A31C5DC08}">
      <dgm:prSet/>
      <dgm:spPr/>
      <dgm:t>
        <a:bodyPr/>
        <a:lstStyle/>
        <a:p>
          <a:endParaRPr lang="en-US"/>
        </a:p>
      </dgm:t>
    </dgm:pt>
    <dgm:pt modelId="{F289FA75-7C4A-4AF1-9117-6B2F86BEEEC9}" type="pres">
      <dgm:prSet presAssocID="{165A7D9F-C952-4DB0-BFF7-A343BBD8314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E0AFE-DAC1-4432-9BFD-48D1A00E72FE}" type="pres">
      <dgm:prSet presAssocID="{91E9F8F5-1D4C-4775-83A7-2470EC0D9776}" presName="centerShape" presStyleLbl="node0" presStyleIdx="0" presStyleCnt="1"/>
      <dgm:spPr/>
      <dgm:t>
        <a:bodyPr/>
        <a:lstStyle/>
        <a:p>
          <a:endParaRPr lang="en-US"/>
        </a:p>
      </dgm:t>
    </dgm:pt>
    <dgm:pt modelId="{6022B6FA-E482-455A-95AD-4DCEF5A87B5A}" type="pres">
      <dgm:prSet presAssocID="{F7A1937B-44F8-476F-8A95-D238AEDA92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A499-BA5E-423C-8082-2067519BBB80}" type="pres">
      <dgm:prSet presAssocID="{F7A1937B-44F8-476F-8A95-D238AEDA92F8}" presName="dummy" presStyleCnt="0"/>
      <dgm:spPr/>
    </dgm:pt>
    <dgm:pt modelId="{4636B6EC-8DD2-4849-85F6-A27D25BD6463}" type="pres">
      <dgm:prSet presAssocID="{DB47847E-0574-41DC-B41D-057F2F0854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6B2133-7BCB-4FA4-935B-49756C140860}" type="pres">
      <dgm:prSet presAssocID="{86D5A68A-7FE6-4D45-B446-CA6BBC29DB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5C159-645E-4324-BD8B-3A81F44B8799}" type="pres">
      <dgm:prSet presAssocID="{86D5A68A-7FE6-4D45-B446-CA6BBC29DB21}" presName="dummy" presStyleCnt="0"/>
      <dgm:spPr/>
    </dgm:pt>
    <dgm:pt modelId="{65A0167B-F54F-4503-8962-6E274F806D3C}" type="pres">
      <dgm:prSet presAssocID="{8AB1B5D3-214C-44E4-8B55-650CFE3808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BF3409D-3B3A-4CD3-9314-0CCD727FBBAA}" type="pres">
      <dgm:prSet presAssocID="{10F0885A-D2E6-4A5E-AA53-A074E8D4E1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92E51-FAEE-4B20-9532-E1184B4AC9B2}" type="pres">
      <dgm:prSet presAssocID="{10F0885A-D2E6-4A5E-AA53-A074E8D4E1AB}" presName="dummy" presStyleCnt="0"/>
      <dgm:spPr/>
    </dgm:pt>
    <dgm:pt modelId="{CC4866BD-0247-439F-AA98-F230AE9075B3}" type="pres">
      <dgm:prSet presAssocID="{64D77EB8-8AFB-407B-B203-F514860226A5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F185D86-11C4-4598-9B3F-E11055A4EB31}" type="presOf" srcId="{F7A1937B-44F8-476F-8A95-D238AEDA92F8}" destId="{6022B6FA-E482-455A-95AD-4DCEF5A87B5A}" srcOrd="0" destOrd="0" presId="urn:microsoft.com/office/officeart/2005/8/layout/radial6"/>
    <dgm:cxn modelId="{7183CA02-02ED-43FA-A8D3-6CEB6F16EF2F}" type="presOf" srcId="{64D77EB8-8AFB-407B-B203-F514860226A5}" destId="{CC4866BD-0247-439F-AA98-F230AE9075B3}" srcOrd="0" destOrd="0" presId="urn:microsoft.com/office/officeart/2005/8/layout/radial6"/>
    <dgm:cxn modelId="{7BF4AD18-5331-4316-A25C-081AE5B40D50}" srcId="{165A7D9F-C952-4DB0-BFF7-A343BBD83145}" destId="{91E9F8F5-1D4C-4775-83A7-2470EC0D9776}" srcOrd="0" destOrd="0" parTransId="{3824BFC1-7F16-4219-AF2A-53701D196656}" sibTransId="{CD1CA0B6-A6E6-4680-8363-08DC2DBDB799}"/>
    <dgm:cxn modelId="{E5D89EBA-B47F-44C7-B6BA-C24A1ABDBA79}" type="presOf" srcId="{91E9F8F5-1D4C-4775-83A7-2470EC0D9776}" destId="{830E0AFE-DAC1-4432-9BFD-48D1A00E72FE}" srcOrd="0" destOrd="0" presId="urn:microsoft.com/office/officeart/2005/8/layout/radial6"/>
    <dgm:cxn modelId="{28F194A0-6617-4D00-968A-F1A4B17D35CF}" type="presOf" srcId="{DB47847E-0574-41DC-B41D-057F2F08541E}" destId="{4636B6EC-8DD2-4849-85F6-A27D25BD6463}" srcOrd="0" destOrd="0" presId="urn:microsoft.com/office/officeart/2005/8/layout/radial6"/>
    <dgm:cxn modelId="{D7C26FE7-F964-4B5F-84DA-20A51147BF68}" type="presOf" srcId="{86D5A68A-7FE6-4D45-B446-CA6BBC29DB21}" destId="{EE6B2133-7BCB-4FA4-935B-49756C140860}" srcOrd="0" destOrd="0" presId="urn:microsoft.com/office/officeart/2005/8/layout/radial6"/>
    <dgm:cxn modelId="{EA6BD256-290E-45F3-B72C-E1383AB1912C}" type="presOf" srcId="{165A7D9F-C952-4DB0-BFF7-A343BBD83145}" destId="{F289FA75-7C4A-4AF1-9117-6B2F86BEEEC9}" srcOrd="0" destOrd="0" presId="urn:microsoft.com/office/officeart/2005/8/layout/radial6"/>
    <dgm:cxn modelId="{D08C5D0C-4287-4FAB-A478-1777A49B1967}" srcId="{91E9F8F5-1D4C-4775-83A7-2470EC0D9776}" destId="{10F0885A-D2E6-4A5E-AA53-A074E8D4E1AB}" srcOrd="2" destOrd="0" parTransId="{CFE5A554-2DD9-41E8-9EBF-790329140649}" sibTransId="{64D77EB8-8AFB-407B-B203-F514860226A5}"/>
    <dgm:cxn modelId="{A4FCB8B1-7B24-41AF-9C04-AA1A31C5DC08}" srcId="{91E9F8F5-1D4C-4775-83A7-2470EC0D9776}" destId="{86D5A68A-7FE6-4D45-B446-CA6BBC29DB21}" srcOrd="1" destOrd="0" parTransId="{70B122A6-2421-4A34-A3FB-94E633D80DFD}" sibTransId="{8AB1B5D3-214C-44E4-8B55-650CFE38083B}"/>
    <dgm:cxn modelId="{94C39029-42C6-4EF6-BB60-BC328965A43F}" srcId="{91E9F8F5-1D4C-4775-83A7-2470EC0D9776}" destId="{F7A1937B-44F8-476F-8A95-D238AEDA92F8}" srcOrd="0" destOrd="0" parTransId="{FF06F9F0-753C-40D9-A5A1-BBA005344B84}" sibTransId="{DB47847E-0574-41DC-B41D-057F2F08541E}"/>
    <dgm:cxn modelId="{06CC02B1-4528-4853-9A8C-08948C8AFB04}" type="presOf" srcId="{8AB1B5D3-214C-44E4-8B55-650CFE38083B}" destId="{65A0167B-F54F-4503-8962-6E274F806D3C}" srcOrd="0" destOrd="0" presId="urn:microsoft.com/office/officeart/2005/8/layout/radial6"/>
    <dgm:cxn modelId="{504034D7-920D-408E-9D3F-398C574BE8A2}" type="presOf" srcId="{10F0885A-D2E6-4A5E-AA53-A074E8D4E1AB}" destId="{6BF3409D-3B3A-4CD3-9314-0CCD727FBBAA}" srcOrd="0" destOrd="0" presId="urn:microsoft.com/office/officeart/2005/8/layout/radial6"/>
    <dgm:cxn modelId="{7F89343F-4D1B-45E0-8B40-EA55DABA3DD0}" type="presParOf" srcId="{F289FA75-7C4A-4AF1-9117-6B2F86BEEEC9}" destId="{830E0AFE-DAC1-4432-9BFD-48D1A00E72FE}" srcOrd="0" destOrd="0" presId="urn:microsoft.com/office/officeart/2005/8/layout/radial6"/>
    <dgm:cxn modelId="{A5124CBA-37E5-4B10-8933-B9D1E781E600}" type="presParOf" srcId="{F289FA75-7C4A-4AF1-9117-6B2F86BEEEC9}" destId="{6022B6FA-E482-455A-95AD-4DCEF5A87B5A}" srcOrd="1" destOrd="0" presId="urn:microsoft.com/office/officeart/2005/8/layout/radial6"/>
    <dgm:cxn modelId="{5F395ABB-041F-4EFA-B6F1-851C2D8773C1}" type="presParOf" srcId="{F289FA75-7C4A-4AF1-9117-6B2F86BEEEC9}" destId="{AF52A499-BA5E-423C-8082-2067519BBB80}" srcOrd="2" destOrd="0" presId="urn:microsoft.com/office/officeart/2005/8/layout/radial6"/>
    <dgm:cxn modelId="{F17CD606-1ED9-4B57-99AC-BA2962A27378}" type="presParOf" srcId="{F289FA75-7C4A-4AF1-9117-6B2F86BEEEC9}" destId="{4636B6EC-8DD2-4849-85F6-A27D25BD6463}" srcOrd="3" destOrd="0" presId="urn:microsoft.com/office/officeart/2005/8/layout/radial6"/>
    <dgm:cxn modelId="{152792D4-AA73-4204-8A6A-18298EC8C663}" type="presParOf" srcId="{F289FA75-7C4A-4AF1-9117-6B2F86BEEEC9}" destId="{EE6B2133-7BCB-4FA4-935B-49756C140860}" srcOrd="4" destOrd="0" presId="urn:microsoft.com/office/officeart/2005/8/layout/radial6"/>
    <dgm:cxn modelId="{45A9FC07-11E9-43FF-BA6B-719B28D037A4}" type="presParOf" srcId="{F289FA75-7C4A-4AF1-9117-6B2F86BEEEC9}" destId="{F8A5C159-645E-4324-BD8B-3A81F44B8799}" srcOrd="5" destOrd="0" presId="urn:microsoft.com/office/officeart/2005/8/layout/radial6"/>
    <dgm:cxn modelId="{C4EB9359-62C8-4A9B-ADDA-3A90C74FC9CB}" type="presParOf" srcId="{F289FA75-7C4A-4AF1-9117-6B2F86BEEEC9}" destId="{65A0167B-F54F-4503-8962-6E274F806D3C}" srcOrd="6" destOrd="0" presId="urn:microsoft.com/office/officeart/2005/8/layout/radial6"/>
    <dgm:cxn modelId="{27668B28-26E6-45B2-9AF6-EE42051F6616}" type="presParOf" srcId="{F289FA75-7C4A-4AF1-9117-6B2F86BEEEC9}" destId="{6BF3409D-3B3A-4CD3-9314-0CCD727FBBAA}" srcOrd="7" destOrd="0" presId="urn:microsoft.com/office/officeart/2005/8/layout/radial6"/>
    <dgm:cxn modelId="{F2557BAD-7FFF-4765-A9AA-3ABF07B8E070}" type="presParOf" srcId="{F289FA75-7C4A-4AF1-9117-6B2F86BEEEC9}" destId="{E2392E51-FAEE-4B20-9532-E1184B4AC9B2}" srcOrd="8" destOrd="0" presId="urn:microsoft.com/office/officeart/2005/8/layout/radial6"/>
    <dgm:cxn modelId="{8662F7F8-B292-4EB7-B34A-B41F6C014773}" type="presParOf" srcId="{F289FA75-7C4A-4AF1-9117-6B2F86BEEEC9}" destId="{CC4866BD-0247-439F-AA98-F230AE9075B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866BD-0247-439F-AA98-F230AE9075B3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-78764"/>
                <a:lumOff val="501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-78764"/>
                <a:lumOff val="501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-78764"/>
                <a:lumOff val="501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A0167B-F54F-4503-8962-6E274F806D3C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-39382"/>
                <a:lumOff val="250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-39382"/>
                <a:lumOff val="250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-39382"/>
                <a:lumOff val="250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6B6EC-8DD2-4849-85F6-A27D25BD6463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E0AFE-DAC1-4432-9BFD-48D1A00E72FE}">
      <dsp:nvSpPr>
        <dsp:cNvPr id="0" name=""/>
        <dsp:cNvSpPr/>
      </dsp:nvSpPr>
      <dsp:spPr>
        <a:xfrm>
          <a:off x="3835739" y="2302403"/>
          <a:ext cx="2523971" cy="2523971"/>
        </a:xfrm>
        <a:prstGeom prst="ellipse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>
              <a:latin typeface="+mj-lt"/>
              <a:ea typeface="+mj-ea"/>
              <a:cs typeface="+mj-cs"/>
            </a:rPr>
            <a:t>Instruction cycle</a:t>
          </a:r>
          <a:endParaRPr lang="en-US" sz="2600" b="1" kern="1200" dirty="0"/>
        </a:p>
      </dsp:txBody>
      <dsp:txXfrm>
        <a:off x="4205366" y="2672030"/>
        <a:ext cx="1784717" cy="1784717"/>
      </dsp:txXfrm>
    </dsp:sp>
    <dsp:sp modelId="{6022B6FA-E482-455A-95AD-4DCEF5A87B5A}">
      <dsp:nvSpPr>
        <dsp:cNvPr id="0" name=""/>
        <dsp:cNvSpPr/>
      </dsp:nvSpPr>
      <dsp:spPr>
        <a:xfrm>
          <a:off x="4214335" y="2261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Fetch instruction</a:t>
          </a:r>
        </a:p>
      </dsp:txBody>
      <dsp:txXfrm>
        <a:off x="4473074" y="261000"/>
        <a:ext cx="1249302" cy="1249302"/>
      </dsp:txXfrm>
    </dsp:sp>
    <dsp:sp modelId="{EE6B2133-7BCB-4FA4-935B-49756C140860}">
      <dsp:nvSpPr>
        <dsp:cNvPr id="0" name=""/>
        <dsp:cNvSpPr/>
      </dsp:nvSpPr>
      <dsp:spPr>
        <a:xfrm>
          <a:off x="6534190" y="4020368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Decode instruction</a:t>
          </a:r>
        </a:p>
      </dsp:txBody>
      <dsp:txXfrm>
        <a:off x="6792929" y="4279107"/>
        <a:ext cx="1249302" cy="1249302"/>
      </dsp:txXfrm>
    </dsp:sp>
    <dsp:sp modelId="{6BF3409D-3B3A-4CD3-9314-0CCD727FBBAA}">
      <dsp:nvSpPr>
        <dsp:cNvPr id="0" name=""/>
        <dsp:cNvSpPr/>
      </dsp:nvSpPr>
      <dsp:spPr>
        <a:xfrm>
          <a:off x="1894480" y="4020368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Execute the instruction</a:t>
          </a:r>
        </a:p>
      </dsp:txBody>
      <dsp:txXfrm>
        <a:off x="2153219" y="4279107"/>
        <a:ext cx="1249302" cy="124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2024-05-17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83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  <p:sldLayoutId id="2147483690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19940" cy="2037612"/>
            <a:chOff x="0" y="2692884"/>
            <a:chExt cx="1221994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2794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SAP1-Plus Ultra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67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5686" y="1646259"/>
          <a:ext cx="6776463" cy="43905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58821">
                  <a:extLst>
                    <a:ext uri="{9D8B030D-6E8A-4147-A177-3AD203B41FA5}">
                      <a16:colId xmlns:a16="http://schemas.microsoft.com/office/drawing/2014/main" val="2649218592"/>
                    </a:ext>
                  </a:extLst>
                </a:gridCol>
                <a:gridCol w="2258821">
                  <a:extLst>
                    <a:ext uri="{9D8B030D-6E8A-4147-A177-3AD203B41FA5}">
                      <a16:colId xmlns:a16="http://schemas.microsoft.com/office/drawing/2014/main" val="1630976761"/>
                    </a:ext>
                  </a:extLst>
                </a:gridCol>
                <a:gridCol w="2258821">
                  <a:extLst>
                    <a:ext uri="{9D8B030D-6E8A-4147-A177-3AD203B41FA5}">
                      <a16:colId xmlns:a16="http://schemas.microsoft.com/office/drawing/2014/main" val="3605625841"/>
                    </a:ext>
                  </a:extLst>
                </a:gridCol>
              </a:tblGrid>
              <a:tr h="102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Accessible Locations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No of</a:t>
                      </a:r>
                      <a:r>
                        <a:rPr lang="en-US" baseline="0" dirty="0"/>
                        <a:t> Instructions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6653470"/>
                  </a:ext>
                </a:extLst>
              </a:tr>
              <a:tr h="16804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Old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9427849"/>
                  </a:ext>
                </a:extLst>
              </a:tr>
              <a:tr h="16804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20761"/>
                  </a:ext>
                </a:extLst>
              </a:tr>
            </a:tbl>
          </a:graphicData>
        </a:graphic>
      </p:graphicFrame>
      <p:sp>
        <p:nvSpPr>
          <p:cNvPr id="7" name="Curved Right Arrow 6"/>
          <p:cNvSpPr/>
          <p:nvPr/>
        </p:nvSpPr>
        <p:spPr>
          <a:xfrm>
            <a:off x="3071674" y="3619850"/>
            <a:ext cx="878889" cy="1462917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340527" y="4027527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Right Arrow 48"/>
          <p:cNvSpPr/>
          <p:nvPr/>
        </p:nvSpPr>
        <p:spPr>
          <a:xfrm>
            <a:off x="5433023" y="3710866"/>
            <a:ext cx="841559" cy="1371902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inus 10"/>
          <p:cNvSpPr/>
          <p:nvPr/>
        </p:nvSpPr>
        <p:spPr>
          <a:xfrm>
            <a:off x="5585121" y="3949758"/>
            <a:ext cx="689461" cy="803099"/>
          </a:xfrm>
          <a:prstGeom prst="mathMinus">
            <a:avLst/>
          </a:prstGeom>
          <a:gradFill>
            <a:gsLst>
              <a:gs pos="0">
                <a:srgbClr val="800000"/>
              </a:gs>
              <a:gs pos="100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8186316" y="3149304"/>
            <a:ext cx="3223243" cy="1651246"/>
          </a:xfrm>
          <a:prstGeom prst="wedgeEllipseCallout">
            <a:avLst>
              <a:gd name="adj1" fmla="val -51130"/>
              <a:gd name="adj2" fmla="val 555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51997" y="3513262"/>
            <a:ext cx="259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#instructions has decreased but still </a:t>
            </a:r>
            <a:r>
              <a:rPr lang="en-US" sz="2400" b="1" u="sng" dirty="0">
                <a:solidFill>
                  <a:schemeClr val="bg1"/>
                </a:solidFill>
              </a:rPr>
              <a:t>sufficient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(ALU)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47662" y="21993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95353" y="25205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750840" y="3815428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59458" y="1999356"/>
            <a:ext cx="4377374" cy="1366700"/>
            <a:chOff x="270023" y="1671304"/>
            <a:chExt cx="2279585" cy="9350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69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It can only do some arithmetic operations such that ADD &amp; SUB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ADDER/SUBTRACTOR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454423" y="411780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323529" y="3943464"/>
            <a:ext cx="4377372" cy="1982253"/>
            <a:chOff x="270023" y="1671304"/>
            <a:chExt cx="2279584" cy="13561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1722421" cy="111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By adding some logical operations such that Logical Shift Right &amp; Shift left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It has become an ALU 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ALU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9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D72EBCC1-3A95-4E35-B69F-503D77103B03}"/>
              </a:ext>
            </a:extLst>
          </p:cNvPr>
          <p:cNvGrpSpPr/>
          <p:nvPr/>
        </p:nvGrpSpPr>
        <p:grpSpPr>
          <a:xfrm>
            <a:off x="3933783" y="2229483"/>
            <a:ext cx="4352687" cy="1689701"/>
            <a:chOff x="3061434" y="2207674"/>
            <a:chExt cx="4352687" cy="1689701"/>
          </a:xfrm>
        </p:grpSpPr>
        <p:sp>
          <p:nvSpPr>
            <p:cNvPr id="18" name="Arrow: Up 11">
              <a:extLst>
                <a:ext uri="{FF2B5EF4-FFF2-40B4-BE49-F238E27FC236}">
                  <a16:creationId xmlns:a16="http://schemas.microsoft.com/office/drawing/2014/main" id="{6FE805A8-8497-448D-9A53-7F78653197E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C40F1538-2169-4621-8D17-81613122EF2F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hevron 4"/>
          <p:cNvSpPr/>
          <p:nvPr/>
        </p:nvSpPr>
        <p:spPr>
          <a:xfrm rot="5400000">
            <a:off x="1680454" y="2777985"/>
            <a:ext cx="1581197" cy="1609163"/>
          </a:xfrm>
          <a:custGeom>
            <a:avLst/>
            <a:gdLst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2222339 w 2222339"/>
              <a:gd name="connsiteY2" fmla="*/ 978061 h 1956121"/>
              <a:gd name="connsiteX3" fmla="*/ 1244279 w 2222339"/>
              <a:gd name="connsiteY3" fmla="*/ 1956121 h 1956121"/>
              <a:gd name="connsiteX4" fmla="*/ 0 w 2222339"/>
              <a:gd name="connsiteY4" fmla="*/ 1956121 h 1956121"/>
              <a:gd name="connsiteX5" fmla="*/ 978061 w 2222339"/>
              <a:gd name="connsiteY5" fmla="*/ 978061 h 1956121"/>
              <a:gd name="connsiteX6" fmla="*/ 0 w 2222339"/>
              <a:gd name="connsiteY6" fmla="*/ 0 h 1956121"/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1713615 w 2222339"/>
              <a:gd name="connsiteY2" fmla="*/ 462987 h 1956121"/>
              <a:gd name="connsiteX3" fmla="*/ 2222339 w 2222339"/>
              <a:gd name="connsiteY3" fmla="*/ 978061 h 1956121"/>
              <a:gd name="connsiteX4" fmla="*/ 1244279 w 2222339"/>
              <a:gd name="connsiteY4" fmla="*/ 1956121 h 1956121"/>
              <a:gd name="connsiteX5" fmla="*/ 0 w 2222339"/>
              <a:gd name="connsiteY5" fmla="*/ 1956121 h 1956121"/>
              <a:gd name="connsiteX6" fmla="*/ 978061 w 2222339"/>
              <a:gd name="connsiteY6" fmla="*/ 978061 h 1956121"/>
              <a:gd name="connsiteX7" fmla="*/ 0 w 2222339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49771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978061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44851 w 2257625"/>
              <a:gd name="connsiteY6" fmla="*/ 1220231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1003028 w 2257625"/>
              <a:gd name="connsiteY6" fmla="*/ 1227567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561 w 2257625"/>
              <a:gd name="connsiteY6" fmla="*/ 1792124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238467 w 2257625"/>
              <a:gd name="connsiteY9" fmla="*/ 172279 h 1956121"/>
              <a:gd name="connsiteX10" fmla="*/ 0 w 2257625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727327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0115 w 2263500"/>
              <a:gd name="connsiteY8" fmla="*/ 595275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500" h="1956121">
                <a:moveTo>
                  <a:pt x="5875" y="0"/>
                </a:moveTo>
                <a:lnTo>
                  <a:pt x="1250154" y="0"/>
                </a:lnTo>
                <a:lnTo>
                  <a:pt x="2263500" y="671331"/>
                </a:lnTo>
                <a:lnTo>
                  <a:pt x="2251363" y="1221129"/>
                </a:lnTo>
                <a:lnTo>
                  <a:pt x="1250154" y="1956121"/>
                </a:lnTo>
                <a:lnTo>
                  <a:pt x="5875" y="1956121"/>
                </a:lnTo>
                <a:lnTo>
                  <a:pt x="26180" y="1774517"/>
                </a:lnTo>
                <a:lnTo>
                  <a:pt x="1008903" y="1227567"/>
                </a:lnTo>
                <a:cubicBezTo>
                  <a:pt x="1012216" y="1019737"/>
                  <a:pt x="1015529" y="917551"/>
                  <a:pt x="1010115" y="595275"/>
                </a:cubicBezTo>
                <a:lnTo>
                  <a:pt x="0" y="172279"/>
                </a:lnTo>
                <a:lnTo>
                  <a:pt x="5875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9823" y="3584619"/>
            <a:ext cx="118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ADD/SUB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Chevron 4"/>
          <p:cNvSpPr/>
          <p:nvPr/>
        </p:nvSpPr>
        <p:spPr>
          <a:xfrm rot="5400000">
            <a:off x="8856122" y="1049773"/>
            <a:ext cx="1581197" cy="1609163"/>
          </a:xfrm>
          <a:custGeom>
            <a:avLst/>
            <a:gdLst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2222339 w 2222339"/>
              <a:gd name="connsiteY2" fmla="*/ 978061 h 1956121"/>
              <a:gd name="connsiteX3" fmla="*/ 1244279 w 2222339"/>
              <a:gd name="connsiteY3" fmla="*/ 1956121 h 1956121"/>
              <a:gd name="connsiteX4" fmla="*/ 0 w 2222339"/>
              <a:gd name="connsiteY4" fmla="*/ 1956121 h 1956121"/>
              <a:gd name="connsiteX5" fmla="*/ 978061 w 2222339"/>
              <a:gd name="connsiteY5" fmla="*/ 978061 h 1956121"/>
              <a:gd name="connsiteX6" fmla="*/ 0 w 2222339"/>
              <a:gd name="connsiteY6" fmla="*/ 0 h 1956121"/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1713615 w 2222339"/>
              <a:gd name="connsiteY2" fmla="*/ 462987 h 1956121"/>
              <a:gd name="connsiteX3" fmla="*/ 2222339 w 2222339"/>
              <a:gd name="connsiteY3" fmla="*/ 978061 h 1956121"/>
              <a:gd name="connsiteX4" fmla="*/ 1244279 w 2222339"/>
              <a:gd name="connsiteY4" fmla="*/ 1956121 h 1956121"/>
              <a:gd name="connsiteX5" fmla="*/ 0 w 2222339"/>
              <a:gd name="connsiteY5" fmla="*/ 1956121 h 1956121"/>
              <a:gd name="connsiteX6" fmla="*/ 978061 w 2222339"/>
              <a:gd name="connsiteY6" fmla="*/ 978061 h 1956121"/>
              <a:gd name="connsiteX7" fmla="*/ 0 w 2222339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49771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978061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44851 w 2257625"/>
              <a:gd name="connsiteY6" fmla="*/ 1220231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1003028 w 2257625"/>
              <a:gd name="connsiteY6" fmla="*/ 1227567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561 w 2257625"/>
              <a:gd name="connsiteY6" fmla="*/ 1792124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238467 w 2257625"/>
              <a:gd name="connsiteY9" fmla="*/ 172279 h 1956121"/>
              <a:gd name="connsiteX10" fmla="*/ 0 w 2257625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727327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0115 w 2263500"/>
              <a:gd name="connsiteY8" fmla="*/ 595275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500" h="1956121">
                <a:moveTo>
                  <a:pt x="5875" y="0"/>
                </a:moveTo>
                <a:lnTo>
                  <a:pt x="1250154" y="0"/>
                </a:lnTo>
                <a:lnTo>
                  <a:pt x="2263500" y="671331"/>
                </a:lnTo>
                <a:lnTo>
                  <a:pt x="2251363" y="1221129"/>
                </a:lnTo>
                <a:lnTo>
                  <a:pt x="1250154" y="1956121"/>
                </a:lnTo>
                <a:lnTo>
                  <a:pt x="5875" y="1956121"/>
                </a:lnTo>
                <a:lnTo>
                  <a:pt x="26180" y="1774517"/>
                </a:lnTo>
                <a:lnTo>
                  <a:pt x="1008903" y="1227567"/>
                </a:lnTo>
                <a:cubicBezTo>
                  <a:pt x="1012216" y="1019737"/>
                  <a:pt x="1015529" y="917551"/>
                  <a:pt x="1010115" y="595275"/>
                </a:cubicBezTo>
                <a:lnTo>
                  <a:pt x="0" y="172279"/>
                </a:lnTo>
                <a:lnTo>
                  <a:pt x="5875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5491" y="1856407"/>
            <a:ext cx="118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ALU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Plus 21"/>
          <p:cNvSpPr/>
          <p:nvPr/>
        </p:nvSpPr>
        <p:spPr>
          <a:xfrm>
            <a:off x="3325330" y="4109913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54466" y="4188498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 Shift Right Operation	Hardware </a:t>
            </a:r>
            <a:endParaRPr lang="en-US" b="1" dirty="0"/>
          </a:p>
        </p:txBody>
      </p:sp>
      <p:sp>
        <p:nvSpPr>
          <p:cNvPr id="24" name="Plus 23"/>
          <p:cNvSpPr/>
          <p:nvPr/>
        </p:nvSpPr>
        <p:spPr>
          <a:xfrm>
            <a:off x="3325330" y="4708671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54466" y="4787256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 Shift Left Operation 	Hardware</a:t>
            </a:r>
            <a:endParaRPr lang="en-US" b="1" dirty="0"/>
          </a:p>
        </p:txBody>
      </p:sp>
      <p:sp>
        <p:nvSpPr>
          <p:cNvPr id="28" name="Plus 27"/>
          <p:cNvSpPr/>
          <p:nvPr/>
        </p:nvSpPr>
        <p:spPr>
          <a:xfrm>
            <a:off x="3330405" y="5378070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59541" y="545665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Multiply Operation 		Software</a:t>
            </a:r>
            <a:endParaRPr lang="en-US" b="1" dirty="0"/>
          </a:p>
        </p:txBody>
      </p:sp>
      <p:sp>
        <p:nvSpPr>
          <p:cNvPr id="30" name="Plus 29"/>
          <p:cNvSpPr/>
          <p:nvPr/>
        </p:nvSpPr>
        <p:spPr>
          <a:xfrm>
            <a:off x="3330405" y="5941389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59541" y="6019974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Division Operation 		Software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85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(Controller)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47662" y="21993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95353" y="25205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964680" y="4015527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59458" y="1999355"/>
            <a:ext cx="4377374" cy="1674477"/>
            <a:chOff x="270023" y="1671304"/>
            <a:chExt cx="2279585" cy="11456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905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Any Instruction Takes 6 time signals to be executed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time signals for fetch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time signals for execute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 Execute Time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668263" y="43179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323529" y="3997561"/>
            <a:ext cx="4377372" cy="2290030"/>
            <a:chOff x="270023" y="1671304"/>
            <a:chExt cx="2279584" cy="15667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1722421" cy="132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Make the fetch takes only 2 time signals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Reset the signal counter immediately after the instruction execution finish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 Execute Time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5015651" y="3016873"/>
            <a:ext cx="1108656" cy="1830261"/>
            <a:chOff x="4407983" y="2981749"/>
            <a:chExt cx="1768607" cy="1830261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983" y="2981749"/>
              <a:ext cx="1587303" cy="86010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9">
              <a:extLst>
                <a:ext uri="{FF2B5EF4-FFF2-40B4-BE49-F238E27FC236}">
                  <a16:creationId xmlns:a16="http://schemas.microsoft.com/office/drawing/2014/main" id="{B29B14C6-57E5-4405-861D-16849733A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07983" y="3845801"/>
              <a:ext cx="1768607" cy="96620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64613" y="2536088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64613" y="4359316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C684C6E1-5276-445F-BCA5-3AAE2E503DD8}"/>
              </a:ext>
            </a:extLst>
          </p:cNvPr>
          <p:cNvGrpSpPr/>
          <p:nvPr/>
        </p:nvGrpSpPr>
        <p:grpSpPr>
          <a:xfrm>
            <a:off x="6622050" y="2836837"/>
            <a:ext cx="4438822" cy="369332"/>
            <a:chOff x="6417575" y="2181938"/>
            <a:chExt cx="2952329" cy="3537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F441CD-C547-410D-826A-9920406E00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ADA202-4A3D-45D5-8EFB-E65648A8D22F}"/>
                </a:ext>
              </a:extLst>
            </p:cNvPr>
            <p:cNvSpPr txBox="1"/>
            <p:nvPr/>
          </p:nvSpPr>
          <p:spPr>
            <a:xfrm>
              <a:off x="6417575" y="2181938"/>
              <a:ext cx="2952328" cy="35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Make the Processor Faster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8C1E4426-31F2-4EC1-9908-E754D0088746}"/>
              </a:ext>
            </a:extLst>
          </p:cNvPr>
          <p:cNvGrpSpPr/>
          <p:nvPr/>
        </p:nvGrpSpPr>
        <p:grpSpPr>
          <a:xfrm>
            <a:off x="6620070" y="4665867"/>
            <a:ext cx="4438822" cy="369332"/>
            <a:chOff x="6417575" y="2184897"/>
            <a:chExt cx="2952329" cy="3537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913E3D-A921-4659-A932-F8F40BBE01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DF5C76-CCBB-46AD-8E63-63F462FA35BE}"/>
                </a:ext>
              </a:extLst>
            </p:cNvPr>
            <p:cNvSpPr txBox="1"/>
            <p:nvPr/>
          </p:nvSpPr>
          <p:spPr>
            <a:xfrm>
              <a:off x="6417575" y="2184897"/>
              <a:ext cx="2952328" cy="35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Less Power Consumption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10536910" y="2760685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10385001" y="4665867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6978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 smtClean="0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 Mohamed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8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30100" cy="2037612"/>
            <a:chOff x="0" y="2692884"/>
            <a:chExt cx="1223010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3810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Blocks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69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10848679" y="3201661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191624" y="1199309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SAP-1 uses a 2's complement adder-subtractor. When input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is (logic 00), the sum is: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	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 = A +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89297" y="3192066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10), Shift left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&lt;&lt;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BDC1-C850-BC3B-62FF-8DCE1B66648F}"/>
              </a:ext>
            </a:extLst>
          </p:cNvPr>
          <p:cNvSpPr txBox="1"/>
          <p:nvPr/>
        </p:nvSpPr>
        <p:spPr>
          <a:xfrm>
            <a:off x="187148" y="5145789"/>
            <a:ext cx="61914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900" b="1" dirty="0">
                <a:solidFill>
                  <a:srgbClr val="C00000"/>
                </a:solidFill>
              </a:rPr>
              <a:t>ALU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is </a:t>
            </a:r>
            <a:r>
              <a:rPr lang="en-US" sz="1900" b="1" dirty="0">
                <a:solidFill>
                  <a:srgbClr val="C00000"/>
                </a:solidFill>
              </a:rPr>
              <a:t>asynchronous 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and its contents change as soon as the input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7B38-019B-BFE4-A47B-EB1E03C9C172}"/>
              </a:ext>
            </a:extLst>
          </p:cNvPr>
          <p:cNvSpPr txBox="1"/>
          <p:nvPr/>
        </p:nvSpPr>
        <p:spPr>
          <a:xfrm>
            <a:off x="200151" y="5926383"/>
            <a:ext cx="60084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When </a:t>
            </a:r>
            <a:r>
              <a:rPr lang="en-US" sz="1900" b="1" i="1" dirty="0">
                <a:solidFill>
                  <a:srgbClr val="C00000"/>
                </a:solidFill>
              </a:rPr>
              <a:t>E</a:t>
            </a:r>
            <a:r>
              <a:rPr lang="en-US" sz="1900" b="1" i="1" baseline="-25000" dirty="0">
                <a:solidFill>
                  <a:srgbClr val="C00000"/>
                </a:solidFill>
              </a:rPr>
              <a:t>U</a:t>
            </a:r>
            <a:r>
              <a:rPr lang="en-US" sz="19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is high, these contents appear on the W bus.</a:t>
            </a:r>
          </a:p>
        </p:txBody>
      </p:sp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E3156-E28B-108C-C12A-6E49FF5D04E2}"/>
              </a:ext>
            </a:extLst>
          </p:cNvPr>
          <p:cNvSpPr txBox="1"/>
          <p:nvPr/>
        </p:nvSpPr>
        <p:spPr>
          <a:xfrm>
            <a:off x="38100" y="1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DA0E-6B99-27D1-EA40-4939A91BFAF9}"/>
              </a:ext>
            </a:extLst>
          </p:cNvPr>
          <p:cNvSpPr txBox="1"/>
          <p:nvPr/>
        </p:nvSpPr>
        <p:spPr>
          <a:xfrm>
            <a:off x="191624" y="2222204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01), the Shift Right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&gt;&gt;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83059-EFF5-D302-367B-609F59732187}"/>
              </a:ext>
            </a:extLst>
          </p:cNvPr>
          <p:cNvSpPr txBox="1"/>
          <p:nvPr/>
        </p:nvSpPr>
        <p:spPr>
          <a:xfrm>
            <a:off x="192921" y="4149329"/>
            <a:ext cx="609437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11), the sub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+ B’ + 1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208598" y="6192275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222241" y="3179697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EFDF9D7-E307-494B-9D26-852AD5A929E1}"/>
              </a:ext>
            </a:extLst>
          </p:cNvPr>
          <p:cNvSpPr/>
          <p:nvPr/>
        </p:nvSpPr>
        <p:spPr>
          <a:xfrm>
            <a:off x="6956755" y="3748440"/>
            <a:ext cx="1193524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1D339-BAEE-5194-4B5C-9727D25C540F}"/>
              </a:ext>
            </a:extLst>
          </p:cNvPr>
          <p:cNvSpPr/>
          <p:nvPr/>
        </p:nvSpPr>
        <p:spPr>
          <a:xfrm rot="5400000">
            <a:off x="8685283" y="2215505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4B82E-9144-F74C-8F8A-F55AC23206E1}"/>
              </a:ext>
            </a:extLst>
          </p:cNvPr>
          <p:cNvCxnSpPr/>
          <p:nvPr/>
        </p:nvCxnSpPr>
        <p:spPr>
          <a:xfrm>
            <a:off x="10306835" y="3534258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94467E-AA56-3D05-93DD-8BD7A6DA506C}"/>
              </a:ext>
            </a:extLst>
          </p:cNvPr>
          <p:cNvCxnSpPr/>
          <p:nvPr/>
        </p:nvCxnSpPr>
        <p:spPr>
          <a:xfrm flipV="1">
            <a:off x="10306835" y="4181274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FAD4EF-2C18-35D0-0E58-16A325239BF8}"/>
              </a:ext>
            </a:extLst>
          </p:cNvPr>
          <p:cNvSpPr txBox="1"/>
          <p:nvPr/>
        </p:nvSpPr>
        <p:spPr>
          <a:xfrm>
            <a:off x="10916311" y="3179697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F80A17-4CAB-6AED-B1A7-CEE4CD1C6149}"/>
              </a:ext>
            </a:extLst>
          </p:cNvPr>
          <p:cNvSpPr txBox="1"/>
          <p:nvPr/>
        </p:nvSpPr>
        <p:spPr>
          <a:xfrm>
            <a:off x="11082970" y="3284769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862E3-2468-FCCE-8D47-785D7CC2316E}"/>
              </a:ext>
            </a:extLst>
          </p:cNvPr>
          <p:cNvSpPr txBox="1"/>
          <p:nvPr/>
        </p:nvSpPr>
        <p:spPr>
          <a:xfrm>
            <a:off x="10988273" y="3993585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80EA-3DC3-2D31-FB5F-ADB5669CCD8D}"/>
              </a:ext>
            </a:extLst>
          </p:cNvPr>
          <p:cNvSpPr txBox="1"/>
          <p:nvPr/>
        </p:nvSpPr>
        <p:spPr>
          <a:xfrm>
            <a:off x="11169675" y="4071327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7410B0-11E7-D30E-0FEE-9F98DE63829E}"/>
              </a:ext>
            </a:extLst>
          </p:cNvPr>
          <p:cNvSpPr/>
          <p:nvPr/>
        </p:nvSpPr>
        <p:spPr>
          <a:xfrm rot="16200000">
            <a:off x="8632224" y="4813750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017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5859931" y="592048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185692" y="1391265"/>
            <a:ext cx="570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To add/sub/shift  two 8-bit numbers A and B, the accumulator register stored the number 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F5C76-CCBB-46AD-8E63-63F462FA35BE}"/>
              </a:ext>
            </a:extLst>
          </p:cNvPr>
          <p:cNvSpPr txBox="1"/>
          <p:nvPr/>
        </p:nvSpPr>
        <p:spPr>
          <a:xfrm>
            <a:off x="185692" y="2668081"/>
            <a:ext cx="626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The Accumulator has two outputs.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One output goes to the </a:t>
            </a:r>
            <a:r>
              <a:rPr lang="en-US" sz="2000" b="1" dirty="0">
                <a:solidFill>
                  <a:srgbClr val="C00000"/>
                </a:solidFill>
              </a:rPr>
              <a:t>ALU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The other goes to the bus through tri-state buffers.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8DF71-FE6C-CB21-6DE6-B9D0F6BA7336}"/>
              </a:ext>
            </a:extLst>
          </p:cNvPr>
          <p:cNvSpPr txBox="1"/>
          <p:nvPr/>
        </p:nvSpPr>
        <p:spPr>
          <a:xfrm>
            <a:off x="176459" y="4160565"/>
            <a:ext cx="6266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It also stores the (answer of two values) output of </a:t>
            </a:r>
            <a:r>
              <a:rPr lang="en-US" altLang="ko-KR" sz="2000" b="1" dirty="0">
                <a:solidFill>
                  <a:srgbClr val="C00000"/>
                </a:solidFill>
              </a:rPr>
              <a:t>ALU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 through w-bus, when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  is low.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772F1A-DE86-23A5-E6B9-72B4E7E307C8}"/>
              </a:ext>
            </a:extLst>
          </p:cNvPr>
          <p:cNvCxnSpPr>
            <a:cxnSpLocks/>
          </p:cNvCxnSpPr>
          <p:nvPr/>
        </p:nvCxnSpPr>
        <p:spPr>
          <a:xfrm>
            <a:off x="4032995" y="4532113"/>
            <a:ext cx="2609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D8EADD-34D3-43C2-8023-4D100B8F7E76}"/>
              </a:ext>
            </a:extLst>
          </p:cNvPr>
          <p:cNvSpPr txBox="1"/>
          <p:nvPr/>
        </p:nvSpPr>
        <p:spPr>
          <a:xfrm>
            <a:off x="185692" y="5199456"/>
            <a:ext cx="548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It’s value is appeared on w-bus when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E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is high, which can then be read by output register.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5240427" y="5383165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7" name="Arrow: Pentagon 42">
            <a:extLst>
              <a:ext uri="{FF2B5EF4-FFF2-40B4-BE49-F238E27FC236}">
                <a16:creationId xmlns:a16="http://schemas.microsoft.com/office/drawing/2014/main" id="{6D46FC6C-9A8E-AD6C-B46C-E3A9EE9B3093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5">
            <a:extLst>
              <a:ext uri="{FF2B5EF4-FFF2-40B4-BE49-F238E27FC236}">
                <a16:creationId xmlns:a16="http://schemas.microsoft.com/office/drawing/2014/main" id="{D166A818-6BE9-911C-8857-9E9C48106DCB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45CF2A-9497-CCC4-F2EE-22F752511A46}"/>
              </a:ext>
            </a:extLst>
          </p:cNvPr>
          <p:cNvSpPr txBox="1"/>
          <p:nvPr/>
        </p:nvSpPr>
        <p:spPr>
          <a:xfrm>
            <a:off x="-236069" y="173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Accumulator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3F22BC-8B91-C669-CABA-DCF0B950BC53}"/>
              </a:ext>
            </a:extLst>
          </p:cNvPr>
          <p:cNvSpPr/>
          <p:nvPr/>
        </p:nvSpPr>
        <p:spPr>
          <a:xfrm>
            <a:off x="8210877" y="3144518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Accumulator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397B33-8765-819C-E56A-02B98D52647A}"/>
              </a:ext>
            </a:extLst>
          </p:cNvPr>
          <p:cNvSpPr/>
          <p:nvPr/>
        </p:nvSpPr>
        <p:spPr>
          <a:xfrm>
            <a:off x="6836959" y="3781089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9A891F-44EF-7BF8-D9AC-62BDB2BDC829}"/>
              </a:ext>
            </a:extLst>
          </p:cNvPr>
          <p:cNvSpPr/>
          <p:nvPr/>
        </p:nvSpPr>
        <p:spPr>
          <a:xfrm>
            <a:off x="6903639" y="3080996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A40208-F374-B2D2-9EF3-ECF9E6F0E7D7}"/>
              </a:ext>
            </a:extLst>
          </p:cNvPr>
          <p:cNvCxnSpPr/>
          <p:nvPr/>
        </p:nvCxnSpPr>
        <p:spPr>
          <a:xfrm>
            <a:off x="10295471" y="3499079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29E46-E454-925B-8915-15E633F5C1B6}"/>
              </a:ext>
            </a:extLst>
          </p:cNvPr>
          <p:cNvCxnSpPr>
            <a:cxnSpLocks/>
          </p:cNvCxnSpPr>
          <p:nvPr/>
        </p:nvCxnSpPr>
        <p:spPr>
          <a:xfrm flipV="1">
            <a:off x="10278840" y="3804705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1E86C7-DD38-5BB4-A4E2-52270E97F8C3}"/>
              </a:ext>
            </a:extLst>
          </p:cNvPr>
          <p:cNvCxnSpPr/>
          <p:nvPr/>
        </p:nvCxnSpPr>
        <p:spPr>
          <a:xfrm flipV="1">
            <a:off x="10295471" y="4146095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243C5F-CD98-0E3F-E645-B2C282CDE8A3}"/>
              </a:ext>
            </a:extLst>
          </p:cNvPr>
          <p:cNvSpPr txBox="1"/>
          <p:nvPr/>
        </p:nvSpPr>
        <p:spPr>
          <a:xfrm>
            <a:off x="10904947" y="3144518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897FE-15DC-58C7-A76F-9666B867046C}"/>
              </a:ext>
            </a:extLst>
          </p:cNvPr>
          <p:cNvSpPr txBox="1"/>
          <p:nvPr/>
        </p:nvSpPr>
        <p:spPr>
          <a:xfrm>
            <a:off x="11071606" y="3249590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A</a:t>
            </a:r>
            <a:endParaRPr lang="en-US" sz="1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7F47A4-A49E-381C-6A08-A77569686B59}"/>
              </a:ext>
            </a:extLst>
          </p:cNvPr>
          <p:cNvCxnSpPr>
            <a:cxnSpLocks/>
          </p:cNvCxnSpPr>
          <p:nvPr/>
        </p:nvCxnSpPr>
        <p:spPr>
          <a:xfrm>
            <a:off x="10976909" y="3144518"/>
            <a:ext cx="26098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BA776-EA89-7383-FD74-2494ECF18EB7}"/>
              </a:ext>
            </a:extLst>
          </p:cNvPr>
          <p:cNvSpPr txBox="1"/>
          <p:nvPr/>
        </p:nvSpPr>
        <p:spPr>
          <a:xfrm>
            <a:off x="10958260" y="3662035"/>
            <a:ext cx="70881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CLK</a:t>
            </a:r>
            <a:endParaRPr 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33BB5-0E65-7398-6018-B57DD8CA0A17}"/>
              </a:ext>
            </a:extLst>
          </p:cNvPr>
          <p:cNvSpPr txBox="1"/>
          <p:nvPr/>
        </p:nvSpPr>
        <p:spPr>
          <a:xfrm>
            <a:off x="10976909" y="3958406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50E35-48F6-0F7B-4631-C462B7F76C45}"/>
              </a:ext>
            </a:extLst>
          </p:cNvPr>
          <p:cNvSpPr txBox="1"/>
          <p:nvPr/>
        </p:nvSpPr>
        <p:spPr>
          <a:xfrm>
            <a:off x="11158311" y="4036148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A</a:t>
            </a:r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2175DF-E0EF-0F0A-1F74-EF7161642458}"/>
              </a:ext>
            </a:extLst>
          </p:cNvPr>
          <p:cNvSpPr/>
          <p:nvPr/>
        </p:nvSpPr>
        <p:spPr>
          <a:xfrm>
            <a:off x="4149627" y="4652730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C345777-904B-9AFC-D8D5-F0142B5141A1}"/>
              </a:ext>
            </a:extLst>
          </p:cNvPr>
          <p:cNvSpPr/>
          <p:nvPr/>
        </p:nvSpPr>
        <p:spPr>
          <a:xfrm rot="16200000">
            <a:off x="8576941" y="4834432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8535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11074504" y="5556268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268220" y="1469938"/>
            <a:ext cx="6191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To add/sub/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shift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two 8-bit numbers A and B, the B register stored the number 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316757" y="2652497"/>
            <a:ext cx="6142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It supplies the number to be added or subtracted from the contents of accumulator to the </a:t>
            </a:r>
            <a:r>
              <a:rPr lang="en-US" sz="2000" b="1" dirty="0">
                <a:solidFill>
                  <a:srgbClr val="C00000"/>
                </a:solidFill>
              </a:rPr>
              <a:t>ALU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BDC1-C850-BC3B-62FF-8DCE1B66648F}"/>
              </a:ext>
            </a:extLst>
          </p:cNvPr>
          <p:cNvSpPr txBox="1"/>
          <p:nvPr/>
        </p:nvSpPr>
        <p:spPr>
          <a:xfrm>
            <a:off x="268220" y="4140360"/>
            <a:ext cx="6405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When data is available at W-bus and 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goes </a:t>
            </a:r>
            <a:r>
              <a:rPr lang="en-US" sz="2000" b="1" dirty="0">
                <a:solidFill>
                  <a:srgbClr val="C00000"/>
                </a:solidFill>
              </a:rPr>
              <a:t>low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, at the rising  clock edge, B register loads that data.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9B02BA-4892-B7D5-F9EA-4F90B46A180D}"/>
              </a:ext>
            </a:extLst>
          </p:cNvPr>
          <p:cNvCxnSpPr/>
          <p:nvPr/>
        </p:nvCxnSpPr>
        <p:spPr>
          <a:xfrm>
            <a:off x="5151120" y="4163924"/>
            <a:ext cx="264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rrow: Pentagon 42">
            <a:extLst>
              <a:ext uri="{FF2B5EF4-FFF2-40B4-BE49-F238E27FC236}">
                <a16:creationId xmlns:a16="http://schemas.microsoft.com/office/drawing/2014/main" id="{3943CC05-23D7-86DC-260E-58C2B37FAEAC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5">
            <a:extLst>
              <a:ext uri="{FF2B5EF4-FFF2-40B4-BE49-F238E27FC236}">
                <a16:creationId xmlns:a16="http://schemas.microsoft.com/office/drawing/2014/main" id="{ED6D302E-1FAA-48FA-9F0B-91E6DA62790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CBF46-8A6A-7D44-6FDF-5849CCA4E22C}"/>
              </a:ext>
            </a:extLst>
          </p:cNvPr>
          <p:cNvSpPr txBox="1"/>
          <p:nvPr/>
        </p:nvSpPr>
        <p:spPr>
          <a:xfrm>
            <a:off x="-252112" y="18329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 Register</a:t>
            </a: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038A6-A03E-BA12-9929-74F207E611BB}"/>
              </a:ext>
            </a:extLst>
          </p:cNvPr>
          <p:cNvSpPr/>
          <p:nvPr/>
        </p:nvSpPr>
        <p:spPr>
          <a:xfrm>
            <a:off x="10815945" y="4341536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BA41CD-1723-F293-FB6E-DA3D5306A2AC}"/>
              </a:ext>
            </a:extLst>
          </p:cNvPr>
          <p:cNvSpPr/>
          <p:nvPr/>
        </p:nvSpPr>
        <p:spPr>
          <a:xfrm>
            <a:off x="5978627" y="5949730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5D529E-5AEB-EB73-0585-05366F276700}"/>
              </a:ext>
            </a:extLst>
          </p:cNvPr>
          <p:cNvSpPr/>
          <p:nvPr/>
        </p:nvSpPr>
        <p:spPr>
          <a:xfrm>
            <a:off x="8189507" y="4319572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Register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AE9E1D-1C43-12F9-E0F1-BC7D81DB17D5}"/>
              </a:ext>
            </a:extLst>
          </p:cNvPr>
          <p:cNvSpPr/>
          <p:nvPr/>
        </p:nvSpPr>
        <p:spPr>
          <a:xfrm>
            <a:off x="7008340" y="4674133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274101" y="4674133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DCE73C-8317-7F58-85F2-2B50A78D6AFD}"/>
              </a:ext>
            </a:extLst>
          </p:cNvPr>
          <p:cNvCxnSpPr/>
          <p:nvPr/>
        </p:nvCxnSpPr>
        <p:spPr>
          <a:xfrm flipV="1">
            <a:off x="10274101" y="5321149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477720-13F6-1710-2EBF-C1B32E76AAB0}"/>
              </a:ext>
            </a:extLst>
          </p:cNvPr>
          <p:cNvSpPr txBox="1"/>
          <p:nvPr/>
        </p:nvSpPr>
        <p:spPr>
          <a:xfrm>
            <a:off x="10883577" y="4319572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E1B52-61FC-FB3A-5E68-415FDDB119FA}"/>
              </a:ext>
            </a:extLst>
          </p:cNvPr>
          <p:cNvSpPr txBox="1"/>
          <p:nvPr/>
        </p:nvSpPr>
        <p:spPr>
          <a:xfrm>
            <a:off x="11050236" y="4424644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B3A6-3D90-BB6C-D161-9370800B46F9}"/>
              </a:ext>
            </a:extLst>
          </p:cNvPr>
          <p:cNvSpPr txBox="1"/>
          <p:nvPr/>
        </p:nvSpPr>
        <p:spPr>
          <a:xfrm>
            <a:off x="10955539" y="5133460"/>
            <a:ext cx="685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A413A-5B77-036C-CC64-B71E5D0C843F}"/>
              </a:ext>
            </a:extLst>
          </p:cNvPr>
          <p:cNvSpPr/>
          <p:nvPr/>
        </p:nvSpPr>
        <p:spPr>
          <a:xfrm rot="16200000">
            <a:off x="8698716" y="3355856"/>
            <a:ext cx="101566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0DB189-8BD2-0D2D-1832-988AEAEE13C7}"/>
              </a:ext>
            </a:extLst>
          </p:cNvPr>
          <p:cNvSpPr/>
          <p:nvPr/>
        </p:nvSpPr>
        <p:spPr>
          <a:xfrm>
            <a:off x="5235892" y="4319572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EE4086-4E69-1766-A93E-2EC2D9A325E0}"/>
              </a:ext>
            </a:extLst>
          </p:cNvPr>
          <p:cNvCxnSpPr/>
          <p:nvPr/>
        </p:nvCxnSpPr>
        <p:spPr>
          <a:xfrm>
            <a:off x="10942106" y="4315356"/>
            <a:ext cx="26479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D2566-78B3-13AD-842A-02326821027D}"/>
              </a:ext>
            </a:extLst>
          </p:cNvPr>
          <p:cNvSpPr txBox="1"/>
          <p:nvPr/>
        </p:nvSpPr>
        <p:spPr>
          <a:xfrm>
            <a:off x="386080" y="0"/>
            <a:ext cx="9641840" cy="574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u="none" strike="noStrike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Group:- </a:t>
            </a: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Team:-</a:t>
            </a: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Ibrahim Samy			     Section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Yahia Mohammed		     Section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Yahia Shaban			     Section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Youssef Samy			     Section 4</a:t>
            </a:r>
          </a:p>
        </p:txBody>
      </p:sp>
    </p:spTree>
    <p:extLst>
      <p:ext uri="{BB962C8B-B14F-4D97-AF65-F5344CB8AC3E}">
        <p14:creationId xmlns:p14="http://schemas.microsoft.com/office/powerpoint/2010/main" val="809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 smtClean="0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5400" dirty="0" err="1" smtClean="0">
                  <a:solidFill>
                    <a:schemeClr val="bg1"/>
                  </a:solidFill>
                  <a:latin typeface="+mj-lt"/>
                </a:rPr>
                <a:t>Shaban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1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42">
            <a:extLst>
              <a:ext uri="{FF2B5EF4-FFF2-40B4-BE49-F238E27FC236}">
                <a16:creationId xmlns:a16="http://schemas.microsoft.com/office/drawing/2014/main" id="{D337B86D-6F8A-B18C-7A0D-740DA3A02603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Program counter</a:t>
            </a:r>
          </a:p>
        </p:txBody>
      </p:sp>
      <p:sp>
        <p:nvSpPr>
          <p:cNvPr id="3" name="Hexagon 5">
            <a:extLst>
              <a:ext uri="{FF2B5EF4-FFF2-40B4-BE49-F238E27FC236}">
                <a16:creationId xmlns:a16="http://schemas.microsoft.com/office/drawing/2014/main" id="{E1DBAFD3-F855-86D2-1ABC-B11334A52605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F9DBFC-3A81-26D5-23D3-5A1BE41CD3AD}"/>
              </a:ext>
            </a:extLst>
          </p:cNvPr>
          <p:cNvSpPr/>
          <p:nvPr/>
        </p:nvSpPr>
        <p:spPr>
          <a:xfrm>
            <a:off x="7791296" y="4307490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9B88B6-0296-5D65-03A3-C89056F4481C}"/>
              </a:ext>
            </a:extLst>
          </p:cNvPr>
          <p:cNvSpPr/>
          <p:nvPr/>
        </p:nvSpPr>
        <p:spPr>
          <a:xfrm>
            <a:off x="9897342" y="4572451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95274-21DB-97FA-AE98-9A0A3AC86928}"/>
              </a:ext>
            </a:extLst>
          </p:cNvPr>
          <p:cNvCxnSpPr>
            <a:cxnSpLocks/>
          </p:cNvCxnSpPr>
          <p:nvPr/>
        </p:nvCxnSpPr>
        <p:spPr>
          <a:xfrm>
            <a:off x="6992013" y="4484528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1F9495-E094-8880-F99F-F038432D8144}"/>
              </a:ext>
            </a:extLst>
          </p:cNvPr>
          <p:cNvCxnSpPr>
            <a:cxnSpLocks/>
          </p:cNvCxnSpPr>
          <p:nvPr/>
        </p:nvCxnSpPr>
        <p:spPr>
          <a:xfrm flipV="1">
            <a:off x="6992013" y="5167266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606DD2-00B7-115F-A9A4-E7CA1F23859A}"/>
              </a:ext>
            </a:extLst>
          </p:cNvPr>
          <p:cNvCxnSpPr/>
          <p:nvPr/>
        </p:nvCxnSpPr>
        <p:spPr>
          <a:xfrm flipV="1">
            <a:off x="6992013" y="5579904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AB1768-691C-244E-6164-A3BD76FD6412}"/>
              </a:ext>
            </a:extLst>
          </p:cNvPr>
          <p:cNvSpPr txBox="1"/>
          <p:nvPr/>
        </p:nvSpPr>
        <p:spPr>
          <a:xfrm>
            <a:off x="6319024" y="4262237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C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62D36-F874-02FB-1082-46572D419968}"/>
              </a:ext>
            </a:extLst>
          </p:cNvPr>
          <p:cNvSpPr txBox="1"/>
          <p:nvPr/>
        </p:nvSpPr>
        <p:spPr>
          <a:xfrm>
            <a:off x="6497879" y="4307490"/>
            <a:ext cx="220981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p</a:t>
            </a:r>
          </a:p>
          <a:p>
            <a:endParaRPr lang="en-US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1FDA-7503-BEF8-9472-2CF4E80915C0}"/>
              </a:ext>
            </a:extLst>
          </p:cNvPr>
          <p:cNvCxnSpPr>
            <a:cxnSpLocks/>
          </p:cNvCxnSpPr>
          <p:nvPr/>
        </p:nvCxnSpPr>
        <p:spPr>
          <a:xfrm>
            <a:off x="6992013" y="4820572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2FA67E-6F83-47EE-4CC7-6380CE547CC6}"/>
              </a:ext>
            </a:extLst>
          </p:cNvPr>
          <p:cNvSpPr txBox="1"/>
          <p:nvPr/>
        </p:nvSpPr>
        <p:spPr>
          <a:xfrm>
            <a:off x="6283202" y="4665334"/>
            <a:ext cx="70881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CLK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B2021-7625-D713-6E78-926F61537256}"/>
              </a:ext>
            </a:extLst>
          </p:cNvPr>
          <p:cNvSpPr txBox="1"/>
          <p:nvPr/>
        </p:nvSpPr>
        <p:spPr>
          <a:xfrm>
            <a:off x="6319023" y="5375965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15855-537C-ACA5-BCBE-840B015E70BD}"/>
              </a:ext>
            </a:extLst>
          </p:cNvPr>
          <p:cNvSpPr txBox="1"/>
          <p:nvPr/>
        </p:nvSpPr>
        <p:spPr>
          <a:xfrm>
            <a:off x="6492016" y="5450043"/>
            <a:ext cx="220981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P</a:t>
            </a:r>
          </a:p>
          <a:p>
            <a:endParaRPr lang="en-US" sz="15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FC60A4-6F06-1D3D-05AC-C88B1AEBE132}"/>
              </a:ext>
            </a:extLst>
          </p:cNvPr>
          <p:cNvSpPr/>
          <p:nvPr/>
        </p:nvSpPr>
        <p:spPr>
          <a:xfrm>
            <a:off x="6096000" y="6308162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CEE2C0-02E0-A299-ECBC-EA8AF6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25" y="4570986"/>
            <a:ext cx="453742" cy="298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D6C0D1-8B0A-0448-B3ED-E62E43A4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07" y="4869716"/>
            <a:ext cx="457240" cy="2987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AB2086-1A8A-11FE-297A-F2C15FD795E7}"/>
              </a:ext>
            </a:extLst>
          </p:cNvPr>
          <p:cNvSpPr txBox="1"/>
          <p:nvPr/>
        </p:nvSpPr>
        <p:spPr>
          <a:xfrm>
            <a:off x="6297981" y="5011104"/>
            <a:ext cx="580549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CLR</a:t>
            </a:r>
          </a:p>
          <a:p>
            <a:endParaRPr 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262D13-97F8-F6AB-E4BA-FB3FFC9EDD6E}"/>
              </a:ext>
            </a:extLst>
          </p:cNvPr>
          <p:cNvSpPr txBox="1"/>
          <p:nvPr/>
        </p:nvSpPr>
        <p:spPr>
          <a:xfrm>
            <a:off x="6283202" y="2788002"/>
            <a:ext cx="443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38CF5-F293-8320-DB0E-394312513C34}"/>
              </a:ext>
            </a:extLst>
          </p:cNvPr>
          <p:cNvSpPr txBox="1"/>
          <p:nvPr/>
        </p:nvSpPr>
        <p:spPr>
          <a:xfrm>
            <a:off x="187936" y="1586965"/>
            <a:ext cx="6095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When SAP-1 is</a:t>
            </a:r>
            <a:r>
              <a:rPr lang="en-US" sz="2000" b="1" dirty="0">
                <a:solidFill>
                  <a:srgbClr val="C00000"/>
                </a:solidFill>
              </a:rPr>
              <a:t> Running Mode </a:t>
            </a:r>
            <a:r>
              <a:rPr lang="ar-EG" sz="2000" b="1" dirty="0">
                <a:solidFill>
                  <a:srgbClr val="C00000"/>
                </a:solidFill>
              </a:rPr>
              <a:t>)</a:t>
            </a:r>
            <a:r>
              <a:rPr lang="en-US" sz="2000" b="1" dirty="0">
                <a:solidFill>
                  <a:srgbClr val="C00000"/>
                </a:solidFill>
              </a:rPr>
              <a:t>Cp is active),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(5-bit) address is generated by the Program Counter which is then stored into the MAR through W bus </a:t>
            </a:r>
            <a:r>
              <a:rPr lang="en-US" sz="2000" b="1" dirty="0">
                <a:solidFill>
                  <a:srgbClr val="C00000"/>
                </a:solidFill>
              </a:rPr>
              <a:t>(Ep is active).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BF6835-91CA-B129-97E9-170C86F38B34}"/>
              </a:ext>
            </a:extLst>
          </p:cNvPr>
          <p:cNvSpPr txBox="1"/>
          <p:nvPr/>
        </p:nvSpPr>
        <p:spPr>
          <a:xfrm>
            <a:off x="181725" y="3343413"/>
            <a:ext cx="6095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MAR stores the (5-bit) </a:t>
            </a:r>
            <a:r>
              <a:rPr lang="en-US" sz="2000" b="1" dirty="0">
                <a:solidFill>
                  <a:srgbClr val="C00000"/>
                </a:solidFill>
              </a:rPr>
              <a:t>address of data and instruction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which are placed in memory.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8551B5-C173-4E4B-4392-1D3FD15B1CF1}"/>
              </a:ext>
            </a:extLst>
          </p:cNvPr>
          <p:cNvSpPr txBox="1"/>
          <p:nvPr/>
        </p:nvSpPr>
        <p:spPr>
          <a:xfrm>
            <a:off x="177759" y="4869716"/>
            <a:ext cx="62007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 bit later, the MAR applies this 5-bit address to the RAM, where Data or instruction is read from RAM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42">
            <a:extLst>
              <a:ext uri="{FF2B5EF4-FFF2-40B4-BE49-F238E27FC236}">
                <a16:creationId xmlns:a16="http://schemas.microsoft.com/office/drawing/2014/main" id="{46C05F7B-048B-8968-3CEF-254A00DFAAED}"/>
              </a:ext>
            </a:extLst>
          </p:cNvPr>
          <p:cNvSpPr/>
          <p:nvPr/>
        </p:nvSpPr>
        <p:spPr>
          <a:xfrm>
            <a:off x="894540" y="268133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EAAE2-C6F5-62C3-C232-4B8280FE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" y="84841"/>
            <a:ext cx="944962" cy="10851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31E799-4714-F173-6B7A-73C8DE233C50}"/>
              </a:ext>
            </a:extLst>
          </p:cNvPr>
          <p:cNvSpPr/>
          <p:nvPr/>
        </p:nvSpPr>
        <p:spPr>
          <a:xfrm>
            <a:off x="8482243" y="3264894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331033-9C49-F8BB-8306-F66E913C8548}"/>
              </a:ext>
            </a:extLst>
          </p:cNvPr>
          <p:cNvSpPr/>
          <p:nvPr/>
        </p:nvSpPr>
        <p:spPr>
          <a:xfrm rot="5400000">
            <a:off x="8925688" y="5150624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CFFA45-077D-6306-EFD2-F03554B5D1B6}"/>
              </a:ext>
            </a:extLst>
          </p:cNvPr>
          <p:cNvSpPr/>
          <p:nvPr/>
        </p:nvSpPr>
        <p:spPr>
          <a:xfrm>
            <a:off x="6130635" y="62095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EDC1105-FA48-384B-568D-455E505B1A7B}"/>
              </a:ext>
            </a:extLst>
          </p:cNvPr>
          <p:cNvSpPr/>
          <p:nvPr/>
        </p:nvSpPr>
        <p:spPr>
          <a:xfrm>
            <a:off x="10611764" y="3617035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DB78-09F5-810D-AE8C-AE8C275C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3" y="3524922"/>
            <a:ext cx="981541" cy="2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B5438-B36C-27D4-6DA3-C499C4DA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4" y="4055568"/>
            <a:ext cx="981541" cy="298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3EE7D-A2AF-258E-0754-4AA4BC71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32" y="3878768"/>
            <a:ext cx="969348" cy="6523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5329E4-FEE5-A126-822D-55A44772F244}"/>
              </a:ext>
            </a:extLst>
          </p:cNvPr>
          <p:cNvSpPr txBox="1"/>
          <p:nvPr/>
        </p:nvSpPr>
        <p:spPr>
          <a:xfrm>
            <a:off x="6999859" y="3454320"/>
            <a:ext cx="560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M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B89B1-C3B2-463C-36D5-2F92AA004BF5}"/>
              </a:ext>
            </a:extLst>
          </p:cNvPr>
          <p:cNvSpPr txBox="1"/>
          <p:nvPr/>
        </p:nvSpPr>
        <p:spPr>
          <a:xfrm>
            <a:off x="145482" y="1529127"/>
            <a:ext cx="70267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MAR stores the (5-bit) </a:t>
            </a:r>
            <a:r>
              <a:rPr lang="en-US" sz="2000" b="1" dirty="0">
                <a:solidFill>
                  <a:srgbClr val="C00000"/>
                </a:solidFill>
              </a:rPr>
              <a:t>address of data and instruction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which are placed in memory.</a:t>
            </a:r>
            <a:endParaRPr lang="ar-EG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When SAP-1 is </a:t>
            </a:r>
            <a:r>
              <a:rPr lang="en-US" sz="2000" b="1" dirty="0">
                <a:solidFill>
                  <a:srgbClr val="C00000"/>
                </a:solidFill>
              </a:rPr>
              <a:t>Running 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, the (5-bit) address is generated by the Program Counter which is then stored into the MAR through W bus</a:t>
            </a:r>
            <a:r>
              <a:rPr lang="en-US" sz="2000" b="1" dirty="0"/>
              <a:t>. </a:t>
            </a:r>
            <a:endParaRPr lang="ar-EG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 bit later, the MAR applies this 5-bit address to the RAM, where Data or instruction is read from RAM.</a:t>
            </a:r>
          </a:p>
        </p:txBody>
      </p:sp>
    </p:spTree>
    <p:extLst>
      <p:ext uri="{BB962C8B-B14F-4D97-AF65-F5344CB8AC3E}">
        <p14:creationId xmlns:p14="http://schemas.microsoft.com/office/powerpoint/2010/main" val="56222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DE3B86-8FF3-F4FC-6851-AE7FB4AF87D1}"/>
              </a:ext>
            </a:extLst>
          </p:cNvPr>
          <p:cNvSpPr/>
          <p:nvPr/>
        </p:nvSpPr>
        <p:spPr>
          <a:xfrm>
            <a:off x="8144275" y="4132677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/>
              <a:t>32*8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A0C066-DF9D-7C76-A5D0-46F1E7661D1C}"/>
              </a:ext>
            </a:extLst>
          </p:cNvPr>
          <p:cNvSpPr/>
          <p:nvPr/>
        </p:nvSpPr>
        <p:spPr>
          <a:xfrm>
            <a:off x="10318066" y="4496252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2F9AB-A4F2-2727-63DB-0E3A4A26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4" y="5088731"/>
            <a:ext cx="981541" cy="29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E97DA-9B1C-CDFA-752A-FE3F6FD59F46}"/>
              </a:ext>
            </a:extLst>
          </p:cNvPr>
          <p:cNvSpPr txBox="1"/>
          <p:nvPr/>
        </p:nvSpPr>
        <p:spPr>
          <a:xfrm>
            <a:off x="6898848" y="5018129"/>
            <a:ext cx="47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4E812-B98E-B9A9-A486-CBB5D6D2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5" y="4867861"/>
            <a:ext cx="354059" cy="29873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0EAC5A-742A-AB6F-20C8-BE96780537E9}"/>
              </a:ext>
            </a:extLst>
          </p:cNvPr>
          <p:cNvSpPr/>
          <p:nvPr/>
        </p:nvSpPr>
        <p:spPr>
          <a:xfrm>
            <a:off x="6130635" y="62095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F48B2-E26B-CE04-E5E3-6BF4BB7C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2" y="98740"/>
            <a:ext cx="944962" cy="1085182"/>
          </a:xfrm>
          <a:prstGeom prst="rect">
            <a:avLst/>
          </a:prstGeom>
        </p:spPr>
      </p:pic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5E20F8F4-0A66-3A96-3415-CABFD043CA11}"/>
              </a:ext>
            </a:extLst>
          </p:cNvPr>
          <p:cNvSpPr/>
          <p:nvPr/>
        </p:nvSpPr>
        <p:spPr>
          <a:xfrm>
            <a:off x="984187" y="286129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1C85A-3044-E681-3F71-F76310849581}"/>
              </a:ext>
            </a:extLst>
          </p:cNvPr>
          <p:cNvSpPr txBox="1"/>
          <p:nvPr/>
        </p:nvSpPr>
        <p:spPr>
          <a:xfrm>
            <a:off x="438318" y="1247336"/>
            <a:ext cx="67894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 initial design,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RAM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is a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32 x 8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static TTL RAM. It means there are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32 memory locations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(from 0 to 31) and each location contains an 8-bit of data/instruction.</a:t>
            </a:r>
          </a:p>
          <a:p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program the RAM to be used for address and data. This allows you to store a program and data in the memory before a computer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During a computer run, the RAM receives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5-bit addresses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from the MAR and a read operation is performed, </a:t>
            </a:r>
          </a:p>
          <a:p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in this way, the instruction or data stored in the RAM and when      is low  the data placed on the W bus for use in some other part of the computer.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8016C0-255D-0D47-4501-F9043E09ACAE}"/>
              </a:ext>
            </a:extLst>
          </p:cNvPr>
          <p:cNvSpPr/>
          <p:nvPr/>
        </p:nvSpPr>
        <p:spPr>
          <a:xfrm rot="5400000">
            <a:off x="8554259" y="3095490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E38B8-AA4B-68B2-FB41-ECC6A4480A1F}"/>
              </a:ext>
            </a:extLst>
          </p:cNvPr>
          <p:cNvSpPr txBox="1"/>
          <p:nvPr/>
        </p:nvSpPr>
        <p:spPr>
          <a:xfrm>
            <a:off x="2591008" y="5513970"/>
            <a:ext cx="47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469CEB-6447-81A7-DC23-6A683BBEB19E}"/>
              </a:ext>
            </a:extLst>
          </p:cNvPr>
          <p:cNvCxnSpPr/>
          <p:nvPr/>
        </p:nvCxnSpPr>
        <p:spPr>
          <a:xfrm>
            <a:off x="2698734" y="5606891"/>
            <a:ext cx="264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35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0C93A4-4CB5-6D16-427A-FD9B9CC2845E}"/>
              </a:ext>
            </a:extLst>
          </p:cNvPr>
          <p:cNvSpPr/>
          <p:nvPr/>
        </p:nvSpPr>
        <p:spPr>
          <a:xfrm>
            <a:off x="8130828" y="3209313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Register</a:t>
            </a:r>
          </a:p>
          <a:p>
            <a:pPr algn="ctr"/>
            <a:endParaRPr lang="en-US" dirty="0"/>
          </a:p>
        </p:txBody>
      </p:sp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894540" y="268133"/>
            <a:ext cx="4995272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Instruction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98740"/>
            <a:ext cx="944962" cy="108518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52ABBA91-7580-1454-E6DD-CA2493898ECB}"/>
              </a:ext>
            </a:extLst>
          </p:cNvPr>
          <p:cNvSpPr/>
          <p:nvPr/>
        </p:nvSpPr>
        <p:spPr>
          <a:xfrm>
            <a:off x="10242754" y="3321467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424E1E-9564-F2F1-5376-A14DDE7CAC9D}"/>
              </a:ext>
            </a:extLst>
          </p:cNvPr>
          <p:cNvSpPr/>
          <p:nvPr/>
        </p:nvSpPr>
        <p:spPr>
          <a:xfrm>
            <a:off x="10292495" y="4101229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F4E703-64DD-E3A6-6207-EBD6824ADA93}"/>
              </a:ext>
            </a:extLst>
          </p:cNvPr>
          <p:cNvSpPr/>
          <p:nvPr/>
        </p:nvSpPr>
        <p:spPr>
          <a:xfrm rot="5400000">
            <a:off x="8665048" y="5157795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7EAF0F-3E8E-00E8-2166-A2C21125D810}"/>
              </a:ext>
            </a:extLst>
          </p:cNvPr>
          <p:cNvSpPr/>
          <p:nvPr/>
        </p:nvSpPr>
        <p:spPr>
          <a:xfrm>
            <a:off x="6130635" y="62095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F0B341-E810-4AEB-5FD1-C3A34CC9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51" y="3896714"/>
            <a:ext cx="981541" cy="298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17F80-7136-B00B-7FFB-482475BF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87" y="3394346"/>
            <a:ext cx="981541" cy="298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8E60-1226-049D-73FE-2BC35223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38" y="4399083"/>
            <a:ext cx="981541" cy="298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CFA32E-DA3F-F72F-CD0B-F87536514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33" y="3786675"/>
            <a:ext cx="826235" cy="5560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672AFF-C06C-C226-705B-00CD559AFA0A}"/>
              </a:ext>
            </a:extLst>
          </p:cNvPr>
          <p:cNvSpPr txBox="1"/>
          <p:nvPr/>
        </p:nvSpPr>
        <p:spPr>
          <a:xfrm>
            <a:off x="6617934" y="3383863"/>
            <a:ext cx="59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407105-7994-8C8E-FA7B-3FF51CB2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32" y="3269799"/>
            <a:ext cx="278703" cy="2987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E3E402-AD63-1126-CC03-860B47A4B649}"/>
              </a:ext>
            </a:extLst>
          </p:cNvPr>
          <p:cNvSpPr txBox="1"/>
          <p:nvPr/>
        </p:nvSpPr>
        <p:spPr>
          <a:xfrm>
            <a:off x="6630119" y="4356143"/>
            <a:ext cx="672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B5A7DF-03DD-8CD1-C133-04269543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61" y="4242079"/>
            <a:ext cx="278703" cy="2987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5941E0-10D8-9D2C-E657-9CF74E608234}"/>
              </a:ext>
            </a:extLst>
          </p:cNvPr>
          <p:cNvSpPr txBox="1"/>
          <p:nvPr/>
        </p:nvSpPr>
        <p:spPr>
          <a:xfrm>
            <a:off x="272391" y="166294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When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is placed at bus from memory,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 Register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stores this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on the next rising clock edge.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25B1B-63D5-CFB5-C34B-7E10AAF65FCB}"/>
              </a:ext>
            </a:extLst>
          </p:cNvPr>
          <p:cNvSpPr txBox="1"/>
          <p:nvPr/>
        </p:nvSpPr>
        <p:spPr>
          <a:xfrm>
            <a:off x="272391" y="316160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The contents of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 register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are split into two parts.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1F9748-28E8-E782-E54C-9E3240017922}"/>
              </a:ext>
            </a:extLst>
          </p:cNvPr>
          <p:cNvSpPr txBox="1"/>
          <p:nvPr/>
        </p:nvSpPr>
        <p:spPr>
          <a:xfrm>
            <a:off x="272391" y="41777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upper part (3-bit)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is a two-state output that goes directly to the block labeled "Controller-sequencer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EC58E-DEAA-4C41-025E-2D397E2CA472}"/>
              </a:ext>
            </a:extLst>
          </p:cNvPr>
          <p:cNvSpPr txBox="1"/>
          <p:nvPr/>
        </p:nvSpPr>
        <p:spPr>
          <a:xfrm>
            <a:off x="344176" y="53745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lower part (5-bit)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is a three-state output that is read onto the bus when         is low 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67783-8DF1-F618-61C6-21299EDF218A}"/>
              </a:ext>
            </a:extLst>
          </p:cNvPr>
          <p:cNvSpPr txBox="1"/>
          <p:nvPr/>
        </p:nvSpPr>
        <p:spPr>
          <a:xfrm>
            <a:off x="4425399" y="5708951"/>
            <a:ext cx="672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1C0D22-5BD4-4BE7-5EF1-1D368BAF808E}"/>
              </a:ext>
            </a:extLst>
          </p:cNvPr>
          <p:cNvCxnSpPr/>
          <p:nvPr/>
        </p:nvCxnSpPr>
        <p:spPr>
          <a:xfrm>
            <a:off x="4569779" y="5771127"/>
            <a:ext cx="29824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7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5">
            <a:extLst>
              <a:ext uri="{FF2B5EF4-FFF2-40B4-BE49-F238E27FC236}">
                <a16:creationId xmlns:a16="http://schemas.microsoft.com/office/drawing/2014/main" id="{E1EB5BBC-003F-46A7-8037-0086769AA67D}"/>
              </a:ext>
            </a:extLst>
          </p:cNvPr>
          <p:cNvSpPr/>
          <p:nvPr/>
        </p:nvSpPr>
        <p:spPr>
          <a:xfrm rot="19800000">
            <a:off x="170571" y="3108036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5">
            <a:extLst>
              <a:ext uri="{FF2B5EF4-FFF2-40B4-BE49-F238E27FC236}">
                <a16:creationId xmlns:a16="http://schemas.microsoft.com/office/drawing/2014/main" id="{144E53A9-FA3F-4A80-9D7E-5C31C6C18BBD}"/>
              </a:ext>
            </a:extLst>
          </p:cNvPr>
          <p:cNvSpPr/>
          <p:nvPr/>
        </p:nvSpPr>
        <p:spPr>
          <a:xfrm rot="19800000">
            <a:off x="170416" y="4946372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Hexagon 5">
            <a:extLst>
              <a:ext uri="{FF2B5EF4-FFF2-40B4-BE49-F238E27FC236}">
                <a16:creationId xmlns:a16="http://schemas.microsoft.com/office/drawing/2014/main" id="{085E0D76-4702-4F53-B82D-4B25B6754FC6}"/>
              </a:ext>
            </a:extLst>
          </p:cNvPr>
          <p:cNvSpPr/>
          <p:nvPr/>
        </p:nvSpPr>
        <p:spPr>
          <a:xfrm rot="19800000">
            <a:off x="170416" y="1563315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6024D5-8C61-4087-BAEA-A30C13867FC4}"/>
              </a:ext>
            </a:extLst>
          </p:cNvPr>
          <p:cNvSpPr txBox="1"/>
          <p:nvPr/>
        </p:nvSpPr>
        <p:spPr>
          <a:xfrm>
            <a:off x="1146039" y="1636549"/>
            <a:ext cx="64877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 the end of an arithmetic operation the accumulator contains the word representing the answer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991E63-5029-4067-A966-91BE2F290106}"/>
              </a:ext>
            </a:extLst>
          </p:cNvPr>
          <p:cNvSpPr txBox="1"/>
          <p:nvPr/>
        </p:nvSpPr>
        <p:spPr>
          <a:xfrm>
            <a:off x="1146039" y="3187601"/>
            <a:ext cx="62850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Then answer stored in the accumulator register is then loaded into the output register through W-bus.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82FF52-8E4A-4952-973F-85545FEE1B7B}"/>
              </a:ext>
            </a:extLst>
          </p:cNvPr>
          <p:cNvSpPr txBox="1"/>
          <p:nvPr/>
        </p:nvSpPr>
        <p:spPr>
          <a:xfrm>
            <a:off x="1146039" y="5043438"/>
            <a:ext cx="46469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This is done in the next positive clock edge when </a:t>
            </a:r>
            <a:r>
              <a:rPr lang="en-US" sz="2000" b="1" dirty="0">
                <a:solidFill>
                  <a:srgbClr val="C00000"/>
                </a:solidFill>
              </a:rPr>
              <a:t>E</a:t>
            </a:r>
            <a:r>
              <a:rPr lang="en-US" sz="2000" b="1" baseline="-25000" dirty="0">
                <a:solidFill>
                  <a:srgbClr val="C00000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high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low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5967E400-F617-4EBB-B678-6026B529C6A4}"/>
              </a:ext>
            </a:extLst>
          </p:cNvPr>
          <p:cNvSpPr/>
          <p:nvPr/>
        </p:nvSpPr>
        <p:spPr>
          <a:xfrm>
            <a:off x="402063" y="1792499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51A7B2E9-3FD3-49A0-9D90-A24DAD770E37}"/>
              </a:ext>
            </a:extLst>
          </p:cNvPr>
          <p:cNvSpPr/>
          <p:nvPr/>
        </p:nvSpPr>
        <p:spPr>
          <a:xfrm flipH="1">
            <a:off x="388161" y="3300525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Arrow: Pentagon 42">
            <a:extLst>
              <a:ext uri="{FF2B5EF4-FFF2-40B4-BE49-F238E27FC236}">
                <a16:creationId xmlns:a16="http://schemas.microsoft.com/office/drawing/2014/main" id="{3943CC05-23D7-86DC-260E-58C2B37FAEAC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 Register</a:t>
            </a:r>
          </a:p>
        </p:txBody>
      </p:sp>
      <p:sp>
        <p:nvSpPr>
          <p:cNvPr id="67" name="Hexagon 5">
            <a:extLst>
              <a:ext uri="{FF2B5EF4-FFF2-40B4-BE49-F238E27FC236}">
                <a16:creationId xmlns:a16="http://schemas.microsoft.com/office/drawing/2014/main" id="{ED6D302E-1FAA-48FA-9F0B-91E6DA62790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47C0C8-D36F-E227-9211-AA14458CC03B}"/>
              </a:ext>
            </a:extLst>
          </p:cNvPr>
          <p:cNvSpPr/>
          <p:nvPr/>
        </p:nvSpPr>
        <p:spPr>
          <a:xfrm>
            <a:off x="8145704" y="3711556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6B450-1083-9D88-B055-B0E7ADF2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64" y="3920728"/>
            <a:ext cx="1381418" cy="92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76ACF-EDA9-AECF-C522-10F06104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61" y="4995522"/>
            <a:ext cx="867666" cy="1342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86DBB-00B7-F56D-DDF9-D7623AEA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683" y="3897882"/>
            <a:ext cx="981541" cy="2987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18D48-9DE1-A953-0778-B2A6897FDA51}"/>
              </a:ext>
            </a:extLst>
          </p:cNvPr>
          <p:cNvCxnSpPr>
            <a:cxnSpLocks/>
          </p:cNvCxnSpPr>
          <p:nvPr/>
        </p:nvCxnSpPr>
        <p:spPr>
          <a:xfrm>
            <a:off x="10259553" y="4635737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6C6920-CECD-7342-9FFB-3F238C5F1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3579" y="3704644"/>
            <a:ext cx="969348" cy="652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1A7E7-C9BB-B04D-7851-1D54317A5839}"/>
              </a:ext>
            </a:extLst>
          </p:cNvPr>
          <p:cNvSpPr txBox="1"/>
          <p:nvPr/>
        </p:nvSpPr>
        <p:spPr>
          <a:xfrm>
            <a:off x="11017658" y="4420985"/>
            <a:ext cx="685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D187A-AD63-DD0C-0AA2-4E6941C17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902" y="4328225"/>
            <a:ext cx="457240" cy="298730"/>
          </a:xfrm>
          <a:prstGeom prst="rect">
            <a:avLst/>
          </a:prstGeom>
        </p:spPr>
      </p:pic>
      <p:sp>
        <p:nvSpPr>
          <p:cNvPr id="2" name="Rounded Rectangle 27">
            <a:extLst>
              <a:ext uri="{FF2B5EF4-FFF2-40B4-BE49-F238E27FC236}">
                <a16:creationId xmlns:a16="http://schemas.microsoft.com/office/drawing/2014/main" id="{9B44BAA2-31AD-496E-F341-822485FC4C65}"/>
              </a:ext>
            </a:extLst>
          </p:cNvPr>
          <p:cNvSpPr/>
          <p:nvPr/>
        </p:nvSpPr>
        <p:spPr>
          <a:xfrm>
            <a:off x="419073" y="5125219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D88699A-3433-E481-0E19-14F668ADF94B}"/>
              </a:ext>
            </a:extLst>
          </p:cNvPr>
          <p:cNvSpPr/>
          <p:nvPr/>
        </p:nvSpPr>
        <p:spPr>
          <a:xfrm>
            <a:off x="6002182" y="625365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 smtClean="0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 Mohamed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5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169771" y="130565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Control Unit is responsible for linking all the components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69771" y="304508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Then it executes the Instruction using 13-bits different Control Signals</a:t>
            </a:r>
          </a:p>
        </p:txBody>
      </p:sp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E3156-E28B-108C-C12A-6E49FF5D04E2}"/>
              </a:ext>
            </a:extLst>
          </p:cNvPr>
          <p:cNvSpPr txBox="1"/>
          <p:nvPr/>
        </p:nvSpPr>
        <p:spPr>
          <a:xfrm>
            <a:off x="38100" y="1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DA0E-6B99-27D1-EA40-4939A91BFAF9}"/>
              </a:ext>
            </a:extLst>
          </p:cNvPr>
          <p:cNvSpPr txBox="1"/>
          <p:nvPr/>
        </p:nvSpPr>
        <p:spPr>
          <a:xfrm>
            <a:off x="169771" y="2049767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Controller receives 3-bit opcode from IR register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208598" y="6192275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8" y="2622790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</a:t>
            </a:r>
            <a:br>
              <a:rPr lang="en-US" dirty="0"/>
            </a:br>
            <a:r>
              <a:rPr lang="en-US" dirty="0"/>
              <a:t>Sequencer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1D339-BAEE-5194-4B5C-9727D25C540F}"/>
              </a:ext>
            </a:extLst>
          </p:cNvPr>
          <p:cNvSpPr/>
          <p:nvPr/>
        </p:nvSpPr>
        <p:spPr>
          <a:xfrm rot="5400000">
            <a:off x="8803270" y="1658598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7410B0-11E7-D30E-0FEE-9F98DE63829E}"/>
              </a:ext>
            </a:extLst>
          </p:cNvPr>
          <p:cNvSpPr/>
          <p:nvPr/>
        </p:nvSpPr>
        <p:spPr>
          <a:xfrm rot="5400000">
            <a:off x="8750211" y="4256843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8" y="643807"/>
            <a:ext cx="2034087" cy="662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4" y="5296598"/>
            <a:ext cx="2034087" cy="662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Signals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69771" y="3989582"/>
            <a:ext cx="268925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>
                  <a:lumMod val="75000"/>
                </a:schemeClr>
              </a:solidFill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cs typeface="Courier New" pitchFamily="49" charset="0"/>
              </a:rPr>
              <a:t>Control Signals :-</a:t>
            </a:r>
          </a:p>
          <a:p>
            <a:pPr lvl="2"/>
            <a:endParaRPr lang="en-US" sz="2000" b="1" dirty="0">
              <a:solidFill>
                <a:srgbClr val="C00000"/>
              </a:solidFill>
              <a:cs typeface="Courier New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E67F0-C7FE-271C-D06E-A8DD46802632}"/>
              </a:ext>
            </a:extLst>
          </p:cNvPr>
          <p:cNvCxnSpPr>
            <a:cxnSpLocks/>
          </p:cNvCxnSpPr>
          <p:nvPr/>
        </p:nvCxnSpPr>
        <p:spPr>
          <a:xfrm>
            <a:off x="5455920" y="496627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B0E92-297F-F87E-24A6-CB06285ACE32}"/>
              </a:ext>
            </a:extLst>
          </p:cNvPr>
          <p:cNvCxnSpPr>
            <a:cxnSpLocks/>
          </p:cNvCxnSpPr>
          <p:nvPr/>
        </p:nvCxnSpPr>
        <p:spPr>
          <a:xfrm>
            <a:off x="4974718" y="4999715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9289B2-B013-45DA-976C-49AD6F9206F2}"/>
              </a:ext>
            </a:extLst>
          </p:cNvPr>
          <p:cNvCxnSpPr>
            <a:cxnSpLocks/>
          </p:cNvCxnSpPr>
          <p:nvPr/>
        </p:nvCxnSpPr>
        <p:spPr>
          <a:xfrm>
            <a:off x="1150121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14C65F-D3BC-51FF-364A-D7A0EA26A714}"/>
              </a:ext>
            </a:extLst>
          </p:cNvPr>
          <p:cNvCxnSpPr>
            <a:cxnSpLocks/>
          </p:cNvCxnSpPr>
          <p:nvPr/>
        </p:nvCxnSpPr>
        <p:spPr>
          <a:xfrm>
            <a:off x="1666979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5F05E-93AC-36A6-0258-D449F874C1D4}"/>
              </a:ext>
            </a:extLst>
          </p:cNvPr>
          <p:cNvCxnSpPr>
            <a:cxnSpLocks/>
          </p:cNvCxnSpPr>
          <p:nvPr/>
        </p:nvCxnSpPr>
        <p:spPr>
          <a:xfrm>
            <a:off x="2081507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E3BCB4-3EFE-AED9-963C-AE1C27DB298E}"/>
              </a:ext>
            </a:extLst>
          </p:cNvPr>
          <p:cNvCxnSpPr>
            <a:cxnSpLocks/>
          </p:cNvCxnSpPr>
          <p:nvPr/>
        </p:nvCxnSpPr>
        <p:spPr>
          <a:xfrm>
            <a:off x="2503556" y="498659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C2F76E-39FA-B9C9-416A-597E2200D6FD}"/>
              </a:ext>
            </a:extLst>
          </p:cNvPr>
          <p:cNvCxnSpPr>
            <a:cxnSpLocks/>
          </p:cNvCxnSpPr>
          <p:nvPr/>
        </p:nvCxnSpPr>
        <p:spPr>
          <a:xfrm>
            <a:off x="2859024" y="498659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63F72294-C166-41F2-8D57-37A9363C305E}"/>
              </a:ext>
            </a:extLst>
          </p:cNvPr>
          <p:cNvSpPr>
            <a:spLocks/>
          </p:cNvSpPr>
          <p:nvPr/>
        </p:nvSpPr>
        <p:spPr bwMode="auto">
          <a:xfrm>
            <a:off x="182448" y="136219"/>
            <a:ext cx="786861" cy="747135"/>
          </a:xfrm>
          <a:custGeom>
            <a:avLst/>
            <a:gdLst>
              <a:gd name="connsiteX0" fmla="*/ 1166643 w 2264026"/>
              <a:gd name="connsiteY0" fmla="*/ 0 h 2581176"/>
              <a:gd name="connsiteX1" fmla="*/ 1265146 w 2264026"/>
              <a:gd name="connsiteY1" fmla="*/ 795 h 2581176"/>
              <a:gd name="connsiteX2" fmla="*/ 1357492 w 2264026"/>
              <a:gd name="connsiteY2" fmla="*/ 7949 h 2581176"/>
              <a:gd name="connsiteX3" fmla="*/ 1445222 w 2264026"/>
              <a:gd name="connsiteY3" fmla="*/ 19874 h 2581176"/>
              <a:gd name="connsiteX4" fmla="*/ 1529103 w 2264026"/>
              <a:gd name="connsiteY4" fmla="*/ 37362 h 2581176"/>
              <a:gd name="connsiteX5" fmla="*/ 1609136 w 2264026"/>
              <a:gd name="connsiteY5" fmla="*/ 58826 h 2581176"/>
              <a:gd name="connsiteX6" fmla="*/ 1683013 w 2264026"/>
              <a:gd name="connsiteY6" fmla="*/ 86649 h 2581176"/>
              <a:gd name="connsiteX7" fmla="*/ 1754582 w 2264026"/>
              <a:gd name="connsiteY7" fmla="*/ 116857 h 2581176"/>
              <a:gd name="connsiteX8" fmla="*/ 1819994 w 2264026"/>
              <a:gd name="connsiteY8" fmla="*/ 152629 h 2581176"/>
              <a:gd name="connsiteX9" fmla="*/ 1881558 w 2264026"/>
              <a:gd name="connsiteY9" fmla="*/ 193171 h 2581176"/>
              <a:gd name="connsiteX10" fmla="*/ 1940814 w 2264026"/>
              <a:gd name="connsiteY10" fmla="*/ 238483 h 2581176"/>
              <a:gd name="connsiteX11" fmla="*/ 1993913 w 2264026"/>
              <a:gd name="connsiteY11" fmla="*/ 286974 h 2581176"/>
              <a:gd name="connsiteX12" fmla="*/ 2042395 w 2264026"/>
              <a:gd name="connsiteY12" fmla="*/ 341031 h 2581176"/>
              <a:gd name="connsiteX13" fmla="*/ 2087798 w 2264026"/>
              <a:gd name="connsiteY13" fmla="*/ 397471 h 2581176"/>
              <a:gd name="connsiteX14" fmla="*/ 2127815 w 2264026"/>
              <a:gd name="connsiteY14" fmla="*/ 457886 h 2581176"/>
              <a:gd name="connsiteX15" fmla="*/ 2164754 w 2264026"/>
              <a:gd name="connsiteY15" fmla="*/ 521482 h 2581176"/>
              <a:gd name="connsiteX16" fmla="*/ 2189380 w 2264026"/>
              <a:gd name="connsiteY16" fmla="*/ 574743 h 2581176"/>
              <a:gd name="connsiteX17" fmla="*/ 2210927 w 2264026"/>
              <a:gd name="connsiteY17" fmla="*/ 634364 h 2581176"/>
              <a:gd name="connsiteX18" fmla="*/ 2230166 w 2264026"/>
              <a:gd name="connsiteY18" fmla="*/ 699549 h 2581176"/>
              <a:gd name="connsiteX19" fmla="*/ 2245557 w 2264026"/>
              <a:gd name="connsiteY19" fmla="*/ 770299 h 2581176"/>
              <a:gd name="connsiteX20" fmla="*/ 2257100 w 2264026"/>
              <a:gd name="connsiteY20" fmla="*/ 842638 h 2581176"/>
              <a:gd name="connsiteX21" fmla="*/ 2262487 w 2264026"/>
              <a:gd name="connsiteY21" fmla="*/ 917363 h 2581176"/>
              <a:gd name="connsiteX22" fmla="*/ 2264026 w 2264026"/>
              <a:gd name="connsiteY22" fmla="*/ 993678 h 2581176"/>
              <a:gd name="connsiteX23" fmla="*/ 2259409 w 2264026"/>
              <a:gd name="connsiteY23" fmla="*/ 1069197 h 2581176"/>
              <a:gd name="connsiteX24" fmla="*/ 2250174 w 2264026"/>
              <a:gd name="connsiteY24" fmla="*/ 1143127 h 2581176"/>
              <a:gd name="connsiteX25" fmla="*/ 2233244 w 2264026"/>
              <a:gd name="connsiteY25" fmla="*/ 1215467 h 2581176"/>
              <a:gd name="connsiteX26" fmla="*/ 2210927 w 2264026"/>
              <a:gd name="connsiteY26" fmla="*/ 1277471 h 2581176"/>
              <a:gd name="connsiteX27" fmla="*/ 2183993 w 2264026"/>
              <a:gd name="connsiteY27" fmla="*/ 1335503 h 2581176"/>
              <a:gd name="connsiteX28" fmla="*/ 2151672 w 2264026"/>
              <a:gd name="connsiteY28" fmla="*/ 1388764 h 2581176"/>
              <a:gd name="connsiteX29" fmla="*/ 2118581 w 2264026"/>
              <a:gd name="connsiteY29" fmla="*/ 1440435 h 2581176"/>
              <a:gd name="connsiteX30" fmla="*/ 2081642 w 2264026"/>
              <a:gd name="connsiteY30" fmla="*/ 1491311 h 2581176"/>
              <a:gd name="connsiteX31" fmla="*/ 2045473 w 2264026"/>
              <a:gd name="connsiteY31" fmla="*/ 1539008 h 2581176"/>
              <a:gd name="connsiteX32" fmla="*/ 2009304 w 2264026"/>
              <a:gd name="connsiteY32" fmla="*/ 1588294 h 2581176"/>
              <a:gd name="connsiteX33" fmla="*/ 1973904 w 2264026"/>
              <a:gd name="connsiteY33" fmla="*/ 1637580 h 2581176"/>
              <a:gd name="connsiteX34" fmla="*/ 1950049 w 2264026"/>
              <a:gd name="connsiteY34" fmla="*/ 1677327 h 2581176"/>
              <a:gd name="connsiteX35" fmla="*/ 1930810 w 2264026"/>
              <a:gd name="connsiteY35" fmla="*/ 1722639 h 2581176"/>
              <a:gd name="connsiteX36" fmla="*/ 1915418 w 2264026"/>
              <a:gd name="connsiteY36" fmla="*/ 1770336 h 2581176"/>
              <a:gd name="connsiteX37" fmla="*/ 1903106 w 2264026"/>
              <a:gd name="connsiteY37" fmla="*/ 1822007 h 2581176"/>
              <a:gd name="connsiteX38" fmla="*/ 1901567 w 2264026"/>
              <a:gd name="connsiteY38" fmla="*/ 1846650 h 2581176"/>
              <a:gd name="connsiteX39" fmla="*/ 1903106 w 2264026"/>
              <a:gd name="connsiteY39" fmla="*/ 1876063 h 2581176"/>
              <a:gd name="connsiteX40" fmla="*/ 1906953 w 2264026"/>
              <a:gd name="connsiteY40" fmla="*/ 1911835 h 2581176"/>
              <a:gd name="connsiteX41" fmla="*/ 1912340 w 2264026"/>
              <a:gd name="connsiteY41" fmla="*/ 1949197 h 2581176"/>
              <a:gd name="connsiteX42" fmla="*/ 1920805 w 2264026"/>
              <a:gd name="connsiteY42" fmla="*/ 1989739 h 2581176"/>
              <a:gd name="connsiteX43" fmla="*/ 1930810 w 2264026"/>
              <a:gd name="connsiteY43" fmla="*/ 2030282 h 2581176"/>
              <a:gd name="connsiteX44" fmla="*/ 1940814 w 2264026"/>
              <a:gd name="connsiteY44" fmla="*/ 2069234 h 2581176"/>
              <a:gd name="connsiteX45" fmla="*/ 1951588 w 2264026"/>
              <a:gd name="connsiteY45" fmla="*/ 2106596 h 2581176"/>
              <a:gd name="connsiteX46" fmla="*/ 1961592 w 2264026"/>
              <a:gd name="connsiteY46" fmla="*/ 2139983 h 2581176"/>
              <a:gd name="connsiteX47" fmla="*/ 1971596 w 2264026"/>
              <a:gd name="connsiteY47" fmla="*/ 2169396 h 2581176"/>
              <a:gd name="connsiteX48" fmla="*/ 1980061 w 2264026"/>
              <a:gd name="connsiteY48" fmla="*/ 2190860 h 2581176"/>
              <a:gd name="connsiteX49" fmla="*/ 1992374 w 2264026"/>
              <a:gd name="connsiteY49" fmla="*/ 2222658 h 2581176"/>
              <a:gd name="connsiteX50" fmla="*/ 2003917 w 2264026"/>
              <a:gd name="connsiteY50" fmla="*/ 2261609 h 2581176"/>
              <a:gd name="connsiteX51" fmla="*/ 2016230 w 2264026"/>
              <a:gd name="connsiteY51" fmla="*/ 2305332 h 2581176"/>
              <a:gd name="connsiteX52" fmla="*/ 2028543 w 2264026"/>
              <a:gd name="connsiteY52" fmla="*/ 2349848 h 2581176"/>
              <a:gd name="connsiteX53" fmla="*/ 2042395 w 2264026"/>
              <a:gd name="connsiteY53" fmla="*/ 2390390 h 2581176"/>
              <a:gd name="connsiteX54" fmla="*/ 2057017 w 2264026"/>
              <a:gd name="connsiteY54" fmla="*/ 2426163 h 2581176"/>
              <a:gd name="connsiteX55" fmla="*/ 1925423 w 2264026"/>
              <a:gd name="connsiteY55" fmla="*/ 2469885 h 2581176"/>
              <a:gd name="connsiteX56" fmla="*/ 1797677 w 2264026"/>
              <a:gd name="connsiteY56" fmla="*/ 2507246 h 2581176"/>
              <a:gd name="connsiteX57" fmla="*/ 1676088 w 2264026"/>
              <a:gd name="connsiteY57" fmla="*/ 2537455 h 2581176"/>
              <a:gd name="connsiteX58" fmla="*/ 1557576 w 2264026"/>
              <a:gd name="connsiteY58" fmla="*/ 2559712 h 2581176"/>
              <a:gd name="connsiteX59" fmla="*/ 1442143 w 2264026"/>
              <a:gd name="connsiteY59" fmla="*/ 2575612 h 2581176"/>
              <a:gd name="connsiteX60" fmla="*/ 1330558 w 2264026"/>
              <a:gd name="connsiteY60" fmla="*/ 2581176 h 2581176"/>
              <a:gd name="connsiteX61" fmla="*/ 1221282 w 2264026"/>
              <a:gd name="connsiteY61" fmla="*/ 2579586 h 2581176"/>
              <a:gd name="connsiteX62" fmla="*/ 1115083 w 2264026"/>
              <a:gd name="connsiteY62" fmla="*/ 2569252 h 2581176"/>
              <a:gd name="connsiteX63" fmla="*/ 1010424 w 2264026"/>
              <a:gd name="connsiteY63" fmla="*/ 2550968 h 2581176"/>
              <a:gd name="connsiteX64" fmla="*/ 1005806 w 2264026"/>
              <a:gd name="connsiteY64" fmla="*/ 2524735 h 2581176"/>
              <a:gd name="connsiteX65" fmla="*/ 1000420 w 2264026"/>
              <a:gd name="connsiteY65" fmla="*/ 2494527 h 2581176"/>
              <a:gd name="connsiteX66" fmla="*/ 993494 w 2264026"/>
              <a:gd name="connsiteY66" fmla="*/ 2457960 h 2581176"/>
              <a:gd name="connsiteX67" fmla="*/ 988107 w 2264026"/>
              <a:gd name="connsiteY67" fmla="*/ 2419008 h 2581176"/>
              <a:gd name="connsiteX68" fmla="*/ 980411 w 2264026"/>
              <a:gd name="connsiteY68" fmla="*/ 2376876 h 2581176"/>
              <a:gd name="connsiteX69" fmla="*/ 972715 w 2264026"/>
              <a:gd name="connsiteY69" fmla="*/ 2333949 h 2581176"/>
              <a:gd name="connsiteX70" fmla="*/ 964250 w 2264026"/>
              <a:gd name="connsiteY70" fmla="*/ 2291817 h 2581176"/>
              <a:gd name="connsiteX71" fmla="*/ 954247 w 2264026"/>
              <a:gd name="connsiteY71" fmla="*/ 2251275 h 2581176"/>
              <a:gd name="connsiteX72" fmla="*/ 944242 w 2264026"/>
              <a:gd name="connsiteY72" fmla="*/ 2212323 h 2581176"/>
              <a:gd name="connsiteX73" fmla="*/ 931929 w 2264026"/>
              <a:gd name="connsiteY73" fmla="*/ 2178141 h 2581176"/>
              <a:gd name="connsiteX74" fmla="*/ 918847 w 2264026"/>
              <a:gd name="connsiteY74" fmla="*/ 2148728 h 2581176"/>
              <a:gd name="connsiteX75" fmla="*/ 904995 w 2264026"/>
              <a:gd name="connsiteY75" fmla="*/ 2125675 h 2581176"/>
              <a:gd name="connsiteX76" fmla="*/ 889604 w 2264026"/>
              <a:gd name="connsiteY76" fmla="*/ 2111366 h 2581176"/>
              <a:gd name="connsiteX77" fmla="*/ 872674 w 2264026"/>
              <a:gd name="connsiteY77" fmla="*/ 2104211 h 2581176"/>
              <a:gd name="connsiteX78" fmla="*/ 853435 w 2264026"/>
              <a:gd name="connsiteY78" fmla="*/ 2101031 h 2581176"/>
              <a:gd name="connsiteX79" fmla="*/ 831118 w 2264026"/>
              <a:gd name="connsiteY79" fmla="*/ 2102622 h 2581176"/>
              <a:gd name="connsiteX80" fmla="*/ 808801 w 2264026"/>
              <a:gd name="connsiteY80" fmla="*/ 2105801 h 2581176"/>
              <a:gd name="connsiteX81" fmla="*/ 788023 w 2264026"/>
              <a:gd name="connsiteY81" fmla="*/ 2111366 h 2581176"/>
              <a:gd name="connsiteX82" fmla="*/ 768014 w 2264026"/>
              <a:gd name="connsiteY82" fmla="*/ 2116930 h 2581176"/>
              <a:gd name="connsiteX83" fmla="*/ 749545 w 2264026"/>
              <a:gd name="connsiteY83" fmla="*/ 2122494 h 2581176"/>
              <a:gd name="connsiteX84" fmla="*/ 735693 w 2264026"/>
              <a:gd name="connsiteY84" fmla="*/ 2127264 h 2581176"/>
              <a:gd name="connsiteX85" fmla="*/ 702602 w 2264026"/>
              <a:gd name="connsiteY85" fmla="*/ 2138394 h 2581176"/>
              <a:gd name="connsiteX86" fmla="*/ 664894 w 2264026"/>
              <a:gd name="connsiteY86" fmla="*/ 2148728 h 2581176"/>
              <a:gd name="connsiteX87" fmla="*/ 622569 w 2264026"/>
              <a:gd name="connsiteY87" fmla="*/ 2157472 h 2581176"/>
              <a:gd name="connsiteX88" fmla="*/ 577935 w 2264026"/>
              <a:gd name="connsiteY88" fmla="*/ 2163037 h 2581176"/>
              <a:gd name="connsiteX89" fmla="*/ 533301 w 2264026"/>
              <a:gd name="connsiteY89" fmla="*/ 2167807 h 2581176"/>
              <a:gd name="connsiteX90" fmla="*/ 487897 w 2264026"/>
              <a:gd name="connsiteY90" fmla="*/ 2169396 h 2581176"/>
              <a:gd name="connsiteX91" fmla="*/ 444802 w 2264026"/>
              <a:gd name="connsiteY91" fmla="*/ 2166217 h 2581176"/>
              <a:gd name="connsiteX92" fmla="*/ 404016 w 2264026"/>
              <a:gd name="connsiteY92" fmla="*/ 2159062 h 2581176"/>
              <a:gd name="connsiteX93" fmla="*/ 381699 w 2264026"/>
              <a:gd name="connsiteY93" fmla="*/ 2153498 h 2581176"/>
              <a:gd name="connsiteX94" fmla="*/ 359382 w 2264026"/>
              <a:gd name="connsiteY94" fmla="*/ 2143163 h 2581176"/>
              <a:gd name="connsiteX95" fmla="*/ 337064 w 2264026"/>
              <a:gd name="connsiteY95" fmla="*/ 2131239 h 2581176"/>
              <a:gd name="connsiteX96" fmla="*/ 317826 w 2264026"/>
              <a:gd name="connsiteY96" fmla="*/ 2116930 h 2581176"/>
              <a:gd name="connsiteX97" fmla="*/ 297818 w 2264026"/>
              <a:gd name="connsiteY97" fmla="*/ 2099441 h 2581176"/>
              <a:gd name="connsiteX98" fmla="*/ 282426 w 2264026"/>
              <a:gd name="connsiteY98" fmla="*/ 2081158 h 2581176"/>
              <a:gd name="connsiteX99" fmla="*/ 271652 w 2264026"/>
              <a:gd name="connsiteY99" fmla="*/ 2058105 h 2581176"/>
              <a:gd name="connsiteX100" fmla="*/ 263187 w 2264026"/>
              <a:gd name="connsiteY100" fmla="*/ 2031871 h 2581176"/>
              <a:gd name="connsiteX101" fmla="*/ 260109 w 2264026"/>
              <a:gd name="connsiteY101" fmla="*/ 2003254 h 2581176"/>
              <a:gd name="connsiteX102" fmla="*/ 263187 w 2264026"/>
              <a:gd name="connsiteY102" fmla="*/ 1971456 h 2581176"/>
              <a:gd name="connsiteX103" fmla="*/ 267035 w 2264026"/>
              <a:gd name="connsiteY103" fmla="*/ 1949197 h 2581176"/>
              <a:gd name="connsiteX104" fmla="*/ 272422 w 2264026"/>
              <a:gd name="connsiteY104" fmla="*/ 1924554 h 2581176"/>
              <a:gd name="connsiteX105" fmla="*/ 278579 w 2264026"/>
              <a:gd name="connsiteY105" fmla="*/ 1899116 h 2581176"/>
              <a:gd name="connsiteX106" fmla="*/ 280887 w 2264026"/>
              <a:gd name="connsiteY106" fmla="*/ 1874473 h 2581176"/>
              <a:gd name="connsiteX107" fmla="*/ 280887 w 2264026"/>
              <a:gd name="connsiteY107" fmla="*/ 1848240 h 2581176"/>
              <a:gd name="connsiteX108" fmla="*/ 273961 w 2264026"/>
              <a:gd name="connsiteY108" fmla="*/ 1825187 h 2581176"/>
              <a:gd name="connsiteX109" fmla="*/ 267035 w 2264026"/>
              <a:gd name="connsiteY109" fmla="*/ 1812467 h 2581176"/>
              <a:gd name="connsiteX110" fmla="*/ 254722 w 2264026"/>
              <a:gd name="connsiteY110" fmla="*/ 1800544 h 2581176"/>
              <a:gd name="connsiteX111" fmla="*/ 241640 w 2264026"/>
              <a:gd name="connsiteY111" fmla="*/ 1791799 h 2581176"/>
              <a:gd name="connsiteX112" fmla="*/ 227788 w 2264026"/>
              <a:gd name="connsiteY112" fmla="*/ 1784644 h 2581176"/>
              <a:gd name="connsiteX113" fmla="*/ 213936 w 2264026"/>
              <a:gd name="connsiteY113" fmla="*/ 1774310 h 2581176"/>
              <a:gd name="connsiteX114" fmla="*/ 203163 w 2264026"/>
              <a:gd name="connsiteY114" fmla="*/ 1763181 h 2581176"/>
              <a:gd name="connsiteX115" fmla="*/ 194697 w 2264026"/>
              <a:gd name="connsiteY115" fmla="*/ 1748872 h 2581176"/>
              <a:gd name="connsiteX116" fmla="*/ 191619 w 2264026"/>
              <a:gd name="connsiteY116" fmla="*/ 1732974 h 2581176"/>
              <a:gd name="connsiteX117" fmla="*/ 193158 w 2264026"/>
              <a:gd name="connsiteY117" fmla="*/ 1717074 h 2581176"/>
              <a:gd name="connsiteX118" fmla="*/ 198545 w 2264026"/>
              <a:gd name="connsiteY118" fmla="*/ 1701970 h 2581176"/>
              <a:gd name="connsiteX119" fmla="*/ 205471 w 2264026"/>
              <a:gd name="connsiteY119" fmla="*/ 1689251 h 2581176"/>
              <a:gd name="connsiteX120" fmla="*/ 210088 w 2264026"/>
              <a:gd name="connsiteY120" fmla="*/ 1676532 h 2581176"/>
              <a:gd name="connsiteX121" fmla="*/ 187771 w 2264026"/>
              <a:gd name="connsiteY121" fmla="*/ 1660634 h 2581176"/>
              <a:gd name="connsiteX122" fmla="*/ 172380 w 2264026"/>
              <a:gd name="connsiteY122" fmla="*/ 1644735 h 2581176"/>
              <a:gd name="connsiteX123" fmla="*/ 163915 w 2264026"/>
              <a:gd name="connsiteY123" fmla="*/ 1628836 h 2581176"/>
              <a:gd name="connsiteX124" fmla="*/ 162376 w 2264026"/>
              <a:gd name="connsiteY124" fmla="*/ 1611347 h 2581176"/>
              <a:gd name="connsiteX125" fmla="*/ 164684 w 2264026"/>
              <a:gd name="connsiteY125" fmla="*/ 1595449 h 2581176"/>
              <a:gd name="connsiteX126" fmla="*/ 170841 w 2264026"/>
              <a:gd name="connsiteY126" fmla="*/ 1577960 h 2581176"/>
              <a:gd name="connsiteX127" fmla="*/ 179306 w 2264026"/>
              <a:gd name="connsiteY127" fmla="*/ 1560471 h 2581176"/>
              <a:gd name="connsiteX128" fmla="*/ 188541 w 2264026"/>
              <a:gd name="connsiteY128" fmla="*/ 1542983 h 2581176"/>
              <a:gd name="connsiteX129" fmla="*/ 197006 w 2264026"/>
              <a:gd name="connsiteY129" fmla="*/ 1524698 h 2581176"/>
              <a:gd name="connsiteX130" fmla="*/ 205471 w 2264026"/>
              <a:gd name="connsiteY130" fmla="*/ 1507210 h 2581176"/>
              <a:gd name="connsiteX131" fmla="*/ 210088 w 2264026"/>
              <a:gd name="connsiteY131" fmla="*/ 1488132 h 2581176"/>
              <a:gd name="connsiteX132" fmla="*/ 194697 w 2264026"/>
              <a:gd name="connsiteY132" fmla="*/ 1473822 h 2581176"/>
              <a:gd name="connsiteX133" fmla="*/ 173149 w 2264026"/>
              <a:gd name="connsiteY133" fmla="*/ 1462693 h 2581176"/>
              <a:gd name="connsiteX134" fmla="*/ 149294 w 2264026"/>
              <a:gd name="connsiteY134" fmla="*/ 1452359 h 2581176"/>
              <a:gd name="connsiteX135" fmla="*/ 124668 w 2264026"/>
              <a:gd name="connsiteY135" fmla="*/ 1443615 h 2581176"/>
              <a:gd name="connsiteX136" fmla="*/ 99272 w 2264026"/>
              <a:gd name="connsiteY136" fmla="*/ 1434870 h 2581176"/>
              <a:gd name="connsiteX137" fmla="*/ 73877 w 2264026"/>
              <a:gd name="connsiteY137" fmla="*/ 1426126 h 2581176"/>
              <a:gd name="connsiteX138" fmla="*/ 50021 w 2264026"/>
              <a:gd name="connsiteY138" fmla="*/ 1415792 h 2581176"/>
              <a:gd name="connsiteX139" fmla="*/ 30783 w 2264026"/>
              <a:gd name="connsiteY139" fmla="*/ 1404662 h 2581176"/>
              <a:gd name="connsiteX140" fmla="*/ 13852 w 2264026"/>
              <a:gd name="connsiteY140" fmla="*/ 1388764 h 2581176"/>
              <a:gd name="connsiteX141" fmla="*/ 3848 w 2264026"/>
              <a:gd name="connsiteY141" fmla="*/ 1369685 h 2581176"/>
              <a:gd name="connsiteX142" fmla="*/ 0 w 2264026"/>
              <a:gd name="connsiteY142" fmla="*/ 1349811 h 2581176"/>
              <a:gd name="connsiteX143" fmla="*/ 3079 w 2264026"/>
              <a:gd name="connsiteY143" fmla="*/ 1330733 h 2581176"/>
              <a:gd name="connsiteX144" fmla="*/ 10004 w 2264026"/>
              <a:gd name="connsiteY144" fmla="*/ 1313244 h 2581176"/>
              <a:gd name="connsiteX145" fmla="*/ 20778 w 2264026"/>
              <a:gd name="connsiteY145" fmla="*/ 1298935 h 2581176"/>
              <a:gd name="connsiteX146" fmla="*/ 33860 w 2264026"/>
              <a:gd name="connsiteY146" fmla="*/ 1284626 h 2581176"/>
              <a:gd name="connsiteX147" fmla="*/ 46173 w 2264026"/>
              <a:gd name="connsiteY147" fmla="*/ 1272702 h 2581176"/>
              <a:gd name="connsiteX148" fmla="*/ 56178 w 2264026"/>
              <a:gd name="connsiteY148" fmla="*/ 1263163 h 2581176"/>
              <a:gd name="connsiteX149" fmla="*/ 85421 w 2264026"/>
              <a:gd name="connsiteY149" fmla="*/ 1228186 h 2581176"/>
              <a:gd name="connsiteX150" fmla="*/ 116203 w 2264026"/>
              <a:gd name="connsiteY150" fmla="*/ 1196388 h 2581176"/>
              <a:gd name="connsiteX151" fmla="*/ 146985 w 2264026"/>
              <a:gd name="connsiteY151" fmla="*/ 1164590 h 2581176"/>
              <a:gd name="connsiteX152" fmla="*/ 176228 w 2264026"/>
              <a:gd name="connsiteY152" fmla="*/ 1129612 h 2581176"/>
              <a:gd name="connsiteX153" fmla="*/ 203932 w 2264026"/>
              <a:gd name="connsiteY153" fmla="*/ 1095430 h 2581176"/>
              <a:gd name="connsiteX154" fmla="*/ 229327 w 2264026"/>
              <a:gd name="connsiteY154" fmla="*/ 1056478 h 2581176"/>
              <a:gd name="connsiteX155" fmla="*/ 250105 w 2264026"/>
              <a:gd name="connsiteY155" fmla="*/ 1014346 h 2581176"/>
              <a:gd name="connsiteX156" fmla="*/ 261648 w 2264026"/>
              <a:gd name="connsiteY156" fmla="*/ 979368 h 2581176"/>
              <a:gd name="connsiteX157" fmla="*/ 265496 w 2264026"/>
              <a:gd name="connsiteY157" fmla="*/ 945186 h 2581176"/>
              <a:gd name="connsiteX158" fmla="*/ 265496 w 2264026"/>
              <a:gd name="connsiteY158" fmla="*/ 908619 h 2581176"/>
              <a:gd name="connsiteX159" fmla="*/ 264727 w 2264026"/>
              <a:gd name="connsiteY159" fmla="*/ 869666 h 2581176"/>
              <a:gd name="connsiteX160" fmla="*/ 263187 w 2264026"/>
              <a:gd name="connsiteY160" fmla="*/ 830715 h 2581176"/>
              <a:gd name="connsiteX161" fmla="*/ 264727 w 2264026"/>
              <a:gd name="connsiteY161" fmla="*/ 788583 h 2581176"/>
              <a:gd name="connsiteX162" fmla="*/ 268575 w 2264026"/>
              <a:gd name="connsiteY162" fmla="*/ 744066 h 2581176"/>
              <a:gd name="connsiteX163" fmla="*/ 311669 w 2264026"/>
              <a:gd name="connsiteY163" fmla="*/ 560434 h 2581176"/>
              <a:gd name="connsiteX164" fmla="*/ 338604 w 2264026"/>
              <a:gd name="connsiteY164" fmla="*/ 493659 h 2581176"/>
              <a:gd name="connsiteX165" fmla="*/ 370925 w 2264026"/>
              <a:gd name="connsiteY165" fmla="*/ 431654 h 2581176"/>
              <a:gd name="connsiteX166" fmla="*/ 408633 w 2264026"/>
              <a:gd name="connsiteY166" fmla="*/ 373623 h 2581176"/>
              <a:gd name="connsiteX167" fmla="*/ 451728 w 2264026"/>
              <a:gd name="connsiteY167" fmla="*/ 318772 h 2581176"/>
              <a:gd name="connsiteX168" fmla="*/ 499441 w 2264026"/>
              <a:gd name="connsiteY168" fmla="*/ 268691 h 2581176"/>
              <a:gd name="connsiteX169" fmla="*/ 551000 w 2264026"/>
              <a:gd name="connsiteY169" fmla="*/ 222584 h 2581176"/>
              <a:gd name="connsiteX170" fmla="*/ 607178 w 2264026"/>
              <a:gd name="connsiteY170" fmla="*/ 180452 h 2581176"/>
              <a:gd name="connsiteX171" fmla="*/ 665664 w 2264026"/>
              <a:gd name="connsiteY171" fmla="*/ 143089 h 2581176"/>
              <a:gd name="connsiteX172" fmla="*/ 728768 w 2264026"/>
              <a:gd name="connsiteY172" fmla="*/ 109702 h 2581176"/>
              <a:gd name="connsiteX173" fmla="*/ 793410 w 2264026"/>
              <a:gd name="connsiteY173" fmla="*/ 81879 h 2581176"/>
              <a:gd name="connsiteX174" fmla="*/ 858822 w 2264026"/>
              <a:gd name="connsiteY174" fmla="*/ 57236 h 2581176"/>
              <a:gd name="connsiteX175" fmla="*/ 1078914 w 2264026"/>
              <a:gd name="connsiteY175" fmla="*/ 7155 h 258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2264026" h="2581176">
                <a:moveTo>
                  <a:pt x="1166643" y="0"/>
                </a:moveTo>
                <a:lnTo>
                  <a:pt x="1265146" y="795"/>
                </a:lnTo>
                <a:lnTo>
                  <a:pt x="1357492" y="7949"/>
                </a:lnTo>
                <a:lnTo>
                  <a:pt x="1445222" y="19874"/>
                </a:lnTo>
                <a:lnTo>
                  <a:pt x="1529103" y="37362"/>
                </a:lnTo>
                <a:lnTo>
                  <a:pt x="1609136" y="58826"/>
                </a:lnTo>
                <a:lnTo>
                  <a:pt x="1683013" y="86649"/>
                </a:lnTo>
                <a:lnTo>
                  <a:pt x="1754582" y="116857"/>
                </a:lnTo>
                <a:lnTo>
                  <a:pt x="1819994" y="152629"/>
                </a:lnTo>
                <a:lnTo>
                  <a:pt x="1881558" y="193171"/>
                </a:lnTo>
                <a:lnTo>
                  <a:pt x="1940814" y="238483"/>
                </a:lnTo>
                <a:lnTo>
                  <a:pt x="1993913" y="286974"/>
                </a:lnTo>
                <a:lnTo>
                  <a:pt x="2042395" y="341031"/>
                </a:lnTo>
                <a:lnTo>
                  <a:pt x="2087798" y="397471"/>
                </a:lnTo>
                <a:lnTo>
                  <a:pt x="2127815" y="457886"/>
                </a:lnTo>
                <a:lnTo>
                  <a:pt x="2164754" y="521482"/>
                </a:lnTo>
                <a:lnTo>
                  <a:pt x="2189380" y="574743"/>
                </a:lnTo>
                <a:lnTo>
                  <a:pt x="2210927" y="634364"/>
                </a:lnTo>
                <a:lnTo>
                  <a:pt x="2230166" y="699549"/>
                </a:lnTo>
                <a:lnTo>
                  <a:pt x="2245557" y="770299"/>
                </a:lnTo>
                <a:lnTo>
                  <a:pt x="2257100" y="842638"/>
                </a:lnTo>
                <a:lnTo>
                  <a:pt x="2262487" y="917363"/>
                </a:lnTo>
                <a:lnTo>
                  <a:pt x="2264026" y="993678"/>
                </a:lnTo>
                <a:lnTo>
                  <a:pt x="2259409" y="1069197"/>
                </a:lnTo>
                <a:lnTo>
                  <a:pt x="2250174" y="1143127"/>
                </a:lnTo>
                <a:lnTo>
                  <a:pt x="2233244" y="1215467"/>
                </a:lnTo>
                <a:lnTo>
                  <a:pt x="2210927" y="1277471"/>
                </a:lnTo>
                <a:lnTo>
                  <a:pt x="2183993" y="1335503"/>
                </a:lnTo>
                <a:lnTo>
                  <a:pt x="2151672" y="1388764"/>
                </a:lnTo>
                <a:lnTo>
                  <a:pt x="2118581" y="1440435"/>
                </a:lnTo>
                <a:lnTo>
                  <a:pt x="2081642" y="1491311"/>
                </a:lnTo>
                <a:lnTo>
                  <a:pt x="2045473" y="1539008"/>
                </a:lnTo>
                <a:lnTo>
                  <a:pt x="2009304" y="1588294"/>
                </a:lnTo>
                <a:lnTo>
                  <a:pt x="1973904" y="1637580"/>
                </a:lnTo>
                <a:lnTo>
                  <a:pt x="1950049" y="1677327"/>
                </a:lnTo>
                <a:lnTo>
                  <a:pt x="1930810" y="1722639"/>
                </a:lnTo>
                <a:lnTo>
                  <a:pt x="1915418" y="1770336"/>
                </a:lnTo>
                <a:lnTo>
                  <a:pt x="1903106" y="1822007"/>
                </a:lnTo>
                <a:lnTo>
                  <a:pt x="1901567" y="1846650"/>
                </a:lnTo>
                <a:lnTo>
                  <a:pt x="1903106" y="1876063"/>
                </a:lnTo>
                <a:lnTo>
                  <a:pt x="1906953" y="1911835"/>
                </a:lnTo>
                <a:lnTo>
                  <a:pt x="1912340" y="1949197"/>
                </a:lnTo>
                <a:lnTo>
                  <a:pt x="1920805" y="1989739"/>
                </a:lnTo>
                <a:lnTo>
                  <a:pt x="1930810" y="2030282"/>
                </a:lnTo>
                <a:lnTo>
                  <a:pt x="1940814" y="2069234"/>
                </a:lnTo>
                <a:lnTo>
                  <a:pt x="1951588" y="2106596"/>
                </a:lnTo>
                <a:lnTo>
                  <a:pt x="1961592" y="2139983"/>
                </a:lnTo>
                <a:lnTo>
                  <a:pt x="1971596" y="2169396"/>
                </a:lnTo>
                <a:lnTo>
                  <a:pt x="1980061" y="2190860"/>
                </a:lnTo>
                <a:lnTo>
                  <a:pt x="1992374" y="2222658"/>
                </a:lnTo>
                <a:lnTo>
                  <a:pt x="2003917" y="2261609"/>
                </a:lnTo>
                <a:lnTo>
                  <a:pt x="2016230" y="2305332"/>
                </a:lnTo>
                <a:lnTo>
                  <a:pt x="2028543" y="2349848"/>
                </a:lnTo>
                <a:lnTo>
                  <a:pt x="2042395" y="2390390"/>
                </a:lnTo>
                <a:lnTo>
                  <a:pt x="2057017" y="2426163"/>
                </a:lnTo>
                <a:lnTo>
                  <a:pt x="1925423" y="2469885"/>
                </a:lnTo>
                <a:lnTo>
                  <a:pt x="1797677" y="2507246"/>
                </a:lnTo>
                <a:lnTo>
                  <a:pt x="1676088" y="2537455"/>
                </a:lnTo>
                <a:lnTo>
                  <a:pt x="1557576" y="2559712"/>
                </a:lnTo>
                <a:lnTo>
                  <a:pt x="1442143" y="2575612"/>
                </a:lnTo>
                <a:lnTo>
                  <a:pt x="1330558" y="2581176"/>
                </a:lnTo>
                <a:lnTo>
                  <a:pt x="1221282" y="2579586"/>
                </a:lnTo>
                <a:lnTo>
                  <a:pt x="1115083" y="2569252"/>
                </a:lnTo>
                <a:lnTo>
                  <a:pt x="1010424" y="2550968"/>
                </a:lnTo>
                <a:lnTo>
                  <a:pt x="1005806" y="2524735"/>
                </a:lnTo>
                <a:lnTo>
                  <a:pt x="1000420" y="2494527"/>
                </a:lnTo>
                <a:lnTo>
                  <a:pt x="993494" y="2457960"/>
                </a:lnTo>
                <a:lnTo>
                  <a:pt x="988107" y="2419008"/>
                </a:lnTo>
                <a:lnTo>
                  <a:pt x="980411" y="2376876"/>
                </a:lnTo>
                <a:lnTo>
                  <a:pt x="972715" y="2333949"/>
                </a:lnTo>
                <a:lnTo>
                  <a:pt x="964250" y="2291817"/>
                </a:lnTo>
                <a:lnTo>
                  <a:pt x="954247" y="2251275"/>
                </a:lnTo>
                <a:lnTo>
                  <a:pt x="944242" y="2212323"/>
                </a:lnTo>
                <a:lnTo>
                  <a:pt x="931929" y="2178141"/>
                </a:lnTo>
                <a:lnTo>
                  <a:pt x="918847" y="2148728"/>
                </a:lnTo>
                <a:lnTo>
                  <a:pt x="904995" y="2125675"/>
                </a:lnTo>
                <a:lnTo>
                  <a:pt x="889604" y="2111366"/>
                </a:lnTo>
                <a:lnTo>
                  <a:pt x="872674" y="2104211"/>
                </a:lnTo>
                <a:lnTo>
                  <a:pt x="853435" y="2101031"/>
                </a:lnTo>
                <a:lnTo>
                  <a:pt x="831118" y="2102622"/>
                </a:lnTo>
                <a:lnTo>
                  <a:pt x="808801" y="2105801"/>
                </a:lnTo>
                <a:lnTo>
                  <a:pt x="788023" y="2111366"/>
                </a:lnTo>
                <a:lnTo>
                  <a:pt x="768014" y="2116930"/>
                </a:lnTo>
                <a:lnTo>
                  <a:pt x="749545" y="2122494"/>
                </a:lnTo>
                <a:lnTo>
                  <a:pt x="735693" y="2127264"/>
                </a:lnTo>
                <a:lnTo>
                  <a:pt x="702602" y="2138394"/>
                </a:lnTo>
                <a:lnTo>
                  <a:pt x="664894" y="2148728"/>
                </a:lnTo>
                <a:lnTo>
                  <a:pt x="622569" y="2157472"/>
                </a:lnTo>
                <a:lnTo>
                  <a:pt x="577935" y="2163037"/>
                </a:lnTo>
                <a:lnTo>
                  <a:pt x="533301" y="2167807"/>
                </a:lnTo>
                <a:lnTo>
                  <a:pt x="487897" y="2169396"/>
                </a:lnTo>
                <a:lnTo>
                  <a:pt x="444802" y="2166217"/>
                </a:lnTo>
                <a:lnTo>
                  <a:pt x="404016" y="2159062"/>
                </a:lnTo>
                <a:lnTo>
                  <a:pt x="381699" y="2153498"/>
                </a:lnTo>
                <a:lnTo>
                  <a:pt x="359382" y="2143163"/>
                </a:lnTo>
                <a:lnTo>
                  <a:pt x="337064" y="2131239"/>
                </a:lnTo>
                <a:lnTo>
                  <a:pt x="317826" y="2116930"/>
                </a:lnTo>
                <a:lnTo>
                  <a:pt x="297818" y="2099441"/>
                </a:lnTo>
                <a:lnTo>
                  <a:pt x="282426" y="2081158"/>
                </a:lnTo>
                <a:lnTo>
                  <a:pt x="271652" y="2058105"/>
                </a:lnTo>
                <a:lnTo>
                  <a:pt x="263187" y="2031871"/>
                </a:lnTo>
                <a:lnTo>
                  <a:pt x="260109" y="2003254"/>
                </a:lnTo>
                <a:lnTo>
                  <a:pt x="263187" y="1971456"/>
                </a:lnTo>
                <a:lnTo>
                  <a:pt x="267035" y="1949197"/>
                </a:lnTo>
                <a:lnTo>
                  <a:pt x="272422" y="1924554"/>
                </a:lnTo>
                <a:lnTo>
                  <a:pt x="278579" y="1899116"/>
                </a:lnTo>
                <a:lnTo>
                  <a:pt x="280887" y="1874473"/>
                </a:lnTo>
                <a:lnTo>
                  <a:pt x="280887" y="1848240"/>
                </a:lnTo>
                <a:lnTo>
                  <a:pt x="273961" y="1825187"/>
                </a:lnTo>
                <a:lnTo>
                  <a:pt x="267035" y="1812467"/>
                </a:lnTo>
                <a:lnTo>
                  <a:pt x="254722" y="1800544"/>
                </a:lnTo>
                <a:lnTo>
                  <a:pt x="241640" y="1791799"/>
                </a:lnTo>
                <a:lnTo>
                  <a:pt x="227788" y="1784644"/>
                </a:lnTo>
                <a:lnTo>
                  <a:pt x="213936" y="1774310"/>
                </a:lnTo>
                <a:lnTo>
                  <a:pt x="203163" y="1763181"/>
                </a:lnTo>
                <a:lnTo>
                  <a:pt x="194697" y="1748872"/>
                </a:lnTo>
                <a:lnTo>
                  <a:pt x="191619" y="1732974"/>
                </a:lnTo>
                <a:lnTo>
                  <a:pt x="193158" y="1717074"/>
                </a:lnTo>
                <a:lnTo>
                  <a:pt x="198545" y="1701970"/>
                </a:lnTo>
                <a:lnTo>
                  <a:pt x="205471" y="1689251"/>
                </a:lnTo>
                <a:lnTo>
                  <a:pt x="210088" y="1676532"/>
                </a:lnTo>
                <a:lnTo>
                  <a:pt x="187771" y="1660634"/>
                </a:lnTo>
                <a:lnTo>
                  <a:pt x="172380" y="1644735"/>
                </a:lnTo>
                <a:lnTo>
                  <a:pt x="163915" y="1628836"/>
                </a:lnTo>
                <a:lnTo>
                  <a:pt x="162376" y="1611347"/>
                </a:lnTo>
                <a:lnTo>
                  <a:pt x="164684" y="1595449"/>
                </a:lnTo>
                <a:lnTo>
                  <a:pt x="170841" y="1577960"/>
                </a:lnTo>
                <a:lnTo>
                  <a:pt x="179306" y="1560471"/>
                </a:lnTo>
                <a:lnTo>
                  <a:pt x="188541" y="1542983"/>
                </a:lnTo>
                <a:lnTo>
                  <a:pt x="197006" y="1524698"/>
                </a:lnTo>
                <a:lnTo>
                  <a:pt x="205471" y="1507210"/>
                </a:lnTo>
                <a:lnTo>
                  <a:pt x="210088" y="1488132"/>
                </a:lnTo>
                <a:lnTo>
                  <a:pt x="194697" y="1473822"/>
                </a:lnTo>
                <a:lnTo>
                  <a:pt x="173149" y="1462693"/>
                </a:lnTo>
                <a:lnTo>
                  <a:pt x="149294" y="1452359"/>
                </a:lnTo>
                <a:lnTo>
                  <a:pt x="124668" y="1443615"/>
                </a:lnTo>
                <a:lnTo>
                  <a:pt x="99272" y="1434870"/>
                </a:lnTo>
                <a:lnTo>
                  <a:pt x="73877" y="1426126"/>
                </a:lnTo>
                <a:lnTo>
                  <a:pt x="50021" y="1415792"/>
                </a:lnTo>
                <a:lnTo>
                  <a:pt x="30783" y="1404662"/>
                </a:lnTo>
                <a:lnTo>
                  <a:pt x="13852" y="1388764"/>
                </a:lnTo>
                <a:lnTo>
                  <a:pt x="3848" y="1369685"/>
                </a:lnTo>
                <a:lnTo>
                  <a:pt x="0" y="1349811"/>
                </a:lnTo>
                <a:lnTo>
                  <a:pt x="3079" y="1330733"/>
                </a:lnTo>
                <a:lnTo>
                  <a:pt x="10004" y="1313244"/>
                </a:lnTo>
                <a:lnTo>
                  <a:pt x="20778" y="1298935"/>
                </a:lnTo>
                <a:lnTo>
                  <a:pt x="33860" y="1284626"/>
                </a:lnTo>
                <a:lnTo>
                  <a:pt x="46173" y="1272702"/>
                </a:lnTo>
                <a:lnTo>
                  <a:pt x="56178" y="1263163"/>
                </a:lnTo>
                <a:lnTo>
                  <a:pt x="85421" y="1228186"/>
                </a:lnTo>
                <a:lnTo>
                  <a:pt x="116203" y="1196388"/>
                </a:lnTo>
                <a:lnTo>
                  <a:pt x="146985" y="1164590"/>
                </a:lnTo>
                <a:lnTo>
                  <a:pt x="176228" y="1129612"/>
                </a:lnTo>
                <a:lnTo>
                  <a:pt x="203932" y="1095430"/>
                </a:lnTo>
                <a:lnTo>
                  <a:pt x="229327" y="1056478"/>
                </a:lnTo>
                <a:lnTo>
                  <a:pt x="250105" y="1014346"/>
                </a:lnTo>
                <a:lnTo>
                  <a:pt x="261648" y="979368"/>
                </a:lnTo>
                <a:lnTo>
                  <a:pt x="265496" y="945186"/>
                </a:lnTo>
                <a:lnTo>
                  <a:pt x="265496" y="908619"/>
                </a:lnTo>
                <a:lnTo>
                  <a:pt x="264727" y="869666"/>
                </a:lnTo>
                <a:lnTo>
                  <a:pt x="263187" y="830715"/>
                </a:lnTo>
                <a:lnTo>
                  <a:pt x="264727" y="788583"/>
                </a:lnTo>
                <a:lnTo>
                  <a:pt x="268575" y="744066"/>
                </a:lnTo>
                <a:lnTo>
                  <a:pt x="311669" y="560434"/>
                </a:lnTo>
                <a:lnTo>
                  <a:pt x="338604" y="493659"/>
                </a:lnTo>
                <a:lnTo>
                  <a:pt x="370925" y="431654"/>
                </a:lnTo>
                <a:lnTo>
                  <a:pt x="408633" y="373623"/>
                </a:lnTo>
                <a:lnTo>
                  <a:pt x="451728" y="318772"/>
                </a:lnTo>
                <a:lnTo>
                  <a:pt x="499441" y="268691"/>
                </a:lnTo>
                <a:lnTo>
                  <a:pt x="551000" y="222584"/>
                </a:lnTo>
                <a:lnTo>
                  <a:pt x="607178" y="180452"/>
                </a:lnTo>
                <a:lnTo>
                  <a:pt x="665664" y="143089"/>
                </a:lnTo>
                <a:lnTo>
                  <a:pt x="728768" y="109702"/>
                </a:lnTo>
                <a:lnTo>
                  <a:pt x="793410" y="81879"/>
                </a:lnTo>
                <a:lnTo>
                  <a:pt x="858822" y="57236"/>
                </a:lnTo>
                <a:lnTo>
                  <a:pt x="1078914" y="7155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grpSp>
        <p:nvGrpSpPr>
          <p:cNvPr id="20" name="Group 115">
            <a:extLst>
              <a:ext uri="{FF2B5EF4-FFF2-40B4-BE49-F238E27FC236}">
                <a16:creationId xmlns:a16="http://schemas.microsoft.com/office/drawing/2014/main" id="{09F0136A-4844-4DD4-994F-66983DE3D6A9}"/>
              </a:ext>
            </a:extLst>
          </p:cNvPr>
          <p:cNvGrpSpPr/>
          <p:nvPr/>
        </p:nvGrpSpPr>
        <p:grpSpPr>
          <a:xfrm>
            <a:off x="301662" y="161230"/>
            <a:ext cx="584549" cy="518609"/>
            <a:chOff x="4075204" y="1700703"/>
            <a:chExt cx="3961307" cy="3485138"/>
          </a:xfrm>
        </p:grpSpPr>
        <p:sp>
          <p:nvSpPr>
            <p:cNvPr id="21" name="Freeform: Shape 116">
              <a:extLst>
                <a:ext uri="{FF2B5EF4-FFF2-40B4-BE49-F238E27FC236}">
                  <a16:creationId xmlns:a16="http://schemas.microsoft.com/office/drawing/2014/main" id="{B85B6BB8-AD1C-4804-AAC3-B787DF148948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Freeform: Shape 117">
              <a:extLst>
                <a:ext uri="{FF2B5EF4-FFF2-40B4-BE49-F238E27FC236}">
                  <a16:creationId xmlns:a16="http://schemas.microsoft.com/office/drawing/2014/main" id="{13BBB3D6-CD3F-4FE8-BF84-0A504E6B6914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Freeform: Shape 118">
              <a:extLst>
                <a:ext uri="{FF2B5EF4-FFF2-40B4-BE49-F238E27FC236}">
                  <a16:creationId xmlns:a16="http://schemas.microsoft.com/office/drawing/2014/main" id="{85E50E24-3942-404B-9130-A8605383AF86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Freeform: Shape 119">
              <a:extLst>
                <a:ext uri="{FF2B5EF4-FFF2-40B4-BE49-F238E27FC236}">
                  <a16:creationId xmlns:a16="http://schemas.microsoft.com/office/drawing/2014/main" id="{8CD6025F-A66E-42AD-BDE3-849EE051819D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Freeform: Shape 120">
              <a:extLst>
                <a:ext uri="{FF2B5EF4-FFF2-40B4-BE49-F238E27FC236}">
                  <a16:creationId xmlns:a16="http://schemas.microsoft.com/office/drawing/2014/main" id="{A4F9F8F7-4542-4F90-9D01-60A0045386B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Freeform: Shape 121">
              <a:extLst>
                <a:ext uri="{FF2B5EF4-FFF2-40B4-BE49-F238E27FC236}">
                  <a16:creationId xmlns:a16="http://schemas.microsoft.com/office/drawing/2014/main" id="{A61F7FB2-6948-4656-8F2E-DEBBE9B59728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Freeform: Shape 122">
              <a:extLst>
                <a:ext uri="{FF2B5EF4-FFF2-40B4-BE49-F238E27FC236}">
                  <a16:creationId xmlns:a16="http://schemas.microsoft.com/office/drawing/2014/main" id="{FFC059D6-99B5-453F-8D79-14EA164D7DED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Freeform: Shape 123">
              <a:extLst>
                <a:ext uri="{FF2B5EF4-FFF2-40B4-BE49-F238E27FC236}">
                  <a16:creationId xmlns:a16="http://schemas.microsoft.com/office/drawing/2014/main" id="{23F5B3CD-6C34-4BE3-812B-7138FC6870C6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Freeform: Shape 124">
              <a:extLst>
                <a:ext uri="{FF2B5EF4-FFF2-40B4-BE49-F238E27FC236}">
                  <a16:creationId xmlns:a16="http://schemas.microsoft.com/office/drawing/2014/main" id="{4CA34B3C-3AA7-4345-8C4B-16ECCF0981FE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Freeform: Shape 125">
              <a:extLst>
                <a:ext uri="{FF2B5EF4-FFF2-40B4-BE49-F238E27FC236}">
                  <a16:creationId xmlns:a16="http://schemas.microsoft.com/office/drawing/2014/main" id="{B8C0C1DA-2EE0-4ACA-B18D-3EA0FE0ED790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Freeform: Shape 126">
              <a:extLst>
                <a:ext uri="{FF2B5EF4-FFF2-40B4-BE49-F238E27FC236}">
                  <a16:creationId xmlns:a16="http://schemas.microsoft.com/office/drawing/2014/main" id="{C051A332-FB49-4BC8-B07F-C8F39792A7C1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Freeform: Shape 127">
              <a:extLst>
                <a:ext uri="{FF2B5EF4-FFF2-40B4-BE49-F238E27FC236}">
                  <a16:creationId xmlns:a16="http://schemas.microsoft.com/office/drawing/2014/main" id="{E6C2FF0F-7BC1-4FA9-827F-350AB35FF954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Freeform: Shape 128">
              <a:extLst>
                <a:ext uri="{FF2B5EF4-FFF2-40B4-BE49-F238E27FC236}">
                  <a16:creationId xmlns:a16="http://schemas.microsoft.com/office/drawing/2014/main" id="{25468A24-0AA0-4EE0-BE2D-71BA7399088B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Freeform: Shape 129">
              <a:extLst>
                <a:ext uri="{FF2B5EF4-FFF2-40B4-BE49-F238E27FC236}">
                  <a16:creationId xmlns:a16="http://schemas.microsoft.com/office/drawing/2014/main" id="{73FCCFB7-78D4-4B44-8EEC-97F70D32FFF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Freeform: Shape 130">
              <a:extLst>
                <a:ext uri="{FF2B5EF4-FFF2-40B4-BE49-F238E27FC236}">
                  <a16:creationId xmlns:a16="http://schemas.microsoft.com/office/drawing/2014/main" id="{739702E4-4F5C-4768-938E-C632E1F1D3E9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Freeform: Shape 131">
              <a:extLst>
                <a:ext uri="{FF2B5EF4-FFF2-40B4-BE49-F238E27FC236}">
                  <a16:creationId xmlns:a16="http://schemas.microsoft.com/office/drawing/2014/main" id="{5CCB3B30-9D05-43C5-9486-99E0BFE5F4B7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Freeform: Shape 132">
              <a:extLst>
                <a:ext uri="{FF2B5EF4-FFF2-40B4-BE49-F238E27FC236}">
                  <a16:creationId xmlns:a16="http://schemas.microsoft.com/office/drawing/2014/main" id="{C06D2697-F6BA-4EF1-A4D7-597D2F19CE2E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Freeform: Shape 133">
              <a:extLst>
                <a:ext uri="{FF2B5EF4-FFF2-40B4-BE49-F238E27FC236}">
                  <a16:creationId xmlns:a16="http://schemas.microsoft.com/office/drawing/2014/main" id="{97EB0103-2672-4AA1-9F86-7D465C4CBA61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Freeform: Shape 134">
              <a:extLst>
                <a:ext uri="{FF2B5EF4-FFF2-40B4-BE49-F238E27FC236}">
                  <a16:creationId xmlns:a16="http://schemas.microsoft.com/office/drawing/2014/main" id="{7747359F-5841-46CA-A41C-DC27DD9E2D8D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Freeform: Shape 135">
              <a:extLst>
                <a:ext uri="{FF2B5EF4-FFF2-40B4-BE49-F238E27FC236}">
                  <a16:creationId xmlns:a16="http://schemas.microsoft.com/office/drawing/2014/main" id="{5C6C5B75-0A64-4234-A8C1-82D03668286E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Freeform: Shape 136">
              <a:extLst>
                <a:ext uri="{FF2B5EF4-FFF2-40B4-BE49-F238E27FC236}">
                  <a16:creationId xmlns:a16="http://schemas.microsoft.com/office/drawing/2014/main" id="{970777C5-3E11-4279-A88B-C3AC249388FE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Freeform: Shape 137">
              <a:extLst>
                <a:ext uri="{FF2B5EF4-FFF2-40B4-BE49-F238E27FC236}">
                  <a16:creationId xmlns:a16="http://schemas.microsoft.com/office/drawing/2014/main" id="{058A26D4-9B56-4294-A220-B0B6ECF7412F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Freeform: Shape 138">
              <a:extLst>
                <a:ext uri="{FF2B5EF4-FFF2-40B4-BE49-F238E27FC236}">
                  <a16:creationId xmlns:a16="http://schemas.microsoft.com/office/drawing/2014/main" id="{3E9DEFFF-DDA7-4797-A6AE-43DF03DBACD7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Freeform: Shape 139">
              <a:extLst>
                <a:ext uri="{FF2B5EF4-FFF2-40B4-BE49-F238E27FC236}">
                  <a16:creationId xmlns:a16="http://schemas.microsoft.com/office/drawing/2014/main" id="{93C0AD2C-1209-4AFF-8900-FAE21D8243FA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Freeform: Shape 140">
              <a:extLst>
                <a:ext uri="{FF2B5EF4-FFF2-40B4-BE49-F238E27FC236}">
                  <a16:creationId xmlns:a16="http://schemas.microsoft.com/office/drawing/2014/main" id="{1182EE8C-0897-4A8D-9404-FB5E1A17CFC6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Freeform: Shape 141">
              <a:extLst>
                <a:ext uri="{FF2B5EF4-FFF2-40B4-BE49-F238E27FC236}">
                  <a16:creationId xmlns:a16="http://schemas.microsoft.com/office/drawing/2014/main" id="{9685548E-4F06-4BBB-B6E7-222899069E1D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Freeform: Shape 142">
              <a:extLst>
                <a:ext uri="{FF2B5EF4-FFF2-40B4-BE49-F238E27FC236}">
                  <a16:creationId xmlns:a16="http://schemas.microsoft.com/office/drawing/2014/main" id="{2BBF0035-D14C-4C1D-B4A0-DD769A6D793C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Freeform: Shape 143">
              <a:extLst>
                <a:ext uri="{FF2B5EF4-FFF2-40B4-BE49-F238E27FC236}">
                  <a16:creationId xmlns:a16="http://schemas.microsoft.com/office/drawing/2014/main" id="{415CC1CD-2A27-48EF-8030-AA88DFB7F543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Freeform: Shape 144">
              <a:extLst>
                <a:ext uri="{FF2B5EF4-FFF2-40B4-BE49-F238E27FC236}">
                  <a16:creationId xmlns:a16="http://schemas.microsoft.com/office/drawing/2014/main" id="{0033A977-521B-42A6-B0A1-5CA50BCD3E37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Freeform: Shape 145">
              <a:extLst>
                <a:ext uri="{FF2B5EF4-FFF2-40B4-BE49-F238E27FC236}">
                  <a16:creationId xmlns:a16="http://schemas.microsoft.com/office/drawing/2014/main" id="{DAC95941-436F-4411-8C94-2B9C40BF2C49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Freeform: Shape 146">
              <a:extLst>
                <a:ext uri="{FF2B5EF4-FFF2-40B4-BE49-F238E27FC236}">
                  <a16:creationId xmlns:a16="http://schemas.microsoft.com/office/drawing/2014/main" id="{8E3FA047-5F0D-4F3C-811B-5CFFBF11AEC6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Freeform: Shape 147">
              <a:extLst>
                <a:ext uri="{FF2B5EF4-FFF2-40B4-BE49-F238E27FC236}">
                  <a16:creationId xmlns:a16="http://schemas.microsoft.com/office/drawing/2014/main" id="{E6E43330-22DD-4891-B3C3-DBFC0CDC793C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8" name="Freeform: Shape 148">
              <a:extLst>
                <a:ext uri="{FF2B5EF4-FFF2-40B4-BE49-F238E27FC236}">
                  <a16:creationId xmlns:a16="http://schemas.microsoft.com/office/drawing/2014/main" id="{B1468629-5D49-4D50-B675-3B9A8F2C8EEC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Freeform: Shape 149">
              <a:extLst>
                <a:ext uri="{FF2B5EF4-FFF2-40B4-BE49-F238E27FC236}">
                  <a16:creationId xmlns:a16="http://schemas.microsoft.com/office/drawing/2014/main" id="{F7CF76D1-88A9-49AB-B5AF-A41DAE5F51EA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Freeform: Shape 150">
              <a:extLst>
                <a:ext uri="{FF2B5EF4-FFF2-40B4-BE49-F238E27FC236}">
                  <a16:creationId xmlns:a16="http://schemas.microsoft.com/office/drawing/2014/main" id="{2865C8D7-26E5-4822-81A8-2F908CDFE94E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Freeform: Shape 151">
              <a:extLst>
                <a:ext uri="{FF2B5EF4-FFF2-40B4-BE49-F238E27FC236}">
                  <a16:creationId xmlns:a16="http://schemas.microsoft.com/office/drawing/2014/main" id="{F1F613E0-78BB-4919-895B-F81AFDE1A555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5A27262-9816-5E1E-D90D-C7BF76D0B584}"/>
              </a:ext>
            </a:extLst>
          </p:cNvPr>
          <p:cNvSpPr txBox="1"/>
          <p:nvPr/>
        </p:nvSpPr>
        <p:spPr>
          <a:xfrm>
            <a:off x="-614877" y="4973481"/>
            <a:ext cx="671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C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P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P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M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C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E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A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S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U</a:t>
            </a:r>
            <a:r>
              <a:rPr lang="en-US" sz="1200" b="1" dirty="0">
                <a:solidFill>
                  <a:srgbClr val="C00000"/>
                </a:solidFill>
                <a:cs typeface="Courier New" pitchFamily="49" charset="0"/>
              </a:rPr>
              <a:t>(2bits) 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U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B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O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640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Control Signals</a:t>
            </a:r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903720" y="6192275"/>
            <a:ext cx="5366243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7862495" y="3554046"/>
            <a:ext cx="3165170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</a:t>
            </a:r>
            <a:br>
              <a:rPr lang="en-US" dirty="0"/>
            </a:br>
            <a:r>
              <a:rPr lang="en-US" dirty="0"/>
              <a:t>Sequencer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070397" y="4877797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316222" y="4877797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562047" y="4877796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773705" y="4877796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985363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197021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404005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624448" y="4866488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939441" y="4868438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013667" y="4869776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225325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488786" y="4877795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754470" y="488806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62495" y="56018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08473" y="564175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95022" y="56326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98445" y="56018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17507" y="56172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29582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527698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783362" y="56326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081128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354178" y="5632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653070" y="5608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51768" y="1302541"/>
          <a:ext cx="6593683" cy="4820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08452">
                  <a:extLst>
                    <a:ext uri="{9D8B030D-6E8A-4147-A177-3AD203B41FA5}">
                      <a16:colId xmlns:a16="http://schemas.microsoft.com/office/drawing/2014/main" val="570748106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721125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49337141"/>
                    </a:ext>
                  </a:extLst>
                </a:gridCol>
                <a:gridCol w="3604031">
                  <a:extLst>
                    <a:ext uri="{9D8B030D-6E8A-4147-A177-3AD203B41FA5}">
                      <a16:colId xmlns:a16="http://schemas.microsoft.com/office/drawing/2014/main" val="32286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96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Increase</a:t>
                      </a:r>
                      <a:r>
                        <a:rPr lang="en-US" sz="1600" b="1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PC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68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PC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18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MAR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72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RAM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409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IR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51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IR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374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ACC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9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ACC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56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Select ALU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66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ALU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64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Register B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111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OUT Register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6896183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9286993" y="56352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F82B7F-14A5-A02D-C3F0-ABD742AFB34C}"/>
              </a:ext>
            </a:extLst>
          </p:cNvPr>
          <p:cNvCxnSpPr/>
          <p:nvPr/>
        </p:nvCxnSpPr>
        <p:spPr>
          <a:xfrm>
            <a:off x="10725150" y="568071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FBFC1-EFA1-F31B-71FC-830FA3A727E6}"/>
              </a:ext>
            </a:extLst>
          </p:cNvPr>
          <p:cNvCxnSpPr/>
          <p:nvPr/>
        </p:nvCxnSpPr>
        <p:spPr>
          <a:xfrm>
            <a:off x="10406871" y="568071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D0D22-D4C2-ACA9-84CD-085F684DA359}"/>
              </a:ext>
            </a:extLst>
          </p:cNvPr>
          <p:cNvCxnSpPr/>
          <p:nvPr/>
        </p:nvCxnSpPr>
        <p:spPr>
          <a:xfrm>
            <a:off x="9107275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54D022-9B90-1615-9B51-136AEA784E8C}"/>
              </a:ext>
            </a:extLst>
          </p:cNvPr>
          <p:cNvCxnSpPr/>
          <p:nvPr/>
        </p:nvCxnSpPr>
        <p:spPr>
          <a:xfrm>
            <a:off x="8451557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A6811D-40C4-73D6-1DA3-727BDB699E1E}"/>
              </a:ext>
            </a:extLst>
          </p:cNvPr>
          <p:cNvCxnSpPr/>
          <p:nvPr/>
        </p:nvCxnSpPr>
        <p:spPr>
          <a:xfrm>
            <a:off x="8691790" y="568071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C75159-4F63-C676-F840-ED459C663138}"/>
              </a:ext>
            </a:extLst>
          </p:cNvPr>
          <p:cNvCxnSpPr/>
          <p:nvPr/>
        </p:nvCxnSpPr>
        <p:spPr>
          <a:xfrm>
            <a:off x="9330780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AC8423-8F66-D671-8BD5-AEF4F842CFA3}"/>
              </a:ext>
            </a:extLst>
          </p:cNvPr>
          <p:cNvCxnSpPr/>
          <p:nvPr/>
        </p:nvCxnSpPr>
        <p:spPr>
          <a:xfrm>
            <a:off x="8893923" y="5688330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3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Ibrahim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6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Youssef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9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26145" y="387956"/>
            <a:ext cx="391131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solidFill>
                  <a:schemeClr val="bg1"/>
                </a:solidFill>
              </a:rPr>
              <a:t>Instruction Set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30D492-25A6-4571-81D3-6B733764A747}"/>
              </a:ext>
            </a:extLst>
          </p:cNvPr>
          <p:cNvGrpSpPr/>
          <p:nvPr/>
        </p:nvGrpSpPr>
        <p:grpSpPr>
          <a:xfrm>
            <a:off x="10254800" y="109765"/>
            <a:ext cx="1881243" cy="1705635"/>
            <a:chOff x="525635" y="2994947"/>
            <a:chExt cx="2142630" cy="1962546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46F0422-5D20-4BF8-8726-B11B91AF676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5A4CFD-44AC-47F9-BC8A-5F63CC0BEAAD}"/>
                </a:ext>
              </a:extLst>
            </p:cNvPr>
            <p:cNvGrpSpPr/>
            <p:nvPr/>
          </p:nvGrpSpPr>
          <p:grpSpPr>
            <a:xfrm>
              <a:off x="734922" y="2994947"/>
              <a:ext cx="1702327" cy="1794028"/>
              <a:chOff x="734922" y="2994947"/>
              <a:chExt cx="1702327" cy="1794028"/>
            </a:xfrm>
          </p:grpSpPr>
          <p:sp>
            <p:nvSpPr>
              <p:cNvPr id="8" name="Freeform: Shape 73">
                <a:extLst>
                  <a:ext uri="{FF2B5EF4-FFF2-40B4-BE49-F238E27FC236}">
                    <a16:creationId xmlns:a16="http://schemas.microsoft.com/office/drawing/2014/main" id="{3C056546-5C69-40A1-9C86-3D07CD31F89B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7">
                <a:extLst>
                  <a:ext uri="{FF2B5EF4-FFF2-40B4-BE49-F238E27FC236}">
                    <a16:creationId xmlns:a16="http://schemas.microsoft.com/office/drawing/2014/main" id="{5C45C0B1-56DC-4E1C-865F-EEF933F360E9}"/>
                  </a:ext>
                </a:extLst>
              </p:cNvPr>
              <p:cNvGrpSpPr/>
              <p:nvPr/>
            </p:nvGrpSpPr>
            <p:grpSpPr>
              <a:xfrm>
                <a:off x="734922" y="3164366"/>
                <a:ext cx="1702327" cy="1624609"/>
                <a:chOff x="6909665" y="4219410"/>
                <a:chExt cx="1724101" cy="1624609"/>
              </a:xfrm>
              <a:noFill/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2AF943-8B7F-41E0-8D80-007D7ADECE35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LDA</a:t>
                  </a:r>
                  <a:r>
                    <a:rPr lang="en-US" altLang="ko-KR" b="1" dirty="0">
                      <a:cs typeface="Arial" pitchFamily="34" charset="0"/>
                    </a:rPr>
                    <a:t> </a:t>
                  </a:r>
                  <a:endParaRPr lang="ko-KR" altLang="en-US" b="1" dirty="0">
                    <a:cs typeface="Arial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401B46C-8426-42A9-B107-B13245BED3BD}"/>
                    </a:ext>
                  </a:extLst>
                </p:cNvPr>
                <p:cNvSpPr txBox="1"/>
                <p:nvPr/>
              </p:nvSpPr>
              <p:spPr>
                <a:xfrm>
                  <a:off x="6909665" y="4746199"/>
                  <a:ext cx="1724101" cy="109782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cs typeface="Arial" pitchFamily="34" charset="0"/>
                    </a:rPr>
                    <a:t>000 ADDRESS</a:t>
                  </a:r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MEM[MAR]</a:t>
                  </a:r>
                </a:p>
                <a:p>
                  <a:pPr algn="ctr"/>
                  <a:endParaRPr lang="ko-KR" altLang="en-US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08F55-0203-4603-808F-01FED441B84B}"/>
              </a:ext>
            </a:extLst>
          </p:cNvPr>
          <p:cNvGrpSpPr/>
          <p:nvPr/>
        </p:nvGrpSpPr>
        <p:grpSpPr>
          <a:xfrm>
            <a:off x="8502072" y="90827"/>
            <a:ext cx="1881243" cy="1705635"/>
            <a:chOff x="525635" y="2994947"/>
            <a:chExt cx="2142630" cy="1962546"/>
          </a:xfrm>
        </p:grpSpPr>
        <p:sp>
          <p:nvSpPr>
            <p:cNvPr id="13" name="Hexagon 5">
              <a:extLst>
                <a:ext uri="{FF2B5EF4-FFF2-40B4-BE49-F238E27FC236}">
                  <a16:creationId xmlns:a16="http://schemas.microsoft.com/office/drawing/2014/main" id="{4861B011-9DEE-4BAF-8FA4-3073FDE32CF2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7B1B9-60B9-488E-A711-6EE9A6D93C69}"/>
                </a:ext>
              </a:extLst>
            </p:cNvPr>
            <p:cNvGrpSpPr/>
            <p:nvPr/>
          </p:nvGrpSpPr>
          <p:grpSpPr>
            <a:xfrm>
              <a:off x="641291" y="2994947"/>
              <a:ext cx="1859979" cy="1923667"/>
              <a:chOff x="641291" y="2994947"/>
              <a:chExt cx="1859979" cy="1923667"/>
            </a:xfrm>
          </p:grpSpPr>
          <p:sp>
            <p:nvSpPr>
              <p:cNvPr id="15" name="Freeform: Shape 73">
                <a:extLst>
                  <a:ext uri="{FF2B5EF4-FFF2-40B4-BE49-F238E27FC236}">
                    <a16:creationId xmlns:a16="http://schemas.microsoft.com/office/drawing/2014/main" id="{EC3F8389-6A74-458A-B65B-29FA90A7404F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37">
                <a:extLst>
                  <a:ext uri="{FF2B5EF4-FFF2-40B4-BE49-F238E27FC236}">
                    <a16:creationId xmlns:a16="http://schemas.microsoft.com/office/drawing/2014/main" id="{A7F5BD7D-81C0-4644-8E38-69C78391B5A4}"/>
                  </a:ext>
                </a:extLst>
              </p:cNvPr>
              <p:cNvGrpSpPr/>
              <p:nvPr/>
            </p:nvGrpSpPr>
            <p:grpSpPr>
              <a:xfrm>
                <a:off x="641291" y="3164366"/>
                <a:ext cx="1859979" cy="1754248"/>
                <a:chOff x="6814835" y="4219410"/>
                <a:chExt cx="1883769" cy="1754248"/>
              </a:xfrm>
              <a:noFill/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813C3-4548-4D30-8917-F03A4090414C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SUB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8DB743-007F-4186-BB28-4D2E182E19EE}"/>
                    </a:ext>
                  </a:extLst>
                </p:cNvPr>
                <p:cNvSpPr txBox="1"/>
                <p:nvPr/>
              </p:nvSpPr>
              <p:spPr>
                <a:xfrm>
                  <a:off x="6814835" y="4627944"/>
                  <a:ext cx="1883769" cy="13457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cs typeface="Arial" pitchFamily="34" charset="0"/>
                    </a:rPr>
                    <a:t>010 ADDRESS</a:t>
                  </a:r>
                </a:p>
                <a:p>
                  <a:pPr algn="ctr"/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</a:t>
                  </a:r>
                  <a:r>
                    <a:rPr lang="ar-EG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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 AC-B</a:t>
                  </a:r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ko-KR" altLang="en-US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FB27BD-1329-4CAE-8DB9-17928534597F}"/>
              </a:ext>
            </a:extLst>
          </p:cNvPr>
          <p:cNvGrpSpPr/>
          <p:nvPr/>
        </p:nvGrpSpPr>
        <p:grpSpPr>
          <a:xfrm>
            <a:off x="9336774" y="1612765"/>
            <a:ext cx="1881243" cy="1743036"/>
            <a:chOff x="525635" y="2994947"/>
            <a:chExt cx="2142630" cy="2005580"/>
          </a:xfrm>
        </p:grpSpPr>
        <p:sp>
          <p:nvSpPr>
            <p:cNvPr id="20" name="Hexagon 5">
              <a:extLst>
                <a:ext uri="{FF2B5EF4-FFF2-40B4-BE49-F238E27FC236}">
                  <a16:creationId xmlns:a16="http://schemas.microsoft.com/office/drawing/2014/main" id="{A247353A-AFB4-4CE3-B966-683A9D9EC37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031D4B-C55E-4602-A858-76295B452662}"/>
                </a:ext>
              </a:extLst>
            </p:cNvPr>
            <p:cNvGrpSpPr/>
            <p:nvPr/>
          </p:nvGrpSpPr>
          <p:grpSpPr>
            <a:xfrm>
              <a:off x="665540" y="2994947"/>
              <a:ext cx="1933719" cy="2005580"/>
              <a:chOff x="665540" y="2994947"/>
              <a:chExt cx="1933719" cy="2005580"/>
            </a:xfrm>
          </p:grpSpPr>
          <p:sp>
            <p:nvSpPr>
              <p:cNvPr id="22" name="Freeform: Shape 73">
                <a:extLst>
                  <a:ext uri="{FF2B5EF4-FFF2-40B4-BE49-F238E27FC236}">
                    <a16:creationId xmlns:a16="http://schemas.microsoft.com/office/drawing/2014/main" id="{0F9C5B14-CABA-42AD-92C8-646389DA45F9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37">
                <a:extLst>
                  <a:ext uri="{FF2B5EF4-FFF2-40B4-BE49-F238E27FC236}">
                    <a16:creationId xmlns:a16="http://schemas.microsoft.com/office/drawing/2014/main" id="{BC5835DB-D3EF-412C-B09E-44D4E93A0495}"/>
                  </a:ext>
                </a:extLst>
              </p:cNvPr>
              <p:cNvGrpSpPr/>
              <p:nvPr/>
            </p:nvGrpSpPr>
            <p:grpSpPr>
              <a:xfrm>
                <a:off x="665540" y="3083110"/>
                <a:ext cx="1933719" cy="1917417"/>
                <a:chOff x="6839393" y="4138154"/>
                <a:chExt cx="1958452" cy="1917417"/>
              </a:xfrm>
              <a:noFill/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B1C574-47D2-4A11-8D45-58BF7237B250}"/>
                    </a:ext>
                  </a:extLst>
                </p:cNvPr>
                <p:cNvSpPr txBox="1"/>
                <p:nvPr/>
              </p:nvSpPr>
              <p:spPr>
                <a:xfrm>
                  <a:off x="7025391" y="4138154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ADD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0378D1-7DB9-405C-AB00-0977D36ACD6E}"/>
                    </a:ext>
                  </a:extLst>
                </p:cNvPr>
                <p:cNvSpPr txBox="1"/>
                <p:nvPr/>
              </p:nvSpPr>
              <p:spPr>
                <a:xfrm>
                  <a:off x="6839393" y="4709857"/>
                  <a:ext cx="1958452" cy="13457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3">
                          <a:lumMod val="75000"/>
                        </a:schemeClr>
                      </a:solidFill>
                      <a:cs typeface="Arial" pitchFamily="34" charset="0"/>
                    </a:rPr>
                    <a:t>001 ADDRESS</a:t>
                  </a:r>
                  <a:endParaRPr lang="ar-EG" altLang="ko-KR" sz="14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4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</a:t>
                  </a:r>
                  <a:r>
                    <a:rPr lang="en-US" sz="14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AC+B</a:t>
                  </a:r>
                </a:p>
                <a:p>
                  <a:pPr algn="ctr"/>
                  <a:endParaRPr lang="ko-KR" altLang="en-US" sz="1400" b="1" dirty="0"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27F6F-DE5C-43DA-9FAB-A0D4FD968353}"/>
              </a:ext>
            </a:extLst>
          </p:cNvPr>
          <p:cNvGrpSpPr/>
          <p:nvPr/>
        </p:nvGrpSpPr>
        <p:grpSpPr>
          <a:xfrm>
            <a:off x="10132891" y="3086642"/>
            <a:ext cx="1881243" cy="1705635"/>
            <a:chOff x="525635" y="2994947"/>
            <a:chExt cx="2142630" cy="1962546"/>
          </a:xfrm>
        </p:grpSpPr>
        <p:sp>
          <p:nvSpPr>
            <p:cNvPr id="27" name="Hexagon 5">
              <a:extLst>
                <a:ext uri="{FF2B5EF4-FFF2-40B4-BE49-F238E27FC236}">
                  <a16:creationId xmlns:a16="http://schemas.microsoft.com/office/drawing/2014/main" id="{04E27BBE-F4B6-47C9-BF5F-484A1CD68C15}"/>
                </a:ext>
              </a:extLst>
            </p:cNvPr>
            <p:cNvSpPr/>
            <p:nvPr/>
          </p:nvSpPr>
          <p:spPr>
            <a:xfrm rot="19800000">
              <a:off x="525635" y="3110400"/>
              <a:ext cx="2142630" cy="1847093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D8CAACA-DA6E-45FA-88E3-7F86325B9A49}"/>
                </a:ext>
              </a:extLst>
            </p:cNvPr>
            <p:cNvGrpSpPr/>
            <p:nvPr/>
          </p:nvGrpSpPr>
          <p:grpSpPr>
            <a:xfrm>
              <a:off x="744125" y="2994947"/>
              <a:ext cx="1725772" cy="1875577"/>
              <a:chOff x="744125" y="2994947"/>
              <a:chExt cx="1725772" cy="1875577"/>
            </a:xfrm>
          </p:grpSpPr>
          <p:sp>
            <p:nvSpPr>
              <p:cNvPr id="29" name="Freeform: Shape 73">
                <a:extLst>
                  <a:ext uri="{FF2B5EF4-FFF2-40B4-BE49-F238E27FC236}">
                    <a16:creationId xmlns:a16="http://schemas.microsoft.com/office/drawing/2014/main" id="{ECEDF382-C15D-4D50-804F-82C6891AB96C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37">
                <a:extLst>
                  <a:ext uri="{FF2B5EF4-FFF2-40B4-BE49-F238E27FC236}">
                    <a16:creationId xmlns:a16="http://schemas.microsoft.com/office/drawing/2014/main" id="{25707CC1-12AA-4AAE-BF34-FEBD6CF6D705}"/>
                  </a:ext>
                </a:extLst>
              </p:cNvPr>
              <p:cNvGrpSpPr/>
              <p:nvPr/>
            </p:nvGrpSpPr>
            <p:grpSpPr>
              <a:xfrm>
                <a:off x="850282" y="3164366"/>
                <a:ext cx="1619615" cy="1706158"/>
                <a:chOff x="7026500" y="4219410"/>
                <a:chExt cx="1640331" cy="1706158"/>
              </a:xfrm>
              <a:noFill/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6F0071-D634-4C0E-8A14-E582DB14BAB7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541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SHIFT LEFT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0BCE46-8B2E-4A64-9917-DA35E957ADA1}"/>
                    </a:ext>
                  </a:extLst>
                </p:cNvPr>
                <p:cNvSpPr txBox="1"/>
                <p:nvPr/>
              </p:nvSpPr>
              <p:spPr>
                <a:xfrm>
                  <a:off x="7026500" y="4756921"/>
                  <a:ext cx="1640331" cy="11686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accent2">
                          <a:lumMod val="75000"/>
                        </a:schemeClr>
                      </a:solidFill>
                      <a:cs typeface="Arial" pitchFamily="34" charset="0"/>
                    </a:rPr>
                    <a:t>011 XXXX</a:t>
                  </a:r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 </a:t>
                  </a:r>
                  <a:r>
                    <a:rPr lang="en-US" sz="1500" b="1" kern="0" dirty="0" err="1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sll</a:t>
                  </a:r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AC</a:t>
                  </a:r>
                  <a:endParaRPr lang="en-US" sz="1500" b="1" kern="0" dirty="0">
                    <a:solidFill>
                      <a:schemeClr val="accent2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F2BA27-2F29-4BE0-A651-9CDE598683CC}"/>
              </a:ext>
            </a:extLst>
          </p:cNvPr>
          <p:cNvGrpSpPr/>
          <p:nvPr/>
        </p:nvGrpSpPr>
        <p:grpSpPr>
          <a:xfrm>
            <a:off x="7578368" y="1612765"/>
            <a:ext cx="1881243" cy="1705635"/>
            <a:chOff x="525635" y="2994947"/>
            <a:chExt cx="2142630" cy="1962546"/>
          </a:xfrm>
        </p:grpSpPr>
        <p:sp>
          <p:nvSpPr>
            <p:cNvPr id="34" name="Hexagon 5">
              <a:extLst>
                <a:ext uri="{FF2B5EF4-FFF2-40B4-BE49-F238E27FC236}">
                  <a16:creationId xmlns:a16="http://schemas.microsoft.com/office/drawing/2014/main" id="{5A31E9F0-345F-4AC2-A52F-5208295FAEE3}"/>
                </a:ext>
              </a:extLst>
            </p:cNvPr>
            <p:cNvSpPr/>
            <p:nvPr/>
          </p:nvSpPr>
          <p:spPr>
            <a:xfrm rot="19800000">
              <a:off x="525635" y="3110400"/>
              <a:ext cx="2142630" cy="1847093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09DB5DF-E62F-40C1-A87C-C4E92D818B31}"/>
                </a:ext>
              </a:extLst>
            </p:cNvPr>
            <p:cNvGrpSpPr/>
            <p:nvPr/>
          </p:nvGrpSpPr>
          <p:grpSpPr>
            <a:xfrm>
              <a:off x="734836" y="2994947"/>
              <a:ext cx="1831853" cy="1710285"/>
              <a:chOff x="734836" y="2994947"/>
              <a:chExt cx="1831853" cy="1710285"/>
            </a:xfrm>
          </p:grpSpPr>
          <p:sp>
            <p:nvSpPr>
              <p:cNvPr id="36" name="Freeform: Shape 73">
                <a:extLst>
                  <a:ext uri="{FF2B5EF4-FFF2-40B4-BE49-F238E27FC236}">
                    <a16:creationId xmlns:a16="http://schemas.microsoft.com/office/drawing/2014/main" id="{784508D8-A949-4B1E-A6BB-FFA98EDBE023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7">
                <a:extLst>
                  <a:ext uri="{FF2B5EF4-FFF2-40B4-BE49-F238E27FC236}">
                    <a16:creationId xmlns:a16="http://schemas.microsoft.com/office/drawing/2014/main" id="{4E9CA184-68D2-4CE7-BC04-EE1F7BDCB5EA}"/>
                  </a:ext>
                </a:extLst>
              </p:cNvPr>
              <p:cNvGrpSpPr/>
              <p:nvPr/>
            </p:nvGrpSpPr>
            <p:grpSpPr>
              <a:xfrm>
                <a:off x="734836" y="3236037"/>
                <a:ext cx="1831853" cy="1469195"/>
                <a:chOff x="6909575" y="4291081"/>
                <a:chExt cx="1855283" cy="1469195"/>
              </a:xfrm>
              <a:noFill/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9A2194-2B05-4A36-A460-93586C196770}"/>
                    </a:ext>
                  </a:extLst>
                </p:cNvPr>
                <p:cNvSpPr txBox="1"/>
                <p:nvPr/>
              </p:nvSpPr>
              <p:spPr>
                <a:xfrm>
                  <a:off x="7057863" y="4291081"/>
                  <a:ext cx="1499710" cy="34528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b="1" dirty="0">
                      <a:solidFill>
                        <a:schemeClr val="bg1"/>
                      </a:solidFill>
                      <a:cs typeface="Arial" pitchFamily="34" charset="0"/>
                    </a:rPr>
                    <a:t>SHIFT RIGHT</a:t>
                  </a:r>
                  <a:endParaRPr lang="ko-KR" altLang="en-US" sz="135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2E4C71F-C038-45B1-BA3D-E6D21AB19E55}"/>
                    </a:ext>
                  </a:extLst>
                </p:cNvPr>
                <p:cNvSpPr txBox="1"/>
                <p:nvPr/>
              </p:nvSpPr>
              <p:spPr>
                <a:xfrm>
                  <a:off x="6909575" y="4591629"/>
                  <a:ext cx="1855283" cy="11686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4">
                          <a:lumMod val="75000"/>
                        </a:schemeClr>
                      </a:solidFill>
                      <a:cs typeface="Arial" pitchFamily="34" charset="0"/>
                    </a:rPr>
                    <a:t>100 XXXX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4">
                          <a:lumMod val="75000"/>
                        </a:schemeClr>
                      </a:solidFill>
                      <a:cs typeface="Arial" pitchFamily="34" charset="0"/>
                    </a:rPr>
                    <a:t>AC</a:t>
                  </a:r>
                  <a:r>
                    <a:rPr lang="ar-EG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</a:t>
                  </a:r>
                  <a:r>
                    <a:rPr lang="ar-EG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500" b="1" kern="0" dirty="0" err="1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srl</a:t>
                  </a:r>
                  <a:r>
                    <a:rPr lang="en-US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 AC</a:t>
                  </a:r>
                </a:p>
                <a:p>
                  <a:pPr algn="ctr"/>
                  <a:endPara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0" name="그룹 25">
            <a:extLst>
              <a:ext uri="{FF2B5EF4-FFF2-40B4-BE49-F238E27FC236}">
                <a16:creationId xmlns:a16="http://schemas.microsoft.com/office/drawing/2014/main" id="{AB063F8A-E7F1-4D28-B5D9-FEB5CBA3A7DC}"/>
              </a:ext>
            </a:extLst>
          </p:cNvPr>
          <p:cNvGrpSpPr/>
          <p:nvPr/>
        </p:nvGrpSpPr>
        <p:grpSpPr>
          <a:xfrm>
            <a:off x="9266806" y="4570438"/>
            <a:ext cx="1881243" cy="1705634"/>
            <a:chOff x="525635" y="2994948"/>
            <a:chExt cx="2142630" cy="1962545"/>
          </a:xfrm>
        </p:grpSpPr>
        <p:sp>
          <p:nvSpPr>
            <p:cNvPr id="71" name="Hexagon 5">
              <a:extLst>
                <a:ext uri="{FF2B5EF4-FFF2-40B4-BE49-F238E27FC236}">
                  <a16:creationId xmlns:a16="http://schemas.microsoft.com/office/drawing/2014/main" id="{2D14661C-9570-4616-88D3-0181C2432469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그룹 27">
              <a:extLst>
                <a:ext uri="{FF2B5EF4-FFF2-40B4-BE49-F238E27FC236}">
                  <a16:creationId xmlns:a16="http://schemas.microsoft.com/office/drawing/2014/main" id="{28C67175-171C-43B0-A5CA-B150F32F4C6F}"/>
                </a:ext>
              </a:extLst>
            </p:cNvPr>
            <p:cNvGrpSpPr/>
            <p:nvPr/>
          </p:nvGrpSpPr>
          <p:grpSpPr>
            <a:xfrm>
              <a:off x="744126" y="2994948"/>
              <a:ext cx="1688502" cy="1953424"/>
              <a:chOff x="744126" y="2994948"/>
              <a:chExt cx="1688502" cy="1953424"/>
            </a:xfrm>
          </p:grpSpPr>
          <p:sp>
            <p:nvSpPr>
              <p:cNvPr id="73" name="Freeform: Shape 73">
                <a:extLst>
                  <a:ext uri="{FF2B5EF4-FFF2-40B4-BE49-F238E27FC236}">
                    <a16:creationId xmlns:a16="http://schemas.microsoft.com/office/drawing/2014/main" id="{8F296AEF-7363-42FE-8C02-99D9035BECC7}"/>
                  </a:ext>
                </a:extLst>
              </p:cNvPr>
              <p:cNvSpPr/>
              <p:nvPr/>
            </p:nvSpPr>
            <p:spPr>
              <a:xfrm>
                <a:off x="744126" y="2994948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37">
                <a:extLst>
                  <a:ext uri="{FF2B5EF4-FFF2-40B4-BE49-F238E27FC236}">
                    <a16:creationId xmlns:a16="http://schemas.microsoft.com/office/drawing/2014/main" id="{BB1AB431-82D5-4A08-8AA5-9CFFA83CD7FE}"/>
                  </a:ext>
                </a:extLst>
              </p:cNvPr>
              <p:cNvGrpSpPr/>
              <p:nvPr/>
            </p:nvGrpSpPr>
            <p:grpSpPr>
              <a:xfrm>
                <a:off x="850281" y="3118239"/>
                <a:ext cx="1491924" cy="1830133"/>
                <a:chOff x="7026501" y="4173283"/>
                <a:chExt cx="1511007" cy="1830133"/>
              </a:xfrm>
              <a:noFill/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5063959-FFC8-4B0E-90F0-E0C44865D3C0}"/>
                    </a:ext>
                  </a:extLst>
                </p:cNvPr>
                <p:cNvSpPr txBox="1"/>
                <p:nvPr/>
              </p:nvSpPr>
              <p:spPr>
                <a:xfrm>
                  <a:off x="7037798" y="4173283"/>
                  <a:ext cx="1499710" cy="4249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HLT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DBD4E68-B1B9-4765-B277-70CD029FAC83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2464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2">
                          <a:lumMod val="75000"/>
                        </a:schemeClr>
                      </a:solidFill>
                      <a:cs typeface="Arial" pitchFamily="34" charset="0"/>
                    </a:rPr>
                    <a:t>111 XXXX</a:t>
                  </a:r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CLK0</a:t>
                  </a:r>
                  <a:endParaRPr lang="en-US" sz="1500" b="1" kern="0" dirty="0">
                    <a:solidFill>
                      <a:schemeClr val="accent2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7" name="그룹 32">
            <a:extLst>
              <a:ext uri="{FF2B5EF4-FFF2-40B4-BE49-F238E27FC236}">
                <a16:creationId xmlns:a16="http://schemas.microsoft.com/office/drawing/2014/main" id="{73F81666-E361-4F52-ADA8-F3B9210AD669}"/>
              </a:ext>
            </a:extLst>
          </p:cNvPr>
          <p:cNvGrpSpPr/>
          <p:nvPr/>
        </p:nvGrpSpPr>
        <p:grpSpPr>
          <a:xfrm>
            <a:off x="8396009" y="3092405"/>
            <a:ext cx="1881243" cy="1705635"/>
            <a:chOff x="525635" y="2994947"/>
            <a:chExt cx="2142630" cy="1962546"/>
          </a:xfrm>
        </p:grpSpPr>
        <p:sp>
          <p:nvSpPr>
            <p:cNvPr id="78" name="Hexagon 5">
              <a:extLst>
                <a:ext uri="{FF2B5EF4-FFF2-40B4-BE49-F238E27FC236}">
                  <a16:creationId xmlns:a16="http://schemas.microsoft.com/office/drawing/2014/main" id="{DC025134-E531-40A7-B09D-E05D5C9B0E9A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그룹 34">
              <a:extLst>
                <a:ext uri="{FF2B5EF4-FFF2-40B4-BE49-F238E27FC236}">
                  <a16:creationId xmlns:a16="http://schemas.microsoft.com/office/drawing/2014/main" id="{4114B13D-42EE-46AB-BB53-57C8DA8D2024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953425"/>
              <a:chOff x="744125" y="2994947"/>
              <a:chExt cx="1688502" cy="1953425"/>
            </a:xfrm>
          </p:grpSpPr>
          <p:sp>
            <p:nvSpPr>
              <p:cNvPr id="80" name="Freeform: Shape 73">
                <a:extLst>
                  <a:ext uri="{FF2B5EF4-FFF2-40B4-BE49-F238E27FC236}">
                    <a16:creationId xmlns:a16="http://schemas.microsoft.com/office/drawing/2014/main" id="{16DC0CDA-2F63-4C47-93DE-A10CAC2236A4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37">
                <a:extLst>
                  <a:ext uri="{FF2B5EF4-FFF2-40B4-BE49-F238E27FC236}">
                    <a16:creationId xmlns:a16="http://schemas.microsoft.com/office/drawing/2014/main" id="{180C85F7-86E4-4B35-AD33-2A99A113DB9C}"/>
                  </a:ext>
                </a:extLst>
              </p:cNvPr>
              <p:cNvGrpSpPr/>
              <p:nvPr/>
            </p:nvGrpSpPr>
            <p:grpSpPr>
              <a:xfrm>
                <a:off x="850283" y="3107414"/>
                <a:ext cx="1517286" cy="1840958"/>
                <a:chOff x="7026501" y="4162458"/>
                <a:chExt cx="1536693" cy="1840958"/>
              </a:xfrm>
              <a:noFill/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E92D648-4133-4334-8063-6FBD1E6F2C4D}"/>
                    </a:ext>
                  </a:extLst>
                </p:cNvPr>
                <p:cNvSpPr txBox="1"/>
                <p:nvPr/>
              </p:nvSpPr>
              <p:spPr>
                <a:xfrm>
                  <a:off x="7063484" y="4162458"/>
                  <a:ext cx="1499710" cy="4249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OUT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504A968-5D03-4361-81BC-7EB2D3B0AC8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2464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3">
                          <a:lumMod val="75000"/>
                        </a:schemeClr>
                      </a:solidFill>
                      <a:cs typeface="Arial" pitchFamily="34" charset="0"/>
                    </a:rPr>
                    <a:t>101 XXXX</a:t>
                  </a:r>
                  <a:endParaRPr lang="ar-EG" altLang="ko-KR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OUTAC</a:t>
                  </a:r>
                  <a:endParaRPr lang="en-US" sz="1500" b="1" kern="0" dirty="0">
                    <a:solidFill>
                      <a:schemeClr val="accent3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1634147" y="3499831"/>
            <a:ext cx="4668299" cy="56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85" idx="0"/>
            <a:endCxn id="85" idx="2"/>
          </p:cNvCxnSpPr>
          <p:nvPr/>
        </p:nvCxnSpPr>
        <p:spPr>
          <a:xfrm>
            <a:off x="3968297" y="3499831"/>
            <a:ext cx="0" cy="56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6083813" y="319014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3911963" y="3215934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3677224" y="3203786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1566074" y="319602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1850531" y="3604096"/>
            <a:ext cx="163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3901411" y="3635327"/>
            <a:ext cx="250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Operand</a:t>
            </a:r>
          </a:p>
        </p:txBody>
      </p:sp>
      <p:sp>
        <p:nvSpPr>
          <p:cNvPr id="96" name="Smiley Face 14">
            <a:extLst>
              <a:ext uri="{FF2B5EF4-FFF2-40B4-BE49-F238E27FC236}">
                <a16:creationId xmlns:a16="http://schemas.microsoft.com/office/drawing/2014/main" id="{1DE64D88-3566-4BAD-B46D-01F72CBE9D84}"/>
              </a:ext>
            </a:extLst>
          </p:cNvPr>
          <p:cNvSpPr/>
          <p:nvPr/>
        </p:nvSpPr>
        <p:spPr>
          <a:xfrm>
            <a:off x="4049560" y="37343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991884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39234-1611-4742-8002-7D1349B89C6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BBED80-82AD-A32C-B4EC-AB2EFF2BE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315856"/>
              </p:ext>
            </p:extLst>
          </p:nvPr>
        </p:nvGraphicFramePr>
        <p:xfrm>
          <a:off x="3642469" y="134620"/>
          <a:ext cx="10195451" cy="666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0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Fetch</a:t>
            </a:r>
          </a:p>
          <a:p>
            <a:r>
              <a:rPr lang="en-US" sz="3600" dirty="0"/>
              <a:t>T1,T2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8603FEF6-C37F-47CD-846D-E57D18364A52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hexag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878F127C-F7F3-4705-8CEE-C77939A99C41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BB074D64-9DD8-4C44-967B-E2FD6D58D1E8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29426F21-8B0D-4848-80E6-BCA84EEA86E7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53CAFA51-7218-407E-9012-F56FC8790F7D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93AD77D8-4BDF-4299-8077-F06AEE138FB4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8CBE7-13EA-4F4E-97B2-27251A876975}"/>
              </a:ext>
            </a:extLst>
          </p:cNvPr>
          <p:cNvSpPr txBox="1"/>
          <p:nvPr/>
        </p:nvSpPr>
        <p:spPr>
          <a:xfrm>
            <a:off x="7757091" y="1320269"/>
            <a:ext cx="45469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memory state, 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CE</a:t>
            </a:r>
            <a:r>
              <a:rPr lang="en-US" sz="1700" b="1" baseline="30000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 and L</a:t>
            </a:r>
            <a:r>
              <a:rPr lang="en-US" sz="1700" b="1" baseline="30000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1700" b="1" baseline="-2500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 are active. The addressed RAM word sets up the instruction register via the W bus. Midway through the memory state, a positive clock edge loads the instruction register with the addressed RAM word.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IR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M[AR]</a:t>
            </a:r>
          </a:p>
          <a:p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DDFC8-6F4C-4955-8386-64889AD26AED}"/>
              </a:ext>
            </a:extLst>
          </p:cNvPr>
          <p:cNvSpPr txBox="1"/>
          <p:nvPr/>
        </p:nvSpPr>
        <p:spPr>
          <a:xfrm>
            <a:off x="8092000" y="3467880"/>
            <a:ext cx="42780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75000"/>
                  </a:schemeClr>
                </a:solidFill>
              </a:rPr>
              <a:t>This sets up the program counter to count positive clock edges. Halfway through the increment state, a positive clock edge hits the program counter and advances the count by 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04626-C64C-43B7-B769-A4A3E33A6442}"/>
              </a:ext>
            </a:extLst>
          </p:cNvPr>
          <p:cNvSpPr txBox="1"/>
          <p:nvPr/>
        </p:nvSpPr>
        <p:spPr>
          <a:xfrm>
            <a:off x="7779787" y="5442365"/>
            <a:ext cx="3716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increment state, C</a:t>
            </a:r>
            <a:r>
              <a:rPr lang="en-US" sz="1700" b="1" baseline="-25000" dirty="0">
                <a:solidFill>
                  <a:srgbClr val="C00000"/>
                </a:solidFill>
              </a:rPr>
              <a:t>P</a:t>
            </a:r>
            <a:r>
              <a:rPr lang="en-US" sz="1700" b="1" dirty="0">
                <a:solidFill>
                  <a:srgbClr val="C00000"/>
                </a:solidFill>
              </a:rPr>
              <a:t> ,Li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is the only active control bits.</a:t>
            </a:r>
          </a:p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PC+1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IR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M[AR]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42099-4605-415F-BAD0-0C9D945652EC}"/>
              </a:ext>
            </a:extLst>
          </p:cNvPr>
          <p:cNvSpPr txBox="1"/>
          <p:nvPr/>
        </p:nvSpPr>
        <p:spPr>
          <a:xfrm>
            <a:off x="148909" y="5575729"/>
            <a:ext cx="4609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b="1" dirty="0">
                <a:solidFill>
                  <a:srgbClr val="C00000"/>
                </a:solidFill>
              </a:rPr>
              <a:t>address, increment,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1700" b="1" dirty="0"/>
              <a:t> </a:t>
            </a:r>
            <a:r>
              <a:rPr lang="en-US" sz="1700" b="1" dirty="0">
                <a:solidFill>
                  <a:srgbClr val="C00000"/>
                </a:solidFill>
              </a:rPr>
              <a:t>memory states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are called the </a:t>
            </a:r>
            <a:r>
              <a:rPr lang="en-US" sz="1700" b="1" dirty="0">
                <a:solidFill>
                  <a:srgbClr val="C00000"/>
                </a:solidFill>
              </a:rPr>
              <a:t>fetch cycle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of SAP-l.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FF2172-7829-498F-8298-DA772B10082E}"/>
              </a:ext>
            </a:extLst>
          </p:cNvPr>
          <p:cNvSpPr txBox="1"/>
          <p:nvPr/>
        </p:nvSpPr>
        <p:spPr>
          <a:xfrm>
            <a:off x="148909" y="1314901"/>
            <a:ext cx="46097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address state</a:t>
            </a:r>
            <a:r>
              <a:rPr lang="en-US" sz="1700" b="1" dirty="0"/>
              <a:t>,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 and L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are active; this means that the program counter sets up the MAR via the W bus.</a:t>
            </a:r>
          </a:p>
          <a:p>
            <a:endParaRPr lang="en-US" sz="1800" dirty="0"/>
          </a:p>
          <a:p>
            <a:r>
              <a:rPr lang="en-US" dirty="0"/>
              <a:t>                 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48EB6-1F63-4B6F-8334-9211689A4F35}"/>
              </a:ext>
            </a:extLst>
          </p:cNvPr>
          <p:cNvSpPr txBox="1"/>
          <p:nvPr/>
        </p:nvSpPr>
        <p:spPr>
          <a:xfrm>
            <a:off x="-24354" y="3467880"/>
            <a:ext cx="41624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A positive clock edge occurs midway through the address state; this loads the MAR with the contents of the PC.</a:t>
            </a:r>
          </a:p>
          <a:p>
            <a:pPr algn="ctr"/>
            <a:endParaRPr lang="en-US" altLang="ko-KR" sz="1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AR</a:t>
            </a:r>
            <a:r>
              <a:rPr lang="en-US" altLang="ko-KR" sz="1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PC 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6B0BE-790F-D59B-3751-9CEC2CAC139F}"/>
              </a:ext>
            </a:extLst>
          </p:cNvPr>
          <p:cNvCxnSpPr>
            <a:cxnSpLocks/>
          </p:cNvCxnSpPr>
          <p:nvPr/>
        </p:nvCxnSpPr>
        <p:spPr>
          <a:xfrm>
            <a:off x="11092664" y="5442365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18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9C9C9-DBA6-F023-B0C9-E5B5E8064735}"/>
              </a:ext>
            </a:extLst>
          </p:cNvPr>
          <p:cNvSpPr txBox="1"/>
          <p:nvPr/>
        </p:nvSpPr>
        <p:spPr>
          <a:xfrm>
            <a:off x="426721" y="692122"/>
            <a:ext cx="421727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Execution Cycle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9C979-5A24-C75B-7268-96B245015CE1}"/>
              </a:ext>
            </a:extLst>
          </p:cNvPr>
          <p:cNvSpPr txBox="1"/>
          <p:nvPr/>
        </p:nvSpPr>
        <p:spPr>
          <a:xfrm>
            <a:off x="426721" y="1692267"/>
            <a:ext cx="11247120" cy="294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next three states (T</a:t>
            </a:r>
            <a:r>
              <a:rPr lang="en-US" sz="2200" b="1" baseline="-25000" dirty="0">
                <a:solidFill>
                  <a:schemeClr val="bg1"/>
                </a:solidFill>
              </a:rPr>
              <a:t>3</a:t>
            </a:r>
            <a:r>
              <a:rPr lang="en-US" sz="2200" b="1" dirty="0">
                <a:solidFill>
                  <a:schemeClr val="bg1"/>
                </a:solidFill>
              </a:rPr>
              <a:t>, T</a:t>
            </a:r>
            <a:r>
              <a:rPr lang="en-US" sz="2200" b="1" baseline="-25000" dirty="0">
                <a:solidFill>
                  <a:schemeClr val="bg1"/>
                </a:solidFill>
              </a:rPr>
              <a:t>4</a:t>
            </a:r>
            <a:r>
              <a:rPr lang="en-US" sz="2200" b="1" dirty="0">
                <a:solidFill>
                  <a:schemeClr val="bg1"/>
                </a:solidFill>
              </a:rPr>
              <a:t>, and T</a:t>
            </a:r>
            <a:r>
              <a:rPr lang="en-US" sz="2200" b="1" baseline="-25000" dirty="0">
                <a:solidFill>
                  <a:schemeClr val="bg1"/>
                </a:solidFill>
              </a:rPr>
              <a:t>5</a:t>
            </a:r>
            <a:r>
              <a:rPr lang="en-US" sz="2200" b="1" dirty="0">
                <a:solidFill>
                  <a:schemeClr val="bg1"/>
                </a:solidFill>
              </a:rPr>
              <a:t>) are the execution cycle of SAP-1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register transfers during the execution cycle depend on the particular instruction being executed.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follows are the control routines for different  SAP-1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18633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F4C9E-650B-4092-49A8-E710AA502707}"/>
              </a:ext>
            </a:extLst>
          </p:cNvPr>
          <p:cNvSpPr txBox="1"/>
          <p:nvPr/>
        </p:nvSpPr>
        <p:spPr>
          <a:xfrm>
            <a:off x="336476" y="772719"/>
            <a:ext cx="41440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Macro Instructions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FC84-C920-8769-3E5D-94F991F72F2B}"/>
              </a:ext>
            </a:extLst>
          </p:cNvPr>
          <p:cNvSpPr txBox="1"/>
          <p:nvPr/>
        </p:nvSpPr>
        <p:spPr>
          <a:xfrm>
            <a:off x="224716" y="1860554"/>
            <a:ext cx="11743764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instructions we have been programming with (LDA, ADD, SUB, . . .) are sometimes called macro-instructions to distinguish them from micro-instructions.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Each SAP-1 macroinstruction is made up of maximum  three micro-operations. For example, the LDA macroinstruction consists of the two micro-operations.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7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7BB3B-18A4-A72B-CE25-6269A3C977EA}"/>
              </a:ext>
            </a:extLst>
          </p:cNvPr>
          <p:cNvSpPr txBox="1"/>
          <p:nvPr/>
        </p:nvSpPr>
        <p:spPr>
          <a:xfrm>
            <a:off x="322996" y="820100"/>
            <a:ext cx="40051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Micro operation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2509-8727-1118-78EE-40CD52161CE1}"/>
              </a:ext>
            </a:extLst>
          </p:cNvPr>
          <p:cNvSpPr txBox="1"/>
          <p:nvPr/>
        </p:nvSpPr>
        <p:spPr>
          <a:xfrm>
            <a:off x="424596" y="2294222"/>
            <a:ext cx="11046044" cy="358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controller-sequencer sends out control words, on during each T state or clock cycle.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These words are like directions telling the rest of the computer what to 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Because it produces a small step in the data processing, each control word is called a micro-operation. </a:t>
            </a:r>
          </a:p>
        </p:txBody>
      </p:sp>
    </p:spTree>
    <p:extLst>
      <p:ext uri="{BB962C8B-B14F-4D97-AF65-F5344CB8AC3E}">
        <p14:creationId xmlns:p14="http://schemas.microsoft.com/office/powerpoint/2010/main" val="3010658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</a:rPr>
                <a:t>Youssef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2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731980" y="268133"/>
            <a:ext cx="1360980" cy="4837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Ex:1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118388"/>
            <a:ext cx="659437" cy="757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A283D-2275-7719-EA98-0531407B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" t="6708" r="3074" b="5398"/>
          <a:stretch/>
        </p:blipFill>
        <p:spPr>
          <a:xfrm>
            <a:off x="91628" y="5388332"/>
            <a:ext cx="6004372" cy="135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F271A-BD47-C2DB-C6E6-EF28CB4306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r="13272"/>
          <a:stretch/>
        </p:blipFill>
        <p:spPr>
          <a:xfrm>
            <a:off x="6695628" y="5605462"/>
            <a:ext cx="5202873" cy="1252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B366D4-8584-7CE3-8372-E88883C65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984461"/>
            <a:ext cx="10495280" cy="383923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629C4-9F20-A042-B406-FDA2FA1341AE}"/>
              </a:ext>
            </a:extLst>
          </p:cNvPr>
          <p:cNvSpPr/>
          <p:nvPr/>
        </p:nvSpPr>
        <p:spPr>
          <a:xfrm>
            <a:off x="1310870" y="4937805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693628-85D1-3275-F69C-A7524B0ED6F2}"/>
              </a:ext>
            </a:extLst>
          </p:cNvPr>
          <p:cNvSpPr/>
          <p:nvPr/>
        </p:nvSpPr>
        <p:spPr>
          <a:xfrm>
            <a:off x="7325130" y="4938984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in memory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72A81E-A73F-28FB-494A-6F05E6F1E6E4}"/>
              </a:ext>
            </a:extLst>
          </p:cNvPr>
          <p:cNvCxnSpPr/>
          <p:nvPr/>
        </p:nvCxnSpPr>
        <p:spPr>
          <a:xfrm>
            <a:off x="7721600" y="473777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5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731980" y="268133"/>
            <a:ext cx="1360980" cy="4837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Ex:2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118388"/>
            <a:ext cx="659437" cy="757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0195D-97CB-8B4B-7BD9-FEAEBD51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9" y="963503"/>
            <a:ext cx="10037620" cy="39345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24B57-48F1-6EB9-05C7-C3DBBA44C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" r="11795"/>
          <a:stretch/>
        </p:blipFill>
        <p:spPr>
          <a:xfrm>
            <a:off x="199872" y="5518265"/>
            <a:ext cx="601426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5E4A6-400C-C01A-BF91-4287AD2D3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-6024" r="2709"/>
          <a:stretch/>
        </p:blipFill>
        <p:spPr>
          <a:xfrm>
            <a:off x="6214132" y="5889625"/>
            <a:ext cx="5849478" cy="5049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43E58-F33E-0A2A-E137-7A1400B69A0D}"/>
              </a:ext>
            </a:extLst>
          </p:cNvPr>
          <p:cNvSpPr/>
          <p:nvPr/>
        </p:nvSpPr>
        <p:spPr>
          <a:xfrm>
            <a:off x="1412470" y="5109742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B635D-6DC2-7BC3-A321-B4C56512D9BE}"/>
              </a:ext>
            </a:extLst>
          </p:cNvPr>
          <p:cNvSpPr/>
          <p:nvPr/>
        </p:nvSpPr>
        <p:spPr>
          <a:xfrm>
            <a:off x="7426730" y="5110921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in memory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F3783F-5FDA-F894-2597-C905D9EE8345}"/>
              </a:ext>
            </a:extLst>
          </p:cNvPr>
          <p:cNvCxnSpPr>
            <a:cxnSpLocks/>
          </p:cNvCxnSpPr>
          <p:nvPr/>
        </p:nvCxnSpPr>
        <p:spPr>
          <a:xfrm>
            <a:off x="8473440" y="4811192"/>
            <a:ext cx="1229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10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30100" cy="2037612"/>
            <a:chOff x="0" y="2692884"/>
            <a:chExt cx="1223010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3810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Thanks' for your time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DA0A1F-C3E0-053A-6B21-0A65ACB417EE}"/>
              </a:ext>
            </a:extLst>
          </p:cNvPr>
          <p:cNvSpPr txBox="1"/>
          <p:nvPr/>
        </p:nvSpPr>
        <p:spPr>
          <a:xfrm>
            <a:off x="448355" y="643045"/>
            <a:ext cx="102011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SAP-1 is the first stage in the evolution towards modern computers.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The main purpose of SAP is to introduce all the crucial ideas behind computer operations.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Being a simple computer, SAP-1 also covers many advanced concepts.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SAP-1 is a bus organized computer. All registers are connected to the W bus with the help of tri-state buffers. </a:t>
            </a:r>
          </a:p>
        </p:txBody>
      </p:sp>
    </p:spTree>
    <p:extLst>
      <p:ext uri="{BB962C8B-B14F-4D97-AF65-F5344CB8AC3E}">
        <p14:creationId xmlns:p14="http://schemas.microsoft.com/office/powerpoint/2010/main" val="19470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CFDB3-8BCF-1C31-A3E6-F4B29AA99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/>
          <a:stretch/>
        </p:blipFill>
        <p:spPr>
          <a:xfrm>
            <a:off x="6216491" y="164960"/>
            <a:ext cx="5800855" cy="652808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C03EF-402A-449B-0232-49862D08CFA3}"/>
              </a:ext>
            </a:extLst>
          </p:cNvPr>
          <p:cNvSpPr txBox="1"/>
          <p:nvPr/>
        </p:nvSpPr>
        <p:spPr>
          <a:xfrm>
            <a:off x="0" y="203060"/>
            <a:ext cx="6421120" cy="532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Simple-As-Possible.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One output device with 8 LEDs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ar-EG" sz="2800" b="1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bytes of Memory.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ar-EG" sz="28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3 with 1 operand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4 with no operand.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Accumulator Architecture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Accumulator 		</a:t>
            </a:r>
            <a:endParaRPr lang="ar-EG" sz="25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Out Register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B Register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Word size 8-bit</a:t>
            </a:r>
            <a:endParaRPr lang="ar-EG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4E270-A2C3-B163-BCE9-5420F3498136}"/>
              </a:ext>
            </a:extLst>
          </p:cNvPr>
          <p:cNvSpPr/>
          <p:nvPr/>
        </p:nvSpPr>
        <p:spPr>
          <a:xfrm>
            <a:off x="8435340" y="706120"/>
            <a:ext cx="266700" cy="85090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8F82F-3013-862F-877F-73594D40561D}"/>
              </a:ext>
            </a:extLst>
          </p:cNvPr>
          <p:cNvSpPr/>
          <p:nvPr/>
        </p:nvSpPr>
        <p:spPr>
          <a:xfrm>
            <a:off x="8435340" y="1880235"/>
            <a:ext cx="270510" cy="139065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C7B02-A30D-27B5-C5F2-90041C169525}"/>
              </a:ext>
            </a:extLst>
          </p:cNvPr>
          <p:cNvSpPr/>
          <p:nvPr/>
        </p:nvSpPr>
        <p:spPr>
          <a:xfrm rot="5400000">
            <a:off x="7731919" y="252269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7F1EE-6987-7852-55F3-7885146EEBFF}"/>
              </a:ext>
            </a:extLst>
          </p:cNvPr>
          <p:cNvSpPr/>
          <p:nvPr/>
        </p:nvSpPr>
        <p:spPr>
          <a:xfrm rot="5400000">
            <a:off x="7119375" y="252269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47E24-2696-474B-61FE-E2B3256CAFD7}"/>
              </a:ext>
            </a:extLst>
          </p:cNvPr>
          <p:cNvSpPr/>
          <p:nvPr/>
        </p:nvSpPr>
        <p:spPr>
          <a:xfrm>
            <a:off x="8431530" y="4615815"/>
            <a:ext cx="270510" cy="139065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6C6C0-14B4-C824-DB25-14F373C6F53C}"/>
              </a:ext>
            </a:extLst>
          </p:cNvPr>
          <p:cNvSpPr/>
          <p:nvPr/>
        </p:nvSpPr>
        <p:spPr>
          <a:xfrm rot="5400000">
            <a:off x="7427985" y="502586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0327B-F9D4-7C49-B1BF-156A1EF82D49}"/>
              </a:ext>
            </a:extLst>
          </p:cNvPr>
          <p:cNvCxnSpPr/>
          <p:nvPr/>
        </p:nvCxnSpPr>
        <p:spPr>
          <a:xfrm flipH="1">
            <a:off x="11404600" y="1633220"/>
            <a:ext cx="99060" cy="137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E0B505-1D27-5542-A213-DB9296219827}"/>
              </a:ext>
            </a:extLst>
          </p:cNvPr>
          <p:cNvSpPr/>
          <p:nvPr/>
        </p:nvSpPr>
        <p:spPr>
          <a:xfrm>
            <a:off x="11296650" y="1506220"/>
            <a:ext cx="41402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2-bit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2F51D-FBE0-21A5-F567-1D28F4B80724}"/>
              </a:ext>
            </a:extLst>
          </p:cNvPr>
          <p:cNvSpPr/>
          <p:nvPr/>
        </p:nvSpPr>
        <p:spPr>
          <a:xfrm>
            <a:off x="10401300" y="1708023"/>
            <a:ext cx="711708" cy="512064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59D4F-3947-3CDF-0CB4-13EE968AAC59}"/>
              </a:ext>
            </a:extLst>
          </p:cNvPr>
          <p:cNvSpPr/>
          <p:nvPr/>
        </p:nvSpPr>
        <p:spPr>
          <a:xfrm>
            <a:off x="7113184" y="1820989"/>
            <a:ext cx="762086" cy="339471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114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6A997AE-8BAF-2EA5-BB03-AFD74E3E6114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9" r="21609"/>
          <a:stretch>
            <a:fillRect/>
          </a:stretch>
        </p:blipFill>
        <p:spPr/>
      </p:pic>
      <p:sp>
        <p:nvSpPr>
          <p:cNvPr id="16" name="직사각형 161">
            <a:extLst>
              <a:ext uri="{FF2B5EF4-FFF2-40B4-BE49-F238E27FC236}">
                <a16:creationId xmlns:a16="http://schemas.microsoft.com/office/drawing/2014/main" id="{BD333343-E5CC-70BA-02D6-1E7DECBD9AAF}"/>
              </a:ext>
            </a:extLst>
          </p:cNvPr>
          <p:cNvSpPr/>
          <p:nvPr/>
        </p:nvSpPr>
        <p:spPr>
          <a:xfrm>
            <a:off x="103024" y="230118"/>
            <a:ext cx="5460915" cy="637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4">
            <a:extLst>
              <a:ext uri="{FF2B5EF4-FFF2-40B4-BE49-F238E27FC236}">
                <a16:creationId xmlns:a16="http://schemas.microsoft.com/office/drawing/2014/main" id="{682273BE-31F2-411D-AB0E-1E0A611BCDC0}"/>
              </a:ext>
            </a:extLst>
          </p:cNvPr>
          <p:cNvGrpSpPr/>
          <p:nvPr/>
        </p:nvGrpSpPr>
        <p:grpSpPr>
          <a:xfrm>
            <a:off x="153149" y="44586"/>
            <a:ext cx="1437223" cy="1144256"/>
            <a:chOff x="647920" y="1808684"/>
            <a:chExt cx="5211741" cy="455014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FDF8EC-5260-40B5-BB18-58A20EBAA8CD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D6F0C490-1EC9-4CAC-A375-29FE07D2FE96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78CD4450-E131-47E4-B70D-448118DAC316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AAF8F1-C15D-F8FB-1A17-B32D69F8222F}"/>
              </a:ext>
            </a:extLst>
          </p:cNvPr>
          <p:cNvSpPr txBox="1"/>
          <p:nvPr/>
        </p:nvSpPr>
        <p:spPr>
          <a:xfrm>
            <a:off x="2048852" y="1922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61F7C-E9A5-A4B6-77F8-32E90C2AB64D}"/>
              </a:ext>
            </a:extLst>
          </p:cNvPr>
          <p:cNvSpPr txBox="1"/>
          <p:nvPr/>
        </p:nvSpPr>
        <p:spPr>
          <a:xfrm>
            <a:off x="103024" y="1146620"/>
            <a:ext cx="7045922" cy="536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"W" bus.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5-bit program counter, only counts up, it</a:t>
            </a:r>
          </a:p>
          <a:p>
            <a:r>
              <a:rPr lang="en-US" sz="2400" b="1" dirty="0"/>
              <a:t>      starts counting from 0 and counts up to 31.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5-bit Memory Address Register (MAR).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32 Byte Memory.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(1 Byte) Instruction Register (IR).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5-cycle controller with 13-bit</a:t>
            </a:r>
          </a:p>
          <a:p>
            <a:r>
              <a:rPr lang="en-US" sz="2400" b="1" dirty="0"/>
              <a:t>       control signal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Accumulator.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B Register.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ALU.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Output Register.</a:t>
            </a:r>
          </a:p>
        </p:txBody>
      </p:sp>
    </p:spTree>
    <p:extLst>
      <p:ext uri="{BB962C8B-B14F-4D97-AF65-F5344CB8AC3E}">
        <p14:creationId xmlns:p14="http://schemas.microsoft.com/office/powerpoint/2010/main" val="258655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571744" y="2857630"/>
            <a:ext cx="6155323" cy="1384913"/>
            <a:chOff x="6665542" y="2749602"/>
            <a:chExt cx="4893406" cy="1384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Processor Updating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781852" y="375485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How to make the SAP-1 Better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3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304" y="4876955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Goals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RAM Size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306092" y="207220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Make the RAM Bigger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328022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ISA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8099506" y="207220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More Instructions</a:t>
            </a: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4534608" y="3877010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Execute Time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4306092" y="4507525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Decrease The execution time</a:t>
            </a: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3620215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8328022" y="3877010"/>
            <a:ext cx="241112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ADDER/SUBTRACTOR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8099506" y="4507525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more functionality</a:t>
            </a:r>
          </a:p>
        </p:txBody>
      </p:sp>
      <p:sp>
        <p:nvSpPr>
          <p:cNvPr id="21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7413629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7528654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5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(Instruction)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27342" y="14881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75033" y="18093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852440" y="3824574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39138" y="1288158"/>
            <a:ext cx="4377374" cy="1428256"/>
            <a:chOff x="270023" y="1671304"/>
            <a:chExt cx="2279585" cy="9771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73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The instruction consists of 8bits:</a:t>
              </a:r>
            </a:p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Divided to: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 bits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 bits opcode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556023" y="412695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457692" y="3601200"/>
            <a:ext cx="4377374" cy="1428256"/>
            <a:chOff x="270023" y="1671304"/>
            <a:chExt cx="2279585" cy="9771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73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The instruction consists of 8bits:</a:t>
              </a:r>
            </a:p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Divided to: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5 bits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bits opcode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525765" y="5540451"/>
            <a:ext cx="4668299" cy="561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2859915" y="5540451"/>
            <a:ext cx="0" cy="561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4975431" y="523076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2803581" y="5256554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2568842" y="5244406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457692" y="523664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1027824" y="5636416"/>
            <a:ext cx="133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2573164" y="5666241"/>
            <a:ext cx="28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Address of Operand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7015778" y="2903435"/>
            <a:ext cx="4668299" cy="561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72" idx="0"/>
            <a:endCxn id="72" idx="2"/>
          </p:cNvCxnSpPr>
          <p:nvPr/>
        </p:nvCxnSpPr>
        <p:spPr>
          <a:xfrm>
            <a:off x="9349928" y="2903435"/>
            <a:ext cx="0" cy="561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11465444" y="2593753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9293594" y="2619538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9058855" y="2607390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6947705" y="2599633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7277928" y="2956655"/>
            <a:ext cx="1773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Opcode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9314715" y="2975233"/>
            <a:ext cx="2401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Address of Operand </a:t>
            </a:r>
          </a:p>
        </p:txBody>
      </p:sp>
    </p:spTree>
    <p:extLst>
      <p:ext uri="{BB962C8B-B14F-4D97-AF65-F5344CB8AC3E}">
        <p14:creationId xmlns:p14="http://schemas.microsoft.com/office/powerpoint/2010/main" val="154191811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1779</Words>
  <Application>Microsoft Office PowerPoint</Application>
  <PresentationFormat>Widescreen</PresentationFormat>
  <Paragraphs>400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Unicode MS</vt:lpstr>
      <vt:lpstr>Calibri</vt:lpstr>
      <vt:lpstr>Courier New</vt:lpstr>
      <vt:lpstr>IBM Plex Mono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80</cp:revision>
  <dcterms:created xsi:type="dcterms:W3CDTF">2020-01-20T05:08:25Z</dcterms:created>
  <dcterms:modified xsi:type="dcterms:W3CDTF">2024-05-17T00:44:30Z</dcterms:modified>
</cp:coreProperties>
</file>