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8" r:id="rId1"/>
  </p:sldMasterIdLst>
  <p:notesMasterIdLst>
    <p:notesMasterId r:id="rId18"/>
  </p:notesMasterIdLst>
  <p:handoutMasterIdLst>
    <p:handoutMasterId r:id="rId19"/>
  </p:handoutMasterIdLst>
  <p:sldIdLst>
    <p:sldId id="258" r:id="rId2"/>
    <p:sldId id="266" r:id="rId3"/>
    <p:sldId id="264" r:id="rId4"/>
    <p:sldId id="265" r:id="rId5"/>
    <p:sldId id="267" r:id="rId6"/>
    <p:sldId id="268" r:id="rId7"/>
    <p:sldId id="272" r:id="rId8"/>
    <p:sldId id="273" r:id="rId9"/>
    <p:sldId id="274" r:id="rId10"/>
    <p:sldId id="275" r:id="rId11"/>
    <p:sldId id="276" r:id="rId12"/>
    <p:sldId id="277" r:id="rId13"/>
    <p:sldId id="278" r:id="rId14"/>
    <p:sldId id="279" r:id="rId15"/>
    <p:sldId id="280" r:id="rId16"/>
    <p:sldId id="263" r:id="rId17"/>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orient="horz" pos="1117" userDrawn="1">
          <p15:clr>
            <a:srgbClr val="A4A3A4"/>
          </p15:clr>
        </p15:guide>
        <p15:guide id="3" orient="horz" pos="1525" userDrawn="1">
          <p15:clr>
            <a:srgbClr val="A4A3A4"/>
          </p15:clr>
        </p15:guide>
        <p15:guide id="4" orient="horz" pos="3929" userDrawn="1">
          <p15:clr>
            <a:srgbClr val="A4A3A4"/>
          </p15:clr>
        </p15:guide>
        <p15:guide id="5" pos="204" userDrawn="1">
          <p15:clr>
            <a:srgbClr val="A4A3A4"/>
          </p15:clr>
        </p15:guide>
        <p15:guide id="6" pos="555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2"/>
  </p:normalViewPr>
  <p:slideViewPr>
    <p:cSldViewPr showGuides="1">
      <p:cViewPr varScale="1">
        <p:scale>
          <a:sx n="87" d="100"/>
          <a:sy n="87" d="100"/>
        </p:scale>
        <p:origin x="846" y="84"/>
      </p:cViewPr>
      <p:guideLst>
        <p:guide orient="horz" pos="300"/>
        <p:guide orient="horz" pos="1117"/>
        <p:guide orient="horz" pos="1525"/>
        <p:guide orient="horz" pos="3929"/>
        <p:guide pos="204"/>
        <p:guide pos="5556"/>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32" d="100"/>
          <a:sy n="132" d="100"/>
        </p:scale>
        <p:origin x="4344"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3B4800-137F-4CB6-8075-5FBD5B7CCB7E}" type="slidenum">
              <a:rPr lang="en-GB" smtClean="0"/>
              <a:t>‹#›</a:t>
            </a:fld>
            <a:endParaRPr lang="en-GB" dirty="0"/>
          </a:p>
        </p:txBody>
      </p:sp>
    </p:spTree>
    <p:extLst>
      <p:ext uri="{BB962C8B-B14F-4D97-AF65-F5344CB8AC3E}">
        <p14:creationId xmlns:p14="http://schemas.microsoft.com/office/powerpoint/2010/main" val="3072014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7A06A-650F-4CE8-B8A3-9C9422B0D088}" type="slidenum">
              <a:rPr lang="en-GB" smtClean="0"/>
              <a:t>‹#›</a:t>
            </a:fld>
            <a:endParaRPr lang="en-GB" dirty="0"/>
          </a:p>
        </p:txBody>
      </p:sp>
    </p:spTree>
    <p:extLst>
      <p:ext uri="{BB962C8B-B14F-4D97-AF65-F5344CB8AC3E}">
        <p14:creationId xmlns:p14="http://schemas.microsoft.com/office/powerpoint/2010/main" val="38016684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0</a:t>
            </a:fld>
            <a:endParaRPr lang="en-GB" dirty="0"/>
          </a:p>
        </p:txBody>
      </p:sp>
    </p:spTree>
    <p:extLst>
      <p:ext uri="{BB962C8B-B14F-4D97-AF65-F5344CB8AC3E}">
        <p14:creationId xmlns:p14="http://schemas.microsoft.com/office/powerpoint/2010/main" val="4290912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9</a:t>
            </a:fld>
            <a:endParaRPr lang="en-GB" dirty="0"/>
          </a:p>
        </p:txBody>
      </p:sp>
    </p:spTree>
    <p:extLst>
      <p:ext uri="{BB962C8B-B14F-4D97-AF65-F5344CB8AC3E}">
        <p14:creationId xmlns:p14="http://schemas.microsoft.com/office/powerpoint/2010/main" val="98868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10</a:t>
            </a:fld>
            <a:endParaRPr lang="en-GB" dirty="0"/>
          </a:p>
        </p:txBody>
      </p:sp>
    </p:spTree>
    <p:extLst>
      <p:ext uri="{BB962C8B-B14F-4D97-AF65-F5344CB8AC3E}">
        <p14:creationId xmlns:p14="http://schemas.microsoft.com/office/powerpoint/2010/main" val="4280997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11</a:t>
            </a:fld>
            <a:endParaRPr lang="en-GB" dirty="0"/>
          </a:p>
        </p:txBody>
      </p:sp>
    </p:spTree>
    <p:extLst>
      <p:ext uri="{BB962C8B-B14F-4D97-AF65-F5344CB8AC3E}">
        <p14:creationId xmlns:p14="http://schemas.microsoft.com/office/powerpoint/2010/main" val="3217027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12</a:t>
            </a:fld>
            <a:endParaRPr lang="en-GB" dirty="0"/>
          </a:p>
        </p:txBody>
      </p:sp>
    </p:spTree>
    <p:extLst>
      <p:ext uri="{BB962C8B-B14F-4D97-AF65-F5344CB8AC3E}">
        <p14:creationId xmlns:p14="http://schemas.microsoft.com/office/powerpoint/2010/main" val="1206583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13</a:t>
            </a:fld>
            <a:endParaRPr lang="en-GB" dirty="0"/>
          </a:p>
        </p:txBody>
      </p:sp>
    </p:spTree>
    <p:extLst>
      <p:ext uri="{BB962C8B-B14F-4D97-AF65-F5344CB8AC3E}">
        <p14:creationId xmlns:p14="http://schemas.microsoft.com/office/powerpoint/2010/main" val="168075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14</a:t>
            </a:fld>
            <a:endParaRPr lang="en-GB" dirty="0"/>
          </a:p>
        </p:txBody>
      </p:sp>
    </p:spTree>
    <p:extLst>
      <p:ext uri="{BB962C8B-B14F-4D97-AF65-F5344CB8AC3E}">
        <p14:creationId xmlns:p14="http://schemas.microsoft.com/office/powerpoint/2010/main" val="2049763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15</a:t>
            </a:fld>
            <a:endParaRPr lang="en-GB" dirty="0"/>
          </a:p>
        </p:txBody>
      </p:sp>
    </p:spTree>
    <p:extLst>
      <p:ext uri="{BB962C8B-B14F-4D97-AF65-F5344CB8AC3E}">
        <p14:creationId xmlns:p14="http://schemas.microsoft.com/office/powerpoint/2010/main" val="169153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a:t>
            </a:fld>
            <a:endParaRPr lang="en-GB" dirty="0"/>
          </a:p>
        </p:txBody>
      </p:sp>
    </p:spTree>
    <p:extLst>
      <p:ext uri="{BB962C8B-B14F-4D97-AF65-F5344CB8AC3E}">
        <p14:creationId xmlns:p14="http://schemas.microsoft.com/office/powerpoint/2010/main" val="119701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2</a:t>
            </a:fld>
            <a:endParaRPr lang="en-GB" dirty="0"/>
          </a:p>
        </p:txBody>
      </p:sp>
    </p:spTree>
    <p:extLst>
      <p:ext uri="{BB962C8B-B14F-4D97-AF65-F5344CB8AC3E}">
        <p14:creationId xmlns:p14="http://schemas.microsoft.com/office/powerpoint/2010/main" val="179922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3</a:t>
            </a:fld>
            <a:endParaRPr lang="en-GB" dirty="0"/>
          </a:p>
        </p:txBody>
      </p:sp>
    </p:spTree>
    <p:extLst>
      <p:ext uri="{BB962C8B-B14F-4D97-AF65-F5344CB8AC3E}">
        <p14:creationId xmlns:p14="http://schemas.microsoft.com/office/powerpoint/2010/main" val="142286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4</a:t>
            </a:fld>
            <a:endParaRPr lang="en-GB" dirty="0"/>
          </a:p>
        </p:txBody>
      </p:sp>
    </p:spTree>
    <p:extLst>
      <p:ext uri="{BB962C8B-B14F-4D97-AF65-F5344CB8AC3E}">
        <p14:creationId xmlns:p14="http://schemas.microsoft.com/office/powerpoint/2010/main" val="85298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5</a:t>
            </a:fld>
            <a:endParaRPr lang="en-GB" dirty="0"/>
          </a:p>
        </p:txBody>
      </p:sp>
    </p:spTree>
    <p:extLst>
      <p:ext uri="{BB962C8B-B14F-4D97-AF65-F5344CB8AC3E}">
        <p14:creationId xmlns:p14="http://schemas.microsoft.com/office/powerpoint/2010/main" val="384964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6</a:t>
            </a:fld>
            <a:endParaRPr lang="en-GB" dirty="0"/>
          </a:p>
        </p:txBody>
      </p:sp>
    </p:spTree>
    <p:extLst>
      <p:ext uri="{BB962C8B-B14F-4D97-AF65-F5344CB8AC3E}">
        <p14:creationId xmlns:p14="http://schemas.microsoft.com/office/powerpoint/2010/main" val="100404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7</a:t>
            </a:fld>
            <a:endParaRPr lang="en-GB" dirty="0"/>
          </a:p>
        </p:txBody>
      </p:sp>
    </p:spTree>
    <p:extLst>
      <p:ext uri="{BB962C8B-B14F-4D97-AF65-F5344CB8AC3E}">
        <p14:creationId xmlns:p14="http://schemas.microsoft.com/office/powerpoint/2010/main" val="423004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8</a:t>
            </a:fld>
            <a:endParaRPr lang="en-GB" dirty="0"/>
          </a:p>
        </p:txBody>
      </p:sp>
    </p:spTree>
    <p:extLst>
      <p:ext uri="{BB962C8B-B14F-4D97-AF65-F5344CB8AC3E}">
        <p14:creationId xmlns:p14="http://schemas.microsoft.com/office/powerpoint/2010/main" val="310161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600" y="878400"/>
            <a:ext cx="8492400" cy="856800"/>
          </a:xfrm>
        </p:spPr>
        <p:txBody>
          <a:bodyPr>
            <a:normAutofit/>
          </a:bodyPr>
          <a:lstStyle/>
          <a:p>
            <a:r>
              <a:rPr lang="en-GB" noProof="0" dirty="0"/>
              <a:t>Click to edit Master title style</a:t>
            </a:r>
          </a:p>
        </p:txBody>
      </p:sp>
      <p:sp>
        <p:nvSpPr>
          <p:cNvPr id="3" name="Subtitle 2"/>
          <p:cNvSpPr>
            <a:spLocks noGrp="1"/>
          </p:cNvSpPr>
          <p:nvPr>
            <p:ph type="subTitle" idx="1"/>
          </p:nvPr>
        </p:nvSpPr>
        <p:spPr>
          <a:xfrm>
            <a:off x="309600" y="2466000"/>
            <a:ext cx="8492400" cy="963000"/>
          </a:xfrm>
        </p:spPr>
        <p:txBody>
          <a:bodyPr lIns="360000">
            <a:no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GB" noProof="0" dirty="0"/>
              <a:t>Click to edit Master subtitle style</a:t>
            </a:r>
          </a:p>
        </p:txBody>
      </p:sp>
    </p:spTree>
    <p:extLst>
      <p:ext uri="{BB962C8B-B14F-4D97-AF65-F5344CB8AC3E}">
        <p14:creationId xmlns:p14="http://schemas.microsoft.com/office/powerpoint/2010/main" val="16977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
        <p:nvSpPr>
          <p:cNvPr id="5" name="Content Placeholder 4"/>
          <p:cNvSpPr>
            <a:spLocks noGrp="1"/>
          </p:cNvSpPr>
          <p:nvPr>
            <p:ph sz="quarter" idx="11"/>
          </p:nvPr>
        </p:nvSpPr>
        <p:spPr>
          <a:xfrm>
            <a:off x="309600" y="2109600"/>
            <a:ext cx="8492400" cy="4071600"/>
          </a:xfrm>
        </p:spPr>
        <p:txBody>
          <a:bodyPr/>
          <a:lstStyle>
            <a:lvl1pPr>
              <a:lnSpc>
                <a:spcPct val="100000"/>
              </a:lnSpc>
              <a:buClr>
                <a:schemeClr val="tx1"/>
              </a:buClr>
              <a:defRPr/>
            </a:lvl1pPr>
            <a:lvl2pPr marL="269980" indent="-269980">
              <a:lnSpc>
                <a:spcPct val="100000"/>
              </a:lnSpc>
              <a:buClr>
                <a:schemeClr val="tx1"/>
              </a:buClr>
              <a:buFont typeface="Arial" panose="020B0604020202020204" pitchFamily="34" charset="0"/>
              <a:buChar char="&gt;"/>
              <a:defRPr/>
            </a:lvl2pPr>
            <a:lvl3pPr marL="539711" indent="-269980">
              <a:lnSpc>
                <a:spcPct val="100000"/>
              </a:lnSpc>
              <a:buClr>
                <a:schemeClr val="tx1"/>
              </a:buClr>
              <a:buFont typeface="Arial" panose="020B0604020202020204" pitchFamily="34" charset="0"/>
              <a:buChar char="&gt;"/>
              <a:defRPr/>
            </a:lvl3pPr>
            <a:lvl4pPr marL="809940" indent="-269980">
              <a:lnSpc>
                <a:spcPct val="100000"/>
              </a:lnSpc>
              <a:buClr>
                <a:schemeClr val="tx1"/>
              </a:buClr>
              <a:buFont typeface="Arial" panose="020B0604020202020204" pitchFamily="34" charset="0"/>
              <a:buChar char="&gt;"/>
              <a:defRPr/>
            </a:lvl4pPr>
            <a:lvl5pPr marL="1081008" indent="-271443">
              <a:lnSpc>
                <a:spcPct val="100000"/>
              </a:lnSpc>
              <a:buClr>
                <a:schemeClr val="tx1"/>
              </a:buClr>
              <a:buFont typeface="Arial" panose="020B0604020202020204" pitchFamily="34" charset="0"/>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292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70531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47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Subtitle 2"/>
          <p:cNvSpPr>
            <a:spLocks noGrp="1"/>
          </p:cNvSpPr>
          <p:nvPr>
            <p:ph type="subTitle" idx="1"/>
          </p:nvPr>
        </p:nvSpPr>
        <p:spPr>
          <a:xfrm>
            <a:off x="309600" y="2109600"/>
            <a:ext cx="8492400" cy="1319400"/>
          </a:xfrm>
        </p:spPr>
        <p:txBody>
          <a:bodyPr lIns="360000">
            <a:norm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noProof="0"/>
              <a:t>Click to edit Master subtitle style</a:t>
            </a:r>
            <a:endParaRPr lang="en-GB" noProof="0" dirty="0"/>
          </a:p>
        </p:txBody>
      </p:sp>
    </p:spTree>
    <p:extLst>
      <p:ext uri="{BB962C8B-B14F-4D97-AF65-F5344CB8AC3E}">
        <p14:creationId xmlns:p14="http://schemas.microsoft.com/office/powerpoint/2010/main" val="115291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600" y="208801"/>
            <a:ext cx="8492400" cy="856800"/>
          </a:xfrm>
          <a:prstGeom prst="rect">
            <a:avLst/>
          </a:prstGeom>
        </p:spPr>
        <p:txBody>
          <a:bodyPr vert="horz" lIns="360000" tIns="45720" rIns="91440" bIns="45720" rtlCol="0" anchor="ctr">
            <a:normAutofit/>
          </a:bodyPr>
          <a:lstStyle/>
          <a:p>
            <a:r>
              <a:rPr lang="en-GB" noProof="0" dirty="0"/>
              <a:t>Click to edit Master title style</a:t>
            </a:r>
          </a:p>
        </p:txBody>
      </p:sp>
      <p:sp>
        <p:nvSpPr>
          <p:cNvPr id="3" name="Text Placeholder 2"/>
          <p:cNvSpPr>
            <a:spLocks noGrp="1"/>
          </p:cNvSpPr>
          <p:nvPr>
            <p:ph type="body" idx="1"/>
          </p:nvPr>
        </p:nvSpPr>
        <p:spPr>
          <a:xfrm>
            <a:off x="309600" y="2109601"/>
            <a:ext cx="8492400" cy="3992749"/>
          </a:xfrm>
          <a:prstGeom prst="rect">
            <a:avLst/>
          </a:prstGeom>
        </p:spPr>
        <p:txBody>
          <a:bodyPr vert="horz" lIns="36000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TextBox 33"/>
          <p:cNvSpPr txBox="1"/>
          <p:nvPr/>
        </p:nvSpPr>
        <p:spPr>
          <a:xfrm>
            <a:off x="6397200" y="6246000"/>
            <a:ext cx="2422800" cy="475200"/>
          </a:xfrm>
          <a:prstGeom prst="rect">
            <a:avLst/>
          </a:prstGeom>
          <a:noFill/>
          <a:ln>
            <a:noFill/>
          </a:ln>
        </p:spPr>
        <p:txBody>
          <a:bodyPr wrap="square" rtlCol="0">
            <a:noAutofit/>
          </a:bodyPr>
          <a:lstStyle/>
          <a:p>
            <a:pPr algn="r"/>
            <a:fld id="{4AF128E2-2701-4D68-A416-2CE5FC2DF8FF}" type="slidenum">
              <a:rPr lang="en-GB" sz="1000" smtClean="0"/>
              <a:t>‹#›</a:t>
            </a:fld>
            <a:endParaRPr lang="en-GB" sz="1000" dirty="0"/>
          </a:p>
        </p:txBody>
      </p:sp>
      <p:cxnSp>
        <p:nvCxnSpPr>
          <p:cNvPr id="13" name="Straight Connector 12">
            <a:extLst>
              <a:ext uri="{FF2B5EF4-FFF2-40B4-BE49-F238E27FC236}">
                <a16:creationId xmlns:a16="http://schemas.microsoft.com/office/drawing/2014/main" id="{CFC20E95-5752-4AB0-AB9E-A45B68D9E5C6}"/>
              </a:ext>
            </a:extLst>
          </p:cNvPr>
          <p:cNvCxnSpPr/>
          <p:nvPr userDrawn="1"/>
        </p:nvCxnSpPr>
        <p:spPr>
          <a:xfrm>
            <a:off x="323850" y="980728"/>
            <a:ext cx="847815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D899EF-CB58-4B06-9FCB-CBDAB8FE8368}"/>
              </a:ext>
            </a:extLst>
          </p:cNvPr>
          <p:cNvPicPr>
            <a:picLocks noChangeAspect="1"/>
          </p:cNvPicPr>
          <p:nvPr userDrawn="1"/>
        </p:nvPicPr>
        <p:blipFill>
          <a:blip r:embed="rId7"/>
          <a:stretch>
            <a:fillRect/>
          </a:stretch>
        </p:blipFill>
        <p:spPr>
          <a:xfrm>
            <a:off x="107504" y="6314031"/>
            <a:ext cx="1790950" cy="438211"/>
          </a:xfrm>
          <a:prstGeom prst="rect">
            <a:avLst/>
          </a:prstGeom>
        </p:spPr>
      </p:pic>
    </p:spTree>
    <p:extLst>
      <p:ext uri="{BB962C8B-B14F-4D97-AF65-F5344CB8AC3E}">
        <p14:creationId xmlns:p14="http://schemas.microsoft.com/office/powerpoint/2010/main" val="39293918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sldNum="0" hdr="0" ftr="0" dt="0"/>
  <p:txStyles>
    <p:titleStyle>
      <a:lvl1pPr marL="0" indent="0" algn="l" defTabSz="914332" rtl="0" eaLnBrk="1" latinLnBrk="0" hangingPunct="1">
        <a:spcBef>
          <a:spcPct val="0"/>
        </a:spcBef>
        <a:buNone/>
        <a:defRPr sz="2400" kern="1200">
          <a:solidFill>
            <a:schemeClr val="tx1"/>
          </a:solidFill>
          <a:latin typeface="Arial" pitchFamily="34" charset="0"/>
          <a:ea typeface="+mj-ea"/>
          <a:cs typeface="Arial" pitchFamily="34" charset="0"/>
        </a:defRPr>
      </a:lvl1pPr>
    </p:titleStyle>
    <p:bodyStyle>
      <a:lvl1pPr marL="0" indent="0" algn="l" defTabSz="914332" rtl="0" eaLnBrk="1" latinLnBrk="0" hangingPunct="1">
        <a:lnSpc>
          <a:spcPct val="100000"/>
        </a:lnSpc>
        <a:spcBef>
          <a:spcPts val="0"/>
        </a:spcBef>
        <a:spcAft>
          <a:spcPts val="1200"/>
        </a:spcAft>
        <a:buClr>
          <a:schemeClr val="tx1"/>
        </a:buClr>
        <a:buFont typeface="Arial" pitchFamily="34" charset="0"/>
        <a:buNone/>
        <a:defRPr sz="2000" kern="1200">
          <a:solidFill>
            <a:schemeClr val="tx1"/>
          </a:solidFill>
          <a:latin typeface="Arial" pitchFamily="34" charset="0"/>
          <a:ea typeface="+mn-ea"/>
          <a:cs typeface="Arial" pitchFamily="34" charset="0"/>
        </a:defRPr>
      </a:lvl1pPr>
      <a:lvl2pPr marL="269855"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2pPr>
      <a:lvl3pPr marL="539711"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3pPr>
      <a:lvl4pPr marL="809940" indent="-269980"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4pPr>
      <a:lvl5pPr marL="1079920"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2366B-00DA-4F72-A92E-9FA495C8281F}"/>
              </a:ext>
            </a:extLst>
          </p:cNvPr>
          <p:cNvSpPr txBox="1"/>
          <p:nvPr/>
        </p:nvSpPr>
        <p:spPr>
          <a:xfrm>
            <a:off x="899592" y="404664"/>
            <a:ext cx="7344816" cy="523220"/>
          </a:xfrm>
          <a:prstGeom prst="rect">
            <a:avLst/>
          </a:prstGeom>
          <a:noFill/>
        </p:spPr>
        <p:txBody>
          <a:bodyPr wrap="square" rtlCol="0">
            <a:spAutoFit/>
          </a:bodyPr>
          <a:lstStyle/>
          <a:p>
            <a:pPr algn="ctr"/>
            <a:r>
              <a:rPr lang="en-US" sz="2800" b="1" dirty="0">
                <a:solidFill>
                  <a:srgbClr val="C00000"/>
                </a:solidFill>
                <a:latin typeface="Comic Sans MS" panose="030F0702030302020204" pitchFamily="66" charset="0"/>
              </a:rPr>
              <a:t>Data Analysis: </a:t>
            </a:r>
            <a:r>
              <a:rPr lang="en-US" sz="2800" b="1" dirty="0">
                <a:latin typeface="Comic Sans MS" panose="030F0702030302020204" pitchFamily="66" charset="0"/>
              </a:rPr>
              <a:t>Red Bull Accounts Sales</a:t>
            </a:r>
            <a:endParaRPr lang="en-US" sz="2800" dirty="0">
              <a:latin typeface="Comic Sans MS" panose="030F0702030302020204" pitchFamily="66" charset="0"/>
            </a:endParaRPr>
          </a:p>
        </p:txBody>
      </p:sp>
      <p:pic>
        <p:nvPicPr>
          <p:cNvPr id="4" name="Picture 3">
            <a:extLst>
              <a:ext uri="{FF2B5EF4-FFF2-40B4-BE49-F238E27FC236}">
                <a16:creationId xmlns:a16="http://schemas.microsoft.com/office/drawing/2014/main" id="{312BC4E6-A88E-0637-E9C8-F0B9D27A0F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5780" y="1353842"/>
            <a:ext cx="8532440" cy="4798388"/>
          </a:xfrm>
          <a:prstGeom prst="rect">
            <a:avLst/>
          </a:prstGeom>
        </p:spPr>
      </p:pic>
    </p:spTree>
    <p:extLst>
      <p:ext uri="{BB962C8B-B14F-4D97-AF65-F5344CB8AC3E}">
        <p14:creationId xmlns:p14="http://schemas.microsoft.com/office/powerpoint/2010/main" val="13780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dirty="0">
                <a:latin typeface="Comic Sans MS" panose="030F0702030302020204" pitchFamily="66" charset="0"/>
              </a:rPr>
              <a:t>4. Sugar Free Edition Sales Analysis</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8796" y="1052736"/>
            <a:ext cx="8550480" cy="2786366"/>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581879" y="3901978"/>
            <a:ext cx="7992888" cy="243483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Sales for the sugar-free edition varied significantly over the years. In 2017, sales were $0.07M for the "No" category and $0.11M for the "Yes" category. The highest sales were recorded in 2018, with $0.18M for "No" and $0.39M for "Yes." However, there was a sharp decline in 2020 and 2021, with sales dropping to $0.05M and $0.02M for "No," and $0.03M and $0.08M for "Yes," respectively. This decline could be due to market saturation or changing consumer preferences.</a:t>
            </a:r>
          </a:p>
        </p:txBody>
      </p:sp>
    </p:spTree>
    <p:extLst>
      <p:ext uri="{BB962C8B-B14F-4D97-AF65-F5344CB8AC3E}">
        <p14:creationId xmlns:p14="http://schemas.microsoft.com/office/powerpoint/2010/main" val="410782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dirty="0">
                <a:latin typeface="Comic Sans MS" panose="030F0702030302020204" pitchFamily="66" charset="0"/>
              </a:rPr>
              <a:t>4. Cooler Edition Sales Analysis</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8796" y="1115133"/>
            <a:ext cx="8550480" cy="2880320"/>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575556" y="4210755"/>
            <a:ext cx="7992888" cy="20347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Cooler edition sales generally increased from 2017 to 2021. In 2017, sales were $21K for the "No" category and $169K for the "Yes" category. Sales remained stable in 2018 and 2019, with slight increases each year. The highest sales were recorded in 2021, with $159K for "No" and $226K for "Yes." This trend suggests a growing preference for cooler editions among consumers.</a:t>
            </a:r>
          </a:p>
        </p:txBody>
      </p:sp>
    </p:spTree>
    <p:extLst>
      <p:ext uri="{BB962C8B-B14F-4D97-AF65-F5344CB8AC3E}">
        <p14:creationId xmlns:p14="http://schemas.microsoft.com/office/powerpoint/2010/main" val="231676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dirty="0">
                <a:latin typeface="Comic Sans MS" panose="030F0702030302020204" pitchFamily="66" charset="0"/>
              </a:rPr>
              <a:t>4. Digital Screen Edition Sales Analysis</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6302" y="1599978"/>
            <a:ext cx="8244170" cy="2304256"/>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701943" y="4149080"/>
            <a:ext cx="7992888" cy="20347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Sales for the digital screen edition showed steady growth over the five years. In 2017, sales were $33K for the "No" category and $179K for the "Yes" category. The upward trend continued, with sales peaking in 2021 at $183K for "No" and $250K for "Yes." This consistent increase indicates a strong market presence and high demand for digital screen editions.</a:t>
            </a:r>
          </a:p>
        </p:txBody>
      </p:sp>
    </p:spTree>
    <p:extLst>
      <p:ext uri="{BB962C8B-B14F-4D97-AF65-F5344CB8AC3E}">
        <p14:creationId xmlns:p14="http://schemas.microsoft.com/office/powerpoint/2010/main" val="280565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sz="2400" b="1" dirty="0">
                <a:latin typeface="Comic Sans MS" panose="030F0702030302020204" pitchFamily="66" charset="0"/>
              </a:rPr>
              <a:t>Menu Include Edition Sales Analysis</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8796" y="1628800"/>
            <a:ext cx="8550480" cy="2304256"/>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575556" y="4221088"/>
            <a:ext cx="7992888" cy="16346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The menu include edition sales increased significantly from 2017 to 2021. Starting at $81K for "No" and $109K for "Yes" in 2017, sales saw a steady rise each year. The highest sales were recorded in 2021, with $93K for "No" and $277K for "Yes." This growth suggests successful marketing and high consumer interest in menu include editions.</a:t>
            </a:r>
          </a:p>
        </p:txBody>
      </p:sp>
    </p:spTree>
    <p:extLst>
      <p:ext uri="{BB962C8B-B14F-4D97-AF65-F5344CB8AC3E}">
        <p14:creationId xmlns:p14="http://schemas.microsoft.com/office/powerpoint/2010/main" val="177516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sz="2400" b="1" dirty="0">
                <a:latin typeface="Comic Sans MS" panose="030F0702030302020204" pitchFamily="66" charset="0"/>
              </a:rPr>
              <a:t>Posters Edition Sales Analysis</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3528" y="1268760"/>
            <a:ext cx="8424935" cy="2880320"/>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665565" y="4293096"/>
            <a:ext cx="7992888" cy="16346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Poster edition sales showed a steady increase over the five-year period. In 2017, sales were $43K for "No" and $147K for "Yes." The upward trend continued, with the highest sales recorded in 2021 at $133K for "No" and $317K for "Yes." This consistent growth indicates strong market demand and effective promotional strategies.</a:t>
            </a:r>
          </a:p>
        </p:txBody>
      </p:sp>
    </p:spTree>
    <p:extLst>
      <p:ext uri="{BB962C8B-B14F-4D97-AF65-F5344CB8AC3E}">
        <p14:creationId xmlns:p14="http://schemas.microsoft.com/office/powerpoint/2010/main" val="389801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sz="2400" b="1" dirty="0">
                <a:latin typeface="Comic Sans MS" panose="030F0702030302020204" pitchFamily="66" charset="0"/>
              </a:rPr>
              <a:t>Yellow Edition Sales Analysis</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550" y="1196752"/>
            <a:ext cx="8442900" cy="2516890"/>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575556" y="3880363"/>
            <a:ext cx="7992888" cy="16346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Yellow edition sales fluctuated but generally increased from 2017 to 2021. In 2017, sales were $44K for "No" and $263K for "Yes." Sales peaked in 2021 at $146K for "No" and $277K for "Yes." Despite some fluctuations, the overall trend suggests a strong market presence and consumer interest in yellow editions</a:t>
            </a:r>
          </a:p>
        </p:txBody>
      </p:sp>
    </p:spTree>
    <p:extLst>
      <p:ext uri="{BB962C8B-B14F-4D97-AF65-F5344CB8AC3E}">
        <p14:creationId xmlns:p14="http://schemas.microsoft.com/office/powerpoint/2010/main" val="141712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b="1" dirty="0">
                <a:latin typeface="Comic Sans MS" panose="030F0702030302020204" pitchFamily="66" charset="0"/>
              </a:rPr>
              <a:t>Observations and Key Takeaways</a:t>
            </a:r>
          </a:p>
        </p:txBody>
      </p:sp>
      <p:sp>
        <p:nvSpPr>
          <p:cNvPr id="2" name="TextBox 1">
            <a:extLst>
              <a:ext uri="{FF2B5EF4-FFF2-40B4-BE49-F238E27FC236}">
                <a16:creationId xmlns:a16="http://schemas.microsoft.com/office/drawing/2014/main" id="{767651F4-BA92-40D8-9255-3FB9FCAEE43F}"/>
              </a:ext>
            </a:extLst>
          </p:cNvPr>
          <p:cNvSpPr txBox="1"/>
          <p:nvPr/>
        </p:nvSpPr>
        <p:spPr>
          <a:xfrm>
            <a:off x="539552" y="1556792"/>
            <a:ext cx="8262448" cy="39346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dirty="0">
                <a:latin typeface="Comic Sans MS" panose="030F0702030302020204" pitchFamily="66" charset="0"/>
              </a:rPr>
              <a:t>Growth Potential:</a:t>
            </a:r>
            <a:r>
              <a:rPr lang="en-US" sz="1400" dirty="0">
                <a:latin typeface="Comic Sans MS" panose="030F0702030302020204" pitchFamily="66" charset="0"/>
              </a:rPr>
              <a:t> The steady increase in sales, especially with a CAGR of 21.15%, indicates that Red Bull has strong market penetration and potential for continued growth.</a:t>
            </a:r>
          </a:p>
          <a:p>
            <a:pPr marL="285750" indent="-285750">
              <a:lnSpc>
                <a:spcPct val="150000"/>
              </a:lnSpc>
              <a:buFont typeface="Arial" panose="020B0604020202020204" pitchFamily="34" charset="0"/>
              <a:buChar char="•"/>
            </a:pPr>
            <a:endParaRPr lang="en-US" sz="1400" dirty="0">
              <a:latin typeface="Comic Sans MS" panose="030F0702030302020204" pitchFamily="66" charset="0"/>
            </a:endParaRPr>
          </a:p>
          <a:p>
            <a:pPr marL="285750" indent="-285750">
              <a:lnSpc>
                <a:spcPct val="150000"/>
              </a:lnSpc>
              <a:buFont typeface="Arial" panose="020B0604020202020204" pitchFamily="34" charset="0"/>
              <a:buChar char="•"/>
            </a:pPr>
            <a:r>
              <a:rPr lang="en-US" sz="1400" b="1" dirty="0">
                <a:latin typeface="Comic Sans MS" panose="030F0702030302020204" pitchFamily="66" charset="0"/>
              </a:rPr>
              <a:t>High and Low Performers:</a:t>
            </a:r>
            <a:r>
              <a:rPr lang="en-US" sz="1400" dirty="0">
                <a:latin typeface="Comic Sans MS" panose="030F0702030302020204" pitchFamily="66" charset="0"/>
              </a:rPr>
              <a:t> While there are a few top-performing decision-makers and accounts, focusing on the worst performers presents an opportunity for growth or corrective action.</a:t>
            </a:r>
          </a:p>
          <a:p>
            <a:pPr marL="285750" indent="-285750">
              <a:lnSpc>
                <a:spcPct val="150000"/>
              </a:lnSpc>
              <a:buFont typeface="Arial" panose="020B0604020202020204" pitchFamily="34" charset="0"/>
              <a:buChar char="•"/>
            </a:pPr>
            <a:endParaRPr lang="en-US" sz="1400" dirty="0">
              <a:latin typeface="Comic Sans MS" panose="030F0702030302020204" pitchFamily="66" charset="0"/>
            </a:endParaRPr>
          </a:p>
          <a:p>
            <a:pPr marL="285750" indent="-285750">
              <a:lnSpc>
                <a:spcPct val="150000"/>
              </a:lnSpc>
              <a:buFont typeface="Arial" panose="020B0604020202020204" pitchFamily="34" charset="0"/>
              <a:buChar char="•"/>
            </a:pPr>
            <a:r>
              <a:rPr lang="en-US" sz="1400" b="1" dirty="0">
                <a:latin typeface="Comic Sans MS" panose="030F0702030302020204" pitchFamily="66" charset="0"/>
              </a:rPr>
              <a:t>Impact of External Events:</a:t>
            </a:r>
            <a:r>
              <a:rPr lang="en-US" sz="1400" dirty="0">
                <a:latin typeface="Comic Sans MS" panose="030F0702030302020204" pitchFamily="66" charset="0"/>
              </a:rPr>
              <a:t> The drop in 2019 sales suggests external factors, such as the pandemic, had a notable impact, but the company was able to recover well in 2020 and 2021.</a:t>
            </a:r>
          </a:p>
          <a:p>
            <a:pPr marL="285750" indent="-285750">
              <a:lnSpc>
                <a:spcPct val="150000"/>
              </a:lnSpc>
              <a:buFont typeface="Arial" panose="020B0604020202020204" pitchFamily="34" charset="0"/>
              <a:buChar char="•"/>
            </a:pPr>
            <a:endParaRPr lang="en-US" sz="1400" dirty="0">
              <a:latin typeface="Comic Sans MS" panose="030F0702030302020204" pitchFamily="66" charset="0"/>
            </a:endParaRPr>
          </a:p>
          <a:p>
            <a:pPr marL="285750" indent="-285750">
              <a:lnSpc>
                <a:spcPct val="150000"/>
              </a:lnSpc>
              <a:buFont typeface="Arial" panose="020B0604020202020204" pitchFamily="34" charset="0"/>
              <a:buChar char="•"/>
            </a:pPr>
            <a:r>
              <a:rPr lang="en-US" sz="1400" b="1" dirty="0">
                <a:latin typeface="Comic Sans MS" panose="030F0702030302020204" pitchFamily="66" charset="0"/>
              </a:rPr>
              <a:t>Product Variety:</a:t>
            </a:r>
            <a:r>
              <a:rPr lang="en-US" sz="1400" dirty="0">
                <a:latin typeface="Comic Sans MS" panose="030F0702030302020204" pitchFamily="66" charset="0"/>
              </a:rPr>
              <a:t> The Cans Edition Analysis shows that there is demand for various product editions, and this diversity in offerings helps maintain a steady revenue stream.</a:t>
            </a:r>
          </a:p>
        </p:txBody>
      </p:sp>
    </p:spTree>
    <p:extLst>
      <p:ext uri="{BB962C8B-B14F-4D97-AF65-F5344CB8AC3E}">
        <p14:creationId xmlns:p14="http://schemas.microsoft.com/office/powerpoint/2010/main" val="20991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2366B-00DA-4F72-A92E-9FA495C8281F}"/>
              </a:ext>
            </a:extLst>
          </p:cNvPr>
          <p:cNvSpPr txBox="1"/>
          <p:nvPr/>
        </p:nvSpPr>
        <p:spPr>
          <a:xfrm>
            <a:off x="602686" y="443606"/>
            <a:ext cx="7938628" cy="523220"/>
          </a:xfrm>
          <a:prstGeom prst="rect">
            <a:avLst/>
          </a:prstGeom>
          <a:noFill/>
        </p:spPr>
        <p:txBody>
          <a:bodyPr wrap="square" rtlCol="0">
            <a:spAutoFit/>
          </a:bodyPr>
          <a:lstStyle/>
          <a:p>
            <a:pPr algn="ctr"/>
            <a:r>
              <a:rPr lang="en-US" sz="2800" b="1" dirty="0">
                <a:solidFill>
                  <a:srgbClr val="C00000"/>
                </a:solidFill>
                <a:latin typeface="Comic Sans MS" panose="030F0702030302020204" pitchFamily="66" charset="0"/>
              </a:rPr>
              <a:t>Data Analysis: </a:t>
            </a:r>
            <a:r>
              <a:rPr lang="en-US" sz="2800" b="1" dirty="0">
                <a:latin typeface="Comic Sans MS" panose="030F0702030302020204" pitchFamily="66" charset="0"/>
              </a:rPr>
              <a:t>Red Bull Cans Edition Sales</a:t>
            </a:r>
            <a:endParaRPr lang="en-US" sz="2800" dirty="0">
              <a:latin typeface="Comic Sans MS" panose="030F0702030302020204" pitchFamily="66" charset="0"/>
            </a:endParaRPr>
          </a:p>
        </p:txBody>
      </p:sp>
      <p:pic>
        <p:nvPicPr>
          <p:cNvPr id="4" name="Picture 3">
            <a:extLst>
              <a:ext uri="{FF2B5EF4-FFF2-40B4-BE49-F238E27FC236}">
                <a16:creationId xmlns:a16="http://schemas.microsoft.com/office/drawing/2014/main" id="{312BC4E6-A88E-0637-E9C8-F0B9D27A0F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5780" y="1353287"/>
            <a:ext cx="8532440" cy="4799497"/>
          </a:xfrm>
          <a:prstGeom prst="rect">
            <a:avLst/>
          </a:prstGeom>
        </p:spPr>
      </p:pic>
    </p:spTree>
    <p:extLst>
      <p:ext uri="{BB962C8B-B14F-4D97-AF65-F5344CB8AC3E}">
        <p14:creationId xmlns:p14="http://schemas.microsoft.com/office/powerpoint/2010/main" val="405321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19121" y="291937"/>
            <a:ext cx="8492400" cy="856800"/>
          </a:xfrm>
        </p:spPr>
        <p:txBody>
          <a:bodyPr anchor="ctr">
            <a:normAutofit/>
          </a:bodyPr>
          <a:lstStyle/>
          <a:p>
            <a:r>
              <a:rPr lang="en-US" b="1" dirty="0">
                <a:latin typeface="Comic Sans MS" panose="030F0702030302020204" pitchFamily="66" charset="0"/>
              </a:rPr>
              <a:t>1. Total Sales Overview</a:t>
            </a:r>
          </a:p>
        </p:txBody>
      </p:sp>
      <p:sp>
        <p:nvSpPr>
          <p:cNvPr id="6" name="TextBox 5">
            <a:extLst>
              <a:ext uri="{FF2B5EF4-FFF2-40B4-BE49-F238E27FC236}">
                <a16:creationId xmlns:a16="http://schemas.microsoft.com/office/drawing/2014/main" id="{03F4320E-EF61-E52A-1D1F-EFCE7C5C0714}"/>
              </a:ext>
            </a:extLst>
          </p:cNvPr>
          <p:cNvSpPr txBox="1"/>
          <p:nvPr/>
        </p:nvSpPr>
        <p:spPr>
          <a:xfrm>
            <a:off x="683568" y="3068960"/>
            <a:ext cx="5544616" cy="246503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Comic Sans MS" panose="030F0702030302020204" pitchFamily="66" charset="0"/>
              </a:rPr>
              <a:t>Total Sales                         10.37 M</a:t>
            </a:r>
          </a:p>
          <a:p>
            <a:pPr marL="285750" indent="-285750">
              <a:lnSpc>
                <a:spcPct val="200000"/>
              </a:lnSpc>
              <a:buFont typeface="Arial" panose="020B0604020202020204" pitchFamily="34" charset="0"/>
              <a:buChar char="•"/>
            </a:pPr>
            <a:r>
              <a:rPr lang="en-US" sz="2000" dirty="0">
                <a:latin typeface="Comic Sans MS" panose="030F0702030302020204" pitchFamily="66" charset="0"/>
              </a:rPr>
              <a:t>Accounts                             60</a:t>
            </a:r>
          </a:p>
          <a:p>
            <a:pPr marL="285750" indent="-285750">
              <a:lnSpc>
                <a:spcPct val="200000"/>
              </a:lnSpc>
              <a:buFont typeface="Arial" panose="020B0604020202020204" pitchFamily="34" charset="0"/>
              <a:buChar char="•"/>
            </a:pPr>
            <a:r>
              <a:rPr lang="en-US" sz="2000" dirty="0">
                <a:latin typeface="Comic Sans MS" panose="030F0702030302020204" pitchFamily="66" charset="0"/>
              </a:rPr>
              <a:t>Decision makers                   60</a:t>
            </a:r>
          </a:p>
          <a:p>
            <a:pPr marL="285750" indent="-285750">
              <a:lnSpc>
                <a:spcPct val="200000"/>
              </a:lnSpc>
              <a:buFont typeface="Arial" panose="020B0604020202020204" pitchFamily="34" charset="0"/>
              <a:buChar char="•"/>
            </a:pPr>
            <a:r>
              <a:rPr lang="en-US" sz="2000" dirty="0">
                <a:latin typeface="Comic Sans MS" panose="030F0702030302020204" pitchFamily="66" charset="0"/>
              </a:rPr>
              <a:t>CAGR                                  21.15 %</a:t>
            </a:r>
          </a:p>
        </p:txBody>
      </p:sp>
      <p:pic>
        <p:nvPicPr>
          <p:cNvPr id="12" name="Picture 11" descr="A close up of a sign">
            <a:extLst>
              <a:ext uri="{FF2B5EF4-FFF2-40B4-BE49-F238E27FC236}">
                <a16:creationId xmlns:a16="http://schemas.microsoft.com/office/drawing/2014/main" id="{C1A24338-2EE5-5756-248A-B13FA713B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00" y="1412548"/>
            <a:ext cx="8492400" cy="1471557"/>
          </a:xfrm>
          <a:prstGeom prst="rect">
            <a:avLst/>
          </a:prstGeom>
        </p:spPr>
      </p:pic>
      <p:cxnSp>
        <p:nvCxnSpPr>
          <p:cNvPr id="14" name="Straight Arrow Connector 13">
            <a:extLst>
              <a:ext uri="{FF2B5EF4-FFF2-40B4-BE49-F238E27FC236}">
                <a16:creationId xmlns:a16="http://schemas.microsoft.com/office/drawing/2014/main" id="{081B8D5A-1A18-E127-5E79-695837704D84}"/>
              </a:ext>
            </a:extLst>
          </p:cNvPr>
          <p:cNvCxnSpPr>
            <a:cxnSpLocks/>
          </p:cNvCxnSpPr>
          <p:nvPr/>
        </p:nvCxnSpPr>
        <p:spPr>
          <a:xfrm>
            <a:off x="2670753" y="3508076"/>
            <a:ext cx="14870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15A187-2FD8-32A8-77EA-ECA3D55A3121}"/>
              </a:ext>
            </a:extLst>
          </p:cNvPr>
          <p:cNvCxnSpPr>
            <a:cxnSpLocks/>
          </p:cNvCxnSpPr>
          <p:nvPr/>
        </p:nvCxnSpPr>
        <p:spPr>
          <a:xfrm>
            <a:off x="2483768" y="4149080"/>
            <a:ext cx="1656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040B4A-2D9E-2855-A1DF-290A28185060}"/>
              </a:ext>
            </a:extLst>
          </p:cNvPr>
          <p:cNvCxnSpPr/>
          <p:nvPr/>
        </p:nvCxnSpPr>
        <p:spPr>
          <a:xfrm>
            <a:off x="3131840" y="4725144"/>
            <a:ext cx="1008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47794A-D21D-99A8-A944-E14C295ACA2A}"/>
              </a:ext>
            </a:extLst>
          </p:cNvPr>
          <p:cNvCxnSpPr>
            <a:cxnSpLocks/>
          </p:cNvCxnSpPr>
          <p:nvPr/>
        </p:nvCxnSpPr>
        <p:spPr>
          <a:xfrm>
            <a:off x="2123728" y="5373216"/>
            <a:ext cx="20162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15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6044" y="654376"/>
            <a:ext cx="8550480" cy="430308"/>
          </a:xfrm>
        </p:spPr>
        <p:txBody>
          <a:bodyPr>
            <a:normAutofit fontScale="90000"/>
          </a:bodyPr>
          <a:lstStyle/>
          <a:p>
            <a:r>
              <a:rPr lang="en-US" b="1" dirty="0">
                <a:latin typeface="Comic Sans MS" panose="030F0702030302020204" pitchFamily="66" charset="0"/>
              </a:rPr>
              <a:t>2. Top 5 Accounts by Sales</a:t>
            </a:r>
            <a:br>
              <a:rPr lang="en-US" b="1" dirty="0">
                <a:latin typeface="Comic Sans MS" panose="030F0702030302020204" pitchFamily="66" charset="0"/>
              </a:rPr>
            </a:br>
            <a:endParaRPr lang="en-US" dirty="0">
              <a:latin typeface="Comic Sans MS" panose="030F0702030302020204" pitchFamily="66" charset="0"/>
            </a:endParaRPr>
          </a:p>
        </p:txBody>
      </p:sp>
      <p:pic>
        <p:nvPicPr>
          <p:cNvPr id="8" name="Picture 7" descr="A screen shot of a folder&#10;&#10;Description automatically generated">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129039"/>
            <a:ext cx="5940152" cy="3308073"/>
          </a:xfrm>
          <a:prstGeom prst="rect">
            <a:avLst/>
          </a:prstGeom>
        </p:spPr>
      </p:pic>
      <p:sp>
        <p:nvSpPr>
          <p:cNvPr id="9" name="TextBox 8">
            <a:extLst>
              <a:ext uri="{FF2B5EF4-FFF2-40B4-BE49-F238E27FC236}">
                <a16:creationId xmlns:a16="http://schemas.microsoft.com/office/drawing/2014/main" id="{02396814-1F6B-63C0-FE0D-D43E57987B24}"/>
              </a:ext>
            </a:extLst>
          </p:cNvPr>
          <p:cNvSpPr txBox="1"/>
          <p:nvPr/>
        </p:nvSpPr>
        <p:spPr>
          <a:xfrm>
            <a:off x="395536" y="1598425"/>
            <a:ext cx="3168352" cy="646331"/>
          </a:xfrm>
          <a:prstGeom prst="rect">
            <a:avLst/>
          </a:prstGeom>
          <a:noFill/>
        </p:spPr>
        <p:txBody>
          <a:bodyPr wrap="square" rtlCol="0">
            <a:spAutoFit/>
          </a:bodyPr>
          <a:lstStyle/>
          <a:p>
            <a:r>
              <a:rPr lang="en-US" b="1" dirty="0">
                <a:latin typeface="Comic Sans MS" panose="030F0702030302020204" pitchFamily="66" charset="0"/>
              </a:rPr>
              <a:t>Best Performing Accounts</a:t>
            </a:r>
          </a:p>
          <a:p>
            <a:r>
              <a:rPr lang="en-US" b="1" dirty="0">
                <a:latin typeface="Comic Sans MS" panose="030F0702030302020204" pitchFamily="66" charset="0"/>
              </a:rPr>
              <a:t>  </a:t>
            </a:r>
          </a:p>
        </p:txBody>
      </p:sp>
      <p:sp>
        <p:nvSpPr>
          <p:cNvPr id="10" name="TextBox 9">
            <a:extLst>
              <a:ext uri="{FF2B5EF4-FFF2-40B4-BE49-F238E27FC236}">
                <a16:creationId xmlns:a16="http://schemas.microsoft.com/office/drawing/2014/main" id="{0B152E6F-C247-C9CD-0085-7848A8D1B226}"/>
              </a:ext>
            </a:extLst>
          </p:cNvPr>
          <p:cNvSpPr txBox="1"/>
          <p:nvPr/>
        </p:nvSpPr>
        <p:spPr>
          <a:xfrm>
            <a:off x="395536" y="2039995"/>
            <a:ext cx="3168352" cy="21841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latin typeface="Comic Sans MS" panose="030F0702030302020204" pitchFamily="66" charset="0"/>
              </a:rPr>
              <a:t>Resturant 4               276K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Nightclub 3               275K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Event Venue 8           259K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Restaurant 1              243K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Bar 6                         230K $</a:t>
            </a:r>
          </a:p>
        </p:txBody>
      </p:sp>
      <p:cxnSp>
        <p:nvCxnSpPr>
          <p:cNvPr id="12" name="Straight Arrow Connector 11">
            <a:extLst>
              <a:ext uri="{FF2B5EF4-FFF2-40B4-BE49-F238E27FC236}">
                <a16:creationId xmlns:a16="http://schemas.microsoft.com/office/drawing/2014/main" id="{F2A8F86A-0342-49F9-2460-94FF4FAB760E}"/>
              </a:ext>
            </a:extLst>
          </p:cNvPr>
          <p:cNvCxnSpPr>
            <a:cxnSpLocks/>
          </p:cNvCxnSpPr>
          <p:nvPr/>
        </p:nvCxnSpPr>
        <p:spPr>
          <a:xfrm>
            <a:off x="1907704" y="2348880"/>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C4DABA-89A2-9786-EA63-833B846E7D06}"/>
              </a:ext>
            </a:extLst>
          </p:cNvPr>
          <p:cNvCxnSpPr>
            <a:cxnSpLocks/>
          </p:cNvCxnSpPr>
          <p:nvPr/>
        </p:nvCxnSpPr>
        <p:spPr>
          <a:xfrm>
            <a:off x="1907704" y="2780928"/>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79F6AF-4F07-433E-4651-48374B0C54EE}"/>
              </a:ext>
            </a:extLst>
          </p:cNvPr>
          <p:cNvCxnSpPr>
            <a:cxnSpLocks/>
          </p:cNvCxnSpPr>
          <p:nvPr/>
        </p:nvCxnSpPr>
        <p:spPr>
          <a:xfrm>
            <a:off x="2051720" y="3212976"/>
            <a:ext cx="3600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BF4A1E-F862-ECE7-E161-F5947C368AD4}"/>
              </a:ext>
            </a:extLst>
          </p:cNvPr>
          <p:cNvCxnSpPr>
            <a:cxnSpLocks/>
          </p:cNvCxnSpPr>
          <p:nvPr/>
        </p:nvCxnSpPr>
        <p:spPr>
          <a:xfrm>
            <a:off x="1919380" y="3645024"/>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535A19-CD46-5921-474B-1177284E46A7}"/>
              </a:ext>
            </a:extLst>
          </p:cNvPr>
          <p:cNvCxnSpPr>
            <a:cxnSpLocks/>
          </p:cNvCxnSpPr>
          <p:nvPr/>
        </p:nvCxnSpPr>
        <p:spPr>
          <a:xfrm>
            <a:off x="1257292" y="4077072"/>
            <a:ext cx="11661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554696-3AD2-1CB7-E6F2-353FC25D4EAD}"/>
              </a:ext>
            </a:extLst>
          </p:cNvPr>
          <p:cNvSpPr txBox="1"/>
          <p:nvPr/>
        </p:nvSpPr>
        <p:spPr>
          <a:xfrm>
            <a:off x="755576" y="4437112"/>
            <a:ext cx="7992888" cy="14980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latin typeface="Comic Sans MS" panose="030F0702030302020204" pitchFamily="66" charset="0"/>
              </a:rPr>
              <a:t>These accounts  are key contributors to the overall sales. Restaurants and bars appear to be strong categories, showing that Red Bull is popular in these venues.</a:t>
            </a:r>
          </a:p>
        </p:txBody>
      </p:sp>
    </p:spTree>
    <p:extLst>
      <p:ext uri="{BB962C8B-B14F-4D97-AF65-F5344CB8AC3E}">
        <p14:creationId xmlns:p14="http://schemas.microsoft.com/office/powerpoint/2010/main" val="356197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6044" y="654376"/>
            <a:ext cx="8550480" cy="430308"/>
          </a:xfrm>
        </p:spPr>
        <p:txBody>
          <a:bodyPr>
            <a:normAutofit fontScale="90000"/>
          </a:bodyPr>
          <a:lstStyle/>
          <a:p>
            <a:r>
              <a:rPr lang="en-US" b="1" dirty="0">
                <a:latin typeface="Comic Sans MS" panose="030F0702030302020204" pitchFamily="66" charset="0"/>
              </a:rPr>
              <a:t>3. Worst 5 Accounts by Sales</a:t>
            </a:r>
            <a:br>
              <a:rPr lang="en-US" b="1" dirty="0">
                <a:latin typeface="Comic Sans MS" panose="030F0702030302020204" pitchFamily="66" charset="0"/>
              </a:rPr>
            </a:b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3848" y="1479202"/>
            <a:ext cx="5940152" cy="2607747"/>
          </a:xfrm>
          <a:prstGeom prst="rect">
            <a:avLst/>
          </a:prstGeom>
        </p:spPr>
      </p:pic>
      <p:sp>
        <p:nvSpPr>
          <p:cNvPr id="9" name="TextBox 8">
            <a:extLst>
              <a:ext uri="{FF2B5EF4-FFF2-40B4-BE49-F238E27FC236}">
                <a16:creationId xmlns:a16="http://schemas.microsoft.com/office/drawing/2014/main" id="{02396814-1F6B-63C0-FE0D-D43E57987B24}"/>
              </a:ext>
            </a:extLst>
          </p:cNvPr>
          <p:cNvSpPr txBox="1"/>
          <p:nvPr/>
        </p:nvSpPr>
        <p:spPr>
          <a:xfrm>
            <a:off x="179512" y="1598425"/>
            <a:ext cx="3312368" cy="646331"/>
          </a:xfrm>
          <a:prstGeom prst="rect">
            <a:avLst/>
          </a:prstGeom>
          <a:noFill/>
        </p:spPr>
        <p:txBody>
          <a:bodyPr wrap="square" rtlCol="0">
            <a:spAutoFit/>
          </a:bodyPr>
          <a:lstStyle/>
          <a:p>
            <a:r>
              <a:rPr lang="en-US" b="1" dirty="0">
                <a:latin typeface="Comic Sans MS" panose="030F0702030302020204" pitchFamily="66" charset="0"/>
              </a:rPr>
              <a:t>Worst Performing Accounts</a:t>
            </a:r>
          </a:p>
          <a:p>
            <a:r>
              <a:rPr lang="en-US" b="1" dirty="0">
                <a:latin typeface="Comic Sans MS" panose="030F0702030302020204" pitchFamily="66" charset="0"/>
              </a:rPr>
              <a:t>  </a:t>
            </a:r>
          </a:p>
        </p:txBody>
      </p:sp>
      <p:sp>
        <p:nvSpPr>
          <p:cNvPr id="10" name="TextBox 9">
            <a:extLst>
              <a:ext uri="{FF2B5EF4-FFF2-40B4-BE49-F238E27FC236}">
                <a16:creationId xmlns:a16="http://schemas.microsoft.com/office/drawing/2014/main" id="{0B152E6F-C247-C9CD-0085-7848A8D1B226}"/>
              </a:ext>
            </a:extLst>
          </p:cNvPr>
          <p:cNvSpPr txBox="1"/>
          <p:nvPr/>
        </p:nvSpPr>
        <p:spPr>
          <a:xfrm>
            <a:off x="395536" y="2039995"/>
            <a:ext cx="3168352" cy="21841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400" dirty="0">
                <a:latin typeface="Comic Sans MS" panose="030F0702030302020204" pitchFamily="66" charset="0"/>
              </a:rPr>
              <a:t>Event Venue 4              61K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Event Venue 1               74K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Bar 10                           112K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Bar 5                            114K $</a:t>
            </a:r>
          </a:p>
          <a:p>
            <a:pPr marL="285750" indent="-285750">
              <a:lnSpc>
                <a:spcPct val="200000"/>
              </a:lnSpc>
              <a:buFont typeface="Arial" panose="020B0604020202020204" pitchFamily="34" charset="0"/>
              <a:buChar char="•"/>
            </a:pPr>
            <a:r>
              <a:rPr lang="en-US" sz="1400" dirty="0">
                <a:latin typeface="Comic Sans MS" panose="030F0702030302020204" pitchFamily="66" charset="0"/>
              </a:rPr>
              <a:t>Restaurant 15               117K $</a:t>
            </a:r>
          </a:p>
        </p:txBody>
      </p:sp>
      <p:cxnSp>
        <p:nvCxnSpPr>
          <p:cNvPr id="12" name="Straight Arrow Connector 11">
            <a:extLst>
              <a:ext uri="{FF2B5EF4-FFF2-40B4-BE49-F238E27FC236}">
                <a16:creationId xmlns:a16="http://schemas.microsoft.com/office/drawing/2014/main" id="{F2A8F86A-0342-49F9-2460-94FF4FAB760E}"/>
              </a:ext>
            </a:extLst>
          </p:cNvPr>
          <p:cNvCxnSpPr>
            <a:cxnSpLocks/>
          </p:cNvCxnSpPr>
          <p:nvPr/>
        </p:nvCxnSpPr>
        <p:spPr>
          <a:xfrm>
            <a:off x="2074656" y="2348880"/>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C4DABA-89A2-9786-EA63-833B846E7D06}"/>
              </a:ext>
            </a:extLst>
          </p:cNvPr>
          <p:cNvCxnSpPr>
            <a:cxnSpLocks/>
          </p:cNvCxnSpPr>
          <p:nvPr/>
        </p:nvCxnSpPr>
        <p:spPr>
          <a:xfrm>
            <a:off x="2074656" y="2780928"/>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79F6AF-4F07-433E-4651-48374B0C54EE}"/>
              </a:ext>
            </a:extLst>
          </p:cNvPr>
          <p:cNvCxnSpPr>
            <a:cxnSpLocks/>
          </p:cNvCxnSpPr>
          <p:nvPr/>
        </p:nvCxnSpPr>
        <p:spPr>
          <a:xfrm>
            <a:off x="1403648" y="3212976"/>
            <a:ext cx="11750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BF4A1E-F862-ECE7-E161-F5947C368AD4}"/>
              </a:ext>
            </a:extLst>
          </p:cNvPr>
          <p:cNvCxnSpPr>
            <a:cxnSpLocks/>
          </p:cNvCxnSpPr>
          <p:nvPr/>
        </p:nvCxnSpPr>
        <p:spPr>
          <a:xfrm>
            <a:off x="1438013" y="3645024"/>
            <a:ext cx="11406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535A19-CD46-5921-474B-1177284E46A7}"/>
              </a:ext>
            </a:extLst>
          </p:cNvPr>
          <p:cNvCxnSpPr>
            <a:cxnSpLocks/>
          </p:cNvCxnSpPr>
          <p:nvPr/>
        </p:nvCxnSpPr>
        <p:spPr>
          <a:xfrm>
            <a:off x="2074656" y="4086949"/>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F554696-3AD2-1CB7-E6F2-353FC25D4EAD}"/>
              </a:ext>
            </a:extLst>
          </p:cNvPr>
          <p:cNvSpPr txBox="1"/>
          <p:nvPr/>
        </p:nvSpPr>
        <p:spPr>
          <a:xfrm>
            <a:off x="683568" y="4443319"/>
            <a:ext cx="7992888" cy="14980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b="1" dirty="0">
                <a:latin typeface="Comic Sans MS" panose="030F0702030302020204" pitchFamily="66" charset="0"/>
              </a:rPr>
              <a:t>This data shows that some venues, especially certain event venues, may not be performing as expected. This could be due to low attendance or lower demand for energy drinks in these locations.</a:t>
            </a:r>
          </a:p>
        </p:txBody>
      </p:sp>
    </p:spTree>
    <p:extLst>
      <p:ext uri="{BB962C8B-B14F-4D97-AF65-F5344CB8AC3E}">
        <p14:creationId xmlns:p14="http://schemas.microsoft.com/office/powerpoint/2010/main" val="268072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a:latin typeface="Comic Sans MS" panose="030F0702030302020204" pitchFamily="66" charset="0"/>
              </a:rPr>
              <a:t>4. Sales Trend for Bars </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5536" y="1052736"/>
            <a:ext cx="8424936" cy="2880320"/>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611560" y="4077072"/>
            <a:ext cx="7992888" cy="12345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The sales trend for bars shows growth of sales over the years, with a notable increase in 2021. Despite the slightly decrease in 2018, but recovered again during 2019.</a:t>
            </a:r>
          </a:p>
          <a:p>
            <a:pPr marL="285750" indent="-285750">
              <a:lnSpc>
                <a:spcPct val="200000"/>
              </a:lnSpc>
              <a:buFont typeface="Arial" panose="020B0604020202020204" pitchFamily="34" charset="0"/>
              <a:buChar char="•"/>
            </a:pPr>
            <a:r>
              <a:rPr lang="en-US" sz="1300" b="1" dirty="0">
                <a:latin typeface="Comic Sans MS" panose="030F0702030302020204" pitchFamily="66" charset="0"/>
              </a:rPr>
              <a:t>the overall trend indicates growth potential in this account type, especially in last 2years.</a:t>
            </a:r>
          </a:p>
        </p:txBody>
      </p:sp>
    </p:spTree>
    <p:extLst>
      <p:ext uri="{BB962C8B-B14F-4D97-AF65-F5344CB8AC3E}">
        <p14:creationId xmlns:p14="http://schemas.microsoft.com/office/powerpoint/2010/main" val="35288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dirty="0">
                <a:latin typeface="Comic Sans MS" panose="030F0702030302020204" pitchFamily="66" charset="0"/>
              </a:rPr>
              <a:t>4. Sales Trend for Restaurants </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8796" y="1124744"/>
            <a:ext cx="8550479" cy="2890293"/>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418195" y="4293096"/>
            <a:ext cx="7992888" cy="16346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Restaurant sales experienced a steady rise from 2017 to 2021. Starting at $322K in 2017, sales increased to $455K in 2018 and $544K in 2019. The growth persisted with $627K in 2020, and the highest sales were recorded in 2021 at $715K. This consistent increase suggests successful menu offerings and high customer satisfaction.</a:t>
            </a:r>
          </a:p>
        </p:txBody>
      </p:sp>
    </p:spTree>
    <p:extLst>
      <p:ext uri="{BB962C8B-B14F-4D97-AF65-F5344CB8AC3E}">
        <p14:creationId xmlns:p14="http://schemas.microsoft.com/office/powerpoint/2010/main" val="153902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dirty="0">
                <a:latin typeface="Comic Sans MS" panose="030F0702030302020204" pitchFamily="66" charset="0"/>
              </a:rPr>
              <a:t>4. Sales Trend for Clubs  </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3528" y="1263178"/>
            <a:ext cx="8424936" cy="3029918"/>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539552" y="4561182"/>
            <a:ext cx="7992888" cy="16346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Club sales showed continuous growth over the five-year period. In 2017, sales were $331K, which increased to $471K in 2018. The upward trend continued with $558K in 2019 and $714K in 2020. By 2021, sales had peaked at $786K, indicating strong market presence and effective customer engagement strategies.</a:t>
            </a:r>
          </a:p>
        </p:txBody>
      </p:sp>
    </p:spTree>
    <p:extLst>
      <p:ext uri="{BB962C8B-B14F-4D97-AF65-F5344CB8AC3E}">
        <p14:creationId xmlns:p14="http://schemas.microsoft.com/office/powerpoint/2010/main" val="4915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0" y="564784"/>
            <a:ext cx="8550480" cy="430308"/>
          </a:xfrm>
        </p:spPr>
        <p:txBody>
          <a:bodyPr>
            <a:normAutofit fontScale="90000"/>
          </a:bodyPr>
          <a:lstStyle/>
          <a:p>
            <a:r>
              <a:rPr lang="en-US" b="1" dirty="0">
                <a:latin typeface="Comic Sans MS" panose="030F0702030302020204" pitchFamily="66" charset="0"/>
              </a:rPr>
              <a:t>4. Sales Trend for Hotels   </a:t>
            </a:r>
            <a:endParaRPr lang="en-US" dirty="0">
              <a:latin typeface="Comic Sans MS" panose="030F0702030302020204" pitchFamily="66" charset="0"/>
            </a:endParaRPr>
          </a:p>
        </p:txBody>
      </p:sp>
      <p:pic>
        <p:nvPicPr>
          <p:cNvPr id="8" name="Picture 7">
            <a:extLst>
              <a:ext uri="{FF2B5EF4-FFF2-40B4-BE49-F238E27FC236}">
                <a16:creationId xmlns:a16="http://schemas.microsoft.com/office/drawing/2014/main" id="{B8EB657B-59B6-142F-7380-7DE8DDFA31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3528" y="1124744"/>
            <a:ext cx="8496944" cy="2808312"/>
          </a:xfrm>
          <a:prstGeom prst="rect">
            <a:avLst/>
          </a:prstGeom>
        </p:spPr>
      </p:pic>
      <p:sp>
        <p:nvSpPr>
          <p:cNvPr id="22" name="TextBox 21">
            <a:extLst>
              <a:ext uri="{FF2B5EF4-FFF2-40B4-BE49-F238E27FC236}">
                <a16:creationId xmlns:a16="http://schemas.microsoft.com/office/drawing/2014/main" id="{0F554696-3AD2-1CB7-E6F2-353FC25D4EAD}"/>
              </a:ext>
            </a:extLst>
          </p:cNvPr>
          <p:cNvSpPr txBox="1"/>
          <p:nvPr/>
        </p:nvSpPr>
        <p:spPr>
          <a:xfrm>
            <a:off x="557592" y="4149080"/>
            <a:ext cx="7992888" cy="20347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300" b="1" dirty="0">
                <a:latin typeface="Comic Sans MS" panose="030F0702030302020204" pitchFamily="66" charset="0"/>
              </a:rPr>
              <a:t>Hotel sales demonstrated a consistent upward trend from 2017 to 2021. Starting at $314K in 2017, sales increased steadily each year, reaching $354K in 2018 and $492K in 2019. The growth continued in 2020 with sales at $578K, and the highest sales were recorded in 2021 at $704K. This steady increase suggests successful marketing strategies and growing customer loyalty.</a:t>
            </a:r>
          </a:p>
        </p:txBody>
      </p:sp>
    </p:spTree>
    <p:extLst>
      <p:ext uri="{BB962C8B-B14F-4D97-AF65-F5344CB8AC3E}">
        <p14:creationId xmlns:p14="http://schemas.microsoft.com/office/powerpoint/2010/main" val="1013777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MS_OFFICEID" val="London"/>
  <p:tag name="TMS_CULTUREID" val="English-UK"/>
  <p:tag name="TMS_BUSINESSUNITID" val="LinklatersLLP"/>
  <p:tag name="TMS_TEMPLATE_ID" val="LinklatersWS"/>
  <p:tag name="PRESGUID" val="85e2c848-7001-4c35-9e45-96f3f3ccca87"/>
</p:tagLst>
</file>

<file path=ppt/theme/theme1.xml><?xml version="1.0" encoding="utf-8"?>
<a:theme xmlns:a="http://schemas.openxmlformats.org/drawingml/2006/main" name="Linklaters HouseSty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Linklaters HouseStyle font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Secondary palette 1">
      <a:srgbClr val="999966"/>
    </a:custClr>
    <a:custClr name="Secondary palette 2">
      <a:srgbClr val="66CCCC"/>
    </a:custClr>
    <a:custClr name="Secondary palette 3">
      <a:srgbClr val="CCCC99"/>
    </a:custClr>
    <a:custClr name="Secondary palette 4">
      <a:srgbClr val="9999CC"/>
    </a:custClr>
    <a:custClr name="Secondary palette 5">
      <a:srgbClr val="669999"/>
    </a:custClr>
    <a:custClr name="Secondary palette 6">
      <a:srgbClr val="666699"/>
    </a:custClr>
    <a:custClr name="Secondary palette 7">
      <a:srgbClr val="99CCFF"/>
    </a:custClr>
    <a:custClr name="Secondary palette 8">
      <a:srgbClr val="99CC99"/>
    </a:custClr>
    <a:custClr name="Secondary palette 9">
      <a:srgbClr val="A9A197"/>
    </a:custClr>
    <a:custClr name="White">
      <a:srgbClr val="FFFFFF"/>
    </a:custClr>
    <a:custClr name="Magenta - 100%">
      <a:srgbClr val="AF005F"/>
    </a:custClr>
    <a:custClr name="Magenta - 80%">
      <a:srgbClr val="BF337F"/>
    </a:custClr>
    <a:custClr name="Magenta - 60%">
      <a:srgbClr val="CC5C99"/>
    </a:custClr>
    <a:custClr name="Magenta - 40%">
      <a:srgbClr val="D985B2"/>
    </a:custClr>
    <a:custClr name="Magenta - 20%">
      <a:srgbClr val="E5ADCC"/>
    </a:custClr>
    <a:custClr name="Magenta - 10%">
      <a:srgbClr val="ECC1DA"/>
    </a:custClr>
    <a:custClr name="Magenta + Black 20%">
      <a:srgbClr val="91004F"/>
    </a:custClr>
    <a:custClr name="Magenta + Black 35%">
      <a:srgbClr val="7B0041"/>
    </a:custClr>
    <a:custClr name="Magenta + Black 50%">
      <a:srgbClr val="660033"/>
    </a:custClr>
    <a:custClr name="White">
      <a:srgbClr val="FFFFFF"/>
    </a:custClr>
    <a:custClr name="Black - 100%">
      <a:srgbClr val="000000"/>
    </a:custClr>
    <a:custClr name="Black - 80%">
      <a:srgbClr val="4D4D4D"/>
    </a:custClr>
    <a:custClr name="Black - 60%">
      <a:srgbClr val="808080"/>
    </a:custClr>
    <a:custClr name="Black - 40%">
      <a:srgbClr val="969696"/>
    </a:custClr>
    <a:custClr name="Black - 20%">
      <a:srgbClr val="C3C3C3"/>
    </a:custClr>
    <a:custClr name="Black - 10%">
      <a:srgbClr val="E6E6E6"/>
    </a:custClr>
    <a:custClr name="White">
      <a:srgbClr val="FFFFFF"/>
    </a:custClr>
    <a:custClr name="White">
      <a:srgbClr val="FFFFFF"/>
    </a:custClr>
    <a:custClr name="White">
      <a:srgbClr val="FFFFFF"/>
    </a:custClr>
    <a:custClr name="White">
      <a:srgbClr val="FFFFFF"/>
    </a:custClr>
    <a:custClr name="Warm Grey 7 - 100%">
      <a:srgbClr val="B0A9A0"/>
    </a:custClr>
    <a:custClr name="Warm Grey 7 - 80%">
      <a:srgbClr val="BFBAB2"/>
    </a:custClr>
    <a:custClr name="Warm Grey 7 - 60%">
      <a:srgbClr val="CFCBC4"/>
    </a:custClr>
    <a:custClr name="Warm Grey 7 - 40%">
      <a:srgbClr val="DFDBD7"/>
    </a:custClr>
    <a:custClr name="Warm Grey 7 - 20%">
      <a:srgbClr val="EFEDEB"/>
    </a:custClr>
    <a:custClr name="Warm Grey 7 - 10%">
      <a:srgbClr val="F7F6F5"/>
    </a:custClr>
    <a:custClr name="White">
      <a:srgbClr val="FFFFFF"/>
    </a:custClr>
    <a:custClr name="Traffic light Red">
      <a:srgbClr val="FF5958"/>
    </a:custClr>
    <a:custClr name="Traffic light Yellow">
      <a:srgbClr val="FCB256"/>
    </a:custClr>
    <a:custClr name="Traffic light Green">
      <a:srgbClr val="8ECC66"/>
    </a:custClr>
    <a:custClr name="Warm Grey 4 - 100%">
      <a:srgbClr val="C9C1B8"/>
    </a:custClr>
    <a:custClr name="Warm Grey 4 - 80%">
      <a:srgbClr val="D9D5CE"/>
    </a:custClr>
    <a:custClr name="Warm Grey 4 - 60%">
      <a:srgbClr val="E2DEDA"/>
    </a:custClr>
    <a:custClr name="Warm Grey 4 - 40%">
      <a:srgbClr val="ECE9E7"/>
    </a:custClr>
    <a:custClr name="Warm Grey 4 - 20%">
      <a:srgbClr val="F6F5F3"/>
    </a:custClr>
    <a:custClr name="Warm Grey 4 - 10%">
      <a:srgbClr val="FAFAF8"/>
    </a:custClr>
    <a:custClr name="White">
      <a:srgbClr val="FFFFFF"/>
    </a:custClr>
    <a:custClr name="Alliance - Allens">
      <a:srgbClr val="0074BF"/>
    </a:custClr>
    <a:custClr name="Alliance - Webber Wentzel">
      <a:srgbClr val="F07D35"/>
    </a:custClr>
    <a:custClr name="Alliance - TTA">
      <a:srgbClr val="007272"/>
    </a:custClr>
  </a:custClrLst>
  <a:extLst>
    <a:ext uri="{05A4C25C-085E-4340-85A3-A5531E510DB2}">
      <thm15:themeFamily xmlns:thm15="http://schemas.microsoft.com/office/thememl/2012/main" name="LL_Pres.potx" id="{A535CF7E-DFC4-426F-9692-748C3BFCB745}" vid="{F7C7502D-553B-4EA2-AE2A-73E29B73BC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TotalTime>
  <Words>1083</Words>
  <Application>Microsoft Office PowerPoint</Application>
  <PresentationFormat>On-screen Show (4:3)</PresentationFormat>
  <Paragraphs>70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Comic Sans MS</vt:lpstr>
      <vt:lpstr>TradeGothic</vt:lpstr>
      <vt:lpstr>Linklaters HouseStyle</vt:lpstr>
      <vt:lpstr>PowerPoint Presentation</vt:lpstr>
      <vt:lpstr>PowerPoint Presentation</vt:lpstr>
      <vt:lpstr>1. Total Sales Overview</vt:lpstr>
      <vt:lpstr>2. Top 5 Accounts by Sales </vt:lpstr>
      <vt:lpstr>3. Worst 5 Accounts by Sales </vt:lpstr>
      <vt:lpstr>4. Sales Trend for Bars </vt:lpstr>
      <vt:lpstr>4. Sales Trend for Restaurants </vt:lpstr>
      <vt:lpstr>4. Sales Trend for Clubs  </vt:lpstr>
      <vt:lpstr>4. Sales Trend for Hotels   </vt:lpstr>
      <vt:lpstr>4. Sugar Free Edition Sales Analysis</vt:lpstr>
      <vt:lpstr>4. Cooler Edition Sales Analysis</vt:lpstr>
      <vt:lpstr>4. Digital Screen Edition Sales Analysis</vt:lpstr>
      <vt:lpstr>Menu Include Edition Sales Analysis</vt:lpstr>
      <vt:lpstr>Posters Edition Sales Analysis</vt:lpstr>
      <vt:lpstr>Yellow Edition Sales Analysis</vt:lpstr>
      <vt:lpstr>Observations and 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Outlook Calendar Template</dc:title>
  <dc:creator>Any Authorised User</dc:creator>
  <cp:lastModifiedBy>yahia alghanam</cp:lastModifiedBy>
  <cp:revision>46</cp:revision>
  <dcterms:created xsi:type="dcterms:W3CDTF">2020-08-24T16:57:34Z</dcterms:created>
  <dcterms:modified xsi:type="dcterms:W3CDTF">2024-09-29T00:07:15Z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R.2010-2</vt:lpwstr>
  </property>
  <property fmtid="{D5CDD505-2E9C-101B-9397-08002B2CF9AE}" pid="3" name="FirmName">
    <vt:lpwstr>Linklaters</vt:lpwstr>
  </property>
  <property fmtid="{D5CDD505-2E9C-101B-9397-08002B2CF9AE}" pid="4" name="Pitch">
    <vt:lpwstr>HS</vt:lpwstr>
  </property>
</Properties>
</file>