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68" r:id="rId6"/>
    <p:sldId id="273" r:id="rId7"/>
    <p:sldId id="274" r:id="rId8"/>
    <p:sldId id="267" r:id="rId9"/>
    <p:sldId id="269" r:id="rId10"/>
    <p:sldId id="272" r:id="rId11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150"/>
    <a:srgbClr val="5DD5FF"/>
    <a:srgbClr val="394404"/>
    <a:srgbClr val="5F6F0F"/>
    <a:srgbClr val="718412"/>
    <a:srgbClr val="65741A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37" autoAdjust="0"/>
  </p:normalViewPr>
  <p:slideViewPr>
    <p:cSldViewPr>
      <p:cViewPr varScale="1">
        <p:scale>
          <a:sx n="107" d="100"/>
          <a:sy n="107" d="100"/>
        </p:scale>
        <p:origin x="138" y="12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05/03/2022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788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8958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215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05/03/2022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oT Trends in 2020 and how will they affect businesses">
            <a:extLst>
              <a:ext uri="{FF2B5EF4-FFF2-40B4-BE49-F238E27FC236}">
                <a16:creationId xmlns:a16="http://schemas.microsoft.com/office/drawing/2014/main" id="{F9CE87C5-3CE4-4FEF-9FEA-265BB57E2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1" y="381793"/>
            <a:ext cx="12188825" cy="60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r>
              <a:rPr lang="fr-FR" sz="5400" b="1" dirty="0">
                <a:solidFill>
                  <a:srgbClr val="E0E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Implémentation d’un système de suivi de QoS pour les livraison </a:t>
            </a:r>
            <a:r>
              <a:rPr lang="fr-FR" b="1" dirty="0">
                <a:solidFill>
                  <a:srgbClr val="E0E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Médical.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3760590" y="4509120"/>
            <a:ext cx="4464496" cy="1752600"/>
          </a:xfrm>
        </p:spPr>
        <p:txBody>
          <a:bodyPr rtlCol="0"/>
          <a:lstStyle/>
          <a:p>
            <a:r>
              <a:rPr lang="fr-CA" sz="2000" dirty="0">
                <a:solidFill>
                  <a:schemeClr val="tx1">
                    <a:lumMod val="6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Présenté par</a:t>
            </a:r>
          </a:p>
          <a:p>
            <a:pPr rtl="0"/>
            <a:r>
              <a:rPr lang="fr-FR" dirty="0">
                <a:solidFill>
                  <a:srgbClr val="00B0F0"/>
                </a:solidFill>
              </a:rPr>
              <a:t>EL Koutbi Saad</a:t>
            </a:r>
          </a:p>
          <a:p>
            <a:pPr rtl="0"/>
            <a:r>
              <a:rPr lang="fr-FR" dirty="0">
                <a:solidFill>
                  <a:srgbClr val="00B0F0"/>
                </a:solidFill>
              </a:rPr>
              <a:t>Yahia </a:t>
            </a:r>
          </a:p>
        </p:txBody>
      </p:sp>
      <p:sp>
        <p:nvSpPr>
          <p:cNvPr id="4" name="Google Shape;202;p39">
            <a:extLst>
              <a:ext uri="{FF2B5EF4-FFF2-40B4-BE49-F238E27FC236}">
                <a16:creationId xmlns:a16="http://schemas.microsoft.com/office/drawing/2014/main" id="{BF7A1F79-BBE2-4847-9917-67638814884C}"/>
              </a:ext>
            </a:extLst>
          </p:cNvPr>
          <p:cNvSpPr txBox="1"/>
          <p:nvPr/>
        </p:nvSpPr>
        <p:spPr>
          <a:xfrm>
            <a:off x="7390556" y="4554220"/>
            <a:ext cx="3818000" cy="8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fr" sz="2000" dirty="0">
                <a:solidFill>
                  <a:schemeClr val="tx1">
                    <a:lumMod val="65000"/>
                  </a:schemeClr>
                </a:solidFill>
                <a:latin typeface="Calibri"/>
                <a:cs typeface="Calibri"/>
                <a:sym typeface="Calibri"/>
              </a:rPr>
              <a:t>Supervisé par</a:t>
            </a:r>
            <a:endParaRPr sz="2000" dirty="0">
              <a:solidFill>
                <a:schemeClr val="tx1">
                  <a:lumMod val="65000"/>
                </a:schemeClr>
              </a:solidFill>
              <a:latin typeface="Calibri"/>
              <a:cs typeface="Calibri"/>
            </a:endParaRPr>
          </a:p>
          <a:p>
            <a:r>
              <a:rPr lang="fr" sz="2800" dirty="0">
                <a:solidFill>
                  <a:srgbClr val="5DD5FF"/>
                </a:solidFill>
                <a:latin typeface="Calibri"/>
                <a:ea typeface="Calibri"/>
                <a:cs typeface="Calibri"/>
                <a:sym typeface="Calibri"/>
              </a:rPr>
              <a:t>Mr</a:t>
            </a:r>
            <a:r>
              <a:rPr lang="fr-FR" sz="2800" dirty="0">
                <a:solidFill>
                  <a:srgbClr val="5DD5FF"/>
                </a:solidFill>
                <a:latin typeface="Calibri"/>
                <a:ea typeface="Calibri"/>
                <a:cs typeface="Calibri"/>
                <a:sym typeface="Calibri"/>
              </a:rPr>
              <a:t> Aris </a:t>
            </a:r>
            <a:r>
              <a:rPr lang="fr-FR" sz="2800" dirty="0" err="1">
                <a:solidFill>
                  <a:srgbClr val="5DD5FF"/>
                </a:solidFill>
                <a:latin typeface="Calibri"/>
                <a:ea typeface="Calibri"/>
                <a:cs typeface="Calibri"/>
                <a:sym typeface="Calibri"/>
              </a:rPr>
              <a:t>Leivadeas</a:t>
            </a:r>
            <a:endParaRPr sz="1467" dirty="0">
              <a:solidFill>
                <a:srgbClr val="5DD5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oT Trends in 2020 and how will they affect businesses">
            <a:extLst>
              <a:ext uri="{FF2B5EF4-FFF2-40B4-BE49-F238E27FC236}">
                <a16:creationId xmlns:a16="http://schemas.microsoft.com/office/drawing/2014/main" id="{1F9DCD02-3267-433E-8DD2-6F227E91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3614"/>
            <a:ext cx="12188825" cy="60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218883" y="309489"/>
            <a:ext cx="10360501" cy="815255"/>
          </a:xfrm>
        </p:spPr>
        <p:txBody>
          <a:bodyPr rtlCol="0"/>
          <a:lstStyle/>
          <a:p>
            <a:pPr rtl="0"/>
            <a:r>
              <a:rPr lang="fr-FR" dirty="0"/>
              <a:t>Plan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000" dirty="0"/>
              <a:t>Introduction</a:t>
            </a:r>
          </a:p>
          <a:p>
            <a:pPr rtl="0"/>
            <a:r>
              <a:rPr lang="fr-FR" sz="4000" dirty="0"/>
              <a:t>Objectif</a:t>
            </a:r>
          </a:p>
          <a:p>
            <a:pPr rtl="0"/>
            <a:r>
              <a:rPr lang="fr-FR" sz="4000" dirty="0"/>
              <a:t>Architecture/Conception </a:t>
            </a:r>
          </a:p>
          <a:p>
            <a:pPr rtl="0"/>
            <a:r>
              <a:rPr lang="fr-FR" sz="4000" dirty="0"/>
              <a:t>Réalisation et démo</a:t>
            </a:r>
          </a:p>
          <a:p>
            <a:pPr rtl="0"/>
            <a:r>
              <a:rPr lang="fr-FR" sz="4000" dirty="0"/>
              <a:t>Conclusion et perspective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oT Trends in 2020 and how will they affect businesses">
            <a:extLst>
              <a:ext uri="{FF2B5EF4-FFF2-40B4-BE49-F238E27FC236}">
                <a16:creationId xmlns:a16="http://schemas.microsoft.com/office/drawing/2014/main" id="{1F9DCD02-3267-433E-8DD2-6F227E91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3614"/>
            <a:ext cx="12188825" cy="60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218883" y="309489"/>
            <a:ext cx="10360501" cy="815255"/>
          </a:xfrm>
        </p:spPr>
        <p:txBody>
          <a:bodyPr rtlCol="0"/>
          <a:lstStyle/>
          <a:p>
            <a:pPr rtl="0"/>
            <a:r>
              <a:rPr lang="fr-FR" dirty="0"/>
              <a:t>Introduction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148869"/>
            <a:ext cx="10360501" cy="5015200"/>
          </a:xfrm>
        </p:spPr>
        <p:txBody>
          <a:bodyPr rtlCol="0">
            <a:normAutofit/>
          </a:bodyPr>
          <a:lstStyle/>
          <a:p>
            <a:pPr rtl="0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1971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oT Trends in 2020 and how will they affect businesses">
            <a:extLst>
              <a:ext uri="{FF2B5EF4-FFF2-40B4-BE49-F238E27FC236}">
                <a16:creationId xmlns:a16="http://schemas.microsoft.com/office/drawing/2014/main" id="{1F9DCD02-3267-433E-8DD2-6F227E91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3614"/>
            <a:ext cx="12188825" cy="609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218883" y="309489"/>
            <a:ext cx="10360501" cy="815255"/>
          </a:xfrm>
        </p:spPr>
        <p:txBody>
          <a:bodyPr rtlCol="0"/>
          <a:lstStyle/>
          <a:p>
            <a:pPr rtl="0"/>
            <a:r>
              <a:rPr lang="fr-FR" dirty="0"/>
              <a:t>Objectif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1218883" y="1124744"/>
            <a:ext cx="10360501" cy="5039325"/>
          </a:xfrm>
        </p:spPr>
        <p:txBody>
          <a:bodyPr rtlCol="0">
            <a:normAutofit/>
          </a:bodyPr>
          <a:lstStyle/>
          <a:p>
            <a:pPr rtl="0"/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102519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oT: The technology that will impact all industries ...">
            <a:extLst>
              <a:ext uri="{FF2B5EF4-FFF2-40B4-BE49-F238E27FC236}">
                <a16:creationId xmlns:a16="http://schemas.microsoft.com/office/drawing/2014/main" id="{642883A4-F150-4B17-A719-4591CD579F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r="5722"/>
          <a:stretch/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6"/>
          <p:cNvSpPr>
            <a:spLocks noGrp="1"/>
          </p:cNvSpPr>
          <p:nvPr>
            <p:ph type="title"/>
          </p:nvPr>
        </p:nvSpPr>
        <p:spPr>
          <a:xfrm>
            <a:off x="1197868" y="116632"/>
            <a:ext cx="10360501" cy="805904"/>
          </a:xfrm>
        </p:spPr>
        <p:txBody>
          <a:bodyPr rtlCol="0"/>
          <a:lstStyle/>
          <a:p>
            <a:pPr rtl="0"/>
            <a:r>
              <a:rPr lang="fr-FR" dirty="0"/>
              <a:t>Conception du système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CC99AD7-AE18-4F47-9C30-58DAD9389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67CCD06-5A3A-412A-A7A8-E02D3F222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749" y="836712"/>
            <a:ext cx="98393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423DFDA-3C64-4B3D-AABE-DE74433D5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4945" r="5683"/>
          <a:stretch/>
        </p:blipFill>
        <p:spPr>
          <a:xfrm>
            <a:off x="-29353" y="0"/>
            <a:ext cx="12188825" cy="6858000"/>
          </a:xfrm>
          <a:prstGeom prst="rect">
            <a:avLst/>
          </a:prstGeom>
        </p:spPr>
      </p:pic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E71D2221-AA13-4459-A63B-83ADC4FDBB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205980" y="1038713"/>
            <a:ext cx="7920880" cy="5253644"/>
          </a:xfrm>
        </p:spPr>
      </p:pic>
      <p:sp>
        <p:nvSpPr>
          <p:cNvPr id="12" name="Titre 6">
            <a:extLst>
              <a:ext uri="{FF2B5EF4-FFF2-40B4-BE49-F238E27FC236}">
                <a16:creationId xmlns:a16="http://schemas.microsoft.com/office/drawing/2014/main" id="{3BFA9CD9-996B-4562-A834-446E9E8277F0}"/>
              </a:ext>
            </a:extLst>
          </p:cNvPr>
          <p:cNvSpPr txBox="1">
            <a:spLocks/>
          </p:cNvSpPr>
          <p:nvPr/>
        </p:nvSpPr>
        <p:spPr>
          <a:xfrm>
            <a:off x="1197868" y="116632"/>
            <a:ext cx="10360501" cy="80590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Conception du système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423DFDA-3C64-4B3D-AABE-DE74433D57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4945" r="5683"/>
          <a:stretch/>
        </p:blipFill>
        <p:spPr>
          <a:xfrm>
            <a:off x="0" y="1"/>
            <a:ext cx="12188825" cy="6858000"/>
          </a:xfrm>
          <a:prstGeom prst="rect">
            <a:avLst/>
          </a:prstGeom>
        </p:spPr>
      </p:pic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 rtlCol="0"/>
          <a:lstStyle/>
          <a:p>
            <a:r>
              <a:rPr lang="fr-FR" dirty="0"/>
              <a:t>Architecture du système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1A271-3FB0-404B-AB74-07BF5928BD10}"/>
              </a:ext>
            </a:extLst>
          </p:cNvPr>
          <p:cNvSpPr/>
          <p:nvPr/>
        </p:nvSpPr>
        <p:spPr>
          <a:xfrm>
            <a:off x="1216551" y="908720"/>
            <a:ext cx="10260761" cy="564099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 sz="2800"/>
          </a:p>
        </p:txBody>
      </p:sp>
      <p:pic>
        <p:nvPicPr>
          <p:cNvPr id="12" name="Graphique 11" descr="Femme tenant un ordinateur portable">
            <a:extLst>
              <a:ext uri="{FF2B5EF4-FFF2-40B4-BE49-F238E27FC236}">
                <a16:creationId xmlns:a16="http://schemas.microsoft.com/office/drawing/2014/main" id="{48B967CA-9F9E-489A-9B25-F2138CBE25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6768" y="5080091"/>
            <a:ext cx="1080120" cy="1097448"/>
          </a:xfrm>
          <a:prstGeom prst="rect">
            <a:avLst/>
          </a:prstGeom>
        </p:spPr>
      </p:pic>
      <p:pic>
        <p:nvPicPr>
          <p:cNvPr id="4098" name="Picture 2" descr="lampe de bureau de dessin animé noir et blanc — Image ...">
            <a:extLst>
              <a:ext uri="{FF2B5EF4-FFF2-40B4-BE49-F238E27FC236}">
                <a16:creationId xmlns:a16="http://schemas.microsoft.com/office/drawing/2014/main" id="{27D8368C-B907-497E-9020-A52FF2B8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11" y="963044"/>
            <a:ext cx="1202769" cy="168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Espace réservé du contenu 9" descr="Homme en tenue professionnelle">
            <a:extLst>
              <a:ext uri="{FF2B5EF4-FFF2-40B4-BE49-F238E27FC236}">
                <a16:creationId xmlns:a16="http://schemas.microsoft.com/office/drawing/2014/main" id="{10F61ED7-E083-4C39-8366-36B2D54379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07939" y="3159141"/>
            <a:ext cx="914514" cy="1234928"/>
          </a:xfrm>
        </p:spPr>
      </p:pic>
      <p:pic>
        <p:nvPicPr>
          <p:cNvPr id="17" name="Picture 16" descr="Raspberry Pi - Domoticz">
            <a:extLst>
              <a:ext uri="{FF2B5EF4-FFF2-40B4-BE49-F238E27FC236}">
                <a16:creationId xmlns:a16="http://schemas.microsoft.com/office/drawing/2014/main" id="{1603D7B6-EAC5-43A2-A81C-B615A3922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39" y="3010081"/>
            <a:ext cx="2198100" cy="160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F2C47F1-D4EB-4C49-9C8B-3FB6AB14969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3585"/>
          <a:stretch/>
        </p:blipFill>
        <p:spPr>
          <a:xfrm>
            <a:off x="9874963" y="1560695"/>
            <a:ext cx="1037980" cy="713127"/>
          </a:xfrm>
          <a:prstGeom prst="rect">
            <a:avLst/>
          </a:prstGeom>
        </p:spPr>
      </p:pic>
      <p:pic>
        <p:nvPicPr>
          <p:cNvPr id="4102" name="Picture 6" descr="Détecteur de fumée avec pile 9V alcaline">
            <a:extLst>
              <a:ext uri="{FF2B5EF4-FFF2-40B4-BE49-F238E27FC236}">
                <a16:creationId xmlns:a16="http://schemas.microsoft.com/office/drawing/2014/main" id="{CEA47953-C5C7-4FFF-AA9A-3A0849A7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963" y="3340370"/>
            <a:ext cx="958276" cy="958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2B138BB-F6A7-42A1-99C1-06F763CCD45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9212"/>
          <a:stretch/>
        </p:blipFill>
        <p:spPr>
          <a:xfrm>
            <a:off x="9874963" y="4823757"/>
            <a:ext cx="1358337" cy="947096"/>
          </a:xfrm>
          <a:prstGeom prst="rect">
            <a:avLst/>
          </a:prstGeom>
        </p:spPr>
      </p:pic>
      <p:pic>
        <p:nvPicPr>
          <p:cNvPr id="4106" name="Picture 10" descr="À la une | ALERTE">
            <a:extLst>
              <a:ext uri="{FF2B5EF4-FFF2-40B4-BE49-F238E27FC236}">
                <a16:creationId xmlns:a16="http://schemas.microsoft.com/office/drawing/2014/main" id="{E3DC304F-531A-4DCB-B5B6-BFAB0C89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91" y="1609357"/>
            <a:ext cx="1633537" cy="70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What is the cloud? | Myra">
            <a:extLst>
              <a:ext uri="{FF2B5EF4-FFF2-40B4-BE49-F238E27FC236}">
                <a16:creationId xmlns:a16="http://schemas.microsoft.com/office/drawing/2014/main" id="{C55BC380-BFAD-4A68-83BA-EB5E97822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5" t="38615" r="36424" b="36565"/>
          <a:stretch/>
        </p:blipFill>
        <p:spPr bwMode="auto">
          <a:xfrm>
            <a:off x="3794610" y="3340370"/>
            <a:ext cx="1550756" cy="94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004C853-1B3E-492A-ABAC-A7DC258B2E49}"/>
              </a:ext>
            </a:extLst>
          </p:cNvPr>
          <p:cNvCxnSpPr>
            <a:cxnSpLocks/>
            <a:stCxn id="4110" idx="1"/>
          </p:cNvCxnSpPr>
          <p:nvPr/>
        </p:nvCxnSpPr>
        <p:spPr>
          <a:xfrm flipH="1" flipV="1">
            <a:off x="2555668" y="3789039"/>
            <a:ext cx="1238942" cy="2177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3C58A367-C07F-4FB8-A6BE-BAF8838D7887}"/>
              </a:ext>
            </a:extLst>
          </p:cNvPr>
          <p:cNvCxnSpPr>
            <a:cxnSpLocks/>
          </p:cNvCxnSpPr>
          <p:nvPr/>
        </p:nvCxnSpPr>
        <p:spPr>
          <a:xfrm rot="5400000">
            <a:off x="1985228" y="4440697"/>
            <a:ext cx="1920339" cy="617022"/>
          </a:xfrm>
          <a:prstGeom prst="bentConnector3">
            <a:avLst>
              <a:gd name="adj1" fmla="val 995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7CF5B3AE-2FAD-49E7-AD81-EC272EAD189C}"/>
              </a:ext>
            </a:extLst>
          </p:cNvPr>
          <p:cNvCxnSpPr>
            <a:cxnSpLocks/>
            <a:endCxn id="4098" idx="3"/>
          </p:cNvCxnSpPr>
          <p:nvPr/>
        </p:nvCxnSpPr>
        <p:spPr>
          <a:xfrm rot="16200000" flipV="1">
            <a:off x="1969218" y="2500667"/>
            <a:ext cx="1985735" cy="59100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20C7AAD-3C70-4F8F-B82F-139D66D8F975}"/>
              </a:ext>
            </a:extLst>
          </p:cNvPr>
          <p:cNvCxnSpPr>
            <a:stCxn id="17" idx="1"/>
            <a:endCxn id="4110" idx="3"/>
          </p:cNvCxnSpPr>
          <p:nvPr/>
        </p:nvCxnSpPr>
        <p:spPr>
          <a:xfrm flipH="1">
            <a:off x="5345366" y="3810818"/>
            <a:ext cx="86787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107BC50A-A3A7-4AB1-8B97-3497A8AF9C0D}"/>
              </a:ext>
            </a:extLst>
          </p:cNvPr>
          <p:cNvCxnSpPr>
            <a:cxnSpLocks/>
            <a:stCxn id="4102" idx="1"/>
            <a:endCxn id="17" idx="3"/>
          </p:cNvCxnSpPr>
          <p:nvPr/>
        </p:nvCxnSpPr>
        <p:spPr>
          <a:xfrm flipH="1" flipV="1">
            <a:off x="8411339" y="3810818"/>
            <a:ext cx="1463624" cy="86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B5BFB53F-1527-4DB2-A452-62DED4682311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rot="10800000">
            <a:off x="8411339" y="3810819"/>
            <a:ext cx="1463624" cy="1486487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Connecteur : en angle 4108">
            <a:extLst>
              <a:ext uri="{FF2B5EF4-FFF2-40B4-BE49-F238E27FC236}">
                <a16:creationId xmlns:a16="http://schemas.microsoft.com/office/drawing/2014/main" id="{98E20A5F-6013-48B7-986B-86FD1E8D86F3}"/>
              </a:ext>
            </a:extLst>
          </p:cNvPr>
          <p:cNvCxnSpPr>
            <a:endCxn id="16" idx="1"/>
          </p:cNvCxnSpPr>
          <p:nvPr/>
        </p:nvCxnSpPr>
        <p:spPr>
          <a:xfrm rot="5400000" flipH="1" flipV="1">
            <a:off x="8562277" y="2498132"/>
            <a:ext cx="1893558" cy="731813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" name="Connecteur droit avec flèche 4112">
            <a:extLst>
              <a:ext uri="{FF2B5EF4-FFF2-40B4-BE49-F238E27FC236}">
                <a16:creationId xmlns:a16="http://schemas.microsoft.com/office/drawing/2014/main" id="{C41192DE-9AC4-4FF2-9431-932A346FF7E9}"/>
              </a:ext>
            </a:extLst>
          </p:cNvPr>
          <p:cNvCxnSpPr>
            <a:stCxn id="17" idx="0"/>
            <a:endCxn id="4106" idx="2"/>
          </p:cNvCxnSpPr>
          <p:nvPr/>
        </p:nvCxnSpPr>
        <p:spPr>
          <a:xfrm flipH="1" flipV="1">
            <a:off x="7309460" y="2309444"/>
            <a:ext cx="2829" cy="7006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821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7282</TotalTime>
  <Words>53</Words>
  <Application>Microsoft Office PowerPoint</Application>
  <PresentationFormat>Personnalisé</PresentationFormat>
  <Paragraphs>24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Technologie 16:9</vt:lpstr>
      <vt:lpstr>Implémentation d’un système de suivi de QoS pour les livraison Médical.</vt:lpstr>
      <vt:lpstr>Plan</vt:lpstr>
      <vt:lpstr>Introduction</vt:lpstr>
      <vt:lpstr>Objectif</vt:lpstr>
      <vt:lpstr>Conception du système</vt:lpstr>
      <vt:lpstr>Présentation PowerPoint</vt:lpstr>
      <vt:lpstr>Architecture du système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Implémentation d’un système de suivi de QoS pour les livraison Médical.</dc:title>
  <dc:creator>El Koutbi, Saad</dc:creator>
  <cp:lastModifiedBy>El Koutbi, Saad</cp:lastModifiedBy>
  <cp:revision>1</cp:revision>
  <dcterms:created xsi:type="dcterms:W3CDTF">2022-03-05T23:59:22Z</dcterms:created>
  <dcterms:modified xsi:type="dcterms:W3CDTF">2022-03-11T01:21:27Z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