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652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60" r:id="rId5"/>
    <p:sldId id="258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3A2"/>
    <a:srgbClr val="25005C"/>
    <a:srgbClr val="E2CA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7"/>
    <p:restoredTop sz="94718"/>
  </p:normalViewPr>
  <p:slideViewPr>
    <p:cSldViewPr snapToGrid="0" snapToObjects="1" showGuides="1">
      <p:cViewPr varScale="1">
        <p:scale>
          <a:sx n="138" d="100"/>
          <a:sy n="138" d="100"/>
        </p:scale>
        <p:origin x="176" y="88"/>
      </p:cViewPr>
      <p:guideLst>
        <p:guide orient="horz" pos="1620"/>
        <p:guide pos="2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E88F1F-47E3-9EB7-39B6-48A28E58E8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A2D63-4D7E-35F0-2EC3-31AEAB6A5F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A5F2B-805C-4969-A9AA-440E2E894258}" type="datetime1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56F04-9E0B-7243-7061-EFC5C06D57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4C9F4-C770-4D64-E7D3-6FD98C2751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FADE6-D5ED-4F60-8217-19CAFE640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87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A46B-234B-4BFC-93BB-58B6533CFFDD}" type="datetime1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094F7-5162-4867-99F1-B3DF7CC4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439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26A46B-234B-4BFC-93BB-58B6533CFFDD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094F7-5162-4867-99F1-B3DF7CC47B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88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26A46B-234B-4BFC-93BB-58B6533CFFDD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094F7-5162-4867-99F1-B3DF7CC47B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1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3278-A44F-857B-4634-DB4B37516D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375" y="1086834"/>
            <a:ext cx="6972300" cy="2641756"/>
          </a:xfrm>
          <a:prstGeom prst="rect">
            <a:avLst/>
          </a:prstGeom>
        </p:spPr>
        <p:txBody>
          <a:bodyPr/>
          <a:lstStyle>
            <a:lvl1pPr algn="l">
              <a:spcBef>
                <a:spcPts val="1200"/>
              </a:spcBef>
              <a:defRPr lang="en-US" sz="5000" b="0" i="0" kern="1200" baseline="0" dirty="0" smtClean="0">
                <a:solidFill>
                  <a:schemeClr val="tx1"/>
                </a:solidFill>
                <a:latin typeface="Encode Sans Normal Black"/>
                <a:ea typeface="+mn-ea"/>
                <a:cs typeface="Encode Sans Normal Black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  <p:pic>
        <p:nvPicPr>
          <p:cNvPr id="12" name="Pictur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868290"/>
            <a:ext cx="1600200" cy="139700"/>
          </a:xfrm>
          <a:prstGeom prst="rect">
            <a:avLst/>
          </a:prstGeom>
        </p:spPr>
      </p:pic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599107"/>
            <a:ext cx="2416273" cy="212486"/>
          </a:xfrm>
          <a:prstGeom prst="rect">
            <a:avLst/>
          </a:prstGeom>
        </p:spPr>
      </p:pic>
      <p:pic>
        <p:nvPicPr>
          <p:cNvPr id="10" name="Pictur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4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0" y="369733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10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60370" y="1754102"/>
            <a:ext cx="8184662" cy="296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108683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  <p:pic>
        <p:nvPicPr>
          <p:cNvPr id="14" name="Pictur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5" y="758518"/>
            <a:ext cx="2539991" cy="172311"/>
          </a:xfrm>
          <a:prstGeom prst="rect">
            <a:avLst/>
          </a:prstGeom>
        </p:spPr>
      </p:pic>
      <p:pic>
        <p:nvPicPr>
          <p:cNvPr id="11" name="Pictur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081" y="3868290"/>
            <a:ext cx="1600200" cy="139700"/>
          </a:xfrm>
          <a:prstGeom prst="rect">
            <a:avLst/>
          </a:prstGeom>
        </p:spPr>
      </p:pic>
      <p:pic>
        <p:nvPicPr>
          <p:cNvPr id="12" name="Pictur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70180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14" name="Pictur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381" y="1364403"/>
            <a:ext cx="1103781" cy="96361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 Regular" charset="0"/>
                <a:ea typeface="Uni Sans Regular" charset="0"/>
                <a:cs typeface="Uni Sans Regular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5" name="Pictur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1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69733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381" y="1364403"/>
            <a:ext cx="1103781" cy="9636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1" name="Pictur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9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71510"/>
            <a:ext cx="8172210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10" name="Pictur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381" y="1364403"/>
            <a:ext cx="1103781" cy="96361"/>
          </a:xfrm>
          <a:prstGeom prst="rect">
            <a:avLst/>
          </a:prstGeom>
        </p:spPr>
      </p:pic>
      <p:sp>
        <p:nvSpPr>
          <p:cNvPr id="8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47923" y="1724977"/>
            <a:ext cx="8184662" cy="296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11" name="Pictur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4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9614" y="1086834"/>
            <a:ext cx="6973061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868290"/>
            <a:ext cx="1600200" cy="139700"/>
          </a:xfrm>
          <a:prstGeom prst="rect">
            <a:avLst/>
          </a:prstGeom>
        </p:spPr>
      </p:pic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599107"/>
            <a:ext cx="2416273" cy="212486"/>
          </a:xfrm>
          <a:prstGeom prst="rect">
            <a:avLst/>
          </a:prstGeom>
        </p:spPr>
      </p:pic>
      <p:pic>
        <p:nvPicPr>
          <p:cNvPr id="11" name="Pictur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108683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  <p:pic>
        <p:nvPicPr>
          <p:cNvPr id="12" name="Pictur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5" y="758518"/>
            <a:ext cx="2539991" cy="172311"/>
          </a:xfrm>
          <a:prstGeom prst="rect">
            <a:avLst/>
          </a:prstGeom>
        </p:spPr>
      </p:pic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081" y="3868290"/>
            <a:ext cx="1600200" cy="139700"/>
          </a:xfrm>
          <a:prstGeom prst="rect">
            <a:avLst/>
          </a:prstGeom>
        </p:spPr>
      </p:pic>
      <p:pic>
        <p:nvPicPr>
          <p:cNvPr id="16" name="Pictur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2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77358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12" name="Pictur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2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 Regular" charset="0"/>
                <a:ea typeface="Uni Sans Regular" charset="0"/>
                <a:cs typeface="Uni Sans Regular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69733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22" name="Pictur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1" name="Pictur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8D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6" t="38360" r="13252" b="30129"/>
          <a:stretch/>
        </p:blipFill>
        <p:spPr>
          <a:xfrm>
            <a:off x="0" y="0"/>
            <a:ext cx="9144000" cy="2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6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81" r:id="rId3"/>
    <p:sldLayoutId id="2147483675" r:id="rId4"/>
    <p:sldLayoutId id="2147483677" r:id="rId5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6" t="38360" r="13252" b="30129"/>
          <a:stretch/>
        </p:blipFill>
        <p:spPr>
          <a:xfrm>
            <a:off x="0" y="0"/>
            <a:ext cx="9144000" cy="2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9" r:id="rId2"/>
    <p:sldLayoutId id="2147483663" r:id="rId3"/>
    <p:sldLayoutId id="2147483664" r:id="rId4"/>
    <p:sldLayoutId id="2147483665" r:id="rId5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bmb.21195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 err="1"/>
              <a:t>MMsuit</a:t>
            </a:r>
            <a:r>
              <a:rPr lang="en-US" sz="3200" i="1" dirty="0"/>
              <a:t>: </a:t>
            </a:r>
            <a:r>
              <a:rPr lang="en-US" sz="3200" b="0" i="1" dirty="0"/>
              <a:t>Simple GUI application for computing and simulating Michaelis-Menten and related equations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8BDA1-A05C-AF1C-3CC3-F17712C24178}"/>
              </a:ext>
            </a:extLst>
          </p:cNvPr>
          <p:cNvSpPr txBox="1"/>
          <p:nvPr/>
        </p:nvSpPr>
        <p:spPr>
          <a:xfrm>
            <a:off x="609600" y="4114800"/>
            <a:ext cx="462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 Yahia Saad</a:t>
            </a:r>
          </a:p>
          <a:p>
            <a:r>
              <a:rPr lang="en-US" dirty="0"/>
              <a:t>BIOEN537 Au2024</a:t>
            </a:r>
          </a:p>
        </p:txBody>
      </p:sp>
    </p:spTree>
    <p:extLst>
      <p:ext uri="{BB962C8B-B14F-4D97-AF65-F5344CB8AC3E}">
        <p14:creationId xmlns:p14="http://schemas.microsoft.com/office/powerpoint/2010/main" val="203848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BBDE-A37B-F77F-6F7D-1E070902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D2312-10EA-BEC0-00F0-F8B54A932D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/>
              <a:t>Easy to use and implement by python users</a:t>
            </a:r>
          </a:p>
          <a:p>
            <a:r>
              <a:rPr lang="en-US" sz="2000" b="0" dirty="0"/>
              <a:t>Interactive graphs and Easy to use GUI</a:t>
            </a:r>
          </a:p>
          <a:p>
            <a:r>
              <a:rPr lang="en-US" sz="2000" b="0" dirty="0"/>
              <a:t>No complicated installation and can be developed as web interface</a:t>
            </a:r>
          </a:p>
          <a:p>
            <a:r>
              <a:rPr lang="en-US" sz="2000" b="0" dirty="0"/>
              <a:t>Easily modified to be implemented for different kinetics experiments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2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2F0BE-DCF4-4EBC-1A5B-C6864CE15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F5BE-A9DD-F1FD-0BCB-ECE8AFAC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7BD72-41B6-0B02-EB50-943F4EB9D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Not general-purpose application for enzyme kinetics</a:t>
            </a:r>
          </a:p>
          <a:p>
            <a:r>
              <a:rPr lang="en-US" dirty="0"/>
              <a:t>Lacks many features present in other commercial applications usually used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1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3A61-57AC-888B-0A54-D99D8BAD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. . .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84CCB018-611A-A0E8-1580-3B7140AD4B8E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Adding tests using </a:t>
            </a:r>
            <a:r>
              <a:rPr lang="en-US" dirty="0" err="1"/>
              <a:t>dash.testing</a:t>
            </a:r>
            <a:r>
              <a:rPr lang="en-US" dirty="0"/>
              <a:t> for GUI</a:t>
            </a:r>
          </a:p>
          <a:p>
            <a:pPr marL="342900" indent="-342900">
              <a:buFontTx/>
              <a:buChar char="-"/>
            </a:pPr>
            <a:r>
              <a:rPr lang="en-US" dirty="0"/>
              <a:t>More error handling</a:t>
            </a:r>
          </a:p>
          <a:p>
            <a:pPr marL="342900" indent="-342900">
              <a:buFontTx/>
              <a:buChar char="-"/>
            </a:pPr>
            <a:r>
              <a:rPr lang="en-US" dirty="0"/>
              <a:t>Packaging</a:t>
            </a:r>
          </a:p>
          <a:p>
            <a:pPr marL="342900" indent="-342900">
              <a:buFontTx/>
              <a:buChar char="-"/>
            </a:pPr>
            <a:r>
              <a:rPr lang="en-US" dirty="0"/>
              <a:t>Download fitted data from GUI</a:t>
            </a:r>
          </a:p>
          <a:p>
            <a:r>
              <a:rPr lang="en-US" dirty="0"/>
              <a:t>(Optional)</a:t>
            </a:r>
          </a:p>
          <a:p>
            <a:pPr marL="342900" indent="-342900">
              <a:buFontTx/>
              <a:buChar char="-"/>
            </a:pPr>
            <a:r>
              <a:rPr lang="en-US" dirty="0"/>
              <a:t>Make the interface only two plots and allow user to choose between simulation and experiment</a:t>
            </a:r>
          </a:p>
          <a:p>
            <a:pPr marL="342900" indent="-342900">
              <a:buFontTx/>
              <a:buChar char="-"/>
            </a:pPr>
            <a:r>
              <a:rPr lang="en-US" dirty="0"/>
              <a:t>Add Velocity terms and concentrations</a:t>
            </a:r>
          </a:p>
        </p:txBody>
      </p:sp>
    </p:spTree>
    <p:extLst>
      <p:ext uri="{BB962C8B-B14F-4D97-AF65-F5344CB8AC3E}">
        <p14:creationId xmlns:p14="http://schemas.microsoft.com/office/powerpoint/2010/main" val="3979825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F89FD-72F0-16B0-7AE3-820FFFDE7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6CF9-C64D-3E83-C052-42505D6C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AC1C4-B6E0-F750-E5F0-489A2F0CBA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554204"/>
            <a:ext cx="8053137" cy="2365901"/>
          </a:xfrm>
        </p:spPr>
        <p:txBody>
          <a:bodyPr/>
          <a:lstStyle/>
          <a:p>
            <a:pPr marL="0" indent="0">
              <a:buNone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BlinkMacSystemFont"/>
              </a:rPr>
              <a:t>Michaelis L, Menten ML, Johnson KA, Goody RS. The original Michaelis constant: translation of the 1913 Michaelis-Menten paper. Biochemistry. 2011 Oct 4;50(39):8264-9.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BlinkMacSystemFont"/>
              </a:rPr>
              <a:t>doi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BlinkMacSystemFont"/>
              </a:rPr>
              <a:t>: 10.1021/bi201284u</a:t>
            </a:r>
          </a:p>
          <a:p>
            <a:pPr marL="0" indent="0">
              <a:buNone/>
            </a:pPr>
            <a:endParaRPr lang="en-US" sz="1400" b="0" i="0" dirty="0">
              <a:solidFill>
                <a:srgbClr val="1C1D1E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400" b="0" i="0" dirty="0">
                <a:solidFill>
                  <a:srgbClr val="1B1B1B"/>
                </a:solidFill>
                <a:effectLst/>
                <a:latin typeface="Roboto Mono Web"/>
              </a:rPr>
              <a:t>Johnson KA. A century of enzyme kinetic analysis, 1913 to 2013. FEBS Lett. 2013 Sep 2;587(17):2753-66. </a:t>
            </a:r>
            <a:r>
              <a:rPr lang="en-US" sz="1400" b="0" i="0" dirty="0" err="1">
                <a:solidFill>
                  <a:srgbClr val="1B1B1B"/>
                </a:solidFill>
                <a:effectLst/>
                <a:latin typeface="Roboto Mono Web"/>
              </a:rPr>
              <a:t>doi</a:t>
            </a:r>
            <a:r>
              <a:rPr lang="en-US" sz="1400" b="0" i="0" dirty="0">
                <a:solidFill>
                  <a:srgbClr val="1B1B1B"/>
                </a:solidFill>
                <a:effectLst/>
                <a:latin typeface="Roboto Mono Web"/>
              </a:rPr>
              <a:t>: 10.1016/j.febslet.2013.07.012. </a:t>
            </a:r>
            <a:r>
              <a:rPr lang="en-US" sz="1400" b="0" i="0" dirty="0" err="1">
                <a:solidFill>
                  <a:srgbClr val="1B1B1B"/>
                </a:solidFill>
                <a:effectLst/>
                <a:latin typeface="Roboto Mono Web"/>
              </a:rPr>
              <a:t>Epub</a:t>
            </a:r>
            <a:r>
              <a:rPr lang="en-US" sz="1400" b="0" i="0" dirty="0">
                <a:solidFill>
                  <a:srgbClr val="1B1B1B"/>
                </a:solidFill>
                <a:effectLst/>
                <a:latin typeface="Roboto Mono Web"/>
              </a:rPr>
              <a:t> 2013 Jul 12. PMID: 23850893; PMCID: PMC4624389.</a:t>
            </a:r>
            <a:endParaRPr lang="en-US" sz="1400" b="0" dirty="0">
              <a:solidFill>
                <a:srgbClr val="1C1D1E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1C1D1E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400" b="0" i="0" dirty="0" err="1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Miquet</a:t>
            </a:r>
            <a:r>
              <a:rPr lang="en-US" sz="14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, J.G., González, L., Sotelo, A.I. and González </a:t>
            </a:r>
            <a:r>
              <a:rPr lang="en-US" sz="1400" b="0" i="0" dirty="0" err="1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Lebrero</a:t>
            </a:r>
            <a:r>
              <a:rPr lang="en-US" sz="14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, R.M. (2019), A laboratory work to introduce biochemistry undergraduate students to basic enzyme kinetics-alkaline phosphatase as a model. </a:t>
            </a:r>
            <a:r>
              <a:rPr lang="en-US" sz="1400" b="0" i="0" dirty="0" err="1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Biochem</a:t>
            </a:r>
            <a:r>
              <a:rPr lang="en-US" sz="14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 Mol Biol Educ, 47: 93-99. </a:t>
            </a:r>
            <a:r>
              <a:rPr lang="en-US" sz="1400" b="0" i="0" u="none" strike="noStrike" dirty="0">
                <a:solidFill>
                  <a:srgbClr val="275257"/>
                </a:solidFill>
                <a:effectLst/>
                <a:latin typeface="Open Sans" panose="020B0606030504020204" pitchFamily="34" charset="0"/>
                <a:hlinkClick r:id="rId2"/>
              </a:rPr>
              <a:t>https://doi.org/10.1002/bmb.21195</a:t>
            </a:r>
            <a:endParaRPr lang="en-US" sz="1400" b="0" i="0" u="none" strike="noStrike" dirty="0">
              <a:solidFill>
                <a:srgbClr val="275257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1400" b="0" i="0" u="none" strike="noStrike" dirty="0">
              <a:solidFill>
                <a:srgbClr val="275257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BlinkMacSystemFont"/>
              </a:rPr>
              <a:t>Laszlo AH,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BlinkMacSystemFont"/>
              </a:rPr>
              <a:t>Derrington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BlinkMacSystemFont"/>
              </a:rPr>
              <a:t> IM, Gundlach JH.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BlinkMacSystemFont"/>
              </a:rPr>
              <a:t>MspA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BlinkMacSystemFont"/>
              </a:rPr>
              <a:t> nanopore as a single-molecule tool: From sequencing to SPRNT. Methods. 2016 Aug 1;105:75-89.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BlinkMacSystemFont"/>
              </a:rPr>
              <a:t>doi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BlinkMacSystemFont"/>
              </a:rPr>
              <a:t>: 10.1016/j.ymeth.2016.03.026.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BlinkMacSystemFont"/>
              </a:rPr>
              <a:t>Epub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BlinkMacSystemFont"/>
              </a:rPr>
              <a:t> 2016 Apr 1. PMID: 27045943</a:t>
            </a:r>
          </a:p>
          <a:p>
            <a:pPr marL="0" indent="0">
              <a:buNone/>
            </a:pPr>
            <a:endParaRPr lang="en-US" sz="1400" b="0" dirty="0">
              <a:solidFill>
                <a:srgbClr val="212121"/>
              </a:solidFill>
              <a:latin typeface="BlinkMacSystemFont"/>
            </a:endParaRPr>
          </a:p>
          <a:p>
            <a:pPr marL="0" indent="0">
              <a:buNone/>
            </a:pP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26919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60375" y="1730667"/>
            <a:ext cx="4131399" cy="411171"/>
          </a:xfrm>
        </p:spPr>
        <p:txBody>
          <a:bodyPr/>
          <a:lstStyle/>
          <a:p>
            <a:r>
              <a:rPr lang="en-US" sz="2000" dirty="0">
                <a:latin typeface="Uni Sans Regular"/>
              </a:rPr>
              <a:t>Michaelis-Menten Equation: (1913)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90CA9AEB-94D4-5F0D-7890-99994F944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41" y="2187019"/>
            <a:ext cx="4057148" cy="246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CA92995-4809-2E79-2504-247CB58B9979}"/>
              </a:ext>
            </a:extLst>
          </p:cNvPr>
          <p:cNvSpPr txBox="1">
            <a:spLocks/>
          </p:cNvSpPr>
          <p:nvPr/>
        </p:nvSpPr>
        <p:spPr>
          <a:xfrm>
            <a:off x="4850123" y="1677481"/>
            <a:ext cx="4131399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2"/>
                </a:solidFill>
                <a:latin typeface="Uni Sans Regular" charset="0"/>
                <a:ea typeface="Uni Sans Regular" charset="0"/>
                <a:cs typeface="Uni Sans Regular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Uni Sans Regular"/>
              </a:rPr>
              <a:t>Lineweaver – Burk Equation: (1913)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C53EA7-B447-8DD6-C098-2C173A7EB3FF}"/>
              </a:ext>
            </a:extLst>
          </p:cNvPr>
          <p:cNvGrpSpPr/>
          <p:nvPr/>
        </p:nvGrpSpPr>
        <p:grpSpPr>
          <a:xfrm>
            <a:off x="4714665" y="2141838"/>
            <a:ext cx="3043881" cy="2468807"/>
            <a:chOff x="4945574" y="2586868"/>
            <a:chExt cx="2636005" cy="2068958"/>
          </a:xfrm>
        </p:grpSpPr>
        <p:pic>
          <p:nvPicPr>
            <p:cNvPr id="1028" name="Picture 4" descr="undefined">
              <a:extLst>
                <a:ext uri="{FF2B5EF4-FFF2-40B4-BE49-F238E27FC236}">
                  <a16:creationId xmlns:a16="http://schemas.microsoft.com/office/drawing/2014/main" id="{DDB7AEC4-3896-9388-9780-5FF46F19D8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5574" y="2586868"/>
              <a:ext cx="2636005" cy="2068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A math symbols with numbers and plus&#10;&#10;Description automatically generated">
              <a:extLst>
                <a:ext uri="{FF2B5EF4-FFF2-40B4-BE49-F238E27FC236}">
                  <a16:creationId xmlns:a16="http://schemas.microsoft.com/office/drawing/2014/main" id="{86C8F406-B9E3-9DFE-756B-DEDD566B9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91749" y="2639700"/>
              <a:ext cx="1207815" cy="397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98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29A42-E60F-BCEB-955E-400894B11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5C1532-D377-2689-292D-DC8B20B3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66" y="331228"/>
            <a:ext cx="8184662" cy="993775"/>
          </a:xfrm>
        </p:spPr>
        <p:txBody>
          <a:bodyPr/>
          <a:lstStyle/>
          <a:p>
            <a:r>
              <a:rPr lang="en-US" dirty="0"/>
              <a:t>Educational Case Study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57562C-5A83-DD08-B0D0-6EA26097E5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669" y="1611112"/>
            <a:ext cx="8184662" cy="411171"/>
          </a:xfrm>
        </p:spPr>
        <p:txBody>
          <a:bodyPr/>
          <a:lstStyle/>
          <a:p>
            <a:r>
              <a:rPr lang="en-US" sz="2000" b="1" dirty="0">
                <a:latin typeface="Uni Sans Regular"/>
              </a:rPr>
              <a:t>General Michaelis-Menten Usage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2905F4-988E-85D0-4C5C-8DBFC4CC7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71" y="2288884"/>
            <a:ext cx="6087411" cy="2616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84642C-9726-A095-9DFD-36F3D2548963}"/>
              </a:ext>
            </a:extLst>
          </p:cNvPr>
          <p:cNvSpPr txBox="1"/>
          <p:nvPr/>
        </p:nvSpPr>
        <p:spPr>
          <a:xfrm>
            <a:off x="4461164" y="1042389"/>
            <a:ext cx="47197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Learning Objectives: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accent6"/>
                </a:solidFill>
              </a:rPr>
              <a:t>Obtain and analyze time courses of product release to estimate the time interval to measure initial rate and its dependence with enzyme concentrations.</a:t>
            </a:r>
          </a:p>
          <a:p>
            <a:endParaRPr lang="en-US" sz="1400" dirty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accent6"/>
                </a:solidFill>
              </a:rPr>
              <a:t>Determine the dependence of initial rate with substrate and enzyme concentrations.</a:t>
            </a:r>
          </a:p>
          <a:p>
            <a:endParaRPr lang="en-US" sz="1400" dirty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accent6"/>
                </a:solidFill>
              </a:rPr>
              <a:t>Employ nonlinear regression to obtain KM, Vmax, and </a:t>
            </a:r>
            <a:r>
              <a:rPr lang="en-US" sz="1400" dirty="0" err="1">
                <a:solidFill>
                  <a:schemeClr val="accent6"/>
                </a:solidFill>
              </a:rPr>
              <a:t>Kcat</a:t>
            </a:r>
            <a:r>
              <a:rPr lang="en-US" sz="1400" dirty="0">
                <a:solidFill>
                  <a:schemeClr val="accent6"/>
                </a:solidFill>
              </a:rPr>
              <a:t> values of the Michaelis–Menten equation.</a:t>
            </a:r>
          </a:p>
          <a:p>
            <a:endParaRPr 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72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333" y="322716"/>
            <a:ext cx="8184662" cy="993775"/>
          </a:xfrm>
        </p:spPr>
        <p:txBody>
          <a:bodyPr/>
          <a:lstStyle/>
          <a:p>
            <a:r>
              <a:rPr lang="en-US" sz="2400" dirty="0"/>
              <a:t>Helicases &amp; Polymerases </a:t>
            </a:r>
            <a:br>
              <a:rPr lang="en-US" sz="2400" dirty="0"/>
            </a:br>
            <a:r>
              <a:rPr lang="en-US" sz="2400" dirty="0"/>
              <a:t>Kinetics studies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30868" y="3495964"/>
            <a:ext cx="6839568" cy="1321041"/>
          </a:xfrm>
        </p:spPr>
        <p:txBody>
          <a:bodyPr/>
          <a:lstStyle/>
          <a:p>
            <a:r>
              <a:rPr lang="en-US" sz="2000" dirty="0"/>
              <a:t>The velocity by which the helicase unwinds DNA </a:t>
            </a:r>
          </a:p>
          <a:p>
            <a:r>
              <a:rPr lang="en-US" sz="2000" dirty="0"/>
              <a:t>ATP hydrolysis studies</a:t>
            </a:r>
          </a:p>
          <a:p>
            <a:r>
              <a:rPr lang="en-US" sz="2000" dirty="0"/>
              <a:t>Helicase inhibition and drug testing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058" name="Picture 10" descr="Biochemical, biophysical, and proteomic approaches to study DNA helicases -  Molecular BioSystems (RSC Publishing)">
            <a:extLst>
              <a:ext uri="{FF2B5EF4-FFF2-40B4-BE49-F238E27FC236}">
                <a16:creationId xmlns:a16="http://schemas.microsoft.com/office/drawing/2014/main" id="{5EB6DC30-7680-769F-5600-FE551E66B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1571247"/>
            <a:ext cx="3834684" cy="17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BF1946-4874-33CB-390E-67DE5C82AE28}"/>
              </a:ext>
            </a:extLst>
          </p:cNvPr>
          <p:cNvSpPr txBox="1"/>
          <p:nvPr/>
        </p:nvSpPr>
        <p:spPr>
          <a:xfrm>
            <a:off x="2738582" y="3171889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 err="1">
                <a:solidFill>
                  <a:srgbClr val="212121"/>
                </a:solidFill>
                <a:effectLst/>
                <a:latin typeface="BlinkMacSystemFont"/>
              </a:rPr>
              <a:t>Vindigni</a:t>
            </a:r>
            <a:r>
              <a:rPr lang="en-US" sz="800" b="0" i="0" dirty="0">
                <a:solidFill>
                  <a:srgbClr val="212121"/>
                </a:solidFill>
                <a:effectLst/>
                <a:latin typeface="BlinkMacSystemFont"/>
              </a:rPr>
              <a:t> A et al. Mol </a:t>
            </a:r>
            <a:r>
              <a:rPr lang="en-US" sz="800" b="0" i="0" dirty="0" err="1">
                <a:solidFill>
                  <a:srgbClr val="212121"/>
                </a:solidFill>
                <a:effectLst/>
                <a:latin typeface="BlinkMacSystemFont"/>
              </a:rPr>
              <a:t>BioSyst</a:t>
            </a:r>
            <a:r>
              <a:rPr lang="en-US" sz="800" dirty="0">
                <a:solidFill>
                  <a:srgbClr val="212121"/>
                </a:solidFill>
                <a:latin typeface="BlinkMacSystemFont"/>
              </a:rPr>
              <a:t>, 2007</a:t>
            </a:r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8E4E97-D0B0-4614-62A2-C496288B530C}"/>
              </a:ext>
            </a:extLst>
          </p:cNvPr>
          <p:cNvGrpSpPr/>
          <p:nvPr/>
        </p:nvGrpSpPr>
        <p:grpSpPr>
          <a:xfrm>
            <a:off x="4983662" y="349992"/>
            <a:ext cx="4660545" cy="3165713"/>
            <a:chOff x="4983662" y="349992"/>
            <a:chExt cx="4660545" cy="3165713"/>
          </a:xfrm>
        </p:grpSpPr>
        <p:pic>
          <p:nvPicPr>
            <p:cNvPr id="2060" name="Picture 12" descr="UW Nanopore">
              <a:extLst>
                <a:ext uri="{FF2B5EF4-FFF2-40B4-BE49-F238E27FC236}">
                  <a16:creationId xmlns:a16="http://schemas.microsoft.com/office/drawing/2014/main" id="{CDBA495F-4342-CFE8-3DA9-756A52C99A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3662" y="349992"/>
              <a:ext cx="3805903" cy="3145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C9B61E-2C14-A0C7-79D2-85984979B59B}"/>
                </a:ext>
              </a:extLst>
            </p:cNvPr>
            <p:cNvSpPr txBox="1"/>
            <p:nvPr/>
          </p:nvSpPr>
          <p:spPr>
            <a:xfrm>
              <a:off x="5072207" y="3300261"/>
              <a:ext cx="457200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/>
                <a:t>Laszlo et al. Methods, 2016.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75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Minimalist Application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B09A1A-B126-CFC4-5EFB-5E03314DAF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036" y="1690255"/>
            <a:ext cx="8331001" cy="2881745"/>
          </a:xfrm>
        </p:spPr>
        <p:txBody>
          <a:bodyPr/>
          <a:lstStyle/>
          <a:p>
            <a:r>
              <a:rPr lang="en-US" sz="1600" dirty="0"/>
              <a:t>Experiment Executer: </a:t>
            </a:r>
            <a:r>
              <a:rPr lang="en-US" sz="1600" b="0" dirty="0"/>
              <a:t>Upload CSV with substrate concentration and velocities</a:t>
            </a:r>
          </a:p>
          <a:p>
            <a:r>
              <a:rPr lang="en-US" sz="1600" dirty="0"/>
              <a:t>MM simulator: </a:t>
            </a:r>
            <a:r>
              <a:rPr lang="en-US" sz="1600" b="0" dirty="0"/>
              <a:t>Insert equation parameters and generate the curve</a:t>
            </a:r>
          </a:p>
          <a:p>
            <a:r>
              <a:rPr lang="en-US" sz="1600" b="0" dirty="0"/>
              <a:t>Download data and save plots</a:t>
            </a:r>
          </a:p>
          <a:p>
            <a:r>
              <a:rPr lang="en-US" sz="1600" b="0" dirty="0"/>
              <a:t>Can be used as CUI to be implemented in python code</a:t>
            </a:r>
          </a:p>
          <a:p>
            <a:r>
              <a:rPr lang="en-US" sz="1600" b="0" dirty="0"/>
              <a:t>Contains the following functions</a:t>
            </a:r>
          </a:p>
        </p:txBody>
      </p:sp>
      <p:pic>
        <p:nvPicPr>
          <p:cNvPr id="4" name="Picture 3" descr="A close up of text&#10;&#10;Description automatically generated">
            <a:extLst>
              <a:ext uri="{FF2B5EF4-FFF2-40B4-BE49-F238E27FC236}">
                <a16:creationId xmlns:a16="http://schemas.microsoft.com/office/drawing/2014/main" id="{56EF7C01-8FFD-FC24-C5FD-B0E7E2A1D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1" y="3418268"/>
            <a:ext cx="8945419" cy="158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8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71BF-0851-0D87-FD33-FA38B856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D031D-A22A-4D6D-150A-442DB5B79D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685D801-F57B-34B7-66A4-A04B6C570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041"/>
            <a:ext cx="9144000" cy="48494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70A4B4-646D-6458-3DB7-0393948E025E}"/>
              </a:ext>
            </a:extLst>
          </p:cNvPr>
          <p:cNvSpPr/>
          <p:nvPr/>
        </p:nvSpPr>
        <p:spPr>
          <a:xfrm>
            <a:off x="85558" y="620295"/>
            <a:ext cx="362365" cy="171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BE4C55-7AF7-E1B6-F618-D553D0A4197C}"/>
              </a:ext>
            </a:extLst>
          </p:cNvPr>
          <p:cNvSpPr/>
          <p:nvPr/>
        </p:nvSpPr>
        <p:spPr>
          <a:xfrm>
            <a:off x="986590" y="2997199"/>
            <a:ext cx="1291389" cy="227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45734-A662-004F-D3CE-2CE0CCFD152D}"/>
              </a:ext>
            </a:extLst>
          </p:cNvPr>
          <p:cNvSpPr/>
          <p:nvPr/>
        </p:nvSpPr>
        <p:spPr>
          <a:xfrm>
            <a:off x="81547" y="3376862"/>
            <a:ext cx="3101474" cy="227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5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1746-E33C-8CF5-45AD-5A67658F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F792612-F4AF-482E-30B9-B0262235A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1738"/>
            <a:ext cx="9143999" cy="480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5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9FF4-2C94-502E-EFCA-8A73B470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on a computer screen&#10;&#10;Description automatically generated">
            <a:extLst>
              <a:ext uri="{FF2B5EF4-FFF2-40B4-BE49-F238E27FC236}">
                <a16:creationId xmlns:a16="http://schemas.microsoft.com/office/drawing/2014/main" id="{9BDC6D8C-7802-FB72-080B-EE7F3F24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24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7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DEFF-03E8-A08A-5693-C134DED8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05252ED7-4170-CC95-5710-619579CE4E20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A4075FA-5E82-7F9F-09C2-C8DCF6DA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408"/>
            <a:ext cx="9144000" cy="47686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D5881E-E11B-9267-CFA3-2BB7B9CFDE04}"/>
              </a:ext>
            </a:extLst>
          </p:cNvPr>
          <p:cNvSpPr/>
          <p:nvPr/>
        </p:nvSpPr>
        <p:spPr>
          <a:xfrm>
            <a:off x="422442" y="828842"/>
            <a:ext cx="2994526" cy="229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5BD4E4-EBE8-6B4F-49C0-ABB29CA8E882}"/>
              </a:ext>
            </a:extLst>
          </p:cNvPr>
          <p:cNvSpPr/>
          <p:nvPr/>
        </p:nvSpPr>
        <p:spPr>
          <a:xfrm>
            <a:off x="422442" y="1987942"/>
            <a:ext cx="1695116" cy="830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2_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475</Words>
  <Application>Microsoft Office PowerPoint</Application>
  <PresentationFormat>On-screen Show (16:9)</PresentationFormat>
  <Paragraphs>54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Aptos</vt:lpstr>
      <vt:lpstr>Arial</vt:lpstr>
      <vt:lpstr>BlinkMacSystemFont</vt:lpstr>
      <vt:lpstr>Encode Sans Normal Black</vt:lpstr>
      <vt:lpstr>Lucida Grande</vt:lpstr>
      <vt:lpstr>Open Sans</vt:lpstr>
      <vt:lpstr>Open Sans Light</vt:lpstr>
      <vt:lpstr>Roboto Mono Web</vt:lpstr>
      <vt:lpstr>Uni Sans Regular</vt:lpstr>
      <vt:lpstr>2_Custom Design</vt:lpstr>
      <vt:lpstr>1_Custom Design</vt:lpstr>
      <vt:lpstr>MMsuit: Simple GUI application for computing and simulating Michaelis-Menten and related equations  </vt:lpstr>
      <vt:lpstr>Background </vt:lpstr>
      <vt:lpstr>Educational Case Study </vt:lpstr>
      <vt:lpstr>Helicases &amp; Polymerases  Kinetics studies</vt:lpstr>
      <vt:lpstr>Minimalist Application </vt:lpstr>
      <vt:lpstr>PowerPoint Presentation</vt:lpstr>
      <vt:lpstr>PowerPoint Presentation</vt:lpstr>
      <vt:lpstr>PowerPoint Presentation</vt:lpstr>
      <vt:lpstr>PowerPoint Presentation</vt:lpstr>
      <vt:lpstr>Strengths</vt:lpstr>
      <vt:lpstr>Challenges and Limitations</vt:lpstr>
      <vt:lpstr>Progress . . 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Yahia A Saad</cp:lastModifiedBy>
  <cp:revision>33</cp:revision>
  <dcterms:created xsi:type="dcterms:W3CDTF">2014-10-14T00:51:43Z</dcterms:created>
  <dcterms:modified xsi:type="dcterms:W3CDTF">2024-12-02T21:19:20Z</dcterms:modified>
</cp:coreProperties>
</file>