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71" r:id="rId15"/>
    <p:sldId id="272" r:id="rId16"/>
    <p:sldId id="273" r:id="rId17"/>
    <p:sldId id="274" r:id="rId18"/>
    <p:sldId id="275" r:id="rId19"/>
    <p:sldId id="277" r:id="rId20"/>
    <p:sldId id="279" r:id="rId21"/>
    <p:sldId id="286" r:id="rId22"/>
    <p:sldId id="287" r:id="rId23"/>
    <p:sldId id="293" r:id="rId24"/>
    <p:sldId id="294" r:id="rId25"/>
    <p:sldId id="295" r:id="rId26"/>
    <p:sldId id="296" r:id="rId27"/>
    <p:sldId id="297" r:id="rId28"/>
    <p:sldId id="298" r:id="rId2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431" autoAdjust="0"/>
  </p:normalViewPr>
  <p:slideViewPr>
    <p:cSldViewPr snapToGrid="0">
      <p:cViewPr varScale="1">
        <p:scale>
          <a:sx n="56" d="100"/>
          <a:sy n="56" d="100"/>
        </p:scale>
        <p:origin x="-122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122480"/>
            <a:ext cx="9142920" cy="110635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2920" cy="110635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2920" cy="238644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2920" cy="238644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1"/>
          <p:cNvPicPr/>
          <p:nvPr/>
        </p:nvPicPr>
        <p:blipFill>
          <a:blip r:embed="rId2"/>
          <a:stretch/>
        </p:blipFill>
        <p:spPr>
          <a:xfrm>
            <a:off x="-22800" y="-21240"/>
            <a:ext cx="12214800" cy="6879240"/>
          </a:xfrm>
          <a:prstGeom prst="rect">
            <a:avLst/>
          </a:prstGeom>
          <a:ln>
            <a:noFill/>
          </a:ln>
        </p:spPr>
      </p:pic>
      <p:sp>
        <p:nvSpPr>
          <p:cNvPr id="77" name="CustomShape 1"/>
          <p:cNvSpPr/>
          <p:nvPr/>
        </p:nvSpPr>
        <p:spPr>
          <a:xfrm>
            <a:off x="1066799" y="253319"/>
            <a:ext cx="10428696" cy="127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FFFFFF"/>
                </a:solidFill>
                <a:latin typeface="Trebuchet MS"/>
                <a:ea typeface="Lato"/>
              </a:rPr>
              <a:t>CYBER SECURITY </a:t>
            </a:r>
            <a:r>
              <a:rPr lang="en-IN" sz="4000" b="1" strike="noStrike" spc="-1" dirty="0">
                <a:solidFill>
                  <a:srgbClr val="FFFFFF"/>
                </a:solidFill>
                <a:latin typeface="Trebuchet MS"/>
                <a:ea typeface="Lato Light"/>
              </a:rPr>
              <a:t>AWARENESS PROGRAMME</a:t>
            </a:r>
            <a:endParaRPr lang="en-IN" sz="4000" b="0" strike="noStrike" spc="-1" dirty="0">
              <a:latin typeface="Arial"/>
            </a:endParaRPr>
          </a:p>
        </p:txBody>
      </p:sp>
      <p:sp>
        <p:nvSpPr>
          <p:cNvPr id="86" name="CustomShape 10"/>
          <p:cNvSpPr/>
          <p:nvPr/>
        </p:nvSpPr>
        <p:spPr>
          <a:xfrm>
            <a:off x="4574295" y="5926107"/>
            <a:ext cx="7218000" cy="132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4000" b="0" strike="noStrike" spc="-1" dirty="0" smtClean="0">
                <a:solidFill>
                  <a:srgbClr val="FFFFFF"/>
                </a:solidFill>
                <a:latin typeface="Trebuchet MS"/>
                <a:ea typeface="DejaVu Sans"/>
              </a:rPr>
              <a:t>By: YUSUF </a:t>
            </a:r>
            <a:endParaRPr lang="en-I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080" y="0"/>
            <a:ext cx="12191040" cy="68792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73" name="CustomShape 5"/>
          <p:cNvSpPr/>
          <p:nvPr/>
        </p:nvSpPr>
        <p:spPr>
          <a:xfrm>
            <a:off x="456840" y="628920"/>
            <a:ext cx="1157544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smtClean="0">
                <a:solidFill>
                  <a:srgbClr val="2EB9EA"/>
                </a:solidFill>
                <a:latin typeface="Trebuchet MS"/>
                <a:ea typeface="Lato"/>
              </a:rPr>
              <a:t>VISHING </a:t>
            </a:r>
            <a:r>
              <a:rPr lang="en-IN" sz="4000" b="1" strike="noStrike" spc="-1" dirty="0">
                <a:solidFill>
                  <a:srgbClr val="2EB9EA"/>
                </a:solidFill>
                <a:latin typeface="Trebuchet MS"/>
                <a:ea typeface="Lato"/>
              </a:rPr>
              <a:t>(VOICE PHISHING)</a:t>
            </a:r>
            <a:endParaRPr lang="en-IN" sz="4000" b="0" strike="noStrike" spc="-1" dirty="0">
              <a:latin typeface="Arial"/>
            </a:endParaRPr>
          </a:p>
        </p:txBody>
      </p:sp>
      <p:sp>
        <p:nvSpPr>
          <p:cNvPr id="175" name="CustomShape 7"/>
          <p:cNvSpPr/>
          <p:nvPr/>
        </p:nvSpPr>
        <p:spPr>
          <a:xfrm>
            <a:off x="576000" y="1562760"/>
            <a:ext cx="7125480" cy="4105080"/>
          </a:xfrm>
          <a:prstGeom prst="rect">
            <a:avLst/>
          </a:prstGeom>
          <a:noFill/>
          <a:ln>
            <a:noFill/>
          </a:ln>
        </p:spPr>
        <p:style>
          <a:lnRef idx="0">
            <a:scrgbClr r="0" g="0" b="0"/>
          </a:lnRef>
          <a:fillRef idx="0">
            <a:scrgbClr r="0" g="0" b="0"/>
          </a:fillRef>
          <a:effectRef idx="0">
            <a:scrgbClr r="0" g="0" b="0"/>
          </a:effectRef>
          <a:fontRef idx="minor"/>
        </p:style>
      </p:sp>
      <p:sp>
        <p:nvSpPr>
          <p:cNvPr id="177" name="CustomShape 8"/>
          <p:cNvSpPr/>
          <p:nvPr/>
        </p:nvSpPr>
        <p:spPr>
          <a:xfrm>
            <a:off x="377640" y="1548000"/>
            <a:ext cx="7112160" cy="51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2000" b="1" strike="noStrike" spc="-1" dirty="0">
                <a:solidFill>
                  <a:srgbClr val="FFFFFF"/>
                </a:solidFill>
                <a:latin typeface="Trebuchet MS"/>
                <a:ea typeface="DejaVu Sans"/>
              </a:rPr>
              <a:t>Vishing</a:t>
            </a:r>
            <a:r>
              <a:rPr lang="en-IN" sz="2000" b="0" strike="noStrike" spc="-1" dirty="0">
                <a:solidFill>
                  <a:srgbClr val="FFFFFF"/>
                </a:solidFill>
                <a:latin typeface="Trebuchet MS"/>
                <a:ea typeface="DejaVu Sans"/>
              </a:rPr>
              <a:t> is the telephone equivalent of phishing. It is described as the act of using the telephone in an attempt to scam the user into surrendering private information that will be used for identity theft. </a:t>
            </a:r>
            <a:endParaRPr lang="en-IN" sz="2000" b="0" strike="noStrike" spc="-1" dirty="0" smtClean="0">
              <a:solidFill>
                <a:srgbClr val="FFFFFF"/>
              </a:solidFill>
              <a:latin typeface="Trebuchet MS"/>
              <a:ea typeface="DejaVu Sans"/>
            </a:endParaRPr>
          </a:p>
          <a:p>
            <a:pPr algn="just">
              <a:lnSpc>
                <a:spcPct val="150000"/>
              </a:lnSpc>
            </a:pPr>
            <a:endParaRPr lang="en-IN" sz="2000" b="0" strike="noStrike" spc="-1" dirty="0" smtClean="0">
              <a:solidFill>
                <a:srgbClr val="FFFFFF"/>
              </a:solidFill>
              <a:latin typeface="Trebuchet MS"/>
              <a:ea typeface="DejaVu Sans"/>
            </a:endParaRPr>
          </a:p>
          <a:p>
            <a:pPr algn="just">
              <a:lnSpc>
                <a:spcPct val="150000"/>
              </a:lnSpc>
            </a:pPr>
            <a:r>
              <a:rPr lang="en-IN" sz="2000" b="0" strike="noStrike" spc="-1" dirty="0" smtClean="0">
                <a:solidFill>
                  <a:schemeClr val="accent1"/>
                </a:solidFill>
                <a:latin typeface="Trebuchet MS"/>
                <a:ea typeface="DejaVu Sans"/>
              </a:rPr>
              <a:t>V</a:t>
            </a:r>
            <a:r>
              <a:rPr lang="en-IN" sz="2000" b="1" strike="noStrike" spc="-1" dirty="0" smtClean="0">
                <a:solidFill>
                  <a:schemeClr val="accent1"/>
                </a:solidFill>
                <a:latin typeface="Trebuchet MS"/>
                <a:ea typeface="DejaVu Sans"/>
              </a:rPr>
              <a:t>ishing </a:t>
            </a:r>
            <a:r>
              <a:rPr lang="en-IN" sz="2000" b="1" strike="noStrike" spc="-1" dirty="0">
                <a:solidFill>
                  <a:schemeClr val="accent1"/>
                </a:solidFill>
                <a:latin typeface="Trebuchet MS"/>
                <a:ea typeface="DejaVu Sans"/>
              </a:rPr>
              <a:t>scams include things like:</a:t>
            </a:r>
            <a:endParaRPr lang="en-IN" sz="2000" b="0" strike="noStrike" spc="-1" dirty="0">
              <a:solidFill>
                <a:schemeClr val="accent1"/>
              </a:solidFill>
              <a:latin typeface="Arial"/>
            </a:endParaRPr>
          </a:p>
          <a:p>
            <a:pPr marL="285840" indent="-285120" algn="just">
              <a:lnSpc>
                <a:spcPct val="200000"/>
              </a:lnSpc>
              <a:buClr>
                <a:srgbClr val="FFFFFF"/>
              </a:buClr>
              <a:buFont typeface="Wingdings" charset="2"/>
              <a:buChar char=""/>
            </a:pPr>
            <a:r>
              <a:rPr lang="en-IN" sz="1800" b="1" strike="noStrike" spc="-1" dirty="0">
                <a:solidFill>
                  <a:srgbClr val="FFFFFF"/>
                </a:solidFill>
                <a:latin typeface="Trebuchet MS"/>
                <a:ea typeface="DejaVu Sans"/>
              </a:rPr>
              <a:t>Unsolicited offers for credit and loans</a:t>
            </a:r>
            <a:endParaRPr lang="en-IN" sz="1800" b="0" strike="noStrike" spc="-1" dirty="0">
              <a:latin typeface="Arial"/>
            </a:endParaRPr>
          </a:p>
          <a:p>
            <a:pPr marL="285840" indent="-285120" algn="just">
              <a:lnSpc>
                <a:spcPct val="200000"/>
              </a:lnSpc>
              <a:buClr>
                <a:srgbClr val="FFFFFF"/>
              </a:buClr>
              <a:buFont typeface="Wingdings" charset="2"/>
              <a:buChar char=""/>
            </a:pPr>
            <a:r>
              <a:rPr lang="en-IN" sz="1800" b="1" strike="noStrike" spc="-1" dirty="0">
                <a:solidFill>
                  <a:srgbClr val="FFFFFF"/>
                </a:solidFill>
                <a:latin typeface="Trebuchet MS"/>
                <a:ea typeface="DejaVu Sans"/>
              </a:rPr>
              <a:t>Exaggerated investment opportunities</a:t>
            </a:r>
            <a:endParaRPr lang="en-IN" sz="1800" b="0" strike="noStrike" spc="-1" dirty="0">
              <a:latin typeface="Arial"/>
            </a:endParaRPr>
          </a:p>
          <a:p>
            <a:pPr marL="285840" indent="-285120" algn="just">
              <a:lnSpc>
                <a:spcPct val="200000"/>
              </a:lnSpc>
              <a:buClr>
                <a:srgbClr val="FFFFFF"/>
              </a:buClr>
              <a:buFont typeface="Wingdings" charset="2"/>
              <a:buChar char=""/>
            </a:pPr>
            <a:r>
              <a:rPr lang="en-IN" sz="1800" b="1" strike="noStrike" spc="-1" dirty="0">
                <a:solidFill>
                  <a:srgbClr val="FFFFFF"/>
                </a:solidFill>
                <a:latin typeface="Trebuchet MS"/>
                <a:ea typeface="DejaVu Sans"/>
              </a:rPr>
              <a:t>Charitable requests for urgent causes</a:t>
            </a:r>
            <a:endParaRPr lang="en-IN" sz="1800" b="0" strike="noStrike" spc="-1" dirty="0">
              <a:latin typeface="Arial"/>
            </a:endParaRPr>
          </a:p>
          <a:p>
            <a:pPr marL="285840" indent="-285120" algn="just">
              <a:lnSpc>
                <a:spcPct val="200000"/>
              </a:lnSpc>
              <a:buClr>
                <a:srgbClr val="FFFFFF"/>
              </a:buClr>
              <a:buFont typeface="Wingdings" charset="2"/>
              <a:buChar char=""/>
            </a:pPr>
            <a:r>
              <a:rPr lang="en-IN" sz="1800" b="1" strike="noStrike" spc="-1" dirty="0">
                <a:solidFill>
                  <a:srgbClr val="FFFFFF"/>
                </a:solidFill>
                <a:latin typeface="Trebuchet MS"/>
                <a:ea typeface="DejaVu Sans"/>
              </a:rPr>
              <a:t>Extended car warranty scams</a:t>
            </a:r>
            <a:endParaRPr lang="en-IN" sz="1800" b="0" strike="noStrike" spc="-1" dirty="0">
              <a:latin typeface="Arial"/>
            </a:endParaRPr>
          </a:p>
          <a:p>
            <a:pPr algn="just">
              <a:lnSpc>
                <a:spcPct val="200000"/>
              </a:lnSpc>
            </a:pPr>
            <a:endParaRPr lang="en-IN" sz="1800" b="0" strike="noStrike" spc="-1" dirty="0">
              <a:latin typeface="Arial"/>
            </a:endParaRPr>
          </a:p>
        </p:txBody>
      </p:sp>
      <p:pic>
        <p:nvPicPr>
          <p:cNvPr id="178" name="Picture 2"/>
          <p:cNvPicPr/>
          <p:nvPr/>
        </p:nvPicPr>
        <p:blipFill>
          <a:blip r:embed="rId2"/>
          <a:stretch/>
        </p:blipFill>
        <p:spPr>
          <a:xfrm>
            <a:off x="6383867" y="3371186"/>
            <a:ext cx="5486400" cy="3046548"/>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29120" y="369000"/>
            <a:ext cx="714960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VISHING</a:t>
            </a:r>
            <a:r>
              <a:rPr lang="en-IN" sz="4000" b="1" strike="noStrike" spc="-1" dirty="0">
                <a:solidFill>
                  <a:srgbClr val="262626"/>
                </a:solidFill>
                <a:latin typeface="Trebuchet MS"/>
                <a:ea typeface="Lato"/>
              </a:rPr>
              <a:t> </a:t>
            </a:r>
            <a:r>
              <a:rPr lang="en-IN" sz="4000" b="1" strike="noStrike" spc="-1" dirty="0">
                <a:solidFill>
                  <a:srgbClr val="262626"/>
                </a:solidFill>
                <a:latin typeface="Trebuchet MS"/>
                <a:ea typeface="Lato Light"/>
              </a:rPr>
              <a:t>PREVENTION</a:t>
            </a:r>
            <a:endParaRPr lang="en-IN" sz="4000" b="0" strike="noStrike" spc="-1" dirty="0">
              <a:latin typeface="Arial"/>
            </a:endParaRPr>
          </a:p>
        </p:txBody>
      </p:sp>
      <p:sp>
        <p:nvSpPr>
          <p:cNvPr id="182" name="CustomShape 4"/>
          <p:cNvSpPr/>
          <p:nvPr/>
        </p:nvSpPr>
        <p:spPr>
          <a:xfrm>
            <a:off x="357813" y="1282320"/>
            <a:ext cx="11443680" cy="557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99960" indent="-399240" algn="just">
              <a:lnSpc>
                <a:spcPct val="150000"/>
              </a:lnSpc>
              <a:buClr>
                <a:srgbClr val="262626"/>
              </a:buClr>
              <a:buFont typeface="Wingdings" charset="2"/>
              <a:buChar char=""/>
            </a:pPr>
            <a:r>
              <a:rPr lang="en-IN" sz="2000" b="1" strike="noStrike" spc="-1" dirty="0">
                <a:solidFill>
                  <a:srgbClr val="262626"/>
                </a:solidFill>
                <a:latin typeface="Trebuchet MS"/>
                <a:ea typeface="Lato"/>
              </a:rPr>
              <a:t>The simplest advice for staying safe on the phone is, “When in doubt, hang up.” </a:t>
            </a:r>
            <a:endParaRPr lang="en-IN" sz="2000" b="0" strike="noStrike" spc="-1" dirty="0">
              <a:latin typeface="Arial"/>
            </a:endParaRPr>
          </a:p>
          <a:p>
            <a:pPr marL="399960" indent="-399240" algn="just">
              <a:lnSpc>
                <a:spcPct val="150000"/>
              </a:lnSpc>
              <a:buClr>
                <a:srgbClr val="262626"/>
              </a:buClr>
              <a:buFont typeface="Wingdings" charset="2"/>
              <a:buChar char=""/>
            </a:pPr>
            <a:r>
              <a:rPr lang="en-IN" sz="2000" b="1" strike="noStrike" spc="-1" dirty="0">
                <a:solidFill>
                  <a:srgbClr val="262626"/>
                </a:solidFill>
                <a:latin typeface="Trebuchet MS"/>
                <a:ea typeface="Lato"/>
              </a:rPr>
              <a:t>Think before you speak. Scammers want you to act — and give out information — before you think things through. The person on the end of the line may sound sincere and trustworthy, but that doesn’t mean they’re legitimate.</a:t>
            </a:r>
            <a:endParaRPr lang="en-IN" sz="2000" b="0" strike="noStrike" spc="-1" dirty="0">
              <a:latin typeface="Arial"/>
            </a:endParaRPr>
          </a:p>
          <a:p>
            <a:pPr marL="399960" indent="-399240" algn="just">
              <a:lnSpc>
                <a:spcPct val="150000"/>
              </a:lnSpc>
              <a:buClr>
                <a:srgbClr val="262626"/>
              </a:buClr>
              <a:buFont typeface="Wingdings" charset="2"/>
              <a:buChar char=""/>
            </a:pPr>
            <a:r>
              <a:rPr lang="en-IN" sz="2000" b="1" strike="noStrike" spc="-1" dirty="0">
                <a:solidFill>
                  <a:srgbClr val="262626"/>
                </a:solidFill>
                <a:latin typeface="Trebuchet MS"/>
                <a:ea typeface="Lato"/>
              </a:rPr>
              <a:t>Be particularly concentrate of scare tactics, prizes and special offers.</a:t>
            </a:r>
            <a:endParaRPr lang="en-IN" sz="2000" b="0" strike="noStrike" spc="-1" dirty="0">
              <a:latin typeface="Arial"/>
            </a:endParaRPr>
          </a:p>
          <a:p>
            <a:pPr marL="399960" indent="-399240" algn="just">
              <a:lnSpc>
                <a:spcPct val="150000"/>
              </a:lnSpc>
              <a:buClr>
                <a:srgbClr val="262626"/>
              </a:buClr>
              <a:buFont typeface="Wingdings" charset="2"/>
              <a:buChar char=""/>
            </a:pPr>
            <a:r>
              <a:rPr lang="en-IN" sz="2000" b="1" strike="noStrike" spc="-1" dirty="0">
                <a:solidFill>
                  <a:srgbClr val="262626"/>
                </a:solidFill>
                <a:latin typeface="Trebuchet MS"/>
                <a:ea typeface="Lato"/>
              </a:rPr>
              <a:t>Be aware that caller ID can be easily spoofed by scammers.  </a:t>
            </a:r>
            <a:endParaRPr lang="en-IN" sz="2000" b="0" strike="noStrike" spc="-1" dirty="0">
              <a:latin typeface="Arial"/>
            </a:endParaRPr>
          </a:p>
          <a:p>
            <a:pPr marL="399960" indent="-399240" algn="just">
              <a:lnSpc>
                <a:spcPct val="150000"/>
              </a:lnSpc>
              <a:buClr>
                <a:srgbClr val="262626"/>
              </a:buClr>
              <a:buFont typeface="Wingdings" charset="2"/>
              <a:buChar char=""/>
            </a:pPr>
            <a:r>
              <a:rPr lang="en-IN" sz="2000" b="1" strike="noStrike" spc="-1" dirty="0">
                <a:solidFill>
                  <a:srgbClr val="262626"/>
                </a:solidFill>
                <a:latin typeface="Trebuchet MS"/>
                <a:ea typeface="Lato"/>
              </a:rPr>
              <a:t>Verify phone numbers before calling back. If you’re given a toll-free number to call, look up the correct number yourself, either online or using the back of your credit card.</a:t>
            </a:r>
            <a:endParaRPr lang="en-IN" sz="2000" b="0" strike="noStrike" spc="-1" dirty="0">
              <a:latin typeface="Arial"/>
            </a:endParaRPr>
          </a:p>
          <a:p>
            <a:pPr marL="399960" indent="-399240" algn="just">
              <a:lnSpc>
                <a:spcPct val="150000"/>
              </a:lnSpc>
              <a:buClr>
                <a:srgbClr val="262626"/>
              </a:buClr>
              <a:buFont typeface="Wingdings" charset="2"/>
              <a:buChar char=""/>
            </a:pPr>
            <a:r>
              <a:rPr lang="en-IN" sz="2000" b="1" strike="noStrike" spc="-1" dirty="0">
                <a:solidFill>
                  <a:srgbClr val="262626"/>
                </a:solidFill>
                <a:latin typeface="Trebuchet MS"/>
                <a:ea typeface="Lato"/>
              </a:rPr>
              <a:t>Use a different phone to call back. </a:t>
            </a: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0" y="0"/>
            <a:ext cx="12191400" cy="68796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209" name="CustomShape 4"/>
          <p:cNvSpPr/>
          <p:nvPr/>
        </p:nvSpPr>
        <p:spPr>
          <a:xfrm>
            <a:off x="429120" y="369000"/>
            <a:ext cx="631980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Lato"/>
                <a:ea typeface="Lato"/>
              </a:rPr>
              <a:t>VIRUS/</a:t>
            </a:r>
            <a:r>
              <a:rPr lang="en-IN" sz="4000" b="1" strike="noStrike" spc="-1" dirty="0">
                <a:solidFill>
                  <a:srgbClr val="262626"/>
                </a:solidFill>
                <a:latin typeface="Lato"/>
                <a:ea typeface="Lato"/>
              </a:rPr>
              <a:t> </a:t>
            </a:r>
            <a:r>
              <a:rPr lang="en-IN" sz="4000" b="0" strike="noStrike" spc="-1" dirty="0">
                <a:solidFill>
                  <a:srgbClr val="FFFFFF"/>
                </a:solidFill>
                <a:latin typeface="Trebuchet MS"/>
                <a:ea typeface="Lato Light"/>
              </a:rPr>
              <a:t>MALWARES</a:t>
            </a:r>
            <a:endParaRPr lang="en-IN" sz="4000" b="0" strike="noStrike" spc="-1" dirty="0">
              <a:latin typeface="Arial"/>
            </a:endParaRPr>
          </a:p>
        </p:txBody>
      </p:sp>
      <p:pic>
        <p:nvPicPr>
          <p:cNvPr id="212" name="Picture 6"/>
          <p:cNvPicPr/>
          <p:nvPr/>
        </p:nvPicPr>
        <p:blipFill>
          <a:blip r:embed="rId2" cstate="print"/>
          <a:srcRect l="2311" r="2217" b="27444"/>
          <a:stretch/>
        </p:blipFill>
        <p:spPr>
          <a:xfrm>
            <a:off x="8225640" y="1722600"/>
            <a:ext cx="3654000" cy="1805040"/>
          </a:xfrm>
          <a:prstGeom prst="rect">
            <a:avLst/>
          </a:prstGeom>
          <a:ln w="88920">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6" name="CustomShape 9"/>
          <p:cNvSpPr/>
          <p:nvPr/>
        </p:nvSpPr>
        <p:spPr>
          <a:xfrm>
            <a:off x="396000" y="1260000"/>
            <a:ext cx="7667640" cy="374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200000"/>
              </a:lnSpc>
            </a:pPr>
            <a:r>
              <a:rPr lang="en-IN" sz="2000" b="1" strike="noStrike" spc="-1">
                <a:solidFill>
                  <a:srgbClr val="FFFFFF"/>
                </a:solidFill>
                <a:latin typeface="Trebuchet MS"/>
                <a:ea typeface="DejaVu Sans"/>
              </a:rPr>
              <a:t>Malware (malicious software) is any software intentionally designed to cause damage to a computer, server, client, or computer network. A wide variety of types of malware exist including computer viruses, worms, Trojan  horses, ransomware, spyware, adware etc</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02320" y="1710720"/>
            <a:ext cx="4531320" cy="3993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228" name="CustomShape 2"/>
          <p:cNvSpPr/>
          <p:nvPr/>
        </p:nvSpPr>
        <p:spPr>
          <a:xfrm>
            <a:off x="429120" y="369000"/>
            <a:ext cx="714960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RANSOMWARE</a:t>
            </a:r>
            <a:endParaRPr lang="en-IN" sz="4000" b="0" strike="noStrike" spc="-1" dirty="0">
              <a:latin typeface="Arial"/>
            </a:endParaRPr>
          </a:p>
        </p:txBody>
      </p:sp>
      <p:sp>
        <p:nvSpPr>
          <p:cNvPr id="232" name="CustomShape 6"/>
          <p:cNvSpPr/>
          <p:nvPr/>
        </p:nvSpPr>
        <p:spPr>
          <a:xfrm>
            <a:off x="389520" y="1949400"/>
            <a:ext cx="4097880" cy="328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2000" b="1" strike="noStrike" spc="-1">
                <a:solidFill>
                  <a:srgbClr val="FFFFFF"/>
                </a:solidFill>
                <a:latin typeface="Trebuchet MS"/>
                <a:ea typeface="Lato"/>
              </a:rPr>
              <a:t>Type of malware that prevents users from accessing their system or personal  files and the attacker demands ransom payment in order to regain access to data.</a:t>
            </a:r>
            <a:endParaRPr lang="en-IN" sz="2000" b="0" strike="noStrike" spc="-1">
              <a:latin typeface="Arial"/>
            </a:endParaRPr>
          </a:p>
        </p:txBody>
      </p:sp>
      <p:pic>
        <p:nvPicPr>
          <p:cNvPr id="235" name="Picture 2"/>
          <p:cNvPicPr/>
          <p:nvPr/>
        </p:nvPicPr>
        <p:blipFill>
          <a:blip r:embed="rId2"/>
          <a:stretch/>
        </p:blipFill>
        <p:spPr>
          <a:xfrm>
            <a:off x="4858560" y="1710720"/>
            <a:ext cx="6899400" cy="3446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360" y="0"/>
            <a:ext cx="12191400" cy="68796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239" name="CustomShape 2"/>
          <p:cNvSpPr/>
          <p:nvPr/>
        </p:nvSpPr>
        <p:spPr>
          <a:xfrm>
            <a:off x="7702560" y="1179360"/>
            <a:ext cx="3409560" cy="4179600"/>
          </a:xfrm>
          <a:prstGeom prst="rect">
            <a:avLst/>
          </a:prstGeom>
          <a:solidFill>
            <a:srgbClr val="2EB9EA"/>
          </a:solidFill>
          <a:ln>
            <a:noFill/>
          </a:ln>
        </p:spPr>
        <p:style>
          <a:lnRef idx="2">
            <a:schemeClr val="accent1">
              <a:shade val="50000"/>
            </a:schemeClr>
          </a:lnRef>
          <a:fillRef idx="1">
            <a:schemeClr val="accent1"/>
          </a:fillRef>
          <a:effectRef idx="0">
            <a:schemeClr val="accent1"/>
          </a:effectRef>
          <a:fontRef idx="minor"/>
        </p:style>
      </p:sp>
      <p:sp>
        <p:nvSpPr>
          <p:cNvPr id="241" name="CustomShape 4"/>
          <p:cNvSpPr/>
          <p:nvPr/>
        </p:nvSpPr>
        <p:spPr>
          <a:xfrm>
            <a:off x="429120" y="549000"/>
            <a:ext cx="71096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PROTECTING</a:t>
            </a:r>
            <a:r>
              <a:rPr lang="en-IN" sz="3200" b="1" strike="noStrike" spc="-1" dirty="0">
                <a:solidFill>
                  <a:srgbClr val="2EB9EA"/>
                </a:solidFill>
                <a:latin typeface="Trebuchet MS"/>
                <a:ea typeface="Lato"/>
              </a:rPr>
              <a:t> </a:t>
            </a:r>
            <a:r>
              <a:rPr lang="en-IN" sz="4000" b="0" strike="noStrike" spc="-1" dirty="0">
                <a:solidFill>
                  <a:srgbClr val="FFFFFF"/>
                </a:solidFill>
                <a:latin typeface="Trebuchet MS"/>
                <a:ea typeface="Lato Light"/>
              </a:rPr>
              <a:t>MOBILE</a:t>
            </a:r>
            <a:r>
              <a:rPr lang="en-IN" sz="3200" b="0" strike="noStrike" spc="-1" dirty="0">
                <a:solidFill>
                  <a:srgbClr val="FFFFFF"/>
                </a:solidFill>
                <a:latin typeface="Trebuchet MS"/>
                <a:ea typeface="Lato Light"/>
              </a:rPr>
              <a:t> </a:t>
            </a:r>
            <a:r>
              <a:rPr lang="en-IN" sz="4000" b="0" strike="noStrike" spc="-1" dirty="0">
                <a:solidFill>
                  <a:srgbClr val="FFFFFF"/>
                </a:solidFill>
                <a:latin typeface="Trebuchet MS"/>
                <a:ea typeface="Lato Light"/>
              </a:rPr>
              <a:t>DEVICES</a:t>
            </a:r>
            <a:endParaRPr lang="en-IN" sz="4000" b="0" strike="noStrike" spc="-1" dirty="0">
              <a:latin typeface="Arial"/>
            </a:endParaRPr>
          </a:p>
        </p:txBody>
      </p:sp>
      <p:sp>
        <p:nvSpPr>
          <p:cNvPr id="244" name="CustomShape 7"/>
          <p:cNvSpPr/>
          <p:nvPr/>
        </p:nvSpPr>
        <p:spPr>
          <a:xfrm>
            <a:off x="513720" y="1400400"/>
            <a:ext cx="7125840" cy="496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99960" indent="-399240" algn="just">
              <a:lnSpc>
                <a:spcPct val="200000"/>
              </a:lnSpc>
              <a:buClr>
                <a:srgbClr val="FFFFFF"/>
              </a:buClr>
              <a:buFont typeface="Wingdings" charset="2"/>
              <a:buChar char=""/>
            </a:pPr>
            <a:r>
              <a:rPr lang="en-IN" sz="2000" b="1" strike="noStrike" spc="-1">
                <a:solidFill>
                  <a:srgbClr val="FFFFFF"/>
                </a:solidFill>
                <a:latin typeface="Trebuchet MS"/>
                <a:ea typeface="Lato"/>
              </a:rPr>
              <a:t>Use strong passwords/biometrics</a:t>
            </a:r>
            <a:endParaRPr lang="en-IN" sz="2000" b="0" strike="noStrike" spc="-1">
              <a:latin typeface="Arial"/>
            </a:endParaRPr>
          </a:p>
          <a:p>
            <a:pPr marL="399960" indent="-399240" algn="just">
              <a:lnSpc>
                <a:spcPct val="200000"/>
              </a:lnSpc>
              <a:buClr>
                <a:srgbClr val="FFFFFF"/>
              </a:buClr>
              <a:buFont typeface="Wingdings" charset="2"/>
              <a:buChar char=""/>
            </a:pPr>
            <a:r>
              <a:rPr lang="en-IN" sz="2000" b="1" strike="noStrike" spc="-1">
                <a:solidFill>
                  <a:srgbClr val="FFFFFF"/>
                </a:solidFill>
                <a:latin typeface="Trebuchet MS"/>
                <a:ea typeface="Lato"/>
              </a:rPr>
              <a:t>Ensure avoid public or free Wi-Fi</a:t>
            </a:r>
            <a:endParaRPr lang="en-IN" sz="2000" b="0" strike="noStrike" spc="-1">
              <a:latin typeface="Arial"/>
            </a:endParaRPr>
          </a:p>
          <a:p>
            <a:pPr marL="399960" indent="-399240" algn="just">
              <a:lnSpc>
                <a:spcPct val="200000"/>
              </a:lnSpc>
              <a:buClr>
                <a:srgbClr val="FFFFFF"/>
              </a:buClr>
              <a:buFont typeface="Wingdings" charset="2"/>
              <a:buChar char=""/>
            </a:pPr>
            <a:r>
              <a:rPr lang="en-IN" sz="2000" b="1" strike="noStrike" spc="-1">
                <a:solidFill>
                  <a:srgbClr val="FFFFFF"/>
                </a:solidFill>
                <a:latin typeface="Trebuchet MS"/>
                <a:ea typeface="Lato"/>
              </a:rPr>
              <a:t>Encrypt your device</a:t>
            </a:r>
            <a:endParaRPr lang="en-IN" sz="2000" b="0" strike="noStrike" spc="-1">
              <a:latin typeface="Arial"/>
            </a:endParaRPr>
          </a:p>
          <a:p>
            <a:pPr marL="399960" indent="-399240" algn="just">
              <a:lnSpc>
                <a:spcPct val="200000"/>
              </a:lnSpc>
              <a:buClr>
                <a:srgbClr val="FFFFFF"/>
              </a:buClr>
              <a:buFont typeface="Wingdings" charset="2"/>
              <a:buChar char=""/>
            </a:pPr>
            <a:r>
              <a:rPr lang="en-IN" sz="2000" b="1" strike="noStrike" spc="-1">
                <a:solidFill>
                  <a:srgbClr val="FFFFFF"/>
                </a:solidFill>
                <a:latin typeface="Trebuchet MS"/>
                <a:ea typeface="Lato"/>
              </a:rPr>
              <a:t>Install an antivirus application</a:t>
            </a:r>
            <a:endParaRPr lang="en-IN" sz="2000" b="0" strike="noStrike" spc="-1">
              <a:latin typeface="Arial"/>
            </a:endParaRPr>
          </a:p>
          <a:p>
            <a:pPr marL="399960" indent="-399240" algn="just">
              <a:lnSpc>
                <a:spcPct val="200000"/>
              </a:lnSpc>
              <a:buClr>
                <a:srgbClr val="FFFFFF"/>
              </a:buClr>
              <a:buFont typeface="Wingdings" charset="2"/>
              <a:buChar char=""/>
            </a:pPr>
            <a:r>
              <a:rPr lang="en-IN" sz="2000" b="1" strike="noStrike" spc="-1">
                <a:solidFill>
                  <a:srgbClr val="FFFFFF"/>
                </a:solidFill>
                <a:latin typeface="Trebuchet MS"/>
                <a:ea typeface="Lato"/>
              </a:rPr>
              <a:t>Always have a backup</a:t>
            </a:r>
            <a:endParaRPr lang="en-IN" sz="2000" b="0" strike="noStrike" spc="-1">
              <a:latin typeface="Arial"/>
            </a:endParaRPr>
          </a:p>
          <a:p>
            <a:pPr marL="399960" indent="-399240" algn="just">
              <a:lnSpc>
                <a:spcPct val="200000"/>
              </a:lnSpc>
              <a:buClr>
                <a:srgbClr val="FFFFFF"/>
              </a:buClr>
              <a:buFont typeface="Wingdings" charset="2"/>
              <a:buChar char=""/>
            </a:pPr>
            <a:r>
              <a:rPr lang="en-IN" sz="2000" b="1" strike="noStrike" spc="-1">
                <a:solidFill>
                  <a:srgbClr val="FFFFFF"/>
                </a:solidFill>
                <a:latin typeface="Trebuchet MS"/>
                <a:ea typeface="Lato"/>
              </a:rPr>
              <a:t>Update to the latest software</a:t>
            </a:r>
            <a:endParaRPr lang="en-IN" sz="2000" b="0" strike="noStrike" spc="-1">
              <a:latin typeface="Arial"/>
            </a:endParaRPr>
          </a:p>
          <a:p>
            <a:pPr marL="399960" indent="-399240" algn="just">
              <a:lnSpc>
                <a:spcPct val="200000"/>
              </a:lnSpc>
              <a:buClr>
                <a:srgbClr val="FFFFFF"/>
              </a:buClr>
              <a:buFont typeface="Wingdings" charset="2"/>
              <a:buChar char=""/>
            </a:pPr>
            <a:r>
              <a:rPr lang="en-IN" sz="2000" b="1" strike="noStrike" spc="-1">
                <a:solidFill>
                  <a:srgbClr val="FFFFFF"/>
                </a:solidFill>
                <a:latin typeface="Trebuchet MS"/>
                <a:ea typeface="Lato"/>
              </a:rPr>
              <a:t>Use apps from trusted sources</a:t>
            </a:r>
            <a:endParaRPr lang="en-IN" sz="2000" b="0" strike="noStrike" spc="-1">
              <a:latin typeface="Arial"/>
            </a:endParaRPr>
          </a:p>
          <a:p>
            <a:pPr marL="399960" indent="-399240" algn="just">
              <a:lnSpc>
                <a:spcPct val="200000"/>
              </a:lnSpc>
              <a:buClr>
                <a:srgbClr val="FFFFFF"/>
              </a:buClr>
              <a:buFont typeface="Wingdings" charset="2"/>
              <a:buChar char=""/>
            </a:pPr>
            <a:r>
              <a:rPr lang="en-IN" sz="2000" b="1" strike="noStrike" spc="-1">
                <a:solidFill>
                  <a:srgbClr val="FFFFFF"/>
                </a:solidFill>
                <a:latin typeface="Trebuchet MS"/>
                <a:ea typeface="Lato"/>
              </a:rPr>
              <a:t>Don’t use shared apps</a:t>
            </a:r>
            <a:endParaRPr lang="en-IN" sz="2000" b="0" strike="noStrike" spc="-1">
              <a:latin typeface="Arial"/>
            </a:endParaRPr>
          </a:p>
        </p:txBody>
      </p:sp>
      <p:pic>
        <p:nvPicPr>
          <p:cNvPr id="245" name="Picture 2"/>
          <p:cNvPicPr/>
          <p:nvPr/>
        </p:nvPicPr>
        <p:blipFill>
          <a:blip r:embed="rId2"/>
          <a:stretch/>
        </p:blipFill>
        <p:spPr>
          <a:xfrm>
            <a:off x="7907869" y="1293333"/>
            <a:ext cx="2970413" cy="393906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329400" y="1143000"/>
            <a:ext cx="1100988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80" indent="-342360" algn="just">
              <a:lnSpc>
                <a:spcPct val="200000"/>
              </a:lnSpc>
              <a:buClr>
                <a:srgbClr val="000000"/>
              </a:buClr>
              <a:buFont typeface="Wingdings" charset="2"/>
              <a:buChar char=""/>
            </a:pPr>
            <a:r>
              <a:rPr lang="en-IN" sz="2000" b="1" strike="noStrike" spc="-1" dirty="0">
                <a:solidFill>
                  <a:srgbClr val="000000"/>
                </a:solidFill>
                <a:latin typeface="Trebuchet MS"/>
                <a:ea typeface="DejaVu Sans"/>
              </a:rPr>
              <a:t>Anti-virus software detects malware and can quarantine or delete it before any damage </a:t>
            </a:r>
            <a:r>
              <a:rPr lang="en-IN" sz="2000" b="1" strike="noStrike" spc="-1" dirty="0" smtClean="0">
                <a:solidFill>
                  <a:srgbClr val="000000"/>
                </a:solidFill>
                <a:latin typeface="Trebuchet MS"/>
                <a:ea typeface="DejaVu Sans"/>
              </a:rPr>
              <a:t>   is </a:t>
            </a:r>
            <a:r>
              <a:rPr lang="en-IN" sz="2000" b="1" strike="noStrike" spc="-1" dirty="0">
                <a:solidFill>
                  <a:srgbClr val="000000"/>
                </a:solidFill>
                <a:latin typeface="Trebuchet MS"/>
                <a:ea typeface="DejaVu Sans"/>
              </a:rPr>
              <a:t>done</a:t>
            </a:r>
            <a:endParaRPr lang="en-IN" sz="2000" b="0" strike="noStrike" spc="-1" dirty="0">
              <a:latin typeface="Arial"/>
            </a:endParaRPr>
          </a:p>
          <a:p>
            <a:pPr marL="127080" indent="-342360" algn="just">
              <a:lnSpc>
                <a:spcPct val="200000"/>
              </a:lnSpc>
              <a:buClr>
                <a:srgbClr val="000000"/>
              </a:buClr>
              <a:buFont typeface="Wingdings" charset="2"/>
              <a:buChar char=""/>
            </a:pPr>
            <a:r>
              <a:rPr lang="en-IN" sz="2000" b="1" strike="noStrike" spc="-1" dirty="0">
                <a:solidFill>
                  <a:srgbClr val="000000"/>
                </a:solidFill>
                <a:latin typeface="Trebuchet MS"/>
                <a:ea typeface="DejaVu Sans"/>
              </a:rPr>
              <a:t>Install and maintain anti-virus software</a:t>
            </a:r>
            <a:endParaRPr lang="en-IN" sz="2000" b="0" strike="noStrike" spc="-1" dirty="0">
              <a:latin typeface="Arial"/>
            </a:endParaRPr>
          </a:p>
          <a:p>
            <a:pPr marL="127080" indent="-342360" algn="just">
              <a:lnSpc>
                <a:spcPct val="200000"/>
              </a:lnSpc>
              <a:buClr>
                <a:srgbClr val="000000"/>
              </a:buClr>
              <a:buFont typeface="Wingdings" charset="2"/>
              <a:buChar char=""/>
            </a:pPr>
            <a:r>
              <a:rPr lang="en-IN" sz="2000" b="1" strike="noStrike" spc="-1" dirty="0">
                <a:solidFill>
                  <a:srgbClr val="000000"/>
                </a:solidFill>
                <a:latin typeface="Trebuchet MS"/>
                <a:ea typeface="DejaVu Sans"/>
              </a:rPr>
              <a:t>Be sure to keep anti-virus software updated</a:t>
            </a:r>
            <a:endParaRPr lang="en-IN" sz="2000" b="0" strike="noStrike" spc="-1" dirty="0">
              <a:latin typeface="Arial"/>
            </a:endParaRPr>
          </a:p>
          <a:p>
            <a:pPr algn="just">
              <a:lnSpc>
                <a:spcPct val="200000"/>
              </a:lnSpc>
            </a:pPr>
            <a:endParaRPr lang="en-IN" sz="2000" b="0" strike="noStrike" spc="-1" dirty="0">
              <a:latin typeface="Arial"/>
            </a:endParaRPr>
          </a:p>
        </p:txBody>
      </p:sp>
      <p:sp>
        <p:nvSpPr>
          <p:cNvPr id="249" name="CustomShape 2"/>
          <p:cNvSpPr/>
          <p:nvPr/>
        </p:nvSpPr>
        <p:spPr>
          <a:xfrm>
            <a:off x="295200" y="409320"/>
            <a:ext cx="767952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a:solidFill>
                  <a:srgbClr val="002060"/>
                </a:solidFill>
                <a:latin typeface="Trebuchet MS"/>
                <a:ea typeface="DejaVu Sans"/>
              </a:rPr>
              <a:t>ANTI-VIRUS</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181440" y="1101960"/>
            <a:ext cx="11041560" cy="24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80" indent="-342360" algn="just">
              <a:lnSpc>
                <a:spcPct val="200000"/>
              </a:lnSpc>
              <a:buClr>
                <a:srgbClr val="000000"/>
              </a:buClr>
              <a:buFont typeface="Wingdings" charset="2"/>
              <a:buChar char=""/>
            </a:pPr>
            <a:r>
              <a:rPr lang="en-IN" sz="2000" b="1" strike="noStrike" spc="-1">
                <a:solidFill>
                  <a:srgbClr val="000000"/>
                </a:solidFill>
                <a:latin typeface="Trebuchet MS"/>
                <a:ea typeface="DejaVu Sans"/>
              </a:rPr>
              <a:t>Always use Licensed/Genuine Windows</a:t>
            </a:r>
            <a:endParaRPr lang="en-IN" sz="2000" b="0" strike="noStrike" spc="-1">
              <a:latin typeface="Arial"/>
            </a:endParaRPr>
          </a:p>
          <a:p>
            <a:pPr marL="127080" indent="-342360" algn="just">
              <a:lnSpc>
                <a:spcPct val="200000"/>
              </a:lnSpc>
              <a:buClr>
                <a:srgbClr val="000000"/>
              </a:buClr>
              <a:buFont typeface="Wingdings" charset="2"/>
              <a:buChar char=""/>
            </a:pPr>
            <a:r>
              <a:rPr lang="en-IN" sz="2000" b="1" strike="noStrike" spc="-1">
                <a:solidFill>
                  <a:srgbClr val="000000"/>
                </a:solidFill>
                <a:latin typeface="Trebuchet MS"/>
                <a:ea typeface="DejaVu Sans"/>
              </a:rPr>
              <a:t>Update the operating system to latest security patches on regular basis.</a:t>
            </a:r>
            <a:endParaRPr lang="en-IN" sz="2000" b="0" strike="noStrike" spc="-1">
              <a:latin typeface="Arial"/>
            </a:endParaRPr>
          </a:p>
          <a:p>
            <a:pPr marL="127080" indent="-342360" algn="just">
              <a:lnSpc>
                <a:spcPct val="200000"/>
              </a:lnSpc>
              <a:buClr>
                <a:srgbClr val="000000"/>
              </a:buClr>
              <a:buFont typeface="Wingdings" charset="2"/>
              <a:buChar char=""/>
            </a:pPr>
            <a:r>
              <a:rPr lang="en-IN" sz="2000" b="1" strike="noStrike" spc="-1">
                <a:solidFill>
                  <a:srgbClr val="000000"/>
                </a:solidFill>
                <a:latin typeface="Trebuchet MS"/>
                <a:ea typeface="DejaVu Sans"/>
              </a:rPr>
              <a:t>The Windows Update feature should be set up to automatically download and install updates. </a:t>
            </a:r>
            <a:endParaRPr lang="en-IN" sz="2000" b="0" strike="noStrike" spc="-1">
              <a:latin typeface="Arial"/>
            </a:endParaRPr>
          </a:p>
          <a:p>
            <a:pPr algn="just">
              <a:lnSpc>
                <a:spcPct val="200000"/>
              </a:lnSpc>
            </a:pPr>
            <a:endParaRPr lang="en-IN" sz="2000" b="0" strike="noStrike" spc="-1">
              <a:latin typeface="Arial"/>
            </a:endParaRPr>
          </a:p>
          <a:p>
            <a:pPr algn="just">
              <a:lnSpc>
                <a:spcPct val="200000"/>
              </a:lnSpc>
            </a:pPr>
            <a:endParaRPr lang="en-IN" sz="2000" b="0" strike="noStrike" spc="-1">
              <a:latin typeface="Arial"/>
            </a:endParaRPr>
          </a:p>
          <a:p>
            <a:pPr algn="just">
              <a:lnSpc>
                <a:spcPct val="200000"/>
              </a:lnSpc>
            </a:pPr>
            <a:endParaRPr lang="en-IN" sz="2000" b="0" strike="noStrike" spc="-1">
              <a:latin typeface="Arial"/>
            </a:endParaRPr>
          </a:p>
        </p:txBody>
      </p:sp>
      <p:sp>
        <p:nvSpPr>
          <p:cNvPr id="252" name="CustomShape 2"/>
          <p:cNvSpPr/>
          <p:nvPr/>
        </p:nvSpPr>
        <p:spPr>
          <a:xfrm>
            <a:off x="181440" y="162000"/>
            <a:ext cx="1040220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000" b="1" strike="noStrike" spc="-1" dirty="0">
                <a:solidFill>
                  <a:srgbClr val="002060"/>
                </a:solidFill>
                <a:latin typeface="Trebuchet MS"/>
                <a:ea typeface="DejaVu Sans"/>
              </a:rPr>
              <a:t>PROTECTING YOUR OPERATING SYSTEM</a:t>
            </a:r>
            <a:endParaRPr lang="en-IN" sz="4000" b="0" strike="noStrike" spc="-1" dirty="0">
              <a:latin typeface="Arial"/>
            </a:endParaRPr>
          </a:p>
        </p:txBody>
      </p:sp>
      <p:pic>
        <p:nvPicPr>
          <p:cNvPr id="253" name="Picture 3"/>
          <p:cNvPicPr/>
          <p:nvPr/>
        </p:nvPicPr>
        <p:blipFill>
          <a:blip r:embed="rId2"/>
          <a:stretch/>
        </p:blipFill>
        <p:spPr>
          <a:xfrm>
            <a:off x="1191960" y="3738600"/>
            <a:ext cx="3848040" cy="2885760"/>
          </a:xfrm>
          <a:prstGeom prst="rect">
            <a:avLst/>
          </a:prstGeom>
          <a:ln>
            <a:noFill/>
          </a:ln>
        </p:spPr>
      </p:pic>
      <p:pic>
        <p:nvPicPr>
          <p:cNvPr id="254" name="Picture 5"/>
          <p:cNvPicPr/>
          <p:nvPr/>
        </p:nvPicPr>
        <p:blipFill>
          <a:blip r:embed="rId3"/>
          <a:stretch/>
        </p:blipFill>
        <p:spPr>
          <a:xfrm>
            <a:off x="5545440" y="3775680"/>
            <a:ext cx="2518560" cy="2848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23560" y="294840"/>
            <a:ext cx="767952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002060"/>
                </a:solidFill>
                <a:latin typeface="Trebuchet MS"/>
                <a:ea typeface="DejaVu Sans"/>
              </a:rPr>
              <a:t>CREATING A GOOD PASSWORD</a:t>
            </a:r>
            <a:endParaRPr lang="en-IN" sz="4000" b="0" strike="noStrike" spc="-1" dirty="0">
              <a:latin typeface="Arial"/>
            </a:endParaRPr>
          </a:p>
        </p:txBody>
      </p:sp>
      <p:sp>
        <p:nvSpPr>
          <p:cNvPr id="257" name="CustomShape 2"/>
          <p:cNvSpPr/>
          <p:nvPr/>
        </p:nvSpPr>
        <p:spPr>
          <a:xfrm>
            <a:off x="223560" y="2287800"/>
            <a:ext cx="7999920" cy="2281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432000" lvl="1" indent="-215640" algn="just">
              <a:lnSpc>
                <a:spcPct val="200000"/>
              </a:lnSpc>
              <a:buClr>
                <a:srgbClr val="000000"/>
              </a:buClr>
              <a:buSzPct val="45000"/>
              <a:buFont typeface="Wingdings" charset="2"/>
              <a:buChar char=""/>
            </a:pPr>
            <a:r>
              <a:rPr lang="en-IN" sz="2000" b="0" strike="noStrike" spc="-1">
                <a:solidFill>
                  <a:srgbClr val="000000"/>
                </a:solidFill>
                <a:latin typeface="Trebuchet MS"/>
                <a:ea typeface="MS Mincho"/>
              </a:rPr>
              <a:t>Contain at least three of the five following characte classes:</a:t>
            </a:r>
            <a:endParaRPr lang="en-IN" sz="2000" b="0" strike="noStrike" spc="-1">
              <a:latin typeface="Arial"/>
            </a:endParaRPr>
          </a:p>
          <a:p>
            <a:pPr marL="698400" lvl="1" indent="-456480" algn="just">
              <a:lnSpc>
                <a:spcPct val="200000"/>
              </a:lnSpc>
              <a:buClr>
                <a:srgbClr val="000000"/>
              </a:buClr>
              <a:buFont typeface="Wingdings" charset="2"/>
              <a:buChar char=""/>
            </a:pPr>
            <a:r>
              <a:rPr lang="en-IN" sz="2000" b="0" strike="noStrike" spc="-1">
                <a:solidFill>
                  <a:srgbClr val="000000"/>
                </a:solidFill>
                <a:latin typeface="Trebuchet MS"/>
                <a:ea typeface="MS Mincho"/>
              </a:rPr>
              <a:t>Lower case characters </a:t>
            </a:r>
            <a:endParaRPr lang="en-IN" sz="2000" b="0" strike="noStrike" spc="-1">
              <a:latin typeface="Arial"/>
            </a:endParaRPr>
          </a:p>
          <a:p>
            <a:pPr marL="698400" lvl="1" indent="-456480" algn="just">
              <a:lnSpc>
                <a:spcPct val="200000"/>
              </a:lnSpc>
              <a:buClr>
                <a:srgbClr val="000000"/>
              </a:buClr>
              <a:buFont typeface="Wingdings" charset="2"/>
              <a:buChar char=""/>
            </a:pPr>
            <a:r>
              <a:rPr lang="en-IN" sz="2000" b="0" strike="noStrike" spc="-1">
                <a:solidFill>
                  <a:srgbClr val="000000"/>
                </a:solidFill>
                <a:latin typeface="Trebuchet MS"/>
                <a:ea typeface="MS Mincho"/>
              </a:rPr>
              <a:t>Upper case characters</a:t>
            </a:r>
            <a:endParaRPr lang="en-IN" sz="2000" b="0" strike="noStrike" spc="-1">
              <a:latin typeface="Arial"/>
            </a:endParaRPr>
          </a:p>
          <a:p>
            <a:pPr marL="698400" lvl="1" indent="-456480" algn="just">
              <a:lnSpc>
                <a:spcPct val="200000"/>
              </a:lnSpc>
              <a:buClr>
                <a:srgbClr val="000000"/>
              </a:buClr>
              <a:buFont typeface="Wingdings" charset="2"/>
              <a:buChar char=""/>
            </a:pPr>
            <a:r>
              <a:rPr lang="en-IN" sz="2000" b="0" strike="noStrike" spc="-1">
                <a:solidFill>
                  <a:srgbClr val="000000"/>
                </a:solidFill>
                <a:latin typeface="Trebuchet MS"/>
                <a:ea typeface="MS Mincho"/>
              </a:rPr>
              <a:t>Numbers</a:t>
            </a:r>
            <a:endParaRPr lang="en-IN" sz="2000" b="0" strike="noStrike" spc="-1">
              <a:latin typeface="Arial"/>
            </a:endParaRPr>
          </a:p>
          <a:p>
            <a:pPr marL="698400" lvl="1" indent="-456480" algn="just">
              <a:lnSpc>
                <a:spcPct val="200000"/>
              </a:lnSpc>
              <a:buClr>
                <a:srgbClr val="000000"/>
              </a:buClr>
              <a:buFont typeface="Wingdings" charset="2"/>
              <a:buChar char=""/>
            </a:pPr>
            <a:r>
              <a:rPr lang="en-IN" sz="2000" b="0" strike="noStrike" spc="-1">
                <a:solidFill>
                  <a:srgbClr val="000000"/>
                </a:solidFill>
                <a:latin typeface="Trebuchet MS"/>
                <a:ea typeface="MS Mincho"/>
              </a:rPr>
              <a:t>Punctuation</a:t>
            </a:r>
            <a:endParaRPr lang="en-IN" sz="2000" b="0" strike="noStrike" spc="-1">
              <a:latin typeface="Arial"/>
            </a:endParaRPr>
          </a:p>
          <a:p>
            <a:pPr marL="698400" lvl="1" indent="-456480" algn="just">
              <a:lnSpc>
                <a:spcPct val="200000"/>
              </a:lnSpc>
              <a:buClr>
                <a:srgbClr val="000000"/>
              </a:buClr>
              <a:buFont typeface="Wingdings" charset="2"/>
              <a:buChar char=""/>
            </a:pPr>
            <a:r>
              <a:rPr lang="en-IN" sz="2000" b="0" strike="noStrike" spc="-1">
                <a:solidFill>
                  <a:srgbClr val="000000"/>
                </a:solidFill>
                <a:latin typeface="Trebuchet MS"/>
                <a:ea typeface="MS Mincho"/>
              </a:rPr>
              <a:t>“Special” characters (e.g. @#$%^&amp;*()_+|~-=\`{}[]:";'&lt;&gt;/ etc) </a:t>
            </a:r>
            <a:endParaRPr lang="en-IN" sz="2000" b="0" strike="noStrike" spc="-1">
              <a:latin typeface="Arial"/>
            </a:endParaRPr>
          </a:p>
          <a:p>
            <a:pPr marL="216000" indent="-215280" algn="just">
              <a:lnSpc>
                <a:spcPct val="200000"/>
              </a:lnSpc>
              <a:buClr>
                <a:srgbClr val="000000"/>
              </a:buClr>
              <a:buFont typeface="Symbol"/>
              <a:buChar char=""/>
            </a:pPr>
            <a:r>
              <a:rPr lang="en-IN" sz="2000" b="0" strike="noStrike" spc="-1">
                <a:solidFill>
                  <a:srgbClr val="000000"/>
                </a:solidFill>
                <a:latin typeface="Trebuchet MS"/>
                <a:ea typeface="MS Mincho"/>
              </a:rPr>
              <a:t>Contain at least 8 alphanumeric characters. </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392760" y="1161360"/>
            <a:ext cx="10402200" cy="418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41200" indent="-456480" algn="just">
              <a:lnSpc>
                <a:spcPct val="200000"/>
              </a:lnSpc>
              <a:buClr>
                <a:srgbClr val="000000"/>
              </a:buClr>
              <a:buFont typeface="Wingdings" charset="2"/>
              <a:buChar char=""/>
            </a:pPr>
            <a:r>
              <a:rPr lang="en-IN" sz="2000" b="1" strike="noStrike" spc="-1">
                <a:solidFill>
                  <a:srgbClr val="000000"/>
                </a:solidFill>
                <a:latin typeface="Trebuchet MS"/>
                <a:ea typeface="DejaVu Sans"/>
              </a:rPr>
              <a:t>Official e-mail system should be used only for official e-mails</a:t>
            </a:r>
            <a:endParaRPr lang="en-IN" sz="2000" b="0" strike="noStrike" spc="-1">
              <a:latin typeface="Arial"/>
            </a:endParaRPr>
          </a:p>
          <a:p>
            <a:pPr marL="241200" indent="-456480" algn="just">
              <a:lnSpc>
                <a:spcPct val="200000"/>
              </a:lnSpc>
              <a:buClr>
                <a:srgbClr val="000000"/>
              </a:buClr>
              <a:buFont typeface="Wingdings" charset="2"/>
              <a:buChar char=""/>
            </a:pPr>
            <a:r>
              <a:rPr lang="en-IN" sz="2000" b="1" strike="noStrike" spc="-1">
                <a:solidFill>
                  <a:srgbClr val="000000"/>
                </a:solidFill>
                <a:latin typeface="Trebuchet MS"/>
                <a:ea typeface="DejaVu Sans"/>
              </a:rPr>
              <a:t>Do not download mail attachments which are received from unknown sources</a:t>
            </a:r>
            <a:endParaRPr lang="en-IN" sz="2000" b="0" strike="noStrike" spc="-1">
              <a:latin typeface="Arial"/>
            </a:endParaRPr>
          </a:p>
          <a:p>
            <a:pPr marL="241200" indent="-456480" algn="just">
              <a:lnSpc>
                <a:spcPct val="200000"/>
              </a:lnSpc>
              <a:buClr>
                <a:srgbClr val="000000"/>
              </a:buClr>
              <a:buFont typeface="Wingdings" charset="2"/>
              <a:buChar char=""/>
            </a:pPr>
            <a:r>
              <a:rPr lang="en-IN" sz="2000" b="1" strike="noStrike" spc="-1">
                <a:solidFill>
                  <a:srgbClr val="000000"/>
                </a:solidFill>
                <a:latin typeface="Trebuchet MS"/>
                <a:ea typeface="DejaVu Sans"/>
              </a:rPr>
              <a:t>Do not follow a web-link received in a mail message from unknown sources.</a:t>
            </a:r>
            <a:endParaRPr lang="en-IN" sz="2000" b="0" strike="noStrike" spc="-1">
              <a:latin typeface="Arial"/>
            </a:endParaRPr>
          </a:p>
          <a:p>
            <a:pPr marL="241200" indent="-456480" algn="just">
              <a:lnSpc>
                <a:spcPct val="200000"/>
              </a:lnSpc>
              <a:buClr>
                <a:srgbClr val="000000"/>
              </a:buClr>
              <a:buFont typeface="Wingdings" charset="2"/>
              <a:buChar char=""/>
            </a:pPr>
            <a:r>
              <a:rPr lang="en-IN" sz="2000" b="1" strike="noStrike" spc="-1">
                <a:solidFill>
                  <a:srgbClr val="000000"/>
                </a:solidFill>
                <a:latin typeface="Trebuchet MS"/>
                <a:ea typeface="DejaVu Sans"/>
              </a:rPr>
              <a:t>Report to the System Administrator about receipt of Spam mails</a:t>
            </a:r>
            <a:endParaRPr lang="en-IN" sz="2000" b="0" strike="noStrike" spc="-1">
              <a:latin typeface="Arial"/>
            </a:endParaRPr>
          </a:p>
          <a:p>
            <a:pPr marL="241200" indent="-456480" algn="just">
              <a:lnSpc>
                <a:spcPct val="200000"/>
              </a:lnSpc>
              <a:buClr>
                <a:srgbClr val="000000"/>
              </a:buClr>
              <a:buFont typeface="Wingdings" charset="2"/>
              <a:buChar char=""/>
            </a:pPr>
            <a:r>
              <a:rPr lang="en-IN" sz="2000" b="1" strike="noStrike" spc="-1">
                <a:solidFill>
                  <a:srgbClr val="000000"/>
                </a:solidFill>
                <a:latin typeface="Trebuchet MS"/>
                <a:ea typeface="DejaVu Sans"/>
              </a:rPr>
              <a:t>Never share confidential information through mail message unless the contents are encrypted.</a:t>
            </a:r>
            <a:endParaRPr lang="en-IN" sz="2000" b="0" strike="noStrike" spc="-1">
              <a:latin typeface="Arial"/>
            </a:endParaRPr>
          </a:p>
          <a:p>
            <a:pPr algn="just">
              <a:lnSpc>
                <a:spcPct val="200000"/>
              </a:lnSpc>
            </a:pPr>
            <a:endParaRPr lang="en-IN" sz="2000" b="0" strike="noStrike" spc="-1">
              <a:latin typeface="Arial"/>
            </a:endParaRPr>
          </a:p>
          <a:p>
            <a:pPr algn="just">
              <a:lnSpc>
                <a:spcPct val="200000"/>
              </a:lnSpc>
            </a:pPr>
            <a:endParaRPr lang="en-IN" sz="2000" b="0" strike="noStrike" spc="-1">
              <a:latin typeface="Arial"/>
            </a:endParaRPr>
          </a:p>
        </p:txBody>
      </p:sp>
      <p:sp>
        <p:nvSpPr>
          <p:cNvPr id="264" name="CustomShape 2"/>
          <p:cNvSpPr/>
          <p:nvPr/>
        </p:nvSpPr>
        <p:spPr>
          <a:xfrm>
            <a:off x="392760" y="318600"/>
            <a:ext cx="767952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a:solidFill>
                  <a:srgbClr val="0070C0"/>
                </a:solidFill>
                <a:latin typeface="Trebuchet MS"/>
                <a:ea typeface="DejaVu Sans"/>
              </a:rPr>
              <a:t>E-MAILS</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263160" y="909000"/>
            <a:ext cx="822816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80" indent="-342360" algn="just">
              <a:lnSpc>
                <a:spcPct val="200000"/>
              </a:lnSpc>
              <a:buClr>
                <a:srgbClr val="000000"/>
              </a:buClr>
              <a:buFont typeface="Wingdings" charset="2"/>
              <a:buChar char=""/>
            </a:pPr>
            <a:r>
              <a:rPr lang="en-IN" sz="2000" b="1" strike="noStrike" spc="-1" dirty="0">
                <a:solidFill>
                  <a:srgbClr val="000000"/>
                </a:solidFill>
                <a:latin typeface="Trebuchet MS"/>
                <a:ea typeface="DejaVu Sans"/>
              </a:rPr>
              <a:t>Always use secure browser to do online activities.</a:t>
            </a:r>
            <a:endParaRPr lang="en-IN" sz="2000" b="0" strike="noStrike" spc="-1" dirty="0">
              <a:latin typeface="Arial"/>
            </a:endParaRPr>
          </a:p>
          <a:p>
            <a:pPr marL="127080" indent="-342360" algn="just">
              <a:lnSpc>
                <a:spcPct val="200000"/>
              </a:lnSpc>
              <a:buClr>
                <a:srgbClr val="000000"/>
              </a:buClr>
              <a:buFont typeface="Wingdings" charset="2"/>
              <a:buChar char=""/>
            </a:pPr>
            <a:r>
              <a:rPr lang="en-IN" sz="2000" b="1" strike="noStrike" spc="-1" dirty="0">
                <a:solidFill>
                  <a:srgbClr val="000000"/>
                </a:solidFill>
                <a:latin typeface="Trebuchet MS"/>
                <a:ea typeface="DejaVu Sans"/>
              </a:rPr>
              <a:t>Avoid clicking through emails.</a:t>
            </a:r>
            <a:endParaRPr lang="en-IN" sz="2000" b="0" strike="noStrike" spc="-1" dirty="0">
              <a:latin typeface="Arial"/>
            </a:endParaRPr>
          </a:p>
          <a:p>
            <a:pPr marL="127080" indent="-342360" algn="just">
              <a:lnSpc>
                <a:spcPct val="200000"/>
              </a:lnSpc>
              <a:buClr>
                <a:srgbClr val="000000"/>
              </a:buClr>
              <a:buFont typeface="Wingdings" charset="2"/>
              <a:buChar char=""/>
            </a:pPr>
            <a:r>
              <a:rPr lang="en-IN" sz="2000" b="1" strike="noStrike" spc="-1" dirty="0">
                <a:solidFill>
                  <a:srgbClr val="000000"/>
                </a:solidFill>
                <a:latin typeface="Trebuchet MS"/>
                <a:ea typeface="DejaVu Sans"/>
              </a:rPr>
              <a:t>Always log out when you are done</a:t>
            </a:r>
            <a:endParaRPr lang="en-IN" sz="2000" b="0" strike="noStrike" spc="-1" dirty="0">
              <a:latin typeface="Arial"/>
            </a:endParaRPr>
          </a:p>
          <a:p>
            <a:pPr marL="127080" indent="-342360" algn="just">
              <a:lnSpc>
                <a:spcPct val="200000"/>
              </a:lnSpc>
              <a:buClr>
                <a:srgbClr val="000000"/>
              </a:buClr>
              <a:buFont typeface="Wingdings" charset="2"/>
              <a:buChar char=""/>
            </a:pPr>
            <a:r>
              <a:rPr lang="en-IN" sz="2000" b="1" strike="noStrike" spc="-1" dirty="0">
                <a:solidFill>
                  <a:srgbClr val="000000"/>
                </a:solidFill>
                <a:latin typeface="Trebuchet MS"/>
                <a:ea typeface="DejaVu Sans"/>
              </a:rPr>
              <a:t>Monitor your accounts regularly</a:t>
            </a:r>
            <a:endParaRPr lang="en-IN" sz="2000" b="0" strike="noStrike" spc="-1" dirty="0">
              <a:latin typeface="Arial"/>
            </a:endParaRPr>
          </a:p>
          <a:p>
            <a:pPr marL="127080" indent="-342360" algn="just">
              <a:lnSpc>
                <a:spcPct val="200000"/>
              </a:lnSpc>
              <a:buClr>
                <a:srgbClr val="000000"/>
              </a:buClr>
              <a:buFont typeface="Wingdings" charset="2"/>
              <a:buChar char=""/>
            </a:pPr>
            <a:r>
              <a:rPr lang="en-IN" sz="2000" b="1" strike="noStrike" spc="-1" dirty="0">
                <a:solidFill>
                  <a:srgbClr val="000000"/>
                </a:solidFill>
                <a:latin typeface="Trebuchet MS"/>
                <a:ea typeface="DejaVu Sans"/>
              </a:rPr>
              <a:t>Keep a habit of changing </a:t>
            </a:r>
            <a:r>
              <a:rPr lang="en-IN" sz="2000" b="1" strike="noStrike" spc="-1" dirty="0" smtClean="0">
                <a:solidFill>
                  <a:srgbClr val="000000"/>
                </a:solidFill>
                <a:latin typeface="Trebuchet MS"/>
                <a:ea typeface="DejaVu Sans"/>
              </a:rPr>
              <a:t>password regularly</a:t>
            </a:r>
            <a:endParaRPr lang="en-IN" sz="2000" b="0" strike="noStrike" spc="-1" dirty="0">
              <a:latin typeface="Arial"/>
            </a:endParaRPr>
          </a:p>
          <a:p>
            <a:pPr algn="just">
              <a:lnSpc>
                <a:spcPct val="200000"/>
              </a:lnSpc>
            </a:pPr>
            <a:endParaRPr lang="en-IN" sz="2000" b="0" strike="noStrike" spc="-1" dirty="0">
              <a:latin typeface="Arial"/>
            </a:endParaRPr>
          </a:p>
          <a:p>
            <a:pPr algn="just">
              <a:lnSpc>
                <a:spcPct val="200000"/>
              </a:lnSpc>
            </a:pPr>
            <a:endParaRPr lang="en-IN" sz="2000" b="0" strike="noStrike" spc="-1" dirty="0">
              <a:latin typeface="Arial"/>
            </a:endParaRPr>
          </a:p>
        </p:txBody>
      </p:sp>
      <p:sp>
        <p:nvSpPr>
          <p:cNvPr id="270" name="CustomShape 2"/>
          <p:cNvSpPr/>
          <p:nvPr/>
        </p:nvSpPr>
        <p:spPr>
          <a:xfrm>
            <a:off x="263160" y="153360"/>
            <a:ext cx="623088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000" b="1" strike="noStrike" spc="-1" dirty="0">
                <a:solidFill>
                  <a:srgbClr val="0070C0"/>
                </a:solidFill>
                <a:latin typeface="Trebuchet MS"/>
                <a:ea typeface="DejaVu Sans"/>
              </a:rPr>
              <a:t>SECURE ONLINE BANKING</a:t>
            </a:r>
            <a:endParaRPr lang="en-IN" sz="4000" b="0" strike="noStrike" spc="-1" dirty="0">
              <a:latin typeface="Arial"/>
            </a:endParaRPr>
          </a:p>
        </p:txBody>
      </p:sp>
      <p:sp>
        <p:nvSpPr>
          <p:cNvPr id="271" name="CustomShape 3"/>
          <p:cNvSpPr/>
          <p:nvPr/>
        </p:nvSpPr>
        <p:spPr>
          <a:xfrm>
            <a:off x="7245720" y="1861200"/>
            <a:ext cx="137016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latin typeface="Arial"/>
                <a:ea typeface="DejaVu Sans"/>
              </a:rPr>
              <a:t>https://</a:t>
            </a:r>
            <a:endParaRPr lang="en-IN" sz="2400" b="0" strike="noStrike" spc="-1">
              <a:latin typeface="Arial"/>
            </a:endParaRPr>
          </a:p>
        </p:txBody>
      </p:sp>
      <p:pic>
        <p:nvPicPr>
          <p:cNvPr id="272" name="Picture 1"/>
          <p:cNvPicPr/>
          <p:nvPr/>
        </p:nvPicPr>
        <p:blipFill>
          <a:blip r:embed="rId2"/>
          <a:srcRect t="105551" r="330637" b="141604"/>
          <a:stretch/>
        </p:blipFill>
        <p:spPr>
          <a:xfrm>
            <a:off x="6709320" y="1685520"/>
            <a:ext cx="4496040" cy="3156480"/>
          </a:xfrm>
          <a:prstGeom prst="rect">
            <a:avLst/>
          </a:prstGeom>
          <a:ln>
            <a:solidFill>
              <a:srgbClr val="4F81BD"/>
            </a:solidFill>
          </a:ln>
        </p:spPr>
      </p:pic>
      <p:sp>
        <p:nvSpPr>
          <p:cNvPr id="273" name="CustomShape 4"/>
          <p:cNvSpPr/>
          <p:nvPr/>
        </p:nvSpPr>
        <p:spPr>
          <a:xfrm>
            <a:off x="9037440" y="1836360"/>
            <a:ext cx="1657440" cy="2475720"/>
          </a:xfrm>
          <a:prstGeom prst="roundRect">
            <a:avLst>
              <a:gd name="adj" fmla="val 16667"/>
            </a:avLst>
          </a:prstGeom>
          <a:noFill/>
          <a:ln w="28440">
            <a:solidFill>
              <a:srgbClr val="FF0000"/>
            </a:solidFill>
            <a:round/>
          </a:ln>
        </p:spPr>
        <p:style>
          <a:lnRef idx="0">
            <a:scrgbClr r="0" g="0" b="0"/>
          </a:lnRef>
          <a:fillRef idx="0">
            <a:scrgbClr r="0" g="0" b="0"/>
          </a:fillRef>
          <a:effectRef idx="0">
            <a:scrgbClr r="0" g="0" b="0"/>
          </a:effectRef>
          <a:fontRef idx="minor"/>
        </p:style>
      </p:sp>
      <p:sp>
        <p:nvSpPr>
          <p:cNvPr id="274" name="CustomShape 5"/>
          <p:cNvSpPr/>
          <p:nvPr/>
        </p:nvSpPr>
        <p:spPr>
          <a:xfrm>
            <a:off x="8367120" y="1716120"/>
            <a:ext cx="601920" cy="250560"/>
          </a:xfrm>
          <a:prstGeom prst="ellipse">
            <a:avLst/>
          </a:prstGeom>
          <a:noFill/>
          <a:ln w="28440">
            <a:solidFill>
              <a:srgbClr val="FF0000"/>
            </a:solidFill>
            <a:round/>
          </a:ln>
        </p:spPr>
        <p:style>
          <a:lnRef idx="0">
            <a:scrgbClr r="0" g="0" b="0"/>
          </a:lnRef>
          <a:fillRef idx="0">
            <a:scrgbClr r="0" g="0" b="0"/>
          </a:fillRef>
          <a:effectRef idx="0">
            <a:scrgbClr r="0" g="0" b="0"/>
          </a:effectRef>
          <a:fontRef idx="minor"/>
        </p:style>
      </p:sp>
      <p:sp>
        <p:nvSpPr>
          <p:cNvPr id="275" name="CustomShape 6"/>
          <p:cNvSpPr/>
          <p:nvPr/>
        </p:nvSpPr>
        <p:spPr>
          <a:xfrm>
            <a:off x="2362680" y="2172600"/>
            <a:ext cx="11135880" cy="524880"/>
          </a:xfrm>
          <a:prstGeom prst="rect">
            <a:avLst/>
          </a:prstGeom>
          <a:noFill/>
          <a:ln>
            <a:noFill/>
          </a:ln>
        </p:spPr>
        <p:style>
          <a:lnRef idx="0">
            <a:scrgbClr r="0" g="0" b="0"/>
          </a:lnRef>
          <a:fillRef idx="0">
            <a:scrgbClr r="0" g="0" b="0"/>
          </a:fillRef>
          <a:effectRef idx="0">
            <a:scrgbClr r="0" g="0" b="0"/>
          </a:effectRef>
          <a:fontRef idx="minor"/>
        </p:style>
      </p:sp>
      <p:sp>
        <p:nvSpPr>
          <p:cNvPr id="276" name="CustomShape 7"/>
          <p:cNvSpPr/>
          <p:nvPr/>
        </p:nvSpPr>
        <p:spPr>
          <a:xfrm>
            <a:off x="2362680" y="2629800"/>
            <a:ext cx="11135880" cy="44280"/>
          </a:xfrm>
          <a:prstGeom prst="rect">
            <a:avLst/>
          </a:prstGeom>
          <a:noFill/>
          <a:ln>
            <a:noFill/>
          </a:ln>
        </p:spPr>
        <p:style>
          <a:lnRef idx="0">
            <a:scrgbClr r="0" g="0" b="0"/>
          </a:lnRef>
          <a:fillRef idx="0">
            <a:scrgbClr r="0" g="0" b="0"/>
          </a:fillRef>
          <a:effectRef idx="0">
            <a:scrgbClr r="0" g="0" b="0"/>
          </a:effectRef>
          <a:fontRef idx="minor"/>
        </p:style>
      </p:sp>
      <p:sp>
        <p:nvSpPr>
          <p:cNvPr id="277" name="CustomShape 8"/>
          <p:cNvSpPr/>
          <p:nvPr/>
        </p:nvSpPr>
        <p:spPr>
          <a:xfrm flipV="1">
            <a:off x="6909480" y="1833480"/>
            <a:ext cx="1456920" cy="1800"/>
          </a:xfrm>
          <a:custGeom>
            <a:avLst/>
            <a:gdLst/>
            <a:ahLst/>
            <a:cxnLst/>
            <a:rect l="l" t="t" r="r" b="b"/>
            <a:pathLst>
              <a:path w="21600" h="21600">
                <a:moveTo>
                  <a:pt x="0" y="0"/>
                </a:moveTo>
                <a:lnTo>
                  <a:pt x="21600" y="21600"/>
                </a:lnTo>
              </a:path>
            </a:pathLst>
          </a:custGeom>
          <a:noFill/>
          <a:ln w="38160">
            <a:solidFill>
              <a:srgbClr val="FF0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555920" y="983520"/>
            <a:ext cx="910260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002060"/>
                </a:solidFill>
                <a:latin typeface="Trebuchet MS"/>
                <a:ea typeface="Lato"/>
              </a:rPr>
              <a:t>AGENDA</a:t>
            </a:r>
            <a:endParaRPr lang="en-IN" sz="4000" b="0" strike="noStrike" spc="-1" dirty="0">
              <a:latin typeface="Arial"/>
            </a:endParaRPr>
          </a:p>
        </p:txBody>
      </p:sp>
      <p:sp>
        <p:nvSpPr>
          <p:cNvPr id="98" name="CustomShape 10"/>
          <p:cNvSpPr/>
          <p:nvPr/>
        </p:nvSpPr>
        <p:spPr>
          <a:xfrm>
            <a:off x="1555920" y="1722240"/>
            <a:ext cx="10725120" cy="740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200000"/>
              </a:lnSpc>
            </a:pPr>
            <a:r>
              <a:rPr lang="en-IN" sz="2400" b="1" strike="noStrike" spc="-1">
                <a:solidFill>
                  <a:srgbClr val="002060"/>
                </a:solidFill>
                <a:latin typeface="Trebuchet MS"/>
                <a:ea typeface="Lato"/>
              </a:rPr>
              <a:t>WHAT IS CYBER SECURITY?</a:t>
            </a:r>
            <a:endParaRPr lang="en-IN" sz="2400" b="0" strike="noStrike" spc="-1">
              <a:latin typeface="Arial"/>
            </a:endParaRPr>
          </a:p>
          <a:p>
            <a:pPr algn="just">
              <a:lnSpc>
                <a:spcPct val="200000"/>
              </a:lnSpc>
            </a:pPr>
            <a:r>
              <a:rPr lang="en-IN" sz="2400" b="1" strike="noStrike" spc="-1">
                <a:solidFill>
                  <a:srgbClr val="002060"/>
                </a:solidFill>
                <a:latin typeface="Trebuchet MS"/>
                <a:ea typeface="Lato"/>
              </a:rPr>
              <a:t>NEED FOR CYBER SECURITY AWARENESS</a:t>
            </a:r>
            <a:endParaRPr lang="en-IN" sz="2400" b="0" strike="noStrike" spc="-1">
              <a:latin typeface="Arial"/>
            </a:endParaRPr>
          </a:p>
          <a:p>
            <a:pPr algn="just">
              <a:lnSpc>
                <a:spcPct val="200000"/>
              </a:lnSpc>
            </a:pPr>
            <a:r>
              <a:rPr lang="en-IN" sz="2400" b="1" strike="noStrike" spc="-1">
                <a:solidFill>
                  <a:srgbClr val="002060"/>
                </a:solidFill>
                <a:latin typeface="Trebuchet MS"/>
                <a:ea typeface="Lato"/>
              </a:rPr>
              <a:t>OVERVIEW OF </a:t>
            </a:r>
            <a:r>
              <a:rPr lang="en-IN" sz="2400" b="1" strike="noStrike" spc="-1">
                <a:solidFill>
                  <a:srgbClr val="002060"/>
                </a:solidFill>
                <a:latin typeface="Trebuchet MS"/>
                <a:ea typeface="Lato Light"/>
              </a:rPr>
              <a:t>EMERGING CYBER THREATS</a:t>
            </a:r>
            <a:endParaRPr lang="en-IN" sz="2400" b="0" strike="noStrike" spc="-1">
              <a:latin typeface="Arial"/>
            </a:endParaRPr>
          </a:p>
          <a:p>
            <a:pPr algn="just">
              <a:lnSpc>
                <a:spcPct val="200000"/>
              </a:lnSpc>
            </a:pPr>
            <a:r>
              <a:rPr lang="en-IN" sz="2400" b="1" strike="noStrike" spc="-1">
                <a:solidFill>
                  <a:srgbClr val="002060"/>
                </a:solidFill>
                <a:latin typeface="Trebuchet MS"/>
                <a:ea typeface="Lato"/>
              </a:rPr>
              <a:t>GENERAL SECURITY BEST PRACTICES</a:t>
            </a:r>
            <a:endParaRPr lang="en-IN" sz="2400" b="0" strike="noStrike" spc="-1">
              <a:latin typeface="Arial"/>
            </a:endParaRPr>
          </a:p>
          <a:p>
            <a:pPr algn="just">
              <a:lnSpc>
                <a:spcPct val="200000"/>
              </a:lnSpc>
            </a:pPr>
            <a:r>
              <a:rPr lang="en-IN" sz="2400" b="1" strike="noStrike" spc="-1">
                <a:solidFill>
                  <a:srgbClr val="002060"/>
                </a:solidFill>
                <a:latin typeface="Trebuchet MS"/>
                <a:ea typeface="Lato"/>
              </a:rPr>
              <a:t>HOW TO SECURE HOME WIRELESS NETWORK</a:t>
            </a:r>
            <a:endParaRPr lang="en-IN" sz="2400" b="0" strike="noStrike" spc="-1">
              <a:latin typeface="Arial"/>
            </a:endParaRPr>
          </a:p>
          <a:p>
            <a:pPr algn="just">
              <a:lnSpc>
                <a:spcPct val="200000"/>
              </a:lnSpc>
            </a:pPr>
            <a:endParaRPr lang="en-IN" sz="2400" b="0" strike="noStrike" spc="-1">
              <a:latin typeface="Arial"/>
            </a:endParaRPr>
          </a:p>
          <a:p>
            <a:pPr algn="just">
              <a:lnSpc>
                <a:spcPct val="200000"/>
              </a:lnSpc>
            </a:pPr>
            <a:endParaRPr lang="en-IN" sz="2400" b="0" strike="noStrike" spc="-1">
              <a:latin typeface="Arial"/>
            </a:endParaRPr>
          </a:p>
          <a:p>
            <a:pPr algn="just">
              <a:lnSpc>
                <a:spcPct val="200000"/>
              </a:lnSpc>
            </a:pPr>
            <a:endParaRPr lang="en-IN" sz="2400" b="0" strike="noStrike" spc="-1">
              <a:latin typeface="Arial"/>
            </a:endParaRPr>
          </a:p>
          <a:p>
            <a:pPr algn="just">
              <a:lnSpc>
                <a:spcPct val="200000"/>
              </a:lnSpc>
            </a:pPr>
            <a:endParaRPr lang="en-IN" sz="2400" b="0" strike="noStrike" spc="-1">
              <a:latin typeface="Arial"/>
            </a:endParaRPr>
          </a:p>
          <a:p>
            <a:pPr algn="just">
              <a:lnSpc>
                <a:spcPct val="200000"/>
              </a:lnSpc>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429120" y="621000"/>
            <a:ext cx="378036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ATM </a:t>
            </a:r>
            <a:r>
              <a:rPr lang="en-IN" sz="4000" b="1" strike="noStrike" spc="-1" dirty="0">
                <a:solidFill>
                  <a:srgbClr val="262626"/>
                </a:solidFill>
                <a:latin typeface="Trebuchet MS"/>
                <a:ea typeface="Lato Light"/>
              </a:rPr>
              <a:t>SKIMMING</a:t>
            </a:r>
            <a:endParaRPr lang="en-IN" sz="4000" b="0" strike="noStrike" spc="-1" dirty="0">
              <a:latin typeface="Arial"/>
            </a:endParaRPr>
          </a:p>
        </p:txBody>
      </p:sp>
      <p:sp>
        <p:nvSpPr>
          <p:cNvPr id="342" name="CustomShape 7"/>
          <p:cNvSpPr/>
          <p:nvPr/>
        </p:nvSpPr>
        <p:spPr>
          <a:xfrm>
            <a:off x="528120" y="1312200"/>
            <a:ext cx="4942800" cy="398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200000"/>
              </a:lnSpc>
            </a:pPr>
            <a:r>
              <a:rPr lang="en-IN" sz="2000" b="0" strike="noStrike" spc="-1">
                <a:solidFill>
                  <a:srgbClr val="000000"/>
                </a:solidFill>
                <a:latin typeface="Trebuchet MS"/>
                <a:ea typeface="Lato"/>
              </a:rPr>
              <a:t>Fraudsters can attach false casings and PIN pad overlay devices onto genuine existing ATMs, or they can attach a camouflaged skimming device onto a card reader entry used in tandem with a concealed camera to capture and record PIN entry details.</a:t>
            </a:r>
            <a:endParaRPr lang="en-IN" sz="2000" b="0" strike="noStrike" spc="-1">
              <a:latin typeface="Arial"/>
            </a:endParaRPr>
          </a:p>
        </p:txBody>
      </p:sp>
      <p:pic>
        <p:nvPicPr>
          <p:cNvPr id="345" name="Picture 1"/>
          <p:cNvPicPr/>
          <p:nvPr/>
        </p:nvPicPr>
        <p:blipFill>
          <a:blip r:embed="rId2"/>
          <a:stretch/>
        </p:blipFill>
        <p:spPr>
          <a:xfrm>
            <a:off x="5763240" y="1553760"/>
            <a:ext cx="6222960" cy="3500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0" y="0"/>
            <a:ext cx="12191040" cy="68792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350" name="CustomShape 5"/>
          <p:cNvSpPr/>
          <p:nvPr/>
        </p:nvSpPr>
        <p:spPr>
          <a:xfrm>
            <a:off x="429120" y="513000"/>
            <a:ext cx="1013868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Lato"/>
                <a:ea typeface="Lato"/>
              </a:rPr>
              <a:t>ATM </a:t>
            </a:r>
            <a:r>
              <a:rPr lang="en-IN" sz="4000" b="1" strike="noStrike" spc="-1" dirty="0">
                <a:solidFill>
                  <a:srgbClr val="FFFFFF"/>
                </a:solidFill>
                <a:latin typeface="Trebuchet MS"/>
                <a:ea typeface="Lato Light"/>
              </a:rPr>
              <a:t>SKIMMING</a:t>
            </a:r>
            <a:endParaRPr lang="en-IN" sz="4000" b="0" strike="noStrike" spc="-1" dirty="0">
              <a:latin typeface="Arial"/>
            </a:endParaRPr>
          </a:p>
        </p:txBody>
      </p:sp>
      <p:pic>
        <p:nvPicPr>
          <p:cNvPr id="353" name="Picture 4"/>
          <p:cNvPicPr/>
          <p:nvPr/>
        </p:nvPicPr>
        <p:blipFill>
          <a:blip r:embed="rId2"/>
          <a:stretch/>
        </p:blipFill>
        <p:spPr>
          <a:xfrm>
            <a:off x="528120" y="1560960"/>
            <a:ext cx="4660920" cy="2971440"/>
          </a:xfrm>
          <a:prstGeom prst="rect">
            <a:avLst/>
          </a:prstGeom>
          <a:ln>
            <a:noFill/>
          </a:ln>
        </p:spPr>
      </p:pic>
      <p:pic>
        <p:nvPicPr>
          <p:cNvPr id="354" name="Picture 4"/>
          <p:cNvPicPr/>
          <p:nvPr/>
        </p:nvPicPr>
        <p:blipFill>
          <a:blip r:embed="rId3"/>
          <a:stretch/>
        </p:blipFill>
        <p:spPr>
          <a:xfrm>
            <a:off x="6140880" y="1560960"/>
            <a:ext cx="5021640" cy="2971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0" y="0"/>
            <a:ext cx="12191040" cy="68792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11" name="CustomShape 3"/>
          <p:cNvSpPr/>
          <p:nvPr/>
        </p:nvSpPr>
        <p:spPr>
          <a:xfrm>
            <a:off x="429120" y="206640"/>
            <a:ext cx="826272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dirty="0">
                <a:solidFill>
                  <a:srgbClr val="FFFFFF"/>
                </a:solidFill>
                <a:latin typeface="Trebuchet MS"/>
                <a:ea typeface="Lato Light"/>
              </a:rPr>
              <a:t>PREVENTION BANKING FRAUDS</a:t>
            </a:r>
            <a:endParaRPr lang="en-IN" sz="3200" b="0" strike="noStrike" spc="-1" dirty="0">
              <a:latin typeface="Arial"/>
            </a:endParaRPr>
          </a:p>
        </p:txBody>
      </p:sp>
      <p:sp>
        <p:nvSpPr>
          <p:cNvPr id="417" name="CustomShape 8"/>
          <p:cNvSpPr/>
          <p:nvPr/>
        </p:nvSpPr>
        <p:spPr>
          <a:xfrm>
            <a:off x="496853" y="792146"/>
            <a:ext cx="11192040" cy="557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200000"/>
              </a:lnSpc>
              <a:buClr>
                <a:srgbClr val="FFFFFF"/>
              </a:buClr>
              <a:buFont typeface="Wingdings" charset="2"/>
              <a:buChar char=""/>
            </a:pPr>
            <a:r>
              <a:rPr lang="en-IN" sz="2000" b="1" strike="noStrike" spc="-1" dirty="0">
                <a:solidFill>
                  <a:srgbClr val="FFFFFF"/>
                </a:solidFill>
                <a:latin typeface="Trebuchet MS"/>
                <a:ea typeface="DejaVu Sans"/>
              </a:rPr>
              <a:t>Avoid saving Credit card / Debit card information in Online Wallets.</a:t>
            </a:r>
            <a:endParaRPr lang="en-IN" sz="2000" b="0" strike="noStrike" spc="-1" dirty="0">
              <a:latin typeface="Arial"/>
            </a:endParaRPr>
          </a:p>
          <a:p>
            <a:pPr marL="343080" indent="-342360" algn="just">
              <a:lnSpc>
                <a:spcPct val="200000"/>
              </a:lnSpc>
              <a:buClr>
                <a:srgbClr val="FFFFFF"/>
              </a:buClr>
              <a:buFont typeface="Wingdings" charset="2"/>
              <a:buChar char=""/>
            </a:pPr>
            <a:r>
              <a:rPr lang="en-IN" sz="2000" b="1" strike="noStrike" spc="-1" dirty="0">
                <a:solidFill>
                  <a:srgbClr val="FFFFFF"/>
                </a:solidFill>
                <a:latin typeface="Trebuchet MS"/>
                <a:ea typeface="DejaVu Sans"/>
              </a:rPr>
              <a:t>Don’t link your UPI to Paytm Wallet means install Paytm on such phones which is not linked to any Bank Account.</a:t>
            </a:r>
            <a:endParaRPr lang="en-IN" sz="2000" b="0" strike="noStrike" spc="-1" dirty="0">
              <a:latin typeface="Arial"/>
            </a:endParaRPr>
          </a:p>
          <a:p>
            <a:pPr marL="343080" indent="-342360" algn="just">
              <a:lnSpc>
                <a:spcPct val="200000"/>
              </a:lnSpc>
              <a:buClr>
                <a:srgbClr val="FFFFFF"/>
              </a:buClr>
              <a:buFont typeface="Wingdings" charset="2"/>
              <a:buChar char=""/>
            </a:pPr>
            <a:r>
              <a:rPr lang="en-IN" sz="2000" b="1" strike="noStrike" spc="-1" dirty="0">
                <a:solidFill>
                  <a:srgbClr val="FFFFFF"/>
                </a:solidFill>
                <a:latin typeface="Trebuchet MS"/>
                <a:ea typeface="DejaVu Sans"/>
              </a:rPr>
              <a:t>Use 3-D secure Pin for every transaction of Credit/Debit Card.</a:t>
            </a:r>
            <a:endParaRPr lang="en-IN" sz="2000" b="0" strike="noStrike" spc="-1" dirty="0">
              <a:latin typeface="Arial"/>
            </a:endParaRPr>
          </a:p>
          <a:p>
            <a:pPr marL="343080" indent="-342360" algn="just">
              <a:lnSpc>
                <a:spcPct val="200000"/>
              </a:lnSpc>
              <a:buClr>
                <a:srgbClr val="FFFFFF"/>
              </a:buClr>
              <a:buFont typeface="Wingdings" charset="2"/>
              <a:buChar char=""/>
            </a:pPr>
            <a:r>
              <a:rPr lang="en-IN" sz="2000" b="1" strike="noStrike" spc="-1" dirty="0">
                <a:solidFill>
                  <a:srgbClr val="FFFFFF"/>
                </a:solidFill>
                <a:latin typeface="Trebuchet MS"/>
                <a:ea typeface="DejaVu Sans"/>
              </a:rPr>
              <a:t>Set daily transaction limit in your Credit or Debit Cards &amp; use Virtual cards for online transactions. </a:t>
            </a:r>
            <a:endParaRPr lang="en-IN" sz="2000" b="0" strike="noStrike" spc="-1" dirty="0">
              <a:latin typeface="Arial"/>
            </a:endParaRPr>
          </a:p>
          <a:p>
            <a:pPr marL="343080" indent="-342360" algn="just">
              <a:lnSpc>
                <a:spcPct val="200000"/>
              </a:lnSpc>
              <a:buClr>
                <a:srgbClr val="FFFFFF"/>
              </a:buClr>
              <a:buFont typeface="Wingdings" charset="2"/>
              <a:buChar char=""/>
            </a:pPr>
            <a:r>
              <a:rPr lang="en-IN" sz="2000" b="1" strike="noStrike" spc="-1" dirty="0">
                <a:solidFill>
                  <a:srgbClr val="FFFFFF"/>
                </a:solidFill>
                <a:latin typeface="Trebuchet MS"/>
                <a:ea typeface="DejaVu Sans"/>
              </a:rPr>
              <a:t>Check the transactions messages carefully that requires user input.</a:t>
            </a:r>
            <a:endParaRPr lang="en-IN" sz="2000" b="0" strike="noStrike" spc="-1" dirty="0">
              <a:latin typeface="Arial"/>
            </a:endParaRPr>
          </a:p>
          <a:p>
            <a:pPr marL="343080" indent="-342360" algn="just">
              <a:lnSpc>
                <a:spcPct val="200000"/>
              </a:lnSpc>
              <a:buClr>
                <a:srgbClr val="FFFFFF"/>
              </a:buClr>
              <a:buFont typeface="Wingdings" charset="2"/>
              <a:buChar char=""/>
            </a:pPr>
            <a:r>
              <a:rPr lang="en-IN" sz="2000" b="1" strike="noStrike" spc="-1" dirty="0">
                <a:solidFill>
                  <a:srgbClr val="FFFFFF"/>
                </a:solidFill>
                <a:latin typeface="Trebuchet MS"/>
                <a:ea typeface="DejaVu Sans"/>
              </a:rPr>
              <a:t>Avoid clicking links received in emails or SMS. Don’t click on </a:t>
            </a:r>
            <a:r>
              <a:rPr lang="en-IN" sz="2000" b="1" strike="noStrike" spc="-1" dirty="0" err="1">
                <a:solidFill>
                  <a:srgbClr val="FFFFFF"/>
                </a:solidFill>
                <a:latin typeface="Trebuchet MS"/>
                <a:ea typeface="DejaVu Sans"/>
              </a:rPr>
              <a:t>untrusted</a:t>
            </a:r>
            <a:r>
              <a:rPr lang="en-IN" sz="2000" b="1" strike="noStrike" spc="-1" dirty="0">
                <a:solidFill>
                  <a:srgbClr val="FFFFFF"/>
                </a:solidFill>
                <a:latin typeface="Trebuchet MS"/>
                <a:ea typeface="DejaVu Sans"/>
              </a:rPr>
              <a:t> SMS link and delete such messages. </a:t>
            </a: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4"/>
          <p:cNvSpPr/>
          <p:nvPr/>
        </p:nvSpPr>
        <p:spPr>
          <a:xfrm>
            <a:off x="429120" y="621000"/>
            <a:ext cx="714924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SOCIAL MEDIA</a:t>
            </a:r>
            <a:r>
              <a:rPr lang="en-IN" sz="4000" b="1" strike="noStrike" spc="-1" dirty="0">
                <a:solidFill>
                  <a:srgbClr val="262626"/>
                </a:solidFill>
                <a:latin typeface="Trebuchet MS"/>
                <a:ea typeface="Lato"/>
              </a:rPr>
              <a:t> </a:t>
            </a:r>
            <a:r>
              <a:rPr lang="en-IN" sz="4000" b="1" strike="noStrike" spc="-1" dirty="0">
                <a:solidFill>
                  <a:srgbClr val="262626"/>
                </a:solidFill>
                <a:latin typeface="Trebuchet MS"/>
                <a:ea typeface="Lato Light"/>
              </a:rPr>
              <a:t>THREATS</a:t>
            </a:r>
            <a:endParaRPr lang="en-IN" sz="4000" b="0" strike="noStrike" spc="-1" dirty="0">
              <a:latin typeface="Arial"/>
            </a:endParaRPr>
          </a:p>
        </p:txBody>
      </p:sp>
      <p:pic>
        <p:nvPicPr>
          <p:cNvPr id="424" name="Picture 5"/>
          <p:cNvPicPr/>
          <p:nvPr/>
        </p:nvPicPr>
        <p:blipFill>
          <a:blip r:embed="rId2"/>
          <a:stretch/>
        </p:blipFill>
        <p:spPr>
          <a:xfrm>
            <a:off x="8008200" y="1684080"/>
            <a:ext cx="3627720" cy="3786840"/>
          </a:xfrm>
          <a:prstGeom prst="rect">
            <a:avLst/>
          </a:prstGeom>
          <a:ln>
            <a:noFill/>
          </a:ln>
        </p:spPr>
      </p:pic>
      <p:sp>
        <p:nvSpPr>
          <p:cNvPr id="425" name="CustomShape 7"/>
          <p:cNvSpPr/>
          <p:nvPr/>
        </p:nvSpPr>
        <p:spPr>
          <a:xfrm>
            <a:off x="528120" y="1684080"/>
            <a:ext cx="3096720" cy="1332000"/>
          </a:xfrm>
          <a:prstGeom prst="rect">
            <a:avLst/>
          </a:prstGeom>
          <a:solidFill>
            <a:schemeClr val="bg1"/>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426" name="CustomShape 8"/>
          <p:cNvSpPr/>
          <p:nvPr/>
        </p:nvSpPr>
        <p:spPr>
          <a:xfrm>
            <a:off x="4217400" y="1684080"/>
            <a:ext cx="3096720" cy="1332000"/>
          </a:xfrm>
          <a:prstGeom prst="rect">
            <a:avLst/>
          </a:prstGeom>
          <a:solidFill>
            <a:schemeClr val="bg1"/>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pic>
        <p:nvPicPr>
          <p:cNvPr id="427" name="Picture 14"/>
          <p:cNvPicPr/>
          <p:nvPr/>
        </p:nvPicPr>
        <p:blipFill>
          <a:blip r:embed="rId3"/>
          <a:stretch/>
        </p:blipFill>
        <p:spPr>
          <a:xfrm>
            <a:off x="740160" y="1730880"/>
            <a:ext cx="2672280" cy="1221480"/>
          </a:xfrm>
          <a:prstGeom prst="rect">
            <a:avLst/>
          </a:prstGeom>
          <a:ln>
            <a:noFill/>
          </a:ln>
        </p:spPr>
      </p:pic>
      <p:pic>
        <p:nvPicPr>
          <p:cNvPr id="428" name="Picture 18"/>
          <p:cNvPicPr/>
          <p:nvPr/>
        </p:nvPicPr>
        <p:blipFill>
          <a:blip r:embed="rId4"/>
          <a:stretch/>
        </p:blipFill>
        <p:spPr>
          <a:xfrm>
            <a:off x="4433040" y="1743120"/>
            <a:ext cx="2795760" cy="1241280"/>
          </a:xfrm>
          <a:prstGeom prst="rect">
            <a:avLst/>
          </a:prstGeom>
          <a:ln>
            <a:noFill/>
          </a:ln>
        </p:spPr>
      </p:pic>
      <p:sp>
        <p:nvSpPr>
          <p:cNvPr id="429" name="CustomShape 9"/>
          <p:cNvSpPr/>
          <p:nvPr/>
        </p:nvSpPr>
        <p:spPr>
          <a:xfrm>
            <a:off x="538560" y="3198240"/>
            <a:ext cx="3096720" cy="1332000"/>
          </a:xfrm>
          <a:prstGeom prst="rect">
            <a:avLst/>
          </a:prstGeom>
          <a:solidFill>
            <a:schemeClr val="bg1"/>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430" name="CustomShape 10"/>
          <p:cNvSpPr/>
          <p:nvPr/>
        </p:nvSpPr>
        <p:spPr>
          <a:xfrm>
            <a:off x="4228200" y="3198240"/>
            <a:ext cx="3096720" cy="1332000"/>
          </a:xfrm>
          <a:prstGeom prst="rect">
            <a:avLst/>
          </a:prstGeom>
          <a:solidFill>
            <a:schemeClr val="bg1"/>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pic>
        <p:nvPicPr>
          <p:cNvPr id="431" name="Picture 16"/>
          <p:cNvPicPr/>
          <p:nvPr/>
        </p:nvPicPr>
        <p:blipFill>
          <a:blip r:embed="rId5"/>
          <a:stretch/>
        </p:blipFill>
        <p:spPr>
          <a:xfrm>
            <a:off x="740160" y="3326760"/>
            <a:ext cx="2639880" cy="1139760"/>
          </a:xfrm>
          <a:prstGeom prst="rect">
            <a:avLst/>
          </a:prstGeom>
          <a:ln>
            <a:noFill/>
          </a:ln>
        </p:spPr>
      </p:pic>
      <p:pic>
        <p:nvPicPr>
          <p:cNvPr id="432" name="Picture 6"/>
          <p:cNvPicPr/>
          <p:nvPr/>
        </p:nvPicPr>
        <p:blipFill>
          <a:blip r:embed="rId6"/>
          <a:stretch/>
        </p:blipFill>
        <p:spPr>
          <a:xfrm>
            <a:off x="4405320" y="3429000"/>
            <a:ext cx="2742120" cy="870120"/>
          </a:xfrm>
          <a:prstGeom prst="rect">
            <a:avLst/>
          </a:prstGeom>
          <a:ln>
            <a:noFill/>
          </a:ln>
        </p:spPr>
      </p:pic>
      <p:sp>
        <p:nvSpPr>
          <p:cNvPr id="433" name="CustomShape 11"/>
          <p:cNvSpPr/>
          <p:nvPr/>
        </p:nvSpPr>
        <p:spPr>
          <a:xfrm>
            <a:off x="549360" y="4712400"/>
            <a:ext cx="6764760" cy="1332000"/>
          </a:xfrm>
          <a:prstGeom prst="rect">
            <a:avLst/>
          </a:prstGeom>
          <a:solidFill>
            <a:schemeClr val="bg1"/>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pic>
        <p:nvPicPr>
          <p:cNvPr id="434" name="Picture 12"/>
          <p:cNvPicPr/>
          <p:nvPr/>
        </p:nvPicPr>
        <p:blipFill>
          <a:blip r:embed="rId7"/>
          <a:srcRect t="4364" b="6234"/>
          <a:stretch/>
        </p:blipFill>
        <p:spPr>
          <a:xfrm>
            <a:off x="1297080" y="4752720"/>
            <a:ext cx="5464080" cy="1253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0" y="-21240"/>
            <a:ext cx="12191040" cy="68792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39" name="CustomShape 3"/>
          <p:cNvSpPr/>
          <p:nvPr/>
        </p:nvSpPr>
        <p:spPr>
          <a:xfrm>
            <a:off x="5952600" y="1851840"/>
            <a:ext cx="6135840" cy="360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99960" indent="-398880">
              <a:lnSpc>
                <a:spcPct val="200000"/>
              </a:lnSpc>
              <a:buClr>
                <a:srgbClr val="FFFFFF"/>
              </a:buClr>
              <a:buFont typeface="Wingdings" charset="2"/>
              <a:buChar char=""/>
            </a:pPr>
            <a:r>
              <a:rPr lang="en-IN" sz="2000" b="1" strike="noStrike" spc="-1">
                <a:solidFill>
                  <a:srgbClr val="FFFFFF"/>
                </a:solidFill>
                <a:latin typeface="Trebuchet MS"/>
                <a:ea typeface="Lato"/>
              </a:rPr>
              <a:t>Identity theft or data leakage</a:t>
            </a:r>
            <a:endParaRPr lang="en-IN" sz="2000" b="0" strike="noStrike" spc="-1">
              <a:latin typeface="Arial"/>
            </a:endParaRPr>
          </a:p>
          <a:p>
            <a:pPr marL="399960" indent="-398880">
              <a:lnSpc>
                <a:spcPct val="200000"/>
              </a:lnSpc>
              <a:buClr>
                <a:srgbClr val="FFFFFF"/>
              </a:buClr>
              <a:buFont typeface="Wingdings" charset="2"/>
              <a:buChar char=""/>
            </a:pPr>
            <a:r>
              <a:rPr lang="en-IN" sz="2000" b="1" strike="noStrike" spc="-1">
                <a:solidFill>
                  <a:srgbClr val="FFFFFF"/>
                </a:solidFill>
                <a:latin typeface="Trebuchet MS"/>
                <a:ea typeface="Lato"/>
              </a:rPr>
              <a:t>Fake requests from spam profiles</a:t>
            </a:r>
            <a:endParaRPr lang="en-IN" sz="2000" b="0" strike="noStrike" spc="-1">
              <a:latin typeface="Arial"/>
            </a:endParaRPr>
          </a:p>
          <a:p>
            <a:pPr marL="399960" indent="-398880">
              <a:lnSpc>
                <a:spcPct val="200000"/>
              </a:lnSpc>
              <a:buClr>
                <a:srgbClr val="FFFFFF"/>
              </a:buClr>
              <a:buFont typeface="Wingdings" charset="2"/>
              <a:buChar char=""/>
            </a:pPr>
            <a:r>
              <a:rPr lang="en-IN" sz="2000" b="1" strike="noStrike" spc="-1">
                <a:solidFill>
                  <a:srgbClr val="FFFFFF"/>
                </a:solidFill>
                <a:latin typeface="Trebuchet MS"/>
                <a:ea typeface="Lato"/>
              </a:rPr>
              <a:t>Profile hacking</a:t>
            </a:r>
            <a:endParaRPr lang="en-IN" sz="2000" b="0" strike="noStrike" spc="-1">
              <a:latin typeface="Arial"/>
            </a:endParaRPr>
          </a:p>
          <a:p>
            <a:pPr marL="399960" indent="-398880">
              <a:lnSpc>
                <a:spcPct val="200000"/>
              </a:lnSpc>
              <a:buClr>
                <a:srgbClr val="FFFFFF"/>
              </a:buClr>
              <a:buFont typeface="Wingdings" charset="2"/>
              <a:buChar char=""/>
            </a:pPr>
            <a:r>
              <a:rPr lang="en-IN" sz="2000" b="1" strike="noStrike" spc="-1">
                <a:solidFill>
                  <a:srgbClr val="FFFFFF"/>
                </a:solidFill>
                <a:latin typeface="Trebuchet MS"/>
                <a:ea typeface="Lato"/>
              </a:rPr>
              <a:t>Fake apps and malicious links</a:t>
            </a:r>
            <a:endParaRPr lang="en-IN" sz="2000" b="0" strike="noStrike" spc="-1">
              <a:latin typeface="Arial"/>
            </a:endParaRPr>
          </a:p>
        </p:txBody>
      </p:sp>
      <p:sp>
        <p:nvSpPr>
          <p:cNvPr id="441" name="CustomShape 5"/>
          <p:cNvSpPr/>
          <p:nvPr/>
        </p:nvSpPr>
        <p:spPr>
          <a:xfrm>
            <a:off x="429120" y="369000"/>
            <a:ext cx="714924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SOCIAL MEDIA</a:t>
            </a:r>
            <a:r>
              <a:rPr lang="en-IN" sz="4000" b="1" strike="noStrike" spc="-1" dirty="0">
                <a:solidFill>
                  <a:srgbClr val="FFFFFF"/>
                </a:solidFill>
                <a:latin typeface="Trebuchet MS"/>
                <a:ea typeface="Lato"/>
              </a:rPr>
              <a:t> </a:t>
            </a:r>
            <a:r>
              <a:rPr lang="en-IN" sz="4000" b="1" strike="noStrike" spc="-1" dirty="0">
                <a:solidFill>
                  <a:srgbClr val="FFFFFF"/>
                </a:solidFill>
                <a:latin typeface="Trebuchet MS"/>
                <a:ea typeface="Lato Light"/>
              </a:rPr>
              <a:t>THREATS</a:t>
            </a:r>
            <a:endParaRPr lang="en-IN" sz="4000" b="0" strike="noStrike" spc="-1" dirty="0">
              <a:latin typeface="Arial"/>
            </a:endParaRPr>
          </a:p>
        </p:txBody>
      </p:sp>
      <p:pic>
        <p:nvPicPr>
          <p:cNvPr id="444" name="Picture 5"/>
          <p:cNvPicPr/>
          <p:nvPr/>
        </p:nvPicPr>
        <p:blipFill>
          <a:blip r:embed="rId2"/>
          <a:stretch/>
        </p:blipFill>
        <p:spPr>
          <a:xfrm>
            <a:off x="549360" y="2131200"/>
            <a:ext cx="4853160" cy="1830600"/>
          </a:xfrm>
          <a:prstGeom prst="rect">
            <a:avLst/>
          </a:prstGeom>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CustomShape 4"/>
          <p:cNvSpPr/>
          <p:nvPr/>
        </p:nvSpPr>
        <p:spPr>
          <a:xfrm>
            <a:off x="429120" y="369000"/>
            <a:ext cx="1000440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SOCIAL MEDIA</a:t>
            </a:r>
            <a:r>
              <a:rPr lang="en-IN" sz="4000" b="1" strike="noStrike" spc="-1" dirty="0">
                <a:solidFill>
                  <a:srgbClr val="262626"/>
                </a:solidFill>
                <a:latin typeface="Trebuchet MS"/>
                <a:ea typeface="Lato"/>
              </a:rPr>
              <a:t> </a:t>
            </a:r>
            <a:r>
              <a:rPr lang="en-IN" sz="4000" b="1" strike="noStrike" spc="-1" dirty="0">
                <a:solidFill>
                  <a:srgbClr val="262626"/>
                </a:solidFill>
                <a:latin typeface="Trebuchet MS"/>
                <a:ea typeface="Lato Light"/>
              </a:rPr>
              <a:t>PREVENTIVE MEASURES</a:t>
            </a:r>
            <a:endParaRPr lang="en-IN" sz="4000" b="0" strike="noStrike" spc="-1" dirty="0">
              <a:latin typeface="Arial"/>
            </a:endParaRPr>
          </a:p>
        </p:txBody>
      </p:sp>
      <p:sp>
        <p:nvSpPr>
          <p:cNvPr id="453" name="CustomShape 7"/>
          <p:cNvSpPr/>
          <p:nvPr/>
        </p:nvSpPr>
        <p:spPr>
          <a:xfrm>
            <a:off x="429120" y="1377720"/>
            <a:ext cx="6907680" cy="374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Strong password</a:t>
            </a:r>
            <a:endParaRPr lang="en-IN" sz="2000" b="0" strike="noStrike" spc="-1">
              <a:latin typeface="Arial"/>
            </a:endParaRPr>
          </a:p>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Watch your mailbox</a:t>
            </a:r>
            <a:endParaRPr lang="en-IN" sz="2000" b="0" strike="noStrike" spc="-1">
              <a:latin typeface="Arial"/>
            </a:endParaRPr>
          </a:p>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Avoid auto likers</a:t>
            </a:r>
            <a:endParaRPr lang="en-IN" sz="2000" b="0" strike="noStrike" spc="-1">
              <a:latin typeface="Arial"/>
            </a:endParaRPr>
          </a:p>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Using two-factor authentication</a:t>
            </a:r>
            <a:endParaRPr lang="en-IN" sz="2000" b="0" strike="noStrike" spc="-1">
              <a:latin typeface="Arial"/>
            </a:endParaRPr>
          </a:p>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Proper privacy setting of your social profiles</a:t>
            </a:r>
            <a:endParaRPr lang="en-IN" sz="2000" b="0" strike="noStrike" spc="-1">
              <a:latin typeface="Arial"/>
            </a:endParaRPr>
          </a:p>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Don’t accept requests from unknown profiles</a:t>
            </a:r>
            <a:endParaRPr lang="en-IN" sz="2000" b="0" strike="noStrike" spc="-1">
              <a:latin typeface="Arial"/>
            </a:endParaRPr>
          </a:p>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Think twice before clicking any links</a:t>
            </a:r>
            <a:endParaRPr lang="en-IN" sz="2000" b="0" strike="noStrike" spc="-1">
              <a:latin typeface="Arial"/>
            </a:endParaRPr>
          </a:p>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Identify fake apps before installation</a:t>
            </a:r>
            <a:endParaRPr lang="en-IN" sz="2000" b="0" strike="noStrike" spc="-1">
              <a:latin typeface="Arial"/>
            </a:endParaRPr>
          </a:p>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Think before you share</a:t>
            </a:r>
            <a:endParaRPr lang="en-IN" sz="2000" b="0" strike="noStrike" spc="-1">
              <a:latin typeface="Arial"/>
            </a:endParaRPr>
          </a:p>
          <a:p>
            <a:pPr marL="343440" indent="-342360">
              <a:lnSpc>
                <a:spcPct val="150000"/>
              </a:lnSpc>
              <a:buClr>
                <a:srgbClr val="000000"/>
              </a:buClr>
              <a:buFont typeface="Wingdings" charset="2"/>
              <a:buChar char=""/>
            </a:pPr>
            <a:r>
              <a:rPr lang="en-IN" sz="2000" b="0" strike="noStrike" spc="-1">
                <a:solidFill>
                  <a:srgbClr val="000000"/>
                </a:solidFill>
                <a:latin typeface="Trebuchet MS"/>
                <a:ea typeface="Lato"/>
              </a:rPr>
              <a:t>Turn off GPS for photographs</a:t>
            </a:r>
            <a:endParaRPr lang="en-IN" sz="2000" b="0" strike="noStrike" spc="-1">
              <a:latin typeface="Arial"/>
            </a:endParaRPr>
          </a:p>
        </p:txBody>
      </p:sp>
      <p:pic>
        <p:nvPicPr>
          <p:cNvPr id="454" name="Picture 2"/>
          <p:cNvPicPr/>
          <p:nvPr/>
        </p:nvPicPr>
        <p:blipFill>
          <a:blip r:embed="rId2"/>
          <a:stretch/>
        </p:blipFill>
        <p:spPr>
          <a:xfrm>
            <a:off x="7457760" y="1585800"/>
            <a:ext cx="4436640" cy="3323880"/>
          </a:xfrm>
          <a:prstGeom prst="rect">
            <a:avLst/>
          </a:prstGeom>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177480" y="589320"/>
            <a:ext cx="8246160" cy="559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200000"/>
              </a:lnSpc>
            </a:pPr>
            <a:endParaRPr lang="en-IN" sz="1800" b="0" strike="noStrike" spc="-1">
              <a:latin typeface="Arial"/>
            </a:endParaRPr>
          </a:p>
          <a:p>
            <a:pPr marL="343440" indent="-342360" algn="just">
              <a:lnSpc>
                <a:spcPct val="200000"/>
              </a:lnSpc>
              <a:buClr>
                <a:srgbClr val="000000"/>
              </a:buClr>
              <a:buFont typeface="Wingdings" charset="2"/>
              <a:buChar char=""/>
            </a:pPr>
            <a:r>
              <a:rPr lang="en-IN" sz="2000" b="1" strike="noStrike" spc="-1">
                <a:solidFill>
                  <a:srgbClr val="000000"/>
                </a:solidFill>
                <a:latin typeface="Trebuchet MS"/>
                <a:ea typeface="Lato"/>
              </a:rPr>
              <a:t>Install </a:t>
            </a:r>
            <a:r>
              <a:rPr lang="en-IN" sz="2000" b="1" strike="noStrike" spc="-1">
                <a:solidFill>
                  <a:srgbClr val="2EB9EA"/>
                </a:solidFill>
                <a:latin typeface="Trebuchet MS"/>
                <a:ea typeface="Lato"/>
              </a:rPr>
              <a:t>anti-virus</a:t>
            </a:r>
            <a:r>
              <a:rPr lang="en-IN" sz="2000" b="1" strike="noStrike" spc="-1">
                <a:solidFill>
                  <a:srgbClr val="000000"/>
                </a:solidFill>
                <a:latin typeface="Trebuchet MS"/>
                <a:ea typeface="Lato"/>
              </a:rPr>
              <a:t> software and keep all computer software patched. </a:t>
            </a:r>
            <a:r>
              <a:rPr lang="en-IN" sz="2000" b="1" strike="noStrike" spc="-1">
                <a:solidFill>
                  <a:srgbClr val="2EB9EA"/>
                </a:solidFill>
                <a:latin typeface="Trebuchet MS"/>
                <a:ea typeface="Lato"/>
              </a:rPr>
              <a:t>Update</a:t>
            </a:r>
            <a:r>
              <a:rPr lang="en-IN" sz="2000" b="1" strike="noStrike" spc="-1">
                <a:solidFill>
                  <a:srgbClr val="000000"/>
                </a:solidFill>
                <a:latin typeface="Trebuchet MS"/>
                <a:ea typeface="Lato"/>
              </a:rPr>
              <a:t> operating systems, applications and antivirus software regularly.</a:t>
            </a:r>
            <a:endParaRPr lang="en-IN" sz="2000" b="0" strike="noStrike" spc="-1">
              <a:latin typeface="Arial"/>
            </a:endParaRPr>
          </a:p>
          <a:p>
            <a:pPr marL="343440" indent="-342360" algn="just">
              <a:lnSpc>
                <a:spcPct val="200000"/>
              </a:lnSpc>
              <a:buClr>
                <a:srgbClr val="2EB9EA"/>
              </a:buClr>
              <a:buFont typeface="Wingdings" charset="2"/>
              <a:buChar char=""/>
            </a:pPr>
            <a:r>
              <a:rPr lang="en-IN" sz="2000" b="1" strike="noStrike" spc="-1">
                <a:solidFill>
                  <a:srgbClr val="2EB9EA"/>
                </a:solidFill>
                <a:latin typeface="Trebuchet MS"/>
                <a:ea typeface="Lato"/>
              </a:rPr>
              <a:t>Encrypt</a:t>
            </a:r>
            <a:r>
              <a:rPr lang="en-IN" sz="2000" b="1" strike="noStrike" spc="-1">
                <a:solidFill>
                  <a:srgbClr val="000000"/>
                </a:solidFill>
                <a:latin typeface="Trebuchet MS"/>
                <a:ea typeface="Lato"/>
              </a:rPr>
              <a:t> Sensitive Data &amp; </a:t>
            </a:r>
            <a:r>
              <a:rPr lang="en-IN" sz="2000" b="1" strike="noStrike" spc="-1">
                <a:solidFill>
                  <a:srgbClr val="2EB9EA"/>
                </a:solidFill>
                <a:latin typeface="Trebuchet MS"/>
                <a:ea typeface="Lato"/>
              </a:rPr>
              <a:t>Backup</a:t>
            </a:r>
            <a:r>
              <a:rPr lang="en-IN" sz="2000" b="1" strike="noStrike" spc="-1">
                <a:solidFill>
                  <a:srgbClr val="000000"/>
                </a:solidFill>
                <a:latin typeface="Trebuchet MS"/>
                <a:ea typeface="Lato"/>
              </a:rPr>
              <a:t> your data regularly</a:t>
            </a:r>
            <a:endParaRPr lang="en-IN" sz="2000" b="0" strike="noStrike" spc="-1">
              <a:latin typeface="Arial"/>
            </a:endParaRPr>
          </a:p>
          <a:p>
            <a:pPr marL="343440" indent="-342360" algn="just">
              <a:lnSpc>
                <a:spcPct val="200000"/>
              </a:lnSpc>
              <a:buClr>
                <a:srgbClr val="000000"/>
              </a:buClr>
              <a:buFont typeface="Wingdings" charset="2"/>
              <a:buChar char=""/>
            </a:pPr>
            <a:r>
              <a:rPr lang="en-IN" sz="2000" b="1" strike="noStrike" spc="-1">
                <a:solidFill>
                  <a:srgbClr val="000000"/>
                </a:solidFill>
                <a:latin typeface="Trebuchet MS"/>
                <a:ea typeface="Lato"/>
              </a:rPr>
              <a:t>Never share your Personal Info like Aadhaar card. PAN Card, Passport etc. details with strangers.</a:t>
            </a:r>
            <a:endParaRPr lang="en-IN" sz="2000" b="0" strike="noStrike" spc="-1">
              <a:latin typeface="Arial"/>
            </a:endParaRPr>
          </a:p>
          <a:p>
            <a:pPr marL="343440" indent="-342360" algn="just">
              <a:lnSpc>
                <a:spcPct val="200000"/>
              </a:lnSpc>
              <a:buClr>
                <a:srgbClr val="000000"/>
              </a:buClr>
              <a:buFont typeface="Wingdings" charset="2"/>
              <a:buChar char=""/>
            </a:pPr>
            <a:r>
              <a:rPr lang="en-IN" sz="2000" b="1" strike="noStrike" spc="-1">
                <a:solidFill>
                  <a:srgbClr val="000000"/>
                </a:solidFill>
                <a:latin typeface="Trebuchet MS"/>
                <a:ea typeface="Lato"/>
              </a:rPr>
              <a:t>Use two-factor authentication </a:t>
            </a:r>
            <a:r>
              <a:rPr lang="en-IN" sz="2000" b="1" strike="noStrike" spc="-1">
                <a:solidFill>
                  <a:srgbClr val="2EB9EA"/>
                </a:solidFill>
                <a:latin typeface="Trebuchet MS"/>
                <a:ea typeface="Lato"/>
              </a:rPr>
              <a:t>2FA</a:t>
            </a:r>
            <a:endParaRPr lang="en-IN" sz="2000" b="0" strike="noStrike" spc="-1">
              <a:latin typeface="Arial"/>
            </a:endParaRPr>
          </a:p>
          <a:p>
            <a:pPr marL="343440" indent="-342360" algn="just">
              <a:lnSpc>
                <a:spcPct val="200000"/>
              </a:lnSpc>
              <a:buClr>
                <a:srgbClr val="000000"/>
              </a:buClr>
              <a:buFont typeface="Wingdings" charset="2"/>
              <a:buChar char=""/>
            </a:pPr>
            <a:endParaRPr lang="en-IN" sz="2000" b="0" strike="noStrike" spc="-1">
              <a:latin typeface="Arial"/>
            </a:endParaRPr>
          </a:p>
        </p:txBody>
      </p:sp>
      <p:sp>
        <p:nvSpPr>
          <p:cNvPr id="461" name="CustomShape 5"/>
          <p:cNvSpPr/>
          <p:nvPr/>
        </p:nvSpPr>
        <p:spPr>
          <a:xfrm>
            <a:off x="188640" y="273240"/>
            <a:ext cx="994680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GENERAL SECURITY</a:t>
            </a:r>
            <a:r>
              <a:rPr lang="en-IN" sz="4000" b="1" strike="noStrike" spc="-1" dirty="0">
                <a:solidFill>
                  <a:srgbClr val="262626"/>
                </a:solidFill>
                <a:latin typeface="Trebuchet MS"/>
                <a:ea typeface="Lato"/>
              </a:rPr>
              <a:t> </a:t>
            </a:r>
            <a:r>
              <a:rPr lang="en-IN" sz="4000" b="1" strike="noStrike" spc="-1" dirty="0">
                <a:solidFill>
                  <a:srgbClr val="262626"/>
                </a:solidFill>
                <a:latin typeface="Trebuchet MS"/>
                <a:ea typeface="Lato Light"/>
              </a:rPr>
              <a:t>BEST PRACTICES</a:t>
            </a:r>
            <a:endParaRPr lang="en-IN" sz="4000" b="0" strike="noStrike" spc="-1" dirty="0">
              <a:latin typeface="Arial"/>
            </a:endParaRPr>
          </a:p>
        </p:txBody>
      </p:sp>
      <p:pic>
        <p:nvPicPr>
          <p:cNvPr id="464" name="Picture 2"/>
          <p:cNvPicPr/>
          <p:nvPr/>
        </p:nvPicPr>
        <p:blipFill>
          <a:blip r:embed="rId2"/>
          <a:srcRect l="18373" r="16084"/>
          <a:stretch/>
        </p:blipFill>
        <p:spPr>
          <a:xfrm>
            <a:off x="7450547" y="3454453"/>
            <a:ext cx="4741453" cy="340354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0" y="0"/>
            <a:ext cx="12191040" cy="68792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69" name="CustomShape 3"/>
          <p:cNvSpPr/>
          <p:nvPr/>
        </p:nvSpPr>
        <p:spPr>
          <a:xfrm>
            <a:off x="429120" y="1515960"/>
            <a:ext cx="6154920" cy="483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99960" indent="-398880" algn="just">
              <a:lnSpc>
                <a:spcPct val="200000"/>
              </a:lnSpc>
              <a:buClr>
                <a:srgbClr val="FFFFFF"/>
              </a:buClr>
              <a:buFont typeface="Wingdings" charset="2"/>
              <a:buChar char=""/>
            </a:pPr>
            <a:r>
              <a:rPr lang="en-IN" sz="2000" b="1" strike="noStrike" spc="-1">
                <a:solidFill>
                  <a:srgbClr val="FFFFFF"/>
                </a:solidFill>
                <a:latin typeface="Trebuchet MS"/>
                <a:ea typeface="Lato"/>
              </a:rPr>
              <a:t>Prefer passphrase instead of passwords</a:t>
            </a:r>
            <a:endParaRPr lang="en-IN" sz="2000" b="0" strike="noStrike" spc="-1">
              <a:latin typeface="Arial"/>
            </a:endParaRPr>
          </a:p>
          <a:p>
            <a:pPr marL="399960" indent="-398880" algn="just">
              <a:lnSpc>
                <a:spcPct val="200000"/>
              </a:lnSpc>
              <a:buClr>
                <a:srgbClr val="FFFFFF"/>
              </a:buClr>
              <a:buFont typeface="Wingdings" charset="2"/>
              <a:buChar char=""/>
            </a:pPr>
            <a:r>
              <a:rPr lang="en-IN" sz="2000" b="1" strike="noStrike" spc="-1">
                <a:solidFill>
                  <a:srgbClr val="FFFFFF"/>
                </a:solidFill>
                <a:latin typeface="Trebuchet MS"/>
                <a:ea typeface="Lato"/>
              </a:rPr>
              <a:t>Keep your passwords private</a:t>
            </a:r>
            <a:endParaRPr lang="en-IN" sz="2000" b="0" strike="noStrike" spc="-1">
              <a:latin typeface="Arial"/>
            </a:endParaRPr>
          </a:p>
          <a:p>
            <a:pPr marL="399960" indent="-398880" algn="just">
              <a:lnSpc>
                <a:spcPct val="200000"/>
              </a:lnSpc>
              <a:buClr>
                <a:srgbClr val="FFFFFF"/>
              </a:buClr>
              <a:buFont typeface="Wingdings" charset="2"/>
              <a:buChar char=""/>
            </a:pPr>
            <a:r>
              <a:rPr lang="en-IN" sz="2000" b="1" strike="noStrike" spc="-1">
                <a:solidFill>
                  <a:srgbClr val="FFFFFF"/>
                </a:solidFill>
                <a:latin typeface="Trebuchet MS"/>
                <a:ea typeface="Lato"/>
              </a:rPr>
              <a:t>Be wise &amp; vigilant about using public Wi-Fi    </a:t>
            </a:r>
            <a:endParaRPr lang="en-IN" sz="2000" b="0" strike="noStrike" spc="-1">
              <a:latin typeface="Arial"/>
            </a:endParaRPr>
          </a:p>
          <a:p>
            <a:pPr marL="399960" indent="-398880" algn="just">
              <a:lnSpc>
                <a:spcPct val="200000"/>
              </a:lnSpc>
              <a:buClr>
                <a:srgbClr val="FFFFFF"/>
              </a:buClr>
              <a:buFont typeface="Wingdings" charset="2"/>
              <a:buChar char=""/>
            </a:pPr>
            <a:r>
              <a:rPr lang="en-IN" sz="2000" b="1" strike="noStrike" spc="-1">
                <a:solidFill>
                  <a:srgbClr val="FFFFFF"/>
                </a:solidFill>
                <a:latin typeface="Trebuchet MS"/>
                <a:ea typeface="Lato"/>
              </a:rPr>
              <a:t>Disable automatic uploading</a:t>
            </a:r>
            <a:endParaRPr lang="en-IN" sz="2000" b="0" strike="noStrike" spc="-1">
              <a:latin typeface="Arial"/>
            </a:endParaRPr>
          </a:p>
          <a:p>
            <a:pPr marL="399960" indent="-398880" algn="just">
              <a:lnSpc>
                <a:spcPct val="200000"/>
              </a:lnSpc>
              <a:buClr>
                <a:srgbClr val="FFFFFF"/>
              </a:buClr>
              <a:buFont typeface="Wingdings" charset="2"/>
              <a:buChar char=""/>
            </a:pPr>
            <a:r>
              <a:rPr lang="en-IN" sz="2000" b="1" strike="noStrike" spc="-1">
                <a:solidFill>
                  <a:srgbClr val="FFFFFF"/>
                </a:solidFill>
                <a:latin typeface="Trebuchet MS"/>
                <a:ea typeface="Lato"/>
              </a:rPr>
              <a:t>Never share important documents in public groups</a:t>
            </a:r>
            <a:endParaRPr lang="en-IN" sz="2000" b="0" strike="noStrike" spc="-1">
              <a:latin typeface="Arial"/>
            </a:endParaRPr>
          </a:p>
          <a:p>
            <a:pPr algn="just">
              <a:lnSpc>
                <a:spcPct val="200000"/>
              </a:lnSpc>
            </a:pPr>
            <a:endParaRPr lang="en-IN" sz="2000" b="0" strike="noStrike" spc="-1">
              <a:latin typeface="Arial"/>
            </a:endParaRPr>
          </a:p>
        </p:txBody>
      </p:sp>
      <p:sp>
        <p:nvSpPr>
          <p:cNvPr id="471" name="CustomShape 5"/>
          <p:cNvSpPr/>
          <p:nvPr/>
        </p:nvSpPr>
        <p:spPr>
          <a:xfrm>
            <a:off x="429120" y="585000"/>
            <a:ext cx="1043820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GENERAL </a:t>
            </a:r>
            <a:r>
              <a:rPr lang="en-IN" sz="4000" b="0" strike="noStrike" spc="-1" dirty="0">
                <a:solidFill>
                  <a:srgbClr val="FFFFFF"/>
                </a:solidFill>
                <a:latin typeface="Trebuchet MS"/>
                <a:ea typeface="Lato Light"/>
              </a:rPr>
              <a:t>SECURITY BEST PRACTICES</a:t>
            </a:r>
            <a:endParaRPr lang="en-IN" sz="4000" b="0" strike="noStrike" spc="-1" dirty="0">
              <a:latin typeface="Arial"/>
            </a:endParaRPr>
          </a:p>
        </p:txBody>
      </p:sp>
      <p:pic>
        <p:nvPicPr>
          <p:cNvPr id="474" name="Picture 2"/>
          <p:cNvPicPr/>
          <p:nvPr/>
        </p:nvPicPr>
        <p:blipFill>
          <a:blip r:embed="rId2"/>
          <a:stretch/>
        </p:blipFill>
        <p:spPr>
          <a:xfrm>
            <a:off x="7128000" y="1695600"/>
            <a:ext cx="4629960" cy="2418120"/>
          </a:xfrm>
          <a:prstGeom prst="rect">
            <a:avLst/>
          </a:prstGeom>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555920" y="983520"/>
            <a:ext cx="910260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smtClean="0">
                <a:solidFill>
                  <a:srgbClr val="002060"/>
                </a:solidFill>
                <a:latin typeface="Trebuchet MS"/>
                <a:ea typeface="Lato"/>
              </a:rPr>
              <a:t>WHAT </a:t>
            </a:r>
            <a:r>
              <a:rPr lang="en-IN" sz="4000" b="1" spc="-1" dirty="0" smtClean="0">
                <a:solidFill>
                  <a:srgbClr val="002060"/>
                </a:solidFill>
                <a:latin typeface="Trebuchet MS"/>
                <a:ea typeface="Lato"/>
              </a:rPr>
              <a:t>IS</a:t>
            </a:r>
            <a:r>
              <a:rPr lang="en-IN" sz="4000" b="1" strike="noStrike" spc="-1" dirty="0" smtClean="0">
                <a:solidFill>
                  <a:srgbClr val="002060"/>
                </a:solidFill>
                <a:latin typeface="Trebuchet MS"/>
                <a:ea typeface="Lato"/>
              </a:rPr>
              <a:t> CYBER SECURITY</a:t>
            </a:r>
            <a:r>
              <a:rPr lang="en-IN" sz="3600" b="1" strike="noStrike" spc="-1" dirty="0" smtClean="0">
                <a:solidFill>
                  <a:srgbClr val="002060"/>
                </a:solidFill>
                <a:latin typeface="Trebuchet MS"/>
                <a:ea typeface="Lato"/>
              </a:rPr>
              <a:t>?</a:t>
            </a:r>
            <a:endParaRPr lang="en-IN" sz="3600" b="0" strike="noStrike" spc="-1" dirty="0">
              <a:latin typeface="Arial"/>
            </a:endParaRPr>
          </a:p>
        </p:txBody>
      </p:sp>
      <p:sp>
        <p:nvSpPr>
          <p:cNvPr id="109" name="CustomShape 10"/>
          <p:cNvSpPr/>
          <p:nvPr/>
        </p:nvSpPr>
        <p:spPr>
          <a:xfrm>
            <a:off x="1555920" y="1821960"/>
            <a:ext cx="10035720" cy="328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2800" b="0" strike="noStrike" spc="-1">
                <a:solidFill>
                  <a:srgbClr val="000000"/>
                </a:solidFill>
                <a:latin typeface="Trebuchet MS"/>
                <a:ea typeface="DejaVu Sans"/>
              </a:rPr>
              <a:t>Cyber security is the practice of defending computers, servers, mobile devices, electronic systems, networks, and data from malicious attacks. It's also known as information technology security or electronic information security. </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555920" y="983520"/>
            <a:ext cx="1040436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002060"/>
                </a:solidFill>
                <a:latin typeface="Trebuchet MS"/>
                <a:ea typeface="Lato"/>
              </a:rPr>
              <a:t>CYBER SECURITY AWARENESS PROGRAMME</a:t>
            </a:r>
            <a:endParaRPr lang="en-IN" sz="4000" b="0" strike="noStrike" spc="-1" dirty="0">
              <a:latin typeface="Arial"/>
            </a:endParaRPr>
          </a:p>
          <a:p>
            <a:pPr>
              <a:lnSpc>
                <a:spcPct val="100000"/>
              </a:lnSpc>
            </a:pPr>
            <a:endParaRPr lang="en-IN" sz="3200" b="0" strike="noStrike" spc="-1" dirty="0">
              <a:latin typeface="Arial"/>
            </a:endParaRPr>
          </a:p>
        </p:txBody>
      </p:sp>
      <p:sp>
        <p:nvSpPr>
          <p:cNvPr id="120" name="CustomShape 10"/>
          <p:cNvSpPr/>
          <p:nvPr/>
        </p:nvSpPr>
        <p:spPr>
          <a:xfrm>
            <a:off x="1555920" y="1971720"/>
            <a:ext cx="9091800" cy="264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2800" b="0" strike="noStrike" spc="-1" dirty="0">
                <a:solidFill>
                  <a:srgbClr val="333333"/>
                </a:solidFill>
                <a:latin typeface="Trebuchet MS"/>
                <a:ea typeface="DejaVu Sans"/>
              </a:rPr>
              <a:t>The awareness programme helps understands users about IT governance &amp; recognize security concerns and their relevance, so as to respond timely with corrective actions. </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0" y="0"/>
            <a:ext cx="12191040" cy="68792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25" name="CustomShape 5"/>
          <p:cNvSpPr/>
          <p:nvPr/>
        </p:nvSpPr>
        <p:spPr>
          <a:xfrm>
            <a:off x="456840" y="628920"/>
            <a:ext cx="977796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dirty="0">
                <a:solidFill>
                  <a:srgbClr val="2EB9EA"/>
                </a:solidFill>
                <a:latin typeface="Trebuchet MS"/>
                <a:ea typeface="Lato"/>
              </a:rPr>
              <a:t>OVERVIEW OF</a:t>
            </a:r>
            <a:r>
              <a:rPr lang="en-IN" sz="3600" b="1" strike="noStrike" spc="-1" dirty="0">
                <a:solidFill>
                  <a:srgbClr val="262626"/>
                </a:solidFill>
                <a:latin typeface="Trebuchet MS"/>
                <a:ea typeface="Lato"/>
              </a:rPr>
              <a:t> </a:t>
            </a:r>
            <a:r>
              <a:rPr lang="en-IN" sz="3600" b="0" strike="noStrike" spc="-1" dirty="0">
                <a:solidFill>
                  <a:srgbClr val="FFFFFF"/>
                </a:solidFill>
                <a:latin typeface="Trebuchet MS"/>
                <a:ea typeface="Lato Light"/>
              </a:rPr>
              <a:t>EMERGING CYBER THREATS</a:t>
            </a:r>
            <a:endParaRPr lang="en-IN" sz="3600" b="0" strike="noStrike" spc="-1" dirty="0">
              <a:latin typeface="Arial"/>
            </a:endParaRPr>
          </a:p>
        </p:txBody>
      </p:sp>
      <p:sp>
        <p:nvSpPr>
          <p:cNvPr id="127" name="CustomShape 7"/>
          <p:cNvSpPr/>
          <p:nvPr/>
        </p:nvSpPr>
        <p:spPr>
          <a:xfrm>
            <a:off x="576000" y="1400760"/>
            <a:ext cx="7125480" cy="410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99960" indent="-398880">
              <a:lnSpc>
                <a:spcPct val="150000"/>
              </a:lnSpc>
              <a:buClr>
                <a:srgbClr val="FFFFFF"/>
              </a:buClr>
              <a:buFont typeface="Wingdings" charset="2"/>
              <a:buChar char=""/>
            </a:pPr>
            <a:r>
              <a:rPr lang="en-IN" sz="1800" b="0" strike="noStrike" spc="-1">
                <a:solidFill>
                  <a:srgbClr val="FFFFFF"/>
                </a:solidFill>
                <a:latin typeface="Trebuchet MS"/>
                <a:ea typeface="Lato"/>
              </a:rPr>
              <a:t>Phishing</a:t>
            </a:r>
            <a:endParaRPr lang="en-IN" sz="1800" b="0" strike="noStrike" spc="-1">
              <a:latin typeface="Arial"/>
            </a:endParaRPr>
          </a:p>
          <a:p>
            <a:pPr marL="399960" indent="-398880">
              <a:lnSpc>
                <a:spcPct val="150000"/>
              </a:lnSpc>
              <a:buClr>
                <a:srgbClr val="FFFFFF"/>
              </a:buClr>
              <a:buFont typeface="Wingdings" charset="2"/>
              <a:buChar char=""/>
            </a:pPr>
            <a:r>
              <a:rPr lang="en-IN" sz="1800" b="0" strike="noStrike" spc="-1">
                <a:solidFill>
                  <a:srgbClr val="FFFFFF"/>
                </a:solidFill>
                <a:latin typeface="Trebuchet MS"/>
                <a:ea typeface="Lato"/>
              </a:rPr>
              <a:t>Vishing</a:t>
            </a:r>
            <a:endParaRPr lang="en-IN" sz="1800" b="0" strike="noStrike" spc="-1">
              <a:latin typeface="Arial"/>
            </a:endParaRPr>
          </a:p>
          <a:p>
            <a:pPr marL="399960" indent="-398880">
              <a:lnSpc>
                <a:spcPct val="150000"/>
              </a:lnSpc>
              <a:buClr>
                <a:srgbClr val="FFFFFF"/>
              </a:buClr>
              <a:buFont typeface="Wingdings" charset="2"/>
              <a:buChar char=""/>
            </a:pPr>
            <a:r>
              <a:rPr lang="en-IN" sz="1800" b="0" strike="noStrike" spc="-1">
                <a:solidFill>
                  <a:srgbClr val="FFFFFF"/>
                </a:solidFill>
                <a:latin typeface="Trebuchet MS"/>
                <a:ea typeface="DejaVu Sans"/>
              </a:rPr>
              <a:t>SMSishing</a:t>
            </a:r>
            <a:endParaRPr lang="en-IN" sz="1800" b="0" strike="noStrike" spc="-1">
              <a:latin typeface="Arial"/>
            </a:endParaRPr>
          </a:p>
          <a:p>
            <a:pPr marL="399960" indent="-398880">
              <a:lnSpc>
                <a:spcPct val="150000"/>
              </a:lnSpc>
              <a:buClr>
                <a:srgbClr val="FFFFFF"/>
              </a:buClr>
              <a:buFont typeface="Wingdings" charset="2"/>
              <a:buChar char=""/>
            </a:pPr>
            <a:r>
              <a:rPr lang="en-IN" sz="1800" b="0" strike="noStrike" spc="-1">
                <a:solidFill>
                  <a:srgbClr val="FFFFFF"/>
                </a:solidFill>
                <a:latin typeface="Trebuchet MS"/>
                <a:ea typeface="Lato"/>
              </a:rPr>
              <a:t>Virus / Malwares</a:t>
            </a:r>
            <a:endParaRPr lang="en-IN" sz="1800" b="0" strike="noStrike" spc="-1">
              <a:latin typeface="Arial"/>
            </a:endParaRPr>
          </a:p>
          <a:p>
            <a:pPr marL="399960" indent="-398880">
              <a:lnSpc>
                <a:spcPct val="150000"/>
              </a:lnSpc>
              <a:buClr>
                <a:srgbClr val="FFFFFF"/>
              </a:buClr>
              <a:buFont typeface="Wingdings" charset="2"/>
              <a:buChar char=""/>
            </a:pPr>
            <a:r>
              <a:rPr lang="en-IN" sz="1800" b="0" strike="noStrike" spc="-1">
                <a:solidFill>
                  <a:srgbClr val="FFFFFF"/>
                </a:solidFill>
                <a:latin typeface="Trebuchet MS"/>
                <a:ea typeface="Lato"/>
              </a:rPr>
              <a:t>Mobile Malwares</a:t>
            </a:r>
            <a:endParaRPr lang="en-IN" sz="1800" b="0" strike="noStrike" spc="-1">
              <a:latin typeface="Arial"/>
            </a:endParaRPr>
          </a:p>
          <a:p>
            <a:pPr marL="399960" indent="-398880">
              <a:lnSpc>
                <a:spcPct val="150000"/>
              </a:lnSpc>
              <a:buClr>
                <a:srgbClr val="FFFFFF"/>
              </a:buClr>
              <a:buFont typeface="Wingdings" charset="2"/>
              <a:buChar char=""/>
            </a:pPr>
            <a:r>
              <a:rPr lang="en-IN" sz="1800" b="0" strike="noStrike" spc="-1">
                <a:solidFill>
                  <a:srgbClr val="FFFFFF"/>
                </a:solidFill>
                <a:latin typeface="Trebuchet MS"/>
                <a:ea typeface="Lato"/>
              </a:rPr>
              <a:t>Ransomware</a:t>
            </a:r>
            <a:endParaRPr lang="en-IN" sz="1800" b="0" strike="noStrike" spc="-1">
              <a:latin typeface="Arial"/>
            </a:endParaRPr>
          </a:p>
          <a:p>
            <a:pPr marL="399960" indent="-398880">
              <a:lnSpc>
                <a:spcPct val="150000"/>
              </a:lnSpc>
              <a:buClr>
                <a:srgbClr val="FFFFFF"/>
              </a:buClr>
              <a:buFont typeface="Wingdings" charset="2"/>
              <a:buChar char=""/>
            </a:pPr>
            <a:r>
              <a:rPr lang="en-IN" sz="1800" b="0" strike="noStrike" spc="-1">
                <a:solidFill>
                  <a:srgbClr val="FFFFFF"/>
                </a:solidFill>
                <a:latin typeface="Trebuchet MS"/>
                <a:ea typeface="Lato"/>
              </a:rPr>
              <a:t>Banking Frauds</a:t>
            </a:r>
            <a:endParaRPr lang="en-IN" sz="1800" b="0" strike="noStrike" spc="-1">
              <a:latin typeface="Arial"/>
            </a:endParaRPr>
          </a:p>
          <a:p>
            <a:pPr marL="399960" indent="-398880">
              <a:lnSpc>
                <a:spcPct val="150000"/>
              </a:lnSpc>
              <a:buClr>
                <a:srgbClr val="FFFFFF"/>
              </a:buClr>
              <a:buFont typeface="Wingdings" charset="2"/>
              <a:buChar char=""/>
            </a:pPr>
            <a:r>
              <a:rPr lang="en-IN" sz="1800" b="0" strike="noStrike" spc="-1">
                <a:solidFill>
                  <a:srgbClr val="FFFFFF"/>
                </a:solidFill>
                <a:latin typeface="Trebuchet MS"/>
                <a:ea typeface="Lato"/>
              </a:rPr>
              <a:t>ATM Skimming</a:t>
            </a:r>
            <a:endParaRPr lang="en-IN" sz="1800" b="0" strike="noStrike" spc="-1">
              <a:latin typeface="Arial"/>
            </a:endParaRPr>
          </a:p>
          <a:p>
            <a:pPr marL="399960" indent="-398880">
              <a:lnSpc>
                <a:spcPct val="150000"/>
              </a:lnSpc>
              <a:buClr>
                <a:srgbClr val="FFFFFF"/>
              </a:buClr>
              <a:buFont typeface="Wingdings" charset="2"/>
              <a:buChar char=""/>
            </a:pPr>
            <a:r>
              <a:rPr lang="en-IN" sz="1800" b="0" strike="noStrike" spc="-1">
                <a:solidFill>
                  <a:srgbClr val="FFFFFF"/>
                </a:solidFill>
                <a:latin typeface="Trebuchet MS"/>
                <a:ea typeface="DejaVu Sans"/>
              </a:rPr>
              <a:t>OTP Theft</a:t>
            </a:r>
            <a:endParaRPr lang="en-IN" sz="1800" b="0" strike="noStrike" spc="-1">
              <a:latin typeface="Arial"/>
            </a:endParaRPr>
          </a:p>
          <a:p>
            <a:pPr marL="399960" indent="-398880">
              <a:lnSpc>
                <a:spcPct val="150000"/>
              </a:lnSpc>
              <a:buClr>
                <a:srgbClr val="FFFFFF"/>
              </a:buClr>
              <a:buFont typeface="Wingdings" charset="2"/>
              <a:buChar char=""/>
            </a:pPr>
            <a:r>
              <a:rPr lang="en-IN" sz="1800" b="0" strike="noStrike" spc="-1">
                <a:solidFill>
                  <a:srgbClr val="FFFFFF"/>
                </a:solidFill>
                <a:latin typeface="Trebuchet MS"/>
                <a:ea typeface="Lato"/>
              </a:rPr>
              <a:t>Social Media Threats</a:t>
            </a:r>
            <a:endParaRPr lang="en-IN" sz="1800" b="0" strike="noStrike" spc="-1">
              <a:latin typeface="Arial"/>
            </a:endParaRPr>
          </a:p>
        </p:txBody>
      </p:sp>
      <p:pic>
        <p:nvPicPr>
          <p:cNvPr id="128" name="Picture 1"/>
          <p:cNvPicPr/>
          <p:nvPr/>
        </p:nvPicPr>
        <p:blipFill>
          <a:blip r:embed="rId2"/>
          <a:stretch/>
        </p:blipFill>
        <p:spPr>
          <a:xfrm>
            <a:off x="4951800" y="1832400"/>
            <a:ext cx="4884480" cy="3476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0" y="0"/>
            <a:ext cx="12191040" cy="68792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34" name="CustomShape 5"/>
          <p:cNvSpPr/>
          <p:nvPr/>
        </p:nvSpPr>
        <p:spPr>
          <a:xfrm>
            <a:off x="456840" y="628920"/>
            <a:ext cx="1157544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PHISHING</a:t>
            </a:r>
            <a:endParaRPr lang="en-IN" sz="4000" b="0" strike="noStrike" spc="-1" dirty="0">
              <a:latin typeface="Arial"/>
            </a:endParaRPr>
          </a:p>
        </p:txBody>
      </p:sp>
      <p:sp>
        <p:nvSpPr>
          <p:cNvPr id="136" name="CustomShape 7"/>
          <p:cNvSpPr/>
          <p:nvPr/>
        </p:nvSpPr>
        <p:spPr>
          <a:xfrm>
            <a:off x="576000" y="1562760"/>
            <a:ext cx="7125480" cy="4105080"/>
          </a:xfrm>
          <a:prstGeom prst="rect">
            <a:avLst/>
          </a:prstGeom>
          <a:noFill/>
          <a:ln>
            <a:noFill/>
          </a:ln>
        </p:spPr>
        <p:style>
          <a:lnRef idx="0">
            <a:scrgbClr r="0" g="0" b="0"/>
          </a:lnRef>
          <a:fillRef idx="0">
            <a:scrgbClr r="0" g="0" b="0"/>
          </a:fillRef>
          <a:effectRef idx="0">
            <a:scrgbClr r="0" g="0" b="0"/>
          </a:effectRef>
          <a:fontRef idx="minor"/>
        </p:style>
      </p:sp>
      <p:pic>
        <p:nvPicPr>
          <p:cNvPr id="138" name="Picture 2"/>
          <p:cNvPicPr/>
          <p:nvPr/>
        </p:nvPicPr>
        <p:blipFill>
          <a:blip r:embed="rId2"/>
          <a:srcRect b="12217"/>
          <a:stretch/>
        </p:blipFill>
        <p:spPr>
          <a:xfrm>
            <a:off x="8774601" y="1867553"/>
            <a:ext cx="3365640" cy="2433508"/>
          </a:xfrm>
          <a:prstGeom prst="rect">
            <a:avLst/>
          </a:prstGeom>
          <a:ln>
            <a:noFill/>
          </a:ln>
        </p:spPr>
      </p:pic>
      <p:sp>
        <p:nvSpPr>
          <p:cNvPr id="139" name="CustomShape 8"/>
          <p:cNvSpPr/>
          <p:nvPr/>
        </p:nvSpPr>
        <p:spPr>
          <a:xfrm>
            <a:off x="377640" y="1562760"/>
            <a:ext cx="8325000" cy="496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200000"/>
              </a:lnSpc>
            </a:pPr>
            <a:r>
              <a:rPr lang="en-IN" sz="2000" b="1" strike="noStrike" spc="-1">
                <a:solidFill>
                  <a:srgbClr val="FFFFFF"/>
                </a:solidFill>
                <a:latin typeface="Trebuchet MS"/>
                <a:ea typeface="DejaVu Sans"/>
              </a:rPr>
              <a:t>Phishing is the fraudulent attempt to obtain sensitive information such as usernames, passwords and credit card details by disguising oneself as a trustworthy entity in an electronic communication. Typically carried out by email spoofing or instant messaging it often directs users to enter personal information at a fake website which matches the look and feel of the legitimate site.</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0" y="0"/>
            <a:ext cx="12191040" cy="68792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44" name="CustomShape 5"/>
          <p:cNvSpPr/>
          <p:nvPr/>
        </p:nvSpPr>
        <p:spPr>
          <a:xfrm>
            <a:off x="228600" y="203760"/>
            <a:ext cx="540468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Lato"/>
                <a:ea typeface="Lato"/>
              </a:rPr>
              <a:t>PHISHING EXAMPLE</a:t>
            </a:r>
            <a:endParaRPr lang="en-IN" sz="4000" b="0" strike="noStrike" spc="-1" dirty="0">
              <a:latin typeface="Arial"/>
            </a:endParaRPr>
          </a:p>
        </p:txBody>
      </p:sp>
      <p:sp>
        <p:nvSpPr>
          <p:cNvPr id="146" name="CustomShape 7"/>
          <p:cNvSpPr/>
          <p:nvPr/>
        </p:nvSpPr>
        <p:spPr>
          <a:xfrm>
            <a:off x="576000" y="1562760"/>
            <a:ext cx="7125480" cy="4105080"/>
          </a:xfrm>
          <a:prstGeom prst="rect">
            <a:avLst/>
          </a:prstGeom>
          <a:noFill/>
          <a:ln>
            <a:noFill/>
          </a:ln>
        </p:spPr>
        <p:style>
          <a:lnRef idx="0">
            <a:scrgbClr r="0" g="0" b="0"/>
          </a:lnRef>
          <a:fillRef idx="0">
            <a:scrgbClr r="0" g="0" b="0"/>
          </a:fillRef>
          <a:effectRef idx="0">
            <a:scrgbClr r="0" g="0" b="0"/>
          </a:effectRef>
          <a:fontRef idx="minor"/>
        </p:style>
      </p:sp>
      <p:pic>
        <p:nvPicPr>
          <p:cNvPr id="148" name="Picture 2"/>
          <p:cNvPicPr/>
          <p:nvPr/>
        </p:nvPicPr>
        <p:blipFill>
          <a:blip r:embed="rId2"/>
          <a:stretch/>
        </p:blipFill>
        <p:spPr>
          <a:xfrm>
            <a:off x="1825200" y="1002240"/>
            <a:ext cx="8506080" cy="4760640"/>
          </a:xfrm>
          <a:prstGeom prst="rect">
            <a:avLst/>
          </a:prstGeom>
          <a:ln>
            <a:noFill/>
          </a:ln>
        </p:spPr>
      </p:pic>
      <p:sp>
        <p:nvSpPr>
          <p:cNvPr id="149" name="CustomShape 8"/>
          <p:cNvSpPr/>
          <p:nvPr/>
        </p:nvSpPr>
        <p:spPr>
          <a:xfrm>
            <a:off x="1861200" y="1002240"/>
            <a:ext cx="3231720" cy="353880"/>
          </a:xfrm>
          <a:prstGeom prst="rect">
            <a:avLst/>
          </a:prstGeom>
          <a:noFill/>
          <a:ln w="34920">
            <a:solidFill>
              <a:srgbClr val="C0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0" y="0"/>
            <a:ext cx="12191040" cy="68792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54" name="CustomShape 5"/>
          <p:cNvSpPr/>
          <p:nvPr/>
        </p:nvSpPr>
        <p:spPr>
          <a:xfrm>
            <a:off x="456840" y="201240"/>
            <a:ext cx="1157544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a:solidFill>
                  <a:srgbClr val="2EB9EA"/>
                </a:solidFill>
                <a:latin typeface="Lato"/>
                <a:ea typeface="Lato"/>
              </a:rPr>
              <a:t>PHISHING EXAMPLE</a:t>
            </a:r>
            <a:endParaRPr lang="en-IN" sz="4000" b="0" strike="noStrike" spc="-1">
              <a:latin typeface="Arial"/>
            </a:endParaRPr>
          </a:p>
        </p:txBody>
      </p:sp>
      <p:sp>
        <p:nvSpPr>
          <p:cNvPr id="156" name="CustomShape 7"/>
          <p:cNvSpPr/>
          <p:nvPr/>
        </p:nvSpPr>
        <p:spPr>
          <a:xfrm>
            <a:off x="576000" y="1562760"/>
            <a:ext cx="7125480" cy="4105080"/>
          </a:xfrm>
          <a:prstGeom prst="rect">
            <a:avLst/>
          </a:prstGeom>
          <a:noFill/>
          <a:ln>
            <a:noFill/>
          </a:ln>
        </p:spPr>
        <p:style>
          <a:lnRef idx="0">
            <a:scrgbClr r="0" g="0" b="0"/>
          </a:lnRef>
          <a:fillRef idx="0">
            <a:scrgbClr r="0" g="0" b="0"/>
          </a:fillRef>
          <a:effectRef idx="0">
            <a:scrgbClr r="0" g="0" b="0"/>
          </a:effectRef>
          <a:fontRef idx="minor"/>
        </p:style>
      </p:sp>
      <p:pic>
        <p:nvPicPr>
          <p:cNvPr id="158" name="Picture 2"/>
          <p:cNvPicPr/>
          <p:nvPr/>
        </p:nvPicPr>
        <p:blipFill>
          <a:blip r:embed="rId2"/>
          <a:stretch/>
        </p:blipFill>
        <p:spPr>
          <a:xfrm>
            <a:off x="2085120" y="1418760"/>
            <a:ext cx="6379560" cy="4872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29120" y="369000"/>
            <a:ext cx="727488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a:solidFill>
                  <a:srgbClr val="2EB9EA"/>
                </a:solidFill>
                <a:latin typeface="Trebuchet MS"/>
                <a:ea typeface="Lato"/>
              </a:rPr>
              <a:t>PHISHING</a:t>
            </a:r>
            <a:r>
              <a:rPr lang="en-IN" sz="4000" b="1" strike="noStrike" spc="-1" dirty="0">
                <a:solidFill>
                  <a:srgbClr val="262626"/>
                </a:solidFill>
                <a:latin typeface="Trebuchet MS"/>
                <a:ea typeface="Lato"/>
              </a:rPr>
              <a:t> </a:t>
            </a:r>
            <a:r>
              <a:rPr lang="en-IN" sz="4000" b="1" strike="noStrike" spc="-1" dirty="0">
                <a:solidFill>
                  <a:srgbClr val="262626"/>
                </a:solidFill>
                <a:latin typeface="Trebuchet MS"/>
                <a:ea typeface="Lato Light"/>
              </a:rPr>
              <a:t>PREVENTION</a:t>
            </a:r>
            <a:endParaRPr lang="en-IN" sz="4000" b="0" strike="noStrike" spc="-1" dirty="0">
              <a:latin typeface="Arial"/>
            </a:endParaRPr>
          </a:p>
        </p:txBody>
      </p:sp>
      <p:sp>
        <p:nvSpPr>
          <p:cNvPr id="163" name="CustomShape 5"/>
          <p:cNvSpPr/>
          <p:nvPr/>
        </p:nvSpPr>
        <p:spPr>
          <a:xfrm>
            <a:off x="528120" y="1485000"/>
            <a:ext cx="8807760" cy="50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99960" indent="-399240">
              <a:lnSpc>
                <a:spcPct val="200000"/>
              </a:lnSpc>
              <a:buClr>
                <a:srgbClr val="262626"/>
              </a:buClr>
              <a:buFont typeface="Wingdings" charset="2"/>
              <a:buChar char=""/>
            </a:pPr>
            <a:r>
              <a:rPr lang="en-IN" sz="1800" b="1" strike="noStrike" spc="-1" dirty="0">
                <a:solidFill>
                  <a:srgbClr val="262626"/>
                </a:solidFill>
                <a:latin typeface="Trebuchet MS"/>
                <a:ea typeface="Lato"/>
              </a:rPr>
              <a:t>Keep Informed About Phishing Techniques</a:t>
            </a:r>
            <a:endParaRPr lang="en-IN" sz="1800" b="0" strike="noStrike" spc="-1" dirty="0">
              <a:latin typeface="Arial"/>
            </a:endParaRPr>
          </a:p>
          <a:p>
            <a:pPr marL="399960" indent="-399240">
              <a:lnSpc>
                <a:spcPct val="200000"/>
              </a:lnSpc>
              <a:buClr>
                <a:srgbClr val="262626"/>
              </a:buClr>
              <a:buFont typeface="Wingdings" charset="2"/>
              <a:buChar char=""/>
            </a:pPr>
            <a:r>
              <a:rPr lang="en-IN" sz="1800" b="1" strike="noStrike" spc="-1" dirty="0">
                <a:solidFill>
                  <a:srgbClr val="262626"/>
                </a:solidFill>
                <a:latin typeface="Trebuchet MS"/>
                <a:ea typeface="Lato"/>
              </a:rPr>
              <a:t>Think Before You Click!</a:t>
            </a:r>
            <a:endParaRPr lang="en-IN" sz="1800" b="0" strike="noStrike" spc="-1" dirty="0">
              <a:latin typeface="Arial"/>
            </a:endParaRPr>
          </a:p>
          <a:p>
            <a:pPr marL="399960" indent="-399240">
              <a:lnSpc>
                <a:spcPct val="200000"/>
              </a:lnSpc>
              <a:buClr>
                <a:srgbClr val="262626"/>
              </a:buClr>
              <a:buFont typeface="Wingdings" charset="2"/>
              <a:buChar char=""/>
            </a:pPr>
            <a:r>
              <a:rPr lang="en-IN" sz="1800" b="1" strike="noStrike" spc="-1" dirty="0">
                <a:solidFill>
                  <a:srgbClr val="262626"/>
                </a:solidFill>
                <a:latin typeface="Trebuchet MS"/>
                <a:ea typeface="Lato"/>
              </a:rPr>
              <a:t>Type URL’s manually and check for https Sign </a:t>
            </a:r>
            <a:endParaRPr lang="en-IN" sz="1800" b="0" strike="noStrike" spc="-1" dirty="0">
              <a:latin typeface="Arial"/>
            </a:endParaRPr>
          </a:p>
          <a:p>
            <a:pPr marL="399960" indent="-399240">
              <a:lnSpc>
                <a:spcPct val="200000"/>
              </a:lnSpc>
              <a:buClr>
                <a:srgbClr val="262626"/>
              </a:buClr>
              <a:buFont typeface="Wingdings" charset="2"/>
              <a:buChar char=""/>
            </a:pPr>
            <a:r>
              <a:rPr lang="en-IN" sz="1800" b="1" strike="noStrike" spc="-1" dirty="0" smtClean="0">
                <a:solidFill>
                  <a:srgbClr val="262626"/>
                </a:solidFill>
                <a:latin typeface="Trebuchet MS"/>
                <a:ea typeface="Lato"/>
              </a:rPr>
              <a:t>Install </a:t>
            </a:r>
            <a:r>
              <a:rPr lang="en-IN" sz="1800" b="1" strike="noStrike" spc="-1" dirty="0">
                <a:solidFill>
                  <a:srgbClr val="262626"/>
                </a:solidFill>
                <a:latin typeface="Trebuchet MS"/>
                <a:ea typeface="Lato"/>
              </a:rPr>
              <a:t>an Anti-Phishing Toolbar </a:t>
            </a:r>
            <a:endParaRPr lang="en-IN" sz="1800" b="0" strike="noStrike" spc="-1" dirty="0">
              <a:latin typeface="Arial"/>
            </a:endParaRPr>
          </a:p>
          <a:p>
            <a:pPr marL="399960" indent="-399240">
              <a:lnSpc>
                <a:spcPct val="200000"/>
              </a:lnSpc>
              <a:buClr>
                <a:srgbClr val="262626"/>
              </a:buClr>
              <a:buFont typeface="Wingdings" charset="2"/>
              <a:buChar char=""/>
            </a:pPr>
            <a:r>
              <a:rPr lang="en-IN" sz="1800" b="1" strike="noStrike" spc="-1" dirty="0">
                <a:solidFill>
                  <a:srgbClr val="262626"/>
                </a:solidFill>
                <a:latin typeface="Trebuchet MS"/>
                <a:ea typeface="Lato"/>
              </a:rPr>
              <a:t>Verify a Site’s Security</a:t>
            </a:r>
            <a:endParaRPr lang="en-IN" sz="1800" b="0" strike="noStrike" spc="-1" dirty="0">
              <a:latin typeface="Arial"/>
            </a:endParaRPr>
          </a:p>
          <a:p>
            <a:pPr marL="399960" indent="-399240">
              <a:lnSpc>
                <a:spcPct val="200000"/>
              </a:lnSpc>
              <a:buClr>
                <a:srgbClr val="262626"/>
              </a:buClr>
              <a:buFont typeface="Wingdings" charset="2"/>
              <a:buChar char=""/>
            </a:pPr>
            <a:r>
              <a:rPr lang="en-IN" sz="1800" b="1" strike="noStrike" spc="-1" dirty="0">
                <a:solidFill>
                  <a:srgbClr val="262626"/>
                </a:solidFill>
                <a:latin typeface="Trebuchet MS"/>
                <a:ea typeface="Lato"/>
              </a:rPr>
              <a:t>Keep Your Browser Up to Date </a:t>
            </a:r>
            <a:endParaRPr lang="en-IN" sz="1800" b="0" strike="noStrike" spc="-1" dirty="0">
              <a:latin typeface="Arial"/>
            </a:endParaRPr>
          </a:p>
          <a:p>
            <a:pPr marL="399960" indent="-399240">
              <a:lnSpc>
                <a:spcPct val="200000"/>
              </a:lnSpc>
              <a:buClr>
                <a:srgbClr val="262626"/>
              </a:buClr>
              <a:buFont typeface="Wingdings" charset="2"/>
              <a:buChar char=""/>
            </a:pPr>
            <a:r>
              <a:rPr lang="en-IN" sz="1800" b="1" strike="noStrike" spc="-1" dirty="0">
                <a:solidFill>
                  <a:srgbClr val="262626"/>
                </a:solidFill>
                <a:latin typeface="Trebuchet MS"/>
                <a:ea typeface="Lato"/>
              </a:rPr>
              <a:t>Be Wary of Pop-Ups</a:t>
            </a:r>
            <a:endParaRPr lang="en-IN" sz="1800" b="0" strike="noStrike" spc="-1" dirty="0">
              <a:latin typeface="Arial"/>
            </a:endParaRPr>
          </a:p>
          <a:p>
            <a:pPr marL="399960" indent="-399240">
              <a:lnSpc>
                <a:spcPct val="200000"/>
              </a:lnSpc>
              <a:buClr>
                <a:srgbClr val="262626"/>
              </a:buClr>
              <a:buFont typeface="Wingdings" charset="2"/>
              <a:buChar char=""/>
            </a:pPr>
            <a:r>
              <a:rPr lang="en-IN" sz="1800" b="1" strike="noStrike" spc="-1" dirty="0">
                <a:solidFill>
                  <a:srgbClr val="262626"/>
                </a:solidFill>
                <a:latin typeface="Trebuchet MS"/>
                <a:ea typeface="Lato"/>
              </a:rPr>
              <a:t>Never Give Out Personal Information </a:t>
            </a:r>
            <a:endParaRPr lang="en-IN" sz="1800" b="0" strike="noStrike" spc="-1" dirty="0">
              <a:latin typeface="Arial"/>
            </a:endParaRPr>
          </a:p>
          <a:p>
            <a:pPr marL="399960" indent="-399240">
              <a:lnSpc>
                <a:spcPct val="200000"/>
              </a:lnSpc>
              <a:buClr>
                <a:srgbClr val="262626"/>
              </a:buClr>
              <a:buFont typeface="Wingdings" charset="2"/>
              <a:buChar char=""/>
            </a:pPr>
            <a:r>
              <a:rPr lang="en-IN" sz="1800" b="1" strike="noStrike" spc="-1" dirty="0">
                <a:solidFill>
                  <a:srgbClr val="262626"/>
                </a:solidFill>
                <a:latin typeface="Trebuchet MS"/>
                <a:ea typeface="Lato"/>
              </a:rPr>
              <a:t>Use licensed &amp; updated Antivirus Software</a:t>
            </a:r>
            <a:endParaRPr lang="en-IN" sz="1800" b="0" strike="noStrike" spc="-1" dirty="0">
              <a:latin typeface="Arial"/>
            </a:endParaRPr>
          </a:p>
        </p:txBody>
      </p:sp>
      <p:pic>
        <p:nvPicPr>
          <p:cNvPr id="167" name="Picture 2"/>
          <p:cNvPicPr/>
          <p:nvPr/>
        </p:nvPicPr>
        <p:blipFill>
          <a:blip r:embed="rId2"/>
          <a:stretch/>
        </p:blipFill>
        <p:spPr>
          <a:xfrm>
            <a:off x="7632000" y="2207160"/>
            <a:ext cx="3905280" cy="2760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2497</TotalTime>
  <Words>954</Words>
  <Application>Microsoft Office PowerPoint</Application>
  <PresentationFormat>Custom</PresentationFormat>
  <Paragraphs>137</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Windows User</cp:lastModifiedBy>
  <cp:revision>735</cp:revision>
  <dcterms:created xsi:type="dcterms:W3CDTF">2019-08-09T11:29:20Z</dcterms:created>
  <dcterms:modified xsi:type="dcterms:W3CDTF">2021-12-02T07:14:49Z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47</vt:i4>
  </property>
</Properties>
</file>