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1" r:id="rId1"/>
  </p:sldMasterIdLst>
  <p:notesMasterIdLst>
    <p:notesMasterId r:id="rId15"/>
  </p:notesMasterIdLst>
  <p:sldIdLst>
    <p:sldId id="316" r:id="rId2"/>
    <p:sldId id="315" r:id="rId3"/>
    <p:sldId id="313" r:id="rId4"/>
    <p:sldId id="319" r:id="rId5"/>
    <p:sldId id="317" r:id="rId6"/>
    <p:sldId id="328" r:id="rId7"/>
    <p:sldId id="318" r:id="rId8"/>
    <p:sldId id="321" r:id="rId9"/>
    <p:sldId id="322" r:id="rId10"/>
    <p:sldId id="329" r:id="rId11"/>
    <p:sldId id="330" r:id="rId12"/>
    <p:sldId id="325" r:id="rId13"/>
    <p:sldId id="327" r:id="rId14"/>
  </p:sldIdLst>
  <p:sldSz cx="9144000" cy="5143500" type="screen16x9"/>
  <p:notesSz cx="6858000" cy="9144000"/>
  <p:embeddedFontLst>
    <p:embeddedFont>
      <p:font typeface="Quicksand" pitchFamily="2" charset="77"/>
      <p:regular r:id="rId16"/>
      <p:bold r:id="rId17"/>
    </p:embeddedFont>
    <p:embeddedFont>
      <p:font typeface="Tenor Sans" panose="02000000000000000000" pitchFamily="2" charset="77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DEE1"/>
    <a:srgbClr val="E3E3E8"/>
    <a:srgbClr val="F2F0F3"/>
    <a:srgbClr val="CFCDD1"/>
    <a:srgbClr val="EFEFEF"/>
    <a:srgbClr val="D0D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6470D7-A990-4A3A-AF1E-66FB1B7A7848}">
  <a:tblStyle styleId="{D06470D7-A990-4A3A-AF1E-66FB1B7A78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2"/>
    <p:restoredTop sz="94635"/>
  </p:normalViewPr>
  <p:slideViewPr>
    <p:cSldViewPr snapToGrid="0">
      <p:cViewPr>
        <p:scale>
          <a:sx n="140" d="100"/>
          <a:sy n="140" d="100"/>
        </p:scale>
        <p:origin x="736" y="-2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58467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e75f259dfd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e75f259dfd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77070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e75f259dfd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e75f259dfd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43047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e75f259dfd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e75f259dfd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99375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e75f259dfd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e75f259dfd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9773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e75f259dfd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e75f259dfd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7000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e474b7919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e474b7919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8023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e474b7919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e474b7919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9668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e474b7919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e474b7919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2243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e474b7919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e474b7919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6729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e75f259dfd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e75f259dfd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4892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e75f259dfd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e75f259dfd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660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e75f259dfd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e75f259dfd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0990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42050" y="1311025"/>
            <a:ext cx="4790700" cy="6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7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030525" y="4052637"/>
            <a:ext cx="3861900" cy="41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003000" y="4420400"/>
            <a:ext cx="399000" cy="1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829725" y="2789274"/>
            <a:ext cx="3959100" cy="4125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latin typeface="Tenor Sans"/>
                <a:ea typeface="Tenor Sans"/>
                <a:cs typeface="Tenor Sans"/>
                <a:sym typeface="Tenor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3"/>
          </p:nvPr>
        </p:nvSpPr>
        <p:spPr>
          <a:xfrm>
            <a:off x="742050" y="2042325"/>
            <a:ext cx="4790700" cy="453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Tenor Sans"/>
                <a:ea typeface="Tenor Sans"/>
                <a:cs typeface="Tenor Sans"/>
                <a:sym typeface="Tenor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6423374" y="4090687"/>
            <a:ext cx="239400" cy="239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6858155" y="4090687"/>
            <a:ext cx="239400" cy="239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8162497" y="4090687"/>
            <a:ext cx="239400" cy="239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423374" y="3656887"/>
            <a:ext cx="239400" cy="239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7292936" y="3656887"/>
            <a:ext cx="239400" cy="239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7727717" y="3656887"/>
            <a:ext cx="239400" cy="239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8162497" y="3656887"/>
            <a:ext cx="239400" cy="239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7292936" y="3223087"/>
            <a:ext cx="239400" cy="239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8162497" y="3223087"/>
            <a:ext cx="239400" cy="239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6423374" y="2789287"/>
            <a:ext cx="239400" cy="239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6858155" y="2789287"/>
            <a:ext cx="239400" cy="239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7292936" y="2789287"/>
            <a:ext cx="239400" cy="239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7727717" y="2789287"/>
            <a:ext cx="239400" cy="239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7689202" y="2789702"/>
            <a:ext cx="718188" cy="670662"/>
          </a:xfrm>
          <a:custGeom>
            <a:avLst/>
            <a:gdLst/>
            <a:ahLst/>
            <a:cxnLst/>
            <a:rect l="l" t="t" r="r" b="b"/>
            <a:pathLst>
              <a:path w="12293" h="11480" extrusionOk="0">
                <a:moveTo>
                  <a:pt x="10128" y="1"/>
                </a:moveTo>
                <a:cubicBezTo>
                  <a:pt x="10068" y="1"/>
                  <a:pt x="10009" y="3"/>
                  <a:pt x="9949" y="9"/>
                </a:cubicBezTo>
                <a:cubicBezTo>
                  <a:pt x="8933" y="93"/>
                  <a:pt x="8132" y="894"/>
                  <a:pt x="8048" y="1903"/>
                </a:cubicBezTo>
                <a:lnTo>
                  <a:pt x="8048" y="1929"/>
                </a:lnTo>
                <a:cubicBezTo>
                  <a:pt x="7969" y="3088"/>
                  <a:pt x="7488" y="4182"/>
                  <a:pt x="6680" y="5015"/>
                </a:cubicBezTo>
                <a:lnTo>
                  <a:pt x="5997" y="5718"/>
                </a:lnTo>
                <a:cubicBezTo>
                  <a:pt x="5066" y="6656"/>
                  <a:pt x="3835" y="7229"/>
                  <a:pt x="2527" y="7333"/>
                </a:cubicBezTo>
                <a:lnTo>
                  <a:pt x="2494" y="7333"/>
                </a:lnTo>
                <a:cubicBezTo>
                  <a:pt x="743" y="7515"/>
                  <a:pt x="0" y="9664"/>
                  <a:pt x="1264" y="10894"/>
                </a:cubicBezTo>
                <a:cubicBezTo>
                  <a:pt x="1682" y="11297"/>
                  <a:pt x="2193" y="11480"/>
                  <a:pt x="2694" y="11480"/>
                </a:cubicBezTo>
                <a:cubicBezTo>
                  <a:pt x="3715" y="11480"/>
                  <a:pt x="4696" y="10725"/>
                  <a:pt x="4779" y="9547"/>
                </a:cubicBezTo>
                <a:lnTo>
                  <a:pt x="4779" y="9514"/>
                </a:lnTo>
                <a:cubicBezTo>
                  <a:pt x="4838" y="8342"/>
                  <a:pt x="5320" y="7229"/>
                  <a:pt x="6140" y="6382"/>
                </a:cubicBezTo>
                <a:lnTo>
                  <a:pt x="6745" y="5757"/>
                </a:lnTo>
                <a:cubicBezTo>
                  <a:pt x="7689" y="4807"/>
                  <a:pt x="8940" y="4234"/>
                  <a:pt x="10274" y="4143"/>
                </a:cubicBezTo>
                <a:lnTo>
                  <a:pt x="10300" y="4143"/>
                </a:lnTo>
                <a:cubicBezTo>
                  <a:pt x="11446" y="4045"/>
                  <a:pt x="12292" y="3042"/>
                  <a:pt x="12195" y="1897"/>
                </a:cubicBezTo>
                <a:cubicBezTo>
                  <a:pt x="12102" y="817"/>
                  <a:pt x="11192" y="1"/>
                  <a:pt x="1012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 rot="10800000">
            <a:off x="6393824" y="3219962"/>
            <a:ext cx="721863" cy="679725"/>
          </a:xfrm>
          <a:custGeom>
            <a:avLst/>
            <a:gdLst/>
            <a:ahLst/>
            <a:cxnLst/>
            <a:rect l="l" t="t" r="r" b="b"/>
            <a:pathLst>
              <a:path w="12189" h="11477" extrusionOk="0">
                <a:moveTo>
                  <a:pt x="2333" y="0"/>
                </a:moveTo>
                <a:cubicBezTo>
                  <a:pt x="1473" y="0"/>
                  <a:pt x="700" y="544"/>
                  <a:pt x="397" y="1355"/>
                </a:cubicBezTo>
                <a:cubicBezTo>
                  <a:pt x="98" y="2181"/>
                  <a:pt x="345" y="3106"/>
                  <a:pt x="1016" y="3666"/>
                </a:cubicBezTo>
                <a:cubicBezTo>
                  <a:pt x="1648" y="4187"/>
                  <a:pt x="2019" y="4968"/>
                  <a:pt x="2019" y="5788"/>
                </a:cubicBezTo>
                <a:lnTo>
                  <a:pt x="2019" y="5821"/>
                </a:lnTo>
                <a:cubicBezTo>
                  <a:pt x="2012" y="6583"/>
                  <a:pt x="1654" y="7305"/>
                  <a:pt x="1049" y="7781"/>
                </a:cubicBezTo>
                <a:cubicBezTo>
                  <a:pt x="85" y="8549"/>
                  <a:pt x="0" y="9994"/>
                  <a:pt x="879" y="10867"/>
                </a:cubicBezTo>
                <a:cubicBezTo>
                  <a:pt x="1285" y="11276"/>
                  <a:pt x="1814" y="11476"/>
                  <a:pt x="2342" y="11476"/>
                </a:cubicBezTo>
                <a:cubicBezTo>
                  <a:pt x="2948" y="11476"/>
                  <a:pt x="3551" y="11212"/>
                  <a:pt x="3965" y="10697"/>
                </a:cubicBezTo>
                <a:cubicBezTo>
                  <a:pt x="4434" y="10092"/>
                  <a:pt x="5157" y="9734"/>
                  <a:pt x="5925" y="9727"/>
                </a:cubicBezTo>
                <a:cubicBezTo>
                  <a:pt x="6765" y="9734"/>
                  <a:pt x="7559" y="10111"/>
                  <a:pt x="8093" y="10749"/>
                </a:cubicBezTo>
                <a:cubicBezTo>
                  <a:pt x="8514" y="11239"/>
                  <a:pt x="9093" y="11473"/>
                  <a:pt x="9667" y="11473"/>
                </a:cubicBezTo>
                <a:cubicBezTo>
                  <a:pt x="10415" y="11473"/>
                  <a:pt x="11155" y="11075"/>
                  <a:pt x="11531" y="10320"/>
                </a:cubicBezTo>
                <a:cubicBezTo>
                  <a:pt x="12188" y="8992"/>
                  <a:pt x="11277" y="7416"/>
                  <a:pt x="9799" y="7325"/>
                </a:cubicBezTo>
                <a:lnTo>
                  <a:pt x="9792" y="7331"/>
                </a:lnTo>
                <a:cubicBezTo>
                  <a:pt x="9745" y="7328"/>
                  <a:pt x="9698" y="7327"/>
                  <a:pt x="9652" y="7327"/>
                </a:cubicBezTo>
                <a:cubicBezTo>
                  <a:pt x="9039" y="7327"/>
                  <a:pt x="8460" y="7602"/>
                  <a:pt x="8067" y="8080"/>
                </a:cubicBezTo>
                <a:cubicBezTo>
                  <a:pt x="7533" y="8712"/>
                  <a:pt x="6752" y="9076"/>
                  <a:pt x="5925" y="9076"/>
                </a:cubicBezTo>
                <a:cubicBezTo>
                  <a:pt x="5163" y="9070"/>
                  <a:pt x="4441" y="8718"/>
                  <a:pt x="3972" y="8113"/>
                </a:cubicBezTo>
                <a:cubicBezTo>
                  <a:pt x="3874" y="7995"/>
                  <a:pt x="3770" y="7885"/>
                  <a:pt x="3653" y="7787"/>
                </a:cubicBezTo>
                <a:cubicBezTo>
                  <a:pt x="3041" y="7305"/>
                  <a:pt x="2676" y="6570"/>
                  <a:pt x="2670" y="5788"/>
                </a:cubicBezTo>
                <a:cubicBezTo>
                  <a:pt x="2663" y="4981"/>
                  <a:pt x="3021" y="4206"/>
                  <a:pt x="3646" y="3692"/>
                </a:cubicBezTo>
                <a:cubicBezTo>
                  <a:pt x="4330" y="3145"/>
                  <a:pt x="4597" y="2227"/>
                  <a:pt x="4304" y="1394"/>
                </a:cubicBezTo>
                <a:cubicBezTo>
                  <a:pt x="4017" y="567"/>
                  <a:pt x="3243" y="7"/>
                  <a:pt x="2364" y="0"/>
                </a:cubicBezTo>
                <a:cubicBezTo>
                  <a:pt x="2353" y="0"/>
                  <a:pt x="2343" y="0"/>
                  <a:pt x="233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 rot="5400000">
            <a:off x="7495591" y="3871946"/>
            <a:ext cx="265955" cy="677165"/>
          </a:xfrm>
          <a:custGeom>
            <a:avLst/>
            <a:gdLst/>
            <a:ahLst/>
            <a:cxnLst/>
            <a:rect l="l" t="t" r="r" b="b"/>
            <a:pathLst>
              <a:path w="4506" h="11473" extrusionOk="0">
                <a:moveTo>
                  <a:pt x="2255" y="1"/>
                </a:moveTo>
                <a:cubicBezTo>
                  <a:pt x="2250" y="1"/>
                  <a:pt x="2245" y="1"/>
                  <a:pt x="2240" y="1"/>
                </a:cubicBezTo>
                <a:cubicBezTo>
                  <a:pt x="1354" y="7"/>
                  <a:pt x="573" y="574"/>
                  <a:pt x="287" y="1407"/>
                </a:cubicBezTo>
                <a:cubicBezTo>
                  <a:pt x="0" y="2247"/>
                  <a:pt x="280" y="3171"/>
                  <a:pt x="977" y="3712"/>
                </a:cubicBezTo>
                <a:cubicBezTo>
                  <a:pt x="1569" y="4161"/>
                  <a:pt x="1921" y="4858"/>
                  <a:pt x="1927" y="5600"/>
                </a:cubicBezTo>
                <a:lnTo>
                  <a:pt x="1927" y="5658"/>
                </a:lnTo>
                <a:cubicBezTo>
                  <a:pt x="1927" y="6485"/>
                  <a:pt x="1563" y="7266"/>
                  <a:pt x="931" y="7800"/>
                </a:cubicBezTo>
                <a:cubicBezTo>
                  <a:pt x="261" y="8354"/>
                  <a:pt x="7" y="9272"/>
                  <a:pt x="293" y="10092"/>
                </a:cubicBezTo>
                <a:cubicBezTo>
                  <a:pt x="586" y="10912"/>
                  <a:pt x="1361" y="11466"/>
                  <a:pt x="2233" y="11472"/>
                </a:cubicBezTo>
                <a:cubicBezTo>
                  <a:pt x="2244" y="11472"/>
                  <a:pt x="2254" y="11473"/>
                  <a:pt x="2264" y="11473"/>
                </a:cubicBezTo>
                <a:cubicBezTo>
                  <a:pt x="3124" y="11473"/>
                  <a:pt x="3891" y="10935"/>
                  <a:pt x="4193" y="10131"/>
                </a:cubicBezTo>
                <a:cubicBezTo>
                  <a:pt x="4499" y="9317"/>
                  <a:pt x="4265" y="8393"/>
                  <a:pt x="3607" y="7826"/>
                </a:cubicBezTo>
                <a:cubicBezTo>
                  <a:pt x="2963" y="7286"/>
                  <a:pt x="2585" y="6498"/>
                  <a:pt x="2578" y="5658"/>
                </a:cubicBezTo>
                <a:cubicBezTo>
                  <a:pt x="2585" y="4890"/>
                  <a:pt x="2943" y="4167"/>
                  <a:pt x="3548" y="3699"/>
                </a:cubicBezTo>
                <a:cubicBezTo>
                  <a:pt x="4239" y="3145"/>
                  <a:pt x="4506" y="2214"/>
                  <a:pt x="4206" y="1381"/>
                </a:cubicBezTo>
                <a:cubicBezTo>
                  <a:pt x="3915" y="552"/>
                  <a:pt x="3128" y="1"/>
                  <a:pt x="225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"/>
          <p:cNvSpPr txBox="1">
            <a:spLocks noGrp="1"/>
          </p:cNvSpPr>
          <p:nvPr>
            <p:ph type="title"/>
          </p:nvPr>
        </p:nvSpPr>
        <p:spPr>
          <a:xfrm>
            <a:off x="1431375" y="1097250"/>
            <a:ext cx="4234800" cy="6741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subTitle" idx="1"/>
          </p:nvPr>
        </p:nvSpPr>
        <p:spPr>
          <a:xfrm>
            <a:off x="1599675" y="1984288"/>
            <a:ext cx="4234800" cy="143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5" name="Google Shape;85;p9"/>
          <p:cNvSpPr txBox="1">
            <a:spLocks noGrp="1"/>
          </p:cNvSpPr>
          <p:nvPr>
            <p:ph type="sldNum" idx="12"/>
          </p:nvPr>
        </p:nvSpPr>
        <p:spPr>
          <a:xfrm>
            <a:off x="8003000" y="4420400"/>
            <a:ext cx="399000" cy="1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9"/>
          <p:cNvSpPr/>
          <p:nvPr/>
        </p:nvSpPr>
        <p:spPr>
          <a:xfrm>
            <a:off x="7715986" y="526751"/>
            <a:ext cx="244359" cy="244359"/>
          </a:xfrm>
          <a:custGeom>
            <a:avLst/>
            <a:gdLst/>
            <a:ahLst/>
            <a:cxnLst/>
            <a:rect l="l" t="t" r="r" b="b"/>
            <a:pathLst>
              <a:path w="4154" h="4154" extrusionOk="0">
                <a:moveTo>
                  <a:pt x="2077" y="0"/>
                </a:moveTo>
                <a:cubicBezTo>
                  <a:pt x="931" y="0"/>
                  <a:pt x="0" y="931"/>
                  <a:pt x="0" y="2077"/>
                </a:cubicBezTo>
                <a:cubicBezTo>
                  <a:pt x="0" y="3223"/>
                  <a:pt x="931" y="4154"/>
                  <a:pt x="2077" y="4154"/>
                </a:cubicBezTo>
                <a:cubicBezTo>
                  <a:pt x="3223" y="4154"/>
                  <a:pt x="4154" y="3223"/>
                  <a:pt x="4154" y="2077"/>
                </a:cubicBezTo>
                <a:cubicBezTo>
                  <a:pt x="4154" y="931"/>
                  <a:pt x="3223" y="0"/>
                  <a:pt x="207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9"/>
          <p:cNvSpPr/>
          <p:nvPr/>
        </p:nvSpPr>
        <p:spPr>
          <a:xfrm>
            <a:off x="8151810" y="957575"/>
            <a:ext cx="244006" cy="244418"/>
          </a:xfrm>
          <a:custGeom>
            <a:avLst/>
            <a:gdLst/>
            <a:ahLst/>
            <a:cxnLst/>
            <a:rect l="l" t="t" r="r" b="b"/>
            <a:pathLst>
              <a:path w="4148" h="4155" extrusionOk="0">
                <a:moveTo>
                  <a:pt x="2070" y="0"/>
                </a:moveTo>
                <a:cubicBezTo>
                  <a:pt x="925" y="0"/>
                  <a:pt x="0" y="931"/>
                  <a:pt x="0" y="2077"/>
                </a:cubicBezTo>
                <a:cubicBezTo>
                  <a:pt x="0" y="3223"/>
                  <a:pt x="925" y="4154"/>
                  <a:pt x="2070" y="4154"/>
                </a:cubicBezTo>
                <a:cubicBezTo>
                  <a:pt x="3216" y="4154"/>
                  <a:pt x="4147" y="3223"/>
                  <a:pt x="4147" y="2077"/>
                </a:cubicBezTo>
                <a:cubicBezTo>
                  <a:pt x="4147" y="931"/>
                  <a:pt x="3216" y="0"/>
                  <a:pt x="20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9"/>
          <p:cNvSpPr/>
          <p:nvPr/>
        </p:nvSpPr>
        <p:spPr>
          <a:xfrm>
            <a:off x="7715986" y="1388399"/>
            <a:ext cx="244359" cy="244418"/>
          </a:xfrm>
          <a:custGeom>
            <a:avLst/>
            <a:gdLst/>
            <a:ahLst/>
            <a:cxnLst/>
            <a:rect l="l" t="t" r="r" b="b"/>
            <a:pathLst>
              <a:path w="4154" h="4155" extrusionOk="0">
                <a:moveTo>
                  <a:pt x="2077" y="1"/>
                </a:moveTo>
                <a:cubicBezTo>
                  <a:pt x="931" y="1"/>
                  <a:pt x="0" y="932"/>
                  <a:pt x="0" y="2078"/>
                </a:cubicBezTo>
                <a:cubicBezTo>
                  <a:pt x="0" y="3224"/>
                  <a:pt x="931" y="4155"/>
                  <a:pt x="2077" y="4155"/>
                </a:cubicBezTo>
                <a:cubicBezTo>
                  <a:pt x="3223" y="4155"/>
                  <a:pt x="4154" y="3224"/>
                  <a:pt x="4154" y="2078"/>
                </a:cubicBezTo>
                <a:cubicBezTo>
                  <a:pt x="4154" y="932"/>
                  <a:pt x="3223" y="1"/>
                  <a:pt x="207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9"/>
          <p:cNvSpPr/>
          <p:nvPr/>
        </p:nvSpPr>
        <p:spPr>
          <a:xfrm>
            <a:off x="8151810" y="1388399"/>
            <a:ext cx="244006" cy="244418"/>
          </a:xfrm>
          <a:custGeom>
            <a:avLst/>
            <a:gdLst/>
            <a:ahLst/>
            <a:cxnLst/>
            <a:rect l="l" t="t" r="r" b="b"/>
            <a:pathLst>
              <a:path w="4148" h="4155" extrusionOk="0">
                <a:moveTo>
                  <a:pt x="2070" y="1"/>
                </a:moveTo>
                <a:cubicBezTo>
                  <a:pt x="925" y="1"/>
                  <a:pt x="0" y="932"/>
                  <a:pt x="0" y="2078"/>
                </a:cubicBezTo>
                <a:cubicBezTo>
                  <a:pt x="0" y="3224"/>
                  <a:pt x="925" y="4155"/>
                  <a:pt x="2070" y="4155"/>
                </a:cubicBezTo>
                <a:cubicBezTo>
                  <a:pt x="3216" y="4155"/>
                  <a:pt x="4147" y="3224"/>
                  <a:pt x="4147" y="2078"/>
                </a:cubicBezTo>
                <a:cubicBezTo>
                  <a:pt x="4147" y="932"/>
                  <a:pt x="3216" y="1"/>
                  <a:pt x="20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9"/>
          <p:cNvSpPr/>
          <p:nvPr/>
        </p:nvSpPr>
        <p:spPr>
          <a:xfrm>
            <a:off x="7716160" y="2250132"/>
            <a:ext cx="244006" cy="244418"/>
          </a:xfrm>
          <a:custGeom>
            <a:avLst/>
            <a:gdLst/>
            <a:ahLst/>
            <a:cxnLst/>
            <a:rect l="l" t="t" r="r" b="b"/>
            <a:pathLst>
              <a:path w="4148" h="4155" extrusionOk="0">
                <a:moveTo>
                  <a:pt x="2070" y="0"/>
                </a:moveTo>
                <a:cubicBezTo>
                  <a:pt x="925" y="0"/>
                  <a:pt x="0" y="931"/>
                  <a:pt x="0" y="2077"/>
                </a:cubicBezTo>
                <a:cubicBezTo>
                  <a:pt x="0" y="3223"/>
                  <a:pt x="925" y="4154"/>
                  <a:pt x="2070" y="4154"/>
                </a:cubicBezTo>
                <a:cubicBezTo>
                  <a:pt x="3216" y="4154"/>
                  <a:pt x="4147" y="3223"/>
                  <a:pt x="4147" y="2077"/>
                </a:cubicBezTo>
                <a:cubicBezTo>
                  <a:pt x="4147" y="931"/>
                  <a:pt x="3216" y="0"/>
                  <a:pt x="20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9"/>
          <p:cNvSpPr/>
          <p:nvPr/>
        </p:nvSpPr>
        <p:spPr>
          <a:xfrm>
            <a:off x="7678809" y="526633"/>
            <a:ext cx="723136" cy="675311"/>
          </a:xfrm>
          <a:custGeom>
            <a:avLst/>
            <a:gdLst/>
            <a:ahLst/>
            <a:cxnLst/>
            <a:rect l="l" t="t" r="r" b="b"/>
            <a:pathLst>
              <a:path w="12293" h="11480" extrusionOk="0">
                <a:moveTo>
                  <a:pt x="10128" y="1"/>
                </a:moveTo>
                <a:cubicBezTo>
                  <a:pt x="10068" y="1"/>
                  <a:pt x="10009" y="3"/>
                  <a:pt x="9949" y="9"/>
                </a:cubicBezTo>
                <a:cubicBezTo>
                  <a:pt x="8933" y="93"/>
                  <a:pt x="8132" y="894"/>
                  <a:pt x="8048" y="1903"/>
                </a:cubicBezTo>
                <a:lnTo>
                  <a:pt x="8048" y="1929"/>
                </a:lnTo>
                <a:cubicBezTo>
                  <a:pt x="7969" y="3088"/>
                  <a:pt x="7488" y="4182"/>
                  <a:pt x="6680" y="5015"/>
                </a:cubicBezTo>
                <a:lnTo>
                  <a:pt x="5997" y="5718"/>
                </a:lnTo>
                <a:cubicBezTo>
                  <a:pt x="5066" y="6656"/>
                  <a:pt x="3835" y="7229"/>
                  <a:pt x="2527" y="7333"/>
                </a:cubicBezTo>
                <a:lnTo>
                  <a:pt x="2494" y="7333"/>
                </a:lnTo>
                <a:cubicBezTo>
                  <a:pt x="743" y="7515"/>
                  <a:pt x="0" y="9664"/>
                  <a:pt x="1264" y="10894"/>
                </a:cubicBezTo>
                <a:cubicBezTo>
                  <a:pt x="1682" y="11297"/>
                  <a:pt x="2193" y="11480"/>
                  <a:pt x="2694" y="11480"/>
                </a:cubicBezTo>
                <a:cubicBezTo>
                  <a:pt x="3715" y="11480"/>
                  <a:pt x="4696" y="10725"/>
                  <a:pt x="4779" y="9547"/>
                </a:cubicBezTo>
                <a:lnTo>
                  <a:pt x="4779" y="9514"/>
                </a:lnTo>
                <a:cubicBezTo>
                  <a:pt x="4838" y="8342"/>
                  <a:pt x="5320" y="7229"/>
                  <a:pt x="6140" y="6382"/>
                </a:cubicBezTo>
                <a:lnTo>
                  <a:pt x="6745" y="5757"/>
                </a:lnTo>
                <a:cubicBezTo>
                  <a:pt x="7689" y="4807"/>
                  <a:pt x="8940" y="4234"/>
                  <a:pt x="10274" y="4143"/>
                </a:cubicBezTo>
                <a:lnTo>
                  <a:pt x="10300" y="4143"/>
                </a:lnTo>
                <a:cubicBezTo>
                  <a:pt x="11446" y="4045"/>
                  <a:pt x="12292" y="3042"/>
                  <a:pt x="12195" y="1897"/>
                </a:cubicBezTo>
                <a:cubicBezTo>
                  <a:pt x="12102" y="817"/>
                  <a:pt x="11192" y="1"/>
                  <a:pt x="1012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9"/>
          <p:cNvSpPr/>
          <p:nvPr/>
        </p:nvSpPr>
        <p:spPr>
          <a:xfrm>
            <a:off x="7715965" y="1819266"/>
            <a:ext cx="694782" cy="675311"/>
          </a:xfrm>
          <a:custGeom>
            <a:avLst/>
            <a:gdLst/>
            <a:ahLst/>
            <a:cxnLst/>
            <a:rect l="l" t="t" r="r" b="b"/>
            <a:pathLst>
              <a:path w="11811" h="11480" extrusionOk="0">
                <a:moveTo>
                  <a:pt x="2082" y="1"/>
                </a:moveTo>
                <a:cubicBezTo>
                  <a:pt x="1847" y="1"/>
                  <a:pt x="1610" y="41"/>
                  <a:pt x="1381" y="125"/>
                </a:cubicBezTo>
                <a:cubicBezTo>
                  <a:pt x="554" y="418"/>
                  <a:pt x="7" y="1199"/>
                  <a:pt x="0" y="2072"/>
                </a:cubicBezTo>
                <a:cubicBezTo>
                  <a:pt x="0" y="2951"/>
                  <a:pt x="547" y="3732"/>
                  <a:pt x="1374" y="4025"/>
                </a:cubicBezTo>
                <a:cubicBezTo>
                  <a:pt x="1606" y="4110"/>
                  <a:pt x="1846" y="4151"/>
                  <a:pt x="2083" y="4151"/>
                </a:cubicBezTo>
                <a:cubicBezTo>
                  <a:pt x="2687" y="4151"/>
                  <a:pt x="3275" y="3886"/>
                  <a:pt x="3672" y="3400"/>
                </a:cubicBezTo>
                <a:cubicBezTo>
                  <a:pt x="4206" y="2749"/>
                  <a:pt x="5000" y="2371"/>
                  <a:pt x="5840" y="2365"/>
                </a:cubicBezTo>
                <a:lnTo>
                  <a:pt x="6029" y="2365"/>
                </a:lnTo>
                <a:cubicBezTo>
                  <a:pt x="6036" y="2365"/>
                  <a:pt x="6042" y="2365"/>
                  <a:pt x="6049" y="2365"/>
                </a:cubicBezTo>
                <a:cubicBezTo>
                  <a:pt x="6732" y="2365"/>
                  <a:pt x="7374" y="2696"/>
                  <a:pt x="7774" y="3257"/>
                </a:cubicBezTo>
                <a:cubicBezTo>
                  <a:pt x="7898" y="3439"/>
                  <a:pt x="8054" y="3602"/>
                  <a:pt x="8230" y="3732"/>
                </a:cubicBezTo>
                <a:cubicBezTo>
                  <a:pt x="8848" y="4214"/>
                  <a:pt x="9206" y="4956"/>
                  <a:pt x="9200" y="5744"/>
                </a:cubicBezTo>
                <a:lnTo>
                  <a:pt x="9200" y="5809"/>
                </a:lnTo>
                <a:cubicBezTo>
                  <a:pt x="9187" y="6577"/>
                  <a:pt x="8822" y="7300"/>
                  <a:pt x="8210" y="7769"/>
                </a:cubicBezTo>
                <a:cubicBezTo>
                  <a:pt x="7507" y="8309"/>
                  <a:pt x="7234" y="9233"/>
                  <a:pt x="7514" y="10073"/>
                </a:cubicBezTo>
                <a:cubicBezTo>
                  <a:pt x="7800" y="10907"/>
                  <a:pt x="8581" y="11473"/>
                  <a:pt x="9467" y="11480"/>
                </a:cubicBezTo>
                <a:cubicBezTo>
                  <a:pt x="9472" y="11480"/>
                  <a:pt x="9477" y="11480"/>
                  <a:pt x="9482" y="11480"/>
                </a:cubicBezTo>
                <a:cubicBezTo>
                  <a:pt x="10361" y="11480"/>
                  <a:pt x="11142" y="10928"/>
                  <a:pt x="11439" y="10099"/>
                </a:cubicBezTo>
                <a:cubicBezTo>
                  <a:pt x="11732" y="9266"/>
                  <a:pt x="11466" y="8335"/>
                  <a:pt x="10775" y="7782"/>
                </a:cubicBezTo>
                <a:cubicBezTo>
                  <a:pt x="10196" y="7332"/>
                  <a:pt x="9857" y="6642"/>
                  <a:pt x="9851" y="5907"/>
                </a:cubicBezTo>
                <a:lnTo>
                  <a:pt x="9851" y="5633"/>
                </a:lnTo>
                <a:cubicBezTo>
                  <a:pt x="9857" y="4871"/>
                  <a:pt x="10209" y="4155"/>
                  <a:pt x="10801" y="3680"/>
                </a:cubicBezTo>
                <a:cubicBezTo>
                  <a:pt x="11758" y="2886"/>
                  <a:pt x="11811" y="1434"/>
                  <a:pt x="10912" y="574"/>
                </a:cubicBezTo>
                <a:cubicBezTo>
                  <a:pt x="10507" y="193"/>
                  <a:pt x="9994" y="7"/>
                  <a:pt x="9485" y="7"/>
                </a:cubicBezTo>
                <a:cubicBezTo>
                  <a:pt x="8855" y="7"/>
                  <a:pt x="8230" y="291"/>
                  <a:pt x="7820" y="841"/>
                </a:cubicBezTo>
                <a:cubicBezTo>
                  <a:pt x="7429" y="1382"/>
                  <a:pt x="6804" y="1701"/>
                  <a:pt x="6140" y="1714"/>
                </a:cubicBezTo>
                <a:lnTo>
                  <a:pt x="5775" y="1714"/>
                </a:lnTo>
                <a:cubicBezTo>
                  <a:pt x="5768" y="1714"/>
                  <a:pt x="5761" y="1714"/>
                  <a:pt x="5753" y="1714"/>
                </a:cubicBezTo>
                <a:cubicBezTo>
                  <a:pt x="4954" y="1714"/>
                  <a:pt x="4195" y="1363"/>
                  <a:pt x="3679" y="757"/>
                </a:cubicBezTo>
                <a:cubicBezTo>
                  <a:pt x="3276" y="269"/>
                  <a:pt x="2687" y="1"/>
                  <a:pt x="20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9"/>
          <p:cNvSpPr/>
          <p:nvPr/>
        </p:nvSpPr>
        <p:spPr>
          <a:xfrm>
            <a:off x="7715986" y="2683939"/>
            <a:ext cx="244359" cy="244418"/>
          </a:xfrm>
          <a:custGeom>
            <a:avLst/>
            <a:gdLst/>
            <a:ahLst/>
            <a:cxnLst/>
            <a:rect l="l" t="t" r="r" b="b"/>
            <a:pathLst>
              <a:path w="4154" h="4155" extrusionOk="0">
                <a:moveTo>
                  <a:pt x="2077" y="1"/>
                </a:moveTo>
                <a:cubicBezTo>
                  <a:pt x="931" y="1"/>
                  <a:pt x="0" y="932"/>
                  <a:pt x="0" y="2078"/>
                </a:cubicBezTo>
                <a:cubicBezTo>
                  <a:pt x="0" y="3224"/>
                  <a:pt x="931" y="4155"/>
                  <a:pt x="2077" y="4155"/>
                </a:cubicBezTo>
                <a:cubicBezTo>
                  <a:pt x="3223" y="4155"/>
                  <a:pt x="4154" y="3224"/>
                  <a:pt x="4154" y="2078"/>
                </a:cubicBezTo>
                <a:cubicBezTo>
                  <a:pt x="4154" y="932"/>
                  <a:pt x="3223" y="1"/>
                  <a:pt x="207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9"/>
          <p:cNvSpPr/>
          <p:nvPr/>
        </p:nvSpPr>
        <p:spPr>
          <a:xfrm>
            <a:off x="8151810" y="2683939"/>
            <a:ext cx="244006" cy="244418"/>
          </a:xfrm>
          <a:custGeom>
            <a:avLst/>
            <a:gdLst/>
            <a:ahLst/>
            <a:cxnLst/>
            <a:rect l="l" t="t" r="r" b="b"/>
            <a:pathLst>
              <a:path w="4148" h="4155" extrusionOk="0">
                <a:moveTo>
                  <a:pt x="2070" y="1"/>
                </a:moveTo>
                <a:cubicBezTo>
                  <a:pt x="925" y="1"/>
                  <a:pt x="0" y="932"/>
                  <a:pt x="0" y="2078"/>
                </a:cubicBezTo>
                <a:cubicBezTo>
                  <a:pt x="0" y="3224"/>
                  <a:pt x="925" y="4155"/>
                  <a:pt x="2070" y="4155"/>
                </a:cubicBezTo>
                <a:cubicBezTo>
                  <a:pt x="3216" y="4155"/>
                  <a:pt x="4147" y="3224"/>
                  <a:pt x="4147" y="2078"/>
                </a:cubicBezTo>
                <a:cubicBezTo>
                  <a:pt x="4147" y="932"/>
                  <a:pt x="3216" y="1"/>
                  <a:pt x="20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9"/>
          <p:cNvSpPr/>
          <p:nvPr/>
        </p:nvSpPr>
        <p:spPr>
          <a:xfrm rot="-5400000">
            <a:off x="344980" y="3782974"/>
            <a:ext cx="239400" cy="239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9"/>
          <p:cNvSpPr/>
          <p:nvPr/>
        </p:nvSpPr>
        <p:spPr>
          <a:xfrm rot="-5400000">
            <a:off x="344980" y="3348193"/>
            <a:ext cx="239400" cy="239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 rot="-5400000">
            <a:off x="344980" y="2913412"/>
            <a:ext cx="239400" cy="239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 rot="-5400000">
            <a:off x="345030" y="2913411"/>
            <a:ext cx="239400" cy="239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9" name="Google Shape;99;p9"/>
          <p:cNvCxnSpPr/>
          <p:nvPr/>
        </p:nvCxnSpPr>
        <p:spPr>
          <a:xfrm rot="10800000">
            <a:off x="742050" y="4518650"/>
            <a:ext cx="6949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5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4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"/>
          <p:cNvSpPr txBox="1">
            <a:spLocks noGrp="1"/>
          </p:cNvSpPr>
          <p:nvPr>
            <p:ph type="sldNum" idx="12"/>
          </p:nvPr>
        </p:nvSpPr>
        <p:spPr>
          <a:xfrm>
            <a:off x="8003000" y="4420400"/>
            <a:ext cx="399000" cy="1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4" name="Google Shape;174;p16"/>
          <p:cNvCxnSpPr/>
          <p:nvPr/>
        </p:nvCxnSpPr>
        <p:spPr>
          <a:xfrm rot="10800000">
            <a:off x="742050" y="4518650"/>
            <a:ext cx="6949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5" name="Google Shape;175;p16"/>
          <p:cNvSpPr txBox="1">
            <a:spLocks noGrp="1"/>
          </p:cNvSpPr>
          <p:nvPr>
            <p:ph type="title"/>
          </p:nvPr>
        </p:nvSpPr>
        <p:spPr>
          <a:xfrm>
            <a:off x="742050" y="526625"/>
            <a:ext cx="6555000" cy="3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6"/>
          <p:cNvSpPr/>
          <p:nvPr/>
        </p:nvSpPr>
        <p:spPr>
          <a:xfrm rot="5400000">
            <a:off x="8510998" y="597939"/>
            <a:ext cx="244359" cy="244359"/>
          </a:xfrm>
          <a:custGeom>
            <a:avLst/>
            <a:gdLst/>
            <a:ahLst/>
            <a:cxnLst/>
            <a:rect l="l" t="t" r="r" b="b"/>
            <a:pathLst>
              <a:path w="4154" h="4154" extrusionOk="0">
                <a:moveTo>
                  <a:pt x="2077" y="0"/>
                </a:moveTo>
                <a:cubicBezTo>
                  <a:pt x="931" y="0"/>
                  <a:pt x="0" y="931"/>
                  <a:pt x="0" y="2077"/>
                </a:cubicBezTo>
                <a:cubicBezTo>
                  <a:pt x="0" y="3223"/>
                  <a:pt x="931" y="4154"/>
                  <a:pt x="2077" y="4154"/>
                </a:cubicBezTo>
                <a:cubicBezTo>
                  <a:pt x="3223" y="4154"/>
                  <a:pt x="4154" y="3223"/>
                  <a:pt x="4154" y="2077"/>
                </a:cubicBezTo>
                <a:cubicBezTo>
                  <a:pt x="4154" y="931"/>
                  <a:pt x="3223" y="0"/>
                  <a:pt x="207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6"/>
          <p:cNvSpPr/>
          <p:nvPr/>
        </p:nvSpPr>
        <p:spPr>
          <a:xfrm rot="5400000">
            <a:off x="7854550" y="382669"/>
            <a:ext cx="265065" cy="674899"/>
          </a:xfrm>
          <a:custGeom>
            <a:avLst/>
            <a:gdLst/>
            <a:ahLst/>
            <a:cxnLst/>
            <a:rect l="l" t="t" r="r" b="b"/>
            <a:pathLst>
              <a:path w="4506" h="11473" extrusionOk="0">
                <a:moveTo>
                  <a:pt x="2255" y="1"/>
                </a:moveTo>
                <a:cubicBezTo>
                  <a:pt x="2250" y="1"/>
                  <a:pt x="2245" y="1"/>
                  <a:pt x="2240" y="1"/>
                </a:cubicBezTo>
                <a:cubicBezTo>
                  <a:pt x="1354" y="7"/>
                  <a:pt x="573" y="574"/>
                  <a:pt x="287" y="1407"/>
                </a:cubicBezTo>
                <a:cubicBezTo>
                  <a:pt x="0" y="2247"/>
                  <a:pt x="280" y="3171"/>
                  <a:pt x="977" y="3712"/>
                </a:cubicBezTo>
                <a:cubicBezTo>
                  <a:pt x="1569" y="4161"/>
                  <a:pt x="1921" y="4858"/>
                  <a:pt x="1927" y="5600"/>
                </a:cubicBezTo>
                <a:lnTo>
                  <a:pt x="1927" y="5658"/>
                </a:lnTo>
                <a:cubicBezTo>
                  <a:pt x="1927" y="6485"/>
                  <a:pt x="1563" y="7266"/>
                  <a:pt x="931" y="7800"/>
                </a:cubicBezTo>
                <a:cubicBezTo>
                  <a:pt x="261" y="8354"/>
                  <a:pt x="7" y="9272"/>
                  <a:pt x="293" y="10092"/>
                </a:cubicBezTo>
                <a:cubicBezTo>
                  <a:pt x="586" y="10912"/>
                  <a:pt x="1361" y="11466"/>
                  <a:pt x="2233" y="11472"/>
                </a:cubicBezTo>
                <a:cubicBezTo>
                  <a:pt x="2244" y="11472"/>
                  <a:pt x="2254" y="11473"/>
                  <a:pt x="2264" y="11473"/>
                </a:cubicBezTo>
                <a:cubicBezTo>
                  <a:pt x="3124" y="11473"/>
                  <a:pt x="3891" y="10935"/>
                  <a:pt x="4193" y="10131"/>
                </a:cubicBezTo>
                <a:cubicBezTo>
                  <a:pt x="4499" y="9317"/>
                  <a:pt x="4265" y="8393"/>
                  <a:pt x="3607" y="7826"/>
                </a:cubicBezTo>
                <a:cubicBezTo>
                  <a:pt x="2963" y="7286"/>
                  <a:pt x="2585" y="6498"/>
                  <a:pt x="2578" y="5658"/>
                </a:cubicBezTo>
                <a:cubicBezTo>
                  <a:pt x="2585" y="4890"/>
                  <a:pt x="2943" y="4167"/>
                  <a:pt x="3548" y="3699"/>
                </a:cubicBezTo>
                <a:cubicBezTo>
                  <a:pt x="4239" y="3145"/>
                  <a:pt x="4506" y="2214"/>
                  <a:pt x="4206" y="1381"/>
                </a:cubicBezTo>
                <a:cubicBezTo>
                  <a:pt x="3915" y="552"/>
                  <a:pt x="3128" y="1"/>
                  <a:pt x="225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4"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2"/>
          <p:cNvSpPr/>
          <p:nvPr/>
        </p:nvSpPr>
        <p:spPr>
          <a:xfrm flipH="1">
            <a:off x="8005740" y="846725"/>
            <a:ext cx="244418" cy="244418"/>
          </a:xfrm>
          <a:custGeom>
            <a:avLst/>
            <a:gdLst/>
            <a:ahLst/>
            <a:cxnLst/>
            <a:rect l="l" t="t" r="r" b="b"/>
            <a:pathLst>
              <a:path w="4155" h="4155" extrusionOk="0">
                <a:moveTo>
                  <a:pt x="2078" y="0"/>
                </a:moveTo>
                <a:cubicBezTo>
                  <a:pt x="932" y="0"/>
                  <a:pt x="1" y="931"/>
                  <a:pt x="1" y="2077"/>
                </a:cubicBezTo>
                <a:cubicBezTo>
                  <a:pt x="1" y="3223"/>
                  <a:pt x="932" y="4154"/>
                  <a:pt x="2078" y="4154"/>
                </a:cubicBezTo>
                <a:cubicBezTo>
                  <a:pt x="3223" y="4154"/>
                  <a:pt x="4154" y="3223"/>
                  <a:pt x="4154" y="2077"/>
                </a:cubicBezTo>
                <a:cubicBezTo>
                  <a:pt x="4154" y="931"/>
                  <a:pt x="3223" y="0"/>
                  <a:pt x="207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32"/>
          <p:cNvSpPr/>
          <p:nvPr/>
        </p:nvSpPr>
        <p:spPr>
          <a:xfrm flipH="1">
            <a:off x="7979670" y="846725"/>
            <a:ext cx="717018" cy="675135"/>
          </a:xfrm>
          <a:custGeom>
            <a:avLst/>
            <a:gdLst/>
            <a:ahLst/>
            <a:cxnLst/>
            <a:rect l="l" t="t" r="r" b="b"/>
            <a:pathLst>
              <a:path w="12189" h="11477" extrusionOk="0">
                <a:moveTo>
                  <a:pt x="2333" y="0"/>
                </a:moveTo>
                <a:cubicBezTo>
                  <a:pt x="1473" y="0"/>
                  <a:pt x="700" y="544"/>
                  <a:pt x="397" y="1355"/>
                </a:cubicBezTo>
                <a:cubicBezTo>
                  <a:pt x="98" y="2181"/>
                  <a:pt x="345" y="3106"/>
                  <a:pt x="1016" y="3666"/>
                </a:cubicBezTo>
                <a:cubicBezTo>
                  <a:pt x="1648" y="4187"/>
                  <a:pt x="2019" y="4968"/>
                  <a:pt x="2019" y="5788"/>
                </a:cubicBezTo>
                <a:lnTo>
                  <a:pt x="2019" y="5821"/>
                </a:lnTo>
                <a:cubicBezTo>
                  <a:pt x="2012" y="6583"/>
                  <a:pt x="1654" y="7305"/>
                  <a:pt x="1049" y="7781"/>
                </a:cubicBezTo>
                <a:cubicBezTo>
                  <a:pt x="85" y="8549"/>
                  <a:pt x="0" y="9994"/>
                  <a:pt x="879" y="10867"/>
                </a:cubicBezTo>
                <a:cubicBezTo>
                  <a:pt x="1285" y="11276"/>
                  <a:pt x="1814" y="11476"/>
                  <a:pt x="2342" y="11476"/>
                </a:cubicBezTo>
                <a:cubicBezTo>
                  <a:pt x="2948" y="11476"/>
                  <a:pt x="3551" y="11212"/>
                  <a:pt x="3965" y="10697"/>
                </a:cubicBezTo>
                <a:cubicBezTo>
                  <a:pt x="4434" y="10092"/>
                  <a:pt x="5157" y="9734"/>
                  <a:pt x="5925" y="9727"/>
                </a:cubicBezTo>
                <a:cubicBezTo>
                  <a:pt x="6765" y="9734"/>
                  <a:pt x="7559" y="10111"/>
                  <a:pt x="8093" y="10749"/>
                </a:cubicBezTo>
                <a:cubicBezTo>
                  <a:pt x="8514" y="11239"/>
                  <a:pt x="9093" y="11473"/>
                  <a:pt x="9667" y="11473"/>
                </a:cubicBezTo>
                <a:cubicBezTo>
                  <a:pt x="10415" y="11473"/>
                  <a:pt x="11155" y="11075"/>
                  <a:pt x="11531" y="10320"/>
                </a:cubicBezTo>
                <a:cubicBezTo>
                  <a:pt x="12188" y="8992"/>
                  <a:pt x="11277" y="7416"/>
                  <a:pt x="9799" y="7325"/>
                </a:cubicBezTo>
                <a:lnTo>
                  <a:pt x="9792" y="7331"/>
                </a:lnTo>
                <a:cubicBezTo>
                  <a:pt x="9745" y="7328"/>
                  <a:pt x="9698" y="7327"/>
                  <a:pt x="9652" y="7327"/>
                </a:cubicBezTo>
                <a:cubicBezTo>
                  <a:pt x="9039" y="7327"/>
                  <a:pt x="8460" y="7602"/>
                  <a:pt x="8067" y="8080"/>
                </a:cubicBezTo>
                <a:cubicBezTo>
                  <a:pt x="7533" y="8712"/>
                  <a:pt x="6752" y="9076"/>
                  <a:pt x="5925" y="9076"/>
                </a:cubicBezTo>
                <a:cubicBezTo>
                  <a:pt x="5163" y="9070"/>
                  <a:pt x="4441" y="8718"/>
                  <a:pt x="3972" y="8113"/>
                </a:cubicBezTo>
                <a:cubicBezTo>
                  <a:pt x="3874" y="7995"/>
                  <a:pt x="3770" y="7885"/>
                  <a:pt x="3653" y="7787"/>
                </a:cubicBezTo>
                <a:cubicBezTo>
                  <a:pt x="3041" y="7305"/>
                  <a:pt x="2676" y="6570"/>
                  <a:pt x="2670" y="5788"/>
                </a:cubicBezTo>
                <a:cubicBezTo>
                  <a:pt x="2663" y="4981"/>
                  <a:pt x="3021" y="4206"/>
                  <a:pt x="3646" y="3692"/>
                </a:cubicBezTo>
                <a:cubicBezTo>
                  <a:pt x="4330" y="3145"/>
                  <a:pt x="4597" y="2227"/>
                  <a:pt x="4304" y="1394"/>
                </a:cubicBezTo>
                <a:cubicBezTo>
                  <a:pt x="4017" y="567"/>
                  <a:pt x="3243" y="7"/>
                  <a:pt x="2364" y="0"/>
                </a:cubicBezTo>
                <a:cubicBezTo>
                  <a:pt x="2353" y="0"/>
                  <a:pt x="2343" y="0"/>
                  <a:pt x="233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2"/>
          <p:cNvSpPr/>
          <p:nvPr/>
        </p:nvSpPr>
        <p:spPr>
          <a:xfrm flipH="1">
            <a:off x="7999612" y="1708432"/>
            <a:ext cx="705135" cy="675076"/>
          </a:xfrm>
          <a:custGeom>
            <a:avLst/>
            <a:gdLst/>
            <a:ahLst/>
            <a:cxnLst/>
            <a:rect l="l" t="t" r="r" b="b"/>
            <a:pathLst>
              <a:path w="11987" h="11476" extrusionOk="0">
                <a:moveTo>
                  <a:pt x="2479" y="0"/>
                </a:moveTo>
                <a:cubicBezTo>
                  <a:pt x="1580" y="0"/>
                  <a:pt x="787" y="578"/>
                  <a:pt x="508" y="1433"/>
                </a:cubicBezTo>
                <a:cubicBezTo>
                  <a:pt x="228" y="2285"/>
                  <a:pt x="534" y="3229"/>
                  <a:pt x="1264" y="3757"/>
                </a:cubicBezTo>
                <a:cubicBezTo>
                  <a:pt x="1791" y="4128"/>
                  <a:pt x="2104" y="4727"/>
                  <a:pt x="2117" y="5365"/>
                </a:cubicBezTo>
                <a:lnTo>
                  <a:pt x="2117" y="6055"/>
                </a:lnTo>
                <a:cubicBezTo>
                  <a:pt x="2104" y="6719"/>
                  <a:pt x="1785" y="7344"/>
                  <a:pt x="1244" y="7735"/>
                </a:cubicBezTo>
                <a:cubicBezTo>
                  <a:pt x="1" y="8653"/>
                  <a:pt x="170" y="10554"/>
                  <a:pt x="1544" y="11251"/>
                </a:cubicBezTo>
                <a:cubicBezTo>
                  <a:pt x="1850" y="11405"/>
                  <a:pt x="2168" y="11476"/>
                  <a:pt x="2478" y="11476"/>
                </a:cubicBezTo>
                <a:cubicBezTo>
                  <a:pt x="3566" y="11476"/>
                  <a:pt x="4553" y="10602"/>
                  <a:pt x="4558" y="9402"/>
                </a:cubicBezTo>
                <a:lnTo>
                  <a:pt x="4558" y="9388"/>
                </a:lnTo>
                <a:cubicBezTo>
                  <a:pt x="4538" y="8386"/>
                  <a:pt x="4923" y="7429"/>
                  <a:pt x="5626" y="6713"/>
                </a:cubicBezTo>
                <a:lnTo>
                  <a:pt x="6824" y="5515"/>
                </a:lnTo>
                <a:cubicBezTo>
                  <a:pt x="7657" y="4694"/>
                  <a:pt x="8757" y="4206"/>
                  <a:pt x="9929" y="4154"/>
                </a:cubicBezTo>
                <a:lnTo>
                  <a:pt x="9955" y="4154"/>
                </a:lnTo>
                <a:cubicBezTo>
                  <a:pt x="11114" y="4082"/>
                  <a:pt x="11987" y="3073"/>
                  <a:pt x="11902" y="1921"/>
                </a:cubicBezTo>
                <a:cubicBezTo>
                  <a:pt x="11816" y="829"/>
                  <a:pt x="10905" y="4"/>
                  <a:pt x="9836" y="4"/>
                </a:cubicBezTo>
                <a:cubicBezTo>
                  <a:pt x="9770" y="4"/>
                  <a:pt x="9703" y="7"/>
                  <a:pt x="9636" y="13"/>
                </a:cubicBezTo>
                <a:lnTo>
                  <a:pt x="9636" y="7"/>
                </a:lnTo>
                <a:cubicBezTo>
                  <a:pt x="8640" y="91"/>
                  <a:pt x="7846" y="866"/>
                  <a:pt x="7742" y="1856"/>
                </a:cubicBezTo>
                <a:cubicBezTo>
                  <a:pt x="7742" y="1888"/>
                  <a:pt x="7735" y="1921"/>
                  <a:pt x="7735" y="1953"/>
                </a:cubicBezTo>
                <a:cubicBezTo>
                  <a:pt x="7670" y="3119"/>
                  <a:pt x="7188" y="4226"/>
                  <a:pt x="6368" y="5052"/>
                </a:cubicBezTo>
                <a:lnTo>
                  <a:pt x="4239" y="7175"/>
                </a:lnTo>
                <a:cubicBezTo>
                  <a:pt x="4091" y="7323"/>
                  <a:pt x="3900" y="7395"/>
                  <a:pt x="3712" y="7395"/>
                </a:cubicBezTo>
                <a:cubicBezTo>
                  <a:pt x="3461" y="7395"/>
                  <a:pt x="3215" y="7269"/>
                  <a:pt x="3074" y="7032"/>
                </a:cubicBezTo>
                <a:cubicBezTo>
                  <a:pt x="2872" y="6687"/>
                  <a:pt x="2761" y="6296"/>
                  <a:pt x="2768" y="5899"/>
                </a:cubicBezTo>
                <a:lnTo>
                  <a:pt x="2768" y="5456"/>
                </a:lnTo>
                <a:cubicBezTo>
                  <a:pt x="2774" y="4786"/>
                  <a:pt x="3113" y="4154"/>
                  <a:pt x="3666" y="3776"/>
                </a:cubicBezTo>
                <a:cubicBezTo>
                  <a:pt x="4408" y="3262"/>
                  <a:pt x="4727" y="2325"/>
                  <a:pt x="4460" y="1459"/>
                </a:cubicBezTo>
                <a:cubicBezTo>
                  <a:pt x="4193" y="599"/>
                  <a:pt x="3399" y="7"/>
                  <a:pt x="2494" y="0"/>
                </a:cubicBezTo>
                <a:cubicBezTo>
                  <a:pt x="2489" y="0"/>
                  <a:pt x="2484" y="0"/>
                  <a:pt x="247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32"/>
          <p:cNvSpPr/>
          <p:nvPr/>
        </p:nvSpPr>
        <p:spPr>
          <a:xfrm>
            <a:off x="476423" y="3665479"/>
            <a:ext cx="244359" cy="244359"/>
          </a:xfrm>
          <a:custGeom>
            <a:avLst/>
            <a:gdLst/>
            <a:ahLst/>
            <a:cxnLst/>
            <a:rect l="l" t="t" r="r" b="b"/>
            <a:pathLst>
              <a:path w="4154" h="4154" extrusionOk="0">
                <a:moveTo>
                  <a:pt x="2077" y="0"/>
                </a:moveTo>
                <a:cubicBezTo>
                  <a:pt x="931" y="0"/>
                  <a:pt x="0" y="931"/>
                  <a:pt x="0" y="2077"/>
                </a:cubicBezTo>
                <a:cubicBezTo>
                  <a:pt x="0" y="3223"/>
                  <a:pt x="931" y="4154"/>
                  <a:pt x="2077" y="4154"/>
                </a:cubicBezTo>
                <a:cubicBezTo>
                  <a:pt x="3223" y="4154"/>
                  <a:pt x="4154" y="3223"/>
                  <a:pt x="4154" y="2077"/>
                </a:cubicBezTo>
                <a:cubicBezTo>
                  <a:pt x="4154" y="931"/>
                  <a:pt x="3223" y="0"/>
                  <a:pt x="207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32"/>
          <p:cNvSpPr/>
          <p:nvPr/>
        </p:nvSpPr>
        <p:spPr>
          <a:xfrm>
            <a:off x="912248" y="4096303"/>
            <a:ext cx="244006" cy="244418"/>
          </a:xfrm>
          <a:custGeom>
            <a:avLst/>
            <a:gdLst/>
            <a:ahLst/>
            <a:cxnLst/>
            <a:rect l="l" t="t" r="r" b="b"/>
            <a:pathLst>
              <a:path w="4148" h="4155" extrusionOk="0">
                <a:moveTo>
                  <a:pt x="2070" y="0"/>
                </a:moveTo>
                <a:cubicBezTo>
                  <a:pt x="925" y="0"/>
                  <a:pt x="0" y="931"/>
                  <a:pt x="0" y="2077"/>
                </a:cubicBezTo>
                <a:cubicBezTo>
                  <a:pt x="0" y="3223"/>
                  <a:pt x="925" y="4154"/>
                  <a:pt x="2070" y="4154"/>
                </a:cubicBezTo>
                <a:cubicBezTo>
                  <a:pt x="3216" y="4154"/>
                  <a:pt x="4147" y="3223"/>
                  <a:pt x="4147" y="2077"/>
                </a:cubicBezTo>
                <a:cubicBezTo>
                  <a:pt x="4147" y="931"/>
                  <a:pt x="3216" y="0"/>
                  <a:pt x="20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2"/>
          <p:cNvSpPr/>
          <p:nvPr/>
        </p:nvSpPr>
        <p:spPr>
          <a:xfrm>
            <a:off x="439247" y="3665361"/>
            <a:ext cx="723136" cy="675311"/>
          </a:xfrm>
          <a:custGeom>
            <a:avLst/>
            <a:gdLst/>
            <a:ahLst/>
            <a:cxnLst/>
            <a:rect l="l" t="t" r="r" b="b"/>
            <a:pathLst>
              <a:path w="12293" h="11480" extrusionOk="0">
                <a:moveTo>
                  <a:pt x="10128" y="1"/>
                </a:moveTo>
                <a:cubicBezTo>
                  <a:pt x="10068" y="1"/>
                  <a:pt x="10009" y="3"/>
                  <a:pt x="9949" y="9"/>
                </a:cubicBezTo>
                <a:cubicBezTo>
                  <a:pt x="8933" y="93"/>
                  <a:pt x="8132" y="894"/>
                  <a:pt x="8048" y="1903"/>
                </a:cubicBezTo>
                <a:lnTo>
                  <a:pt x="8048" y="1929"/>
                </a:lnTo>
                <a:cubicBezTo>
                  <a:pt x="7969" y="3088"/>
                  <a:pt x="7488" y="4182"/>
                  <a:pt x="6680" y="5015"/>
                </a:cubicBezTo>
                <a:lnTo>
                  <a:pt x="5997" y="5718"/>
                </a:lnTo>
                <a:cubicBezTo>
                  <a:pt x="5066" y="6656"/>
                  <a:pt x="3835" y="7229"/>
                  <a:pt x="2527" y="7333"/>
                </a:cubicBezTo>
                <a:lnTo>
                  <a:pt x="2494" y="7333"/>
                </a:lnTo>
                <a:cubicBezTo>
                  <a:pt x="743" y="7515"/>
                  <a:pt x="0" y="9664"/>
                  <a:pt x="1264" y="10894"/>
                </a:cubicBezTo>
                <a:cubicBezTo>
                  <a:pt x="1682" y="11297"/>
                  <a:pt x="2193" y="11480"/>
                  <a:pt x="2694" y="11480"/>
                </a:cubicBezTo>
                <a:cubicBezTo>
                  <a:pt x="3715" y="11480"/>
                  <a:pt x="4696" y="10725"/>
                  <a:pt x="4779" y="9547"/>
                </a:cubicBezTo>
                <a:lnTo>
                  <a:pt x="4779" y="9514"/>
                </a:lnTo>
                <a:cubicBezTo>
                  <a:pt x="4838" y="8342"/>
                  <a:pt x="5320" y="7229"/>
                  <a:pt x="6140" y="6382"/>
                </a:cubicBezTo>
                <a:lnTo>
                  <a:pt x="6745" y="5757"/>
                </a:lnTo>
                <a:cubicBezTo>
                  <a:pt x="7689" y="4807"/>
                  <a:pt x="8940" y="4234"/>
                  <a:pt x="10274" y="4143"/>
                </a:cubicBezTo>
                <a:lnTo>
                  <a:pt x="10300" y="4143"/>
                </a:lnTo>
                <a:cubicBezTo>
                  <a:pt x="11446" y="4045"/>
                  <a:pt x="12292" y="3042"/>
                  <a:pt x="12195" y="1897"/>
                </a:cubicBezTo>
                <a:cubicBezTo>
                  <a:pt x="12102" y="817"/>
                  <a:pt x="11192" y="1"/>
                  <a:pt x="1012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2"/>
          <p:cNvSpPr/>
          <p:nvPr/>
        </p:nvSpPr>
        <p:spPr>
          <a:xfrm>
            <a:off x="476423" y="3234596"/>
            <a:ext cx="244359" cy="244418"/>
          </a:xfrm>
          <a:custGeom>
            <a:avLst/>
            <a:gdLst/>
            <a:ahLst/>
            <a:cxnLst/>
            <a:rect l="l" t="t" r="r" b="b"/>
            <a:pathLst>
              <a:path w="4154" h="4155" extrusionOk="0">
                <a:moveTo>
                  <a:pt x="2077" y="1"/>
                </a:moveTo>
                <a:cubicBezTo>
                  <a:pt x="931" y="1"/>
                  <a:pt x="0" y="932"/>
                  <a:pt x="0" y="2078"/>
                </a:cubicBezTo>
                <a:cubicBezTo>
                  <a:pt x="0" y="3223"/>
                  <a:pt x="931" y="4154"/>
                  <a:pt x="2077" y="4154"/>
                </a:cubicBezTo>
                <a:cubicBezTo>
                  <a:pt x="3223" y="4154"/>
                  <a:pt x="4154" y="3223"/>
                  <a:pt x="4154" y="2078"/>
                </a:cubicBezTo>
                <a:cubicBezTo>
                  <a:pt x="4154" y="932"/>
                  <a:pt x="3223" y="1"/>
                  <a:pt x="207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4_1"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3"/>
          <p:cNvSpPr/>
          <p:nvPr/>
        </p:nvSpPr>
        <p:spPr>
          <a:xfrm>
            <a:off x="596875" y="484133"/>
            <a:ext cx="1143264" cy="244241"/>
          </a:xfrm>
          <a:custGeom>
            <a:avLst/>
            <a:gdLst/>
            <a:ahLst/>
            <a:cxnLst/>
            <a:rect l="l" t="t" r="r" b="b"/>
            <a:pathLst>
              <a:path w="19435" h="4152" extrusionOk="0">
                <a:moveTo>
                  <a:pt x="2082" y="1"/>
                </a:moveTo>
                <a:cubicBezTo>
                  <a:pt x="1834" y="1"/>
                  <a:pt x="1583" y="45"/>
                  <a:pt x="1342" y="137"/>
                </a:cubicBezTo>
                <a:cubicBezTo>
                  <a:pt x="534" y="449"/>
                  <a:pt x="0" y="1224"/>
                  <a:pt x="13" y="2090"/>
                </a:cubicBezTo>
                <a:cubicBezTo>
                  <a:pt x="20" y="2956"/>
                  <a:pt x="560" y="3724"/>
                  <a:pt x="1368" y="4023"/>
                </a:cubicBezTo>
                <a:cubicBezTo>
                  <a:pt x="1601" y="4109"/>
                  <a:pt x="1843" y="4151"/>
                  <a:pt x="2082" y="4151"/>
                </a:cubicBezTo>
                <a:cubicBezTo>
                  <a:pt x="2676" y="4151"/>
                  <a:pt x="3256" y="3895"/>
                  <a:pt x="3659" y="3431"/>
                </a:cubicBezTo>
                <a:cubicBezTo>
                  <a:pt x="4200" y="2786"/>
                  <a:pt x="4994" y="2409"/>
                  <a:pt x="5834" y="2402"/>
                </a:cubicBezTo>
                <a:lnTo>
                  <a:pt x="5997" y="2402"/>
                </a:lnTo>
                <a:cubicBezTo>
                  <a:pt x="6726" y="2402"/>
                  <a:pt x="7403" y="2747"/>
                  <a:pt x="7839" y="3327"/>
                </a:cubicBezTo>
                <a:cubicBezTo>
                  <a:pt x="8251" y="3874"/>
                  <a:pt x="8872" y="4151"/>
                  <a:pt x="9494" y="4151"/>
                </a:cubicBezTo>
                <a:cubicBezTo>
                  <a:pt x="10071" y="4151"/>
                  <a:pt x="10649" y="3913"/>
                  <a:pt x="11062" y="3431"/>
                </a:cubicBezTo>
                <a:cubicBezTo>
                  <a:pt x="11602" y="2786"/>
                  <a:pt x="12397" y="2409"/>
                  <a:pt x="13236" y="2402"/>
                </a:cubicBezTo>
                <a:lnTo>
                  <a:pt x="13373" y="2402"/>
                </a:lnTo>
                <a:cubicBezTo>
                  <a:pt x="14115" y="2409"/>
                  <a:pt x="14812" y="2760"/>
                  <a:pt x="15261" y="3353"/>
                </a:cubicBezTo>
                <a:cubicBezTo>
                  <a:pt x="15680" y="3890"/>
                  <a:pt x="16287" y="4150"/>
                  <a:pt x="16892" y="4150"/>
                </a:cubicBezTo>
                <a:cubicBezTo>
                  <a:pt x="17621" y="4150"/>
                  <a:pt x="18347" y="3770"/>
                  <a:pt x="18731" y="3040"/>
                </a:cubicBezTo>
                <a:cubicBezTo>
                  <a:pt x="19435" y="1712"/>
                  <a:pt x="18530" y="97"/>
                  <a:pt x="17026" y="6"/>
                </a:cubicBezTo>
                <a:cubicBezTo>
                  <a:pt x="16980" y="3"/>
                  <a:pt x="16935" y="2"/>
                  <a:pt x="16890" y="2"/>
                </a:cubicBezTo>
                <a:cubicBezTo>
                  <a:pt x="16249" y="2"/>
                  <a:pt x="15638" y="303"/>
                  <a:pt x="15248" y="820"/>
                </a:cubicBezTo>
                <a:cubicBezTo>
                  <a:pt x="14799" y="1406"/>
                  <a:pt x="14102" y="1751"/>
                  <a:pt x="13367" y="1751"/>
                </a:cubicBezTo>
                <a:lnTo>
                  <a:pt x="13236" y="1751"/>
                </a:lnTo>
                <a:cubicBezTo>
                  <a:pt x="12397" y="1738"/>
                  <a:pt x="11602" y="1367"/>
                  <a:pt x="11062" y="722"/>
                </a:cubicBezTo>
                <a:cubicBezTo>
                  <a:pt x="10649" y="240"/>
                  <a:pt x="10071" y="2"/>
                  <a:pt x="9494" y="2"/>
                </a:cubicBezTo>
                <a:cubicBezTo>
                  <a:pt x="8872" y="2"/>
                  <a:pt x="8251" y="279"/>
                  <a:pt x="7839" y="827"/>
                </a:cubicBezTo>
                <a:cubicBezTo>
                  <a:pt x="7403" y="1406"/>
                  <a:pt x="6726" y="1745"/>
                  <a:pt x="5997" y="1751"/>
                </a:cubicBezTo>
                <a:lnTo>
                  <a:pt x="5906" y="1751"/>
                </a:lnTo>
                <a:cubicBezTo>
                  <a:pt x="5033" y="1738"/>
                  <a:pt x="4206" y="1354"/>
                  <a:pt x="3640" y="696"/>
                </a:cubicBezTo>
                <a:cubicBezTo>
                  <a:pt x="3234" y="245"/>
                  <a:pt x="2664" y="1"/>
                  <a:pt x="2082" y="1"/>
                </a:cubicBezTo>
                <a:close/>
              </a:path>
            </a:pathLst>
          </a:custGeom>
          <a:solidFill>
            <a:srgbClr val="2E2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3"/>
          <p:cNvSpPr/>
          <p:nvPr/>
        </p:nvSpPr>
        <p:spPr>
          <a:xfrm rot="-5400000">
            <a:off x="4208178" y="4104771"/>
            <a:ext cx="244418" cy="244359"/>
          </a:xfrm>
          <a:custGeom>
            <a:avLst/>
            <a:gdLst/>
            <a:ahLst/>
            <a:cxnLst/>
            <a:rect l="l" t="t" r="r" b="b"/>
            <a:pathLst>
              <a:path w="4155" h="4154" extrusionOk="0">
                <a:moveTo>
                  <a:pt x="2077" y="0"/>
                </a:moveTo>
                <a:cubicBezTo>
                  <a:pt x="931" y="0"/>
                  <a:pt x="0" y="931"/>
                  <a:pt x="0" y="2077"/>
                </a:cubicBezTo>
                <a:cubicBezTo>
                  <a:pt x="0" y="3223"/>
                  <a:pt x="931" y="4154"/>
                  <a:pt x="2077" y="4154"/>
                </a:cubicBezTo>
                <a:cubicBezTo>
                  <a:pt x="3223" y="4154"/>
                  <a:pt x="4154" y="3223"/>
                  <a:pt x="4154" y="2077"/>
                </a:cubicBezTo>
                <a:cubicBezTo>
                  <a:pt x="4154" y="931"/>
                  <a:pt x="3223" y="0"/>
                  <a:pt x="207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3"/>
          <p:cNvSpPr/>
          <p:nvPr/>
        </p:nvSpPr>
        <p:spPr>
          <a:xfrm rot="-5400000">
            <a:off x="4618090" y="3668789"/>
            <a:ext cx="717018" cy="675135"/>
          </a:xfrm>
          <a:custGeom>
            <a:avLst/>
            <a:gdLst/>
            <a:ahLst/>
            <a:cxnLst/>
            <a:rect l="l" t="t" r="r" b="b"/>
            <a:pathLst>
              <a:path w="12189" h="11477" extrusionOk="0">
                <a:moveTo>
                  <a:pt x="2333" y="0"/>
                </a:moveTo>
                <a:cubicBezTo>
                  <a:pt x="1473" y="0"/>
                  <a:pt x="700" y="544"/>
                  <a:pt x="397" y="1355"/>
                </a:cubicBezTo>
                <a:cubicBezTo>
                  <a:pt x="98" y="2181"/>
                  <a:pt x="345" y="3106"/>
                  <a:pt x="1016" y="3666"/>
                </a:cubicBezTo>
                <a:cubicBezTo>
                  <a:pt x="1648" y="4187"/>
                  <a:pt x="2019" y="4968"/>
                  <a:pt x="2019" y="5788"/>
                </a:cubicBezTo>
                <a:lnTo>
                  <a:pt x="2019" y="5821"/>
                </a:lnTo>
                <a:cubicBezTo>
                  <a:pt x="2012" y="6583"/>
                  <a:pt x="1654" y="7305"/>
                  <a:pt x="1049" y="7781"/>
                </a:cubicBezTo>
                <a:cubicBezTo>
                  <a:pt x="85" y="8549"/>
                  <a:pt x="0" y="9994"/>
                  <a:pt x="879" y="10867"/>
                </a:cubicBezTo>
                <a:cubicBezTo>
                  <a:pt x="1285" y="11276"/>
                  <a:pt x="1814" y="11476"/>
                  <a:pt x="2342" y="11476"/>
                </a:cubicBezTo>
                <a:cubicBezTo>
                  <a:pt x="2948" y="11476"/>
                  <a:pt x="3551" y="11212"/>
                  <a:pt x="3965" y="10697"/>
                </a:cubicBezTo>
                <a:cubicBezTo>
                  <a:pt x="4434" y="10092"/>
                  <a:pt x="5157" y="9734"/>
                  <a:pt x="5925" y="9727"/>
                </a:cubicBezTo>
                <a:cubicBezTo>
                  <a:pt x="6765" y="9734"/>
                  <a:pt x="7559" y="10111"/>
                  <a:pt x="8093" y="10749"/>
                </a:cubicBezTo>
                <a:cubicBezTo>
                  <a:pt x="8514" y="11239"/>
                  <a:pt x="9093" y="11473"/>
                  <a:pt x="9667" y="11473"/>
                </a:cubicBezTo>
                <a:cubicBezTo>
                  <a:pt x="10415" y="11473"/>
                  <a:pt x="11155" y="11075"/>
                  <a:pt x="11531" y="10320"/>
                </a:cubicBezTo>
                <a:cubicBezTo>
                  <a:pt x="12188" y="8992"/>
                  <a:pt x="11277" y="7416"/>
                  <a:pt x="9799" y="7325"/>
                </a:cubicBezTo>
                <a:lnTo>
                  <a:pt x="9792" y="7331"/>
                </a:lnTo>
                <a:cubicBezTo>
                  <a:pt x="9745" y="7328"/>
                  <a:pt x="9698" y="7327"/>
                  <a:pt x="9652" y="7327"/>
                </a:cubicBezTo>
                <a:cubicBezTo>
                  <a:pt x="9039" y="7327"/>
                  <a:pt x="8460" y="7602"/>
                  <a:pt x="8067" y="8080"/>
                </a:cubicBezTo>
                <a:cubicBezTo>
                  <a:pt x="7533" y="8712"/>
                  <a:pt x="6752" y="9076"/>
                  <a:pt x="5925" y="9076"/>
                </a:cubicBezTo>
                <a:cubicBezTo>
                  <a:pt x="5163" y="9070"/>
                  <a:pt x="4441" y="8718"/>
                  <a:pt x="3972" y="8113"/>
                </a:cubicBezTo>
                <a:cubicBezTo>
                  <a:pt x="3874" y="7995"/>
                  <a:pt x="3770" y="7885"/>
                  <a:pt x="3653" y="7787"/>
                </a:cubicBezTo>
                <a:cubicBezTo>
                  <a:pt x="3041" y="7305"/>
                  <a:pt x="2676" y="6570"/>
                  <a:pt x="2670" y="5788"/>
                </a:cubicBezTo>
                <a:cubicBezTo>
                  <a:pt x="2663" y="4981"/>
                  <a:pt x="3021" y="4206"/>
                  <a:pt x="3646" y="3692"/>
                </a:cubicBezTo>
                <a:cubicBezTo>
                  <a:pt x="4330" y="3145"/>
                  <a:pt x="4597" y="2227"/>
                  <a:pt x="4304" y="1394"/>
                </a:cubicBezTo>
                <a:cubicBezTo>
                  <a:pt x="4017" y="567"/>
                  <a:pt x="3243" y="7"/>
                  <a:pt x="2364" y="0"/>
                </a:cubicBezTo>
                <a:cubicBezTo>
                  <a:pt x="2353" y="0"/>
                  <a:pt x="2343" y="0"/>
                  <a:pt x="233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003000" y="4420400"/>
            <a:ext cx="399000" cy="1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>
              <a:buNone/>
              <a:defRPr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ctr">
              <a:buNone/>
              <a:defRPr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ctr">
              <a:buNone/>
              <a:defRPr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ctr">
              <a:buNone/>
              <a:defRPr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ctr">
              <a:buNone/>
              <a:defRPr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ctr">
              <a:buNone/>
              <a:defRPr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ctr">
              <a:buNone/>
              <a:defRPr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ctr">
              <a:buNone/>
              <a:defRPr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62" r:id="rId4"/>
    <p:sldLayoutId id="2147483678" r:id="rId5"/>
    <p:sldLayoutId id="2147483679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tm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m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6"/>
          <p:cNvSpPr txBox="1">
            <a:spLocks noGrp="1"/>
          </p:cNvSpPr>
          <p:nvPr>
            <p:ph type="ctrTitle"/>
          </p:nvPr>
        </p:nvSpPr>
        <p:spPr>
          <a:xfrm>
            <a:off x="492114" y="810419"/>
            <a:ext cx="8201654" cy="6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dirty="0"/>
              <a:t>Natural Language Processing </a:t>
            </a:r>
            <a:endParaRPr sz="3800" dirty="0"/>
          </a:p>
        </p:txBody>
      </p:sp>
      <p:sp>
        <p:nvSpPr>
          <p:cNvPr id="403" name="Google Shape;403;p36"/>
          <p:cNvSpPr txBox="1">
            <a:spLocks noGrp="1"/>
          </p:cNvSpPr>
          <p:nvPr>
            <p:ph type="subTitle" idx="1"/>
          </p:nvPr>
        </p:nvSpPr>
        <p:spPr>
          <a:xfrm>
            <a:off x="1974923" y="3789687"/>
            <a:ext cx="3861900" cy="41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Supervised by </a:t>
            </a:r>
            <a:r>
              <a:rPr lang="en-US" dirty="0" err="1"/>
              <a:t>Dr.Mejda</a:t>
            </a:r>
            <a:r>
              <a:rPr lang="en-US" dirty="0"/>
              <a:t> </a:t>
            </a:r>
            <a:r>
              <a:rPr lang="en-US" dirty="0" err="1"/>
              <a:t>AlQahtani</a:t>
            </a:r>
            <a:endParaRPr dirty="0"/>
          </a:p>
        </p:txBody>
      </p:sp>
      <p:sp>
        <p:nvSpPr>
          <p:cNvPr id="405" name="Google Shape;405;p36"/>
          <p:cNvSpPr/>
          <p:nvPr/>
        </p:nvSpPr>
        <p:spPr>
          <a:xfrm>
            <a:off x="1800388" y="3964253"/>
            <a:ext cx="113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07" name="Google Shape;407;p36"/>
          <p:cNvSpPr txBox="1">
            <a:spLocks noGrp="1"/>
          </p:cNvSpPr>
          <p:nvPr>
            <p:ph type="subTitle" idx="3"/>
          </p:nvPr>
        </p:nvSpPr>
        <p:spPr>
          <a:xfrm>
            <a:off x="1190431" y="1425092"/>
            <a:ext cx="6459857" cy="45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2000" dirty="0">
                <a:solidFill>
                  <a:srgbClr val="C00000"/>
                </a:solidFill>
              </a:rPr>
              <a:t>Chatbot for General Saudi Department of Traffic   </a:t>
            </a:r>
            <a:endParaRPr sz="2000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A8B002-7F1A-7A4C-816C-C7DA13C86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15792" cy="654086"/>
          </a:xfrm>
          <a:prstGeom prst="rect">
            <a:avLst/>
          </a:prstGeom>
        </p:spPr>
      </p:pic>
      <p:sp>
        <p:nvSpPr>
          <p:cNvPr id="14" name="Google Shape;405;p36">
            <a:extLst>
              <a:ext uri="{FF2B5EF4-FFF2-40B4-BE49-F238E27FC236}">
                <a16:creationId xmlns:a16="http://schemas.microsoft.com/office/drawing/2014/main" id="{5A64C009-B738-024F-AFFF-340578613E94}"/>
              </a:ext>
            </a:extLst>
          </p:cNvPr>
          <p:cNvSpPr/>
          <p:nvPr/>
        </p:nvSpPr>
        <p:spPr>
          <a:xfrm>
            <a:off x="1092605" y="1612960"/>
            <a:ext cx="113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" name="Google Shape;404;p36">
            <a:extLst>
              <a:ext uri="{FF2B5EF4-FFF2-40B4-BE49-F238E27FC236}">
                <a16:creationId xmlns:a16="http://schemas.microsoft.com/office/drawing/2014/main" id="{8F56F7C0-F2C1-BB44-ADA3-AE3062EE8212}"/>
              </a:ext>
            </a:extLst>
          </p:cNvPr>
          <p:cNvSpPr txBox="1">
            <a:spLocks/>
          </p:cNvSpPr>
          <p:nvPr/>
        </p:nvSpPr>
        <p:spPr>
          <a:xfrm>
            <a:off x="2137982" y="2253394"/>
            <a:ext cx="2584035" cy="1129583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"/>
              <a:buNone/>
              <a:defRPr sz="20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"/>
              <a:buNone/>
              <a:defRPr sz="2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"/>
              <a:buNone/>
              <a:defRPr sz="2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"/>
              <a:buNone/>
              <a:defRPr sz="2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"/>
              <a:buNone/>
              <a:defRPr sz="2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"/>
              <a:buNone/>
              <a:defRPr sz="2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"/>
              <a:buNone/>
              <a:defRPr sz="2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"/>
              <a:buNone/>
              <a:defRPr sz="2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"/>
              <a:buNone/>
              <a:defRPr sz="2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300" dirty="0"/>
              <a:t>Ghadeer Ali</a:t>
            </a:r>
          </a:p>
          <a:p>
            <a:pPr>
              <a:lnSpc>
                <a:spcPct val="150000"/>
              </a:lnSpc>
            </a:pPr>
            <a:r>
              <a:rPr lang="en-US" sz="1300" dirty="0" err="1"/>
              <a:t>Ghalia</a:t>
            </a:r>
            <a:r>
              <a:rPr lang="en-US" sz="1300" dirty="0"/>
              <a:t> Maher</a:t>
            </a:r>
          </a:p>
          <a:p>
            <a:pPr>
              <a:lnSpc>
                <a:spcPct val="150000"/>
              </a:lnSpc>
            </a:pPr>
            <a:r>
              <a:rPr lang="en-US" sz="1300" dirty="0"/>
              <a:t>Jamilah </a:t>
            </a:r>
            <a:r>
              <a:rPr lang="en-US" sz="1300" dirty="0" err="1"/>
              <a:t>Rabeh</a:t>
            </a:r>
            <a:endParaRPr lang="en-US" sz="1300" dirty="0"/>
          </a:p>
          <a:p>
            <a:pPr>
              <a:lnSpc>
                <a:spcPct val="150000"/>
              </a:lnSpc>
            </a:pPr>
            <a:r>
              <a:rPr lang="en-US" sz="1300" dirty="0"/>
              <a:t>Mohammed </a:t>
            </a:r>
            <a:r>
              <a:rPr lang="en-US" sz="1300" dirty="0" err="1"/>
              <a:t>Alajmi</a:t>
            </a:r>
            <a:endParaRPr lang="en-US" sz="1300" dirty="0"/>
          </a:p>
          <a:p>
            <a:pPr>
              <a:lnSpc>
                <a:spcPct val="150000"/>
              </a:lnSpc>
            </a:pPr>
            <a:r>
              <a:rPr lang="en-US" sz="1300" dirty="0"/>
              <a:t>Mohammed </a:t>
            </a:r>
            <a:r>
              <a:rPr lang="en-US" sz="1300" dirty="0" err="1"/>
              <a:t>Almalki</a:t>
            </a:r>
            <a:endParaRPr lang="en-US" sz="1300" dirty="0"/>
          </a:p>
          <a:p>
            <a:pPr>
              <a:lnSpc>
                <a:spcPct val="150000"/>
              </a:lnSpc>
            </a:pPr>
            <a:r>
              <a:rPr lang="en-US" sz="1300" dirty="0" err="1"/>
              <a:t>Yehya</a:t>
            </a:r>
            <a:r>
              <a:rPr lang="en-US" sz="1300" dirty="0"/>
              <a:t> </a:t>
            </a:r>
            <a:r>
              <a:rPr lang="en-US" sz="1300" dirty="0" err="1"/>
              <a:t>Alyoubi</a:t>
            </a:r>
            <a:endParaRPr lang="en-US" sz="13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714DDC-2C25-9146-9143-664A90893CC4}"/>
              </a:ext>
            </a:extLst>
          </p:cNvPr>
          <p:cNvSpPr txBox="1"/>
          <p:nvPr/>
        </p:nvSpPr>
        <p:spPr>
          <a:xfrm rot="20069993">
            <a:off x="8216733" y="1487548"/>
            <a:ext cx="1167307" cy="1938992"/>
          </a:xfrm>
          <a:prstGeom prst="rect">
            <a:avLst/>
          </a:prstGeom>
          <a:noFill/>
          <a:ln>
            <a:solidFill>
              <a:srgbClr val="EFEFEF">
                <a:alpha val="6275"/>
              </a:srgbClr>
            </a:solidFill>
          </a:ln>
          <a:effectLst>
            <a:reflection stA="90334" endPos="90351" dist="508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ar-SA" sz="12000" dirty="0" err="1">
                <a:solidFill>
                  <a:srgbClr val="E0DEE1"/>
                </a:solidFill>
              </a:rPr>
              <a:t>ي</a:t>
            </a:r>
            <a:endParaRPr lang="en-SA" sz="12000" dirty="0">
              <a:solidFill>
                <a:srgbClr val="E0DEE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CABFED-196A-B748-9DBA-6F8455F1C4EF}"/>
              </a:ext>
            </a:extLst>
          </p:cNvPr>
          <p:cNvSpPr txBox="1"/>
          <p:nvPr/>
        </p:nvSpPr>
        <p:spPr>
          <a:xfrm rot="21260811">
            <a:off x="7884203" y="860180"/>
            <a:ext cx="819455" cy="1938992"/>
          </a:xfrm>
          <a:prstGeom prst="rect">
            <a:avLst/>
          </a:prstGeom>
          <a:noFill/>
          <a:ln>
            <a:solidFill>
              <a:srgbClr val="EFEFEF">
                <a:alpha val="6275"/>
              </a:srgbClr>
            </a:solidFill>
          </a:ln>
          <a:effectLst>
            <a:reflection stA="90334" endPos="90351" dist="508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ar-SA" sz="12000" dirty="0" err="1">
                <a:solidFill>
                  <a:srgbClr val="E3E3E8"/>
                </a:solidFill>
                <a:cs typeface="+mj-cs"/>
              </a:rPr>
              <a:t>ء</a:t>
            </a:r>
            <a:endParaRPr lang="en-SA" sz="12000" dirty="0">
              <a:solidFill>
                <a:srgbClr val="E3E3E8"/>
              </a:solidFill>
              <a:cs typeface="+mj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2EB4B0-72E4-9846-9864-6CD254A52C31}"/>
              </a:ext>
            </a:extLst>
          </p:cNvPr>
          <p:cNvSpPr txBox="1"/>
          <p:nvPr/>
        </p:nvSpPr>
        <p:spPr>
          <a:xfrm rot="2068913">
            <a:off x="7278546" y="3816169"/>
            <a:ext cx="1874231" cy="1938992"/>
          </a:xfrm>
          <a:prstGeom prst="rect">
            <a:avLst/>
          </a:prstGeom>
          <a:noFill/>
          <a:ln>
            <a:solidFill>
              <a:srgbClr val="EFEFEF">
                <a:alpha val="6275"/>
              </a:srgbClr>
            </a:solidFill>
          </a:ln>
          <a:effectLst>
            <a:reflection stA="90334" endPos="90351" dist="508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ar-SA" sz="12000" dirty="0">
                <a:solidFill>
                  <a:srgbClr val="D0D0D0">
                    <a:alpha val="96000"/>
                  </a:srgbClr>
                </a:solidFill>
                <a:cs typeface="+mj-cs"/>
              </a:rPr>
              <a:t>ص</a:t>
            </a:r>
            <a:endParaRPr lang="en-SA" sz="12000" dirty="0">
              <a:solidFill>
                <a:srgbClr val="D0D0D0">
                  <a:alpha val="96000"/>
                </a:srgbClr>
              </a:solidFill>
              <a:cs typeface="+mj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2DDB37-9BA5-7942-AFCD-D5CA799A5CEE}"/>
              </a:ext>
            </a:extLst>
          </p:cNvPr>
          <p:cNvSpPr txBox="1"/>
          <p:nvPr/>
        </p:nvSpPr>
        <p:spPr>
          <a:xfrm rot="1180363">
            <a:off x="7889748" y="-315411"/>
            <a:ext cx="994183" cy="1938992"/>
          </a:xfrm>
          <a:prstGeom prst="rect">
            <a:avLst/>
          </a:prstGeom>
          <a:noFill/>
          <a:ln>
            <a:solidFill>
              <a:srgbClr val="EFEFEF">
                <a:alpha val="6275"/>
              </a:srgbClr>
            </a:solidFill>
          </a:ln>
          <a:effectLst>
            <a:reflection stA="90334" endPos="90351" dist="508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ar-SA" sz="12000" dirty="0">
                <a:solidFill>
                  <a:srgbClr val="D0D0D0">
                    <a:alpha val="96000"/>
                  </a:srgbClr>
                </a:solidFill>
                <a:cs typeface="+mj-cs"/>
              </a:rPr>
              <a:t>ن</a:t>
            </a:r>
            <a:endParaRPr lang="en-SA" sz="12000" dirty="0">
              <a:solidFill>
                <a:srgbClr val="D0D0D0">
                  <a:alpha val="96000"/>
                </a:srgbClr>
              </a:solidFill>
              <a:cs typeface="+mj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31B022-F4E6-414A-9C5A-6027D4B76638}"/>
              </a:ext>
            </a:extLst>
          </p:cNvPr>
          <p:cNvSpPr txBox="1"/>
          <p:nvPr/>
        </p:nvSpPr>
        <p:spPr>
          <a:xfrm rot="20713140">
            <a:off x="8242871" y="2564776"/>
            <a:ext cx="1439818" cy="2862322"/>
          </a:xfrm>
          <a:prstGeom prst="rect">
            <a:avLst/>
          </a:prstGeom>
          <a:noFill/>
          <a:ln>
            <a:solidFill>
              <a:srgbClr val="EFEFEF">
                <a:alpha val="6275"/>
              </a:srgbClr>
            </a:solidFill>
          </a:ln>
          <a:effectLst>
            <a:reflection stA="90334" endPos="90351" dist="508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ar-SA" sz="18000" b="1" dirty="0" err="1">
                <a:solidFill>
                  <a:srgbClr val="E3E3E8">
                    <a:alpha val="96000"/>
                  </a:srgbClr>
                </a:solidFill>
                <a:cs typeface="+mj-cs"/>
              </a:rPr>
              <a:t>ع</a:t>
            </a:r>
            <a:endParaRPr lang="en-SA" sz="18000" b="1" dirty="0">
              <a:solidFill>
                <a:srgbClr val="E3E3E8">
                  <a:alpha val="96000"/>
                </a:srgbClr>
              </a:solidFill>
              <a:cs typeface="+mj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4C8C18-0241-D440-AE80-7C740D2A4BDB}"/>
              </a:ext>
            </a:extLst>
          </p:cNvPr>
          <p:cNvSpPr txBox="1"/>
          <p:nvPr/>
        </p:nvSpPr>
        <p:spPr>
          <a:xfrm rot="19870309">
            <a:off x="7364462" y="-420181"/>
            <a:ext cx="881973" cy="1631216"/>
          </a:xfrm>
          <a:prstGeom prst="rect">
            <a:avLst/>
          </a:prstGeom>
          <a:noFill/>
          <a:ln>
            <a:solidFill>
              <a:srgbClr val="EFEFEF">
                <a:alpha val="6275"/>
              </a:srgbClr>
            </a:solidFill>
          </a:ln>
          <a:effectLst>
            <a:reflection stA="90334" endPos="90351" dist="508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ar-SA" sz="10000" dirty="0" err="1">
                <a:solidFill>
                  <a:srgbClr val="D0D0D0">
                    <a:alpha val="96000"/>
                  </a:srgbClr>
                </a:solidFill>
                <a:cs typeface="+mj-cs"/>
              </a:rPr>
              <a:t>ع</a:t>
            </a:r>
            <a:endParaRPr lang="en-SA" sz="10000" dirty="0">
              <a:solidFill>
                <a:srgbClr val="D0D0D0">
                  <a:alpha val="96000"/>
                </a:srgbClr>
              </a:solidFill>
              <a:cs typeface="+mj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A7169E-D75E-1340-B67E-662ED6A97D4E}"/>
              </a:ext>
            </a:extLst>
          </p:cNvPr>
          <p:cNvSpPr txBox="1"/>
          <p:nvPr/>
        </p:nvSpPr>
        <p:spPr>
          <a:xfrm rot="679729">
            <a:off x="8366817" y="-761761"/>
            <a:ext cx="930063" cy="1631216"/>
          </a:xfrm>
          <a:prstGeom prst="rect">
            <a:avLst/>
          </a:prstGeom>
          <a:noFill/>
          <a:ln>
            <a:solidFill>
              <a:srgbClr val="EFEFEF">
                <a:alpha val="6275"/>
              </a:srgbClr>
            </a:solidFill>
          </a:ln>
          <a:effectLst>
            <a:reflection stA="90334" endPos="90351" dist="508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ar-SA" sz="10000" dirty="0" err="1">
                <a:solidFill>
                  <a:srgbClr val="D0D0D0">
                    <a:alpha val="96000"/>
                  </a:srgbClr>
                </a:solidFill>
                <a:cs typeface="+mj-cs"/>
              </a:rPr>
              <a:t>ظ</a:t>
            </a:r>
            <a:endParaRPr lang="en-SA" sz="10000" dirty="0">
              <a:solidFill>
                <a:srgbClr val="D0D0D0">
                  <a:alpha val="96000"/>
                </a:srgbClr>
              </a:solidFill>
              <a:cs typeface="+mj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413932-3484-5744-B854-D0C5E65FCB4D}"/>
              </a:ext>
            </a:extLst>
          </p:cNvPr>
          <p:cNvSpPr txBox="1"/>
          <p:nvPr/>
        </p:nvSpPr>
        <p:spPr>
          <a:xfrm rot="20455077">
            <a:off x="7337685" y="3503358"/>
            <a:ext cx="906017" cy="1631216"/>
          </a:xfrm>
          <a:prstGeom prst="rect">
            <a:avLst/>
          </a:prstGeom>
          <a:noFill/>
          <a:ln>
            <a:solidFill>
              <a:srgbClr val="EFEFEF">
                <a:alpha val="6275"/>
              </a:srgbClr>
            </a:solidFill>
          </a:ln>
          <a:effectLst>
            <a:reflection stA="90334" endPos="90351" dist="508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ar-SA" sz="10000" dirty="0" err="1">
                <a:solidFill>
                  <a:srgbClr val="E0DEE1">
                    <a:alpha val="96000"/>
                  </a:srgbClr>
                </a:solidFill>
                <a:cs typeface="+mj-cs"/>
              </a:rPr>
              <a:t>ج</a:t>
            </a:r>
            <a:endParaRPr lang="en-SA" sz="10000" dirty="0">
              <a:solidFill>
                <a:srgbClr val="E0DEE1">
                  <a:alpha val="96000"/>
                </a:srgbClr>
              </a:solidFill>
              <a:cs typeface="+mj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4CD39C-2A8B-D347-BF8F-A2258902008D}"/>
              </a:ext>
            </a:extLst>
          </p:cNvPr>
          <p:cNvSpPr txBox="1"/>
          <p:nvPr/>
        </p:nvSpPr>
        <p:spPr>
          <a:xfrm rot="1752375">
            <a:off x="-1481380" y="-132309"/>
            <a:ext cx="2577950" cy="2708434"/>
          </a:xfrm>
          <a:prstGeom prst="rect">
            <a:avLst/>
          </a:prstGeom>
          <a:noFill/>
          <a:ln>
            <a:solidFill>
              <a:srgbClr val="EFEFEF">
                <a:alpha val="6275"/>
              </a:srgbClr>
            </a:solidFill>
          </a:ln>
          <a:effectLst>
            <a:reflection stA="90334" endPos="90351" dist="508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ar-SA" sz="17000" dirty="0" err="1">
                <a:solidFill>
                  <a:srgbClr val="D0D0D0">
                    <a:alpha val="96000"/>
                  </a:srgbClr>
                </a:solidFill>
              </a:rPr>
              <a:t>ض</a:t>
            </a:r>
            <a:endParaRPr lang="en-SA" sz="17000" dirty="0">
              <a:solidFill>
                <a:srgbClr val="D0D0D0">
                  <a:alpha val="96000"/>
                </a:srgb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0047C7-ACD3-6849-9233-6067691B5A7C}"/>
              </a:ext>
            </a:extLst>
          </p:cNvPr>
          <p:cNvSpPr txBox="1"/>
          <p:nvPr/>
        </p:nvSpPr>
        <p:spPr>
          <a:xfrm rot="1163770">
            <a:off x="-12520" y="2010102"/>
            <a:ext cx="1165850" cy="1938992"/>
          </a:xfrm>
          <a:prstGeom prst="rect">
            <a:avLst/>
          </a:prstGeom>
          <a:noFill/>
          <a:ln>
            <a:solidFill>
              <a:srgbClr val="EFEFEF">
                <a:alpha val="6275"/>
              </a:srgbClr>
            </a:solidFill>
          </a:ln>
          <a:effectLst>
            <a:reflection stA="90334" endPos="90351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ar-SA" sz="12000" dirty="0">
                <a:solidFill>
                  <a:srgbClr val="D0D0D0">
                    <a:alpha val="96000"/>
                  </a:srgbClr>
                </a:solidFill>
              </a:rPr>
              <a:t>ن</a:t>
            </a:r>
            <a:endParaRPr lang="en-SA" sz="12000" dirty="0">
              <a:solidFill>
                <a:srgbClr val="D0D0D0">
                  <a:alpha val="96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327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53"/>
          <p:cNvSpPr txBox="1">
            <a:spLocks noGrp="1"/>
          </p:cNvSpPr>
          <p:nvPr>
            <p:ph type="sldNum" idx="12"/>
          </p:nvPr>
        </p:nvSpPr>
        <p:spPr>
          <a:xfrm>
            <a:off x="8003000" y="4420400"/>
            <a:ext cx="399000" cy="1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6A06F7-2099-984B-AFCD-C95AB386D81B}"/>
              </a:ext>
            </a:extLst>
          </p:cNvPr>
          <p:cNvSpPr txBox="1"/>
          <p:nvPr/>
        </p:nvSpPr>
        <p:spPr>
          <a:xfrm>
            <a:off x="8437856" y="611717"/>
            <a:ext cx="636713" cy="2708434"/>
          </a:xfrm>
          <a:prstGeom prst="rect">
            <a:avLst/>
          </a:prstGeom>
          <a:noFill/>
          <a:ln>
            <a:solidFill>
              <a:srgbClr val="EFEFEF">
                <a:alpha val="6275"/>
              </a:srgbClr>
            </a:solidFill>
          </a:ln>
          <a:effectLst>
            <a:reflection stA="90334" endPos="90351" dist="508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ar-SA" sz="17000" dirty="0" err="1">
                <a:solidFill>
                  <a:srgbClr val="D0D0D0">
                    <a:alpha val="96000"/>
                  </a:srgbClr>
                </a:solidFill>
              </a:rPr>
              <a:t>أ</a:t>
            </a:r>
            <a:endParaRPr lang="en-SA" sz="17000" dirty="0">
              <a:solidFill>
                <a:srgbClr val="D0D0D0">
                  <a:alpha val="96000"/>
                </a:srgb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DC9A4D-152D-0546-80D3-230713B87210}"/>
              </a:ext>
            </a:extLst>
          </p:cNvPr>
          <p:cNvSpPr txBox="1"/>
          <p:nvPr/>
        </p:nvSpPr>
        <p:spPr>
          <a:xfrm>
            <a:off x="-646858" y="2366499"/>
            <a:ext cx="2577950" cy="2708434"/>
          </a:xfrm>
          <a:prstGeom prst="rect">
            <a:avLst/>
          </a:prstGeom>
          <a:noFill/>
          <a:ln>
            <a:solidFill>
              <a:srgbClr val="EFEFEF">
                <a:alpha val="6275"/>
              </a:srgbClr>
            </a:solidFill>
          </a:ln>
          <a:effectLst>
            <a:reflection stA="90334" endPos="90351" dist="508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ar-SA" sz="17000" dirty="0" err="1">
                <a:solidFill>
                  <a:srgbClr val="D0D0D0">
                    <a:alpha val="96000"/>
                  </a:srgbClr>
                </a:solidFill>
              </a:rPr>
              <a:t>ض</a:t>
            </a:r>
            <a:endParaRPr lang="en-SA" sz="17000" dirty="0">
              <a:solidFill>
                <a:srgbClr val="D0D0D0">
                  <a:alpha val="96000"/>
                </a:srgb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9160C8-1F0A-534D-B088-613CB6A21091}"/>
              </a:ext>
            </a:extLst>
          </p:cNvPr>
          <p:cNvSpPr txBox="1"/>
          <p:nvPr/>
        </p:nvSpPr>
        <p:spPr>
          <a:xfrm rot="1163770">
            <a:off x="-335703" y="2125691"/>
            <a:ext cx="1165850" cy="1938992"/>
          </a:xfrm>
          <a:prstGeom prst="rect">
            <a:avLst/>
          </a:prstGeom>
          <a:noFill/>
          <a:ln>
            <a:solidFill>
              <a:srgbClr val="EFEFEF">
                <a:alpha val="6275"/>
              </a:srgbClr>
            </a:solidFill>
          </a:ln>
          <a:effectLst>
            <a:reflection stA="90334" endPos="90351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ar-SA" sz="12000" dirty="0">
                <a:solidFill>
                  <a:srgbClr val="D0D0D0">
                    <a:alpha val="96000"/>
                  </a:srgbClr>
                </a:solidFill>
              </a:rPr>
              <a:t>ن</a:t>
            </a:r>
            <a:endParaRPr lang="en-SA" sz="12000" dirty="0">
              <a:solidFill>
                <a:srgbClr val="D0D0D0">
                  <a:alpha val="96000"/>
                </a:srgb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EFF0904-790B-1040-9C5C-67289D6C65AB}"/>
              </a:ext>
            </a:extLst>
          </p:cNvPr>
          <p:cNvSpPr txBox="1"/>
          <p:nvPr/>
        </p:nvSpPr>
        <p:spPr>
          <a:xfrm rot="20069993">
            <a:off x="8190606" y="1385135"/>
            <a:ext cx="1167307" cy="1938992"/>
          </a:xfrm>
          <a:prstGeom prst="rect">
            <a:avLst/>
          </a:prstGeom>
          <a:noFill/>
          <a:ln>
            <a:solidFill>
              <a:srgbClr val="EFEFEF">
                <a:alpha val="6275"/>
              </a:srgbClr>
            </a:solidFill>
          </a:ln>
          <a:effectLst>
            <a:reflection stA="90334" endPos="90351" dist="508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ar-SA" sz="12000" dirty="0" err="1">
                <a:solidFill>
                  <a:srgbClr val="D0D0D0">
                    <a:alpha val="96000"/>
                  </a:srgbClr>
                </a:solidFill>
              </a:rPr>
              <a:t>ي</a:t>
            </a:r>
            <a:endParaRPr lang="en-SA" sz="12000" dirty="0">
              <a:solidFill>
                <a:srgbClr val="D0D0D0">
                  <a:alpha val="96000"/>
                </a:srgbClr>
              </a:solidFill>
            </a:endParaRPr>
          </a:p>
        </p:txBody>
      </p:sp>
      <p:sp>
        <p:nvSpPr>
          <p:cNvPr id="35" name="Google Shape;419;p38">
            <a:extLst>
              <a:ext uri="{FF2B5EF4-FFF2-40B4-BE49-F238E27FC236}">
                <a16:creationId xmlns:a16="http://schemas.microsoft.com/office/drawing/2014/main" id="{52088B3F-BBB8-9C4E-8EC1-03CBB3BC09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4889" y="186368"/>
            <a:ext cx="7053943" cy="921000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1"/>
            <a:r>
              <a:rPr lang="en-US" sz="3200" dirty="0">
                <a:solidFill>
                  <a:srgbClr val="C00000"/>
                </a:solidFill>
              </a:rPr>
              <a:t>Third Model</a:t>
            </a:r>
            <a:br>
              <a:rPr lang="en-US" sz="3200" dirty="0">
                <a:solidFill>
                  <a:srgbClr val="C00000"/>
                </a:solidFill>
              </a:rPr>
            </a:br>
            <a:r>
              <a:rPr lang="en-US" sz="2200" dirty="0"/>
              <a:t>BERT_for_Arabic_Topic_Modeling_ACLing2021</a:t>
            </a:r>
            <a:endParaRPr sz="2200" dirty="0">
              <a:solidFill>
                <a:srgbClr val="C000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E1B94AF-FF7F-DD47-9BF2-7EC677E870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130" y="1213705"/>
            <a:ext cx="3301477" cy="320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102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53"/>
          <p:cNvSpPr txBox="1">
            <a:spLocks noGrp="1"/>
          </p:cNvSpPr>
          <p:nvPr>
            <p:ph type="sldNum" idx="12"/>
          </p:nvPr>
        </p:nvSpPr>
        <p:spPr>
          <a:xfrm>
            <a:off x="8003000" y="4420400"/>
            <a:ext cx="399000" cy="1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6A06F7-2099-984B-AFCD-C95AB386D81B}"/>
              </a:ext>
            </a:extLst>
          </p:cNvPr>
          <p:cNvSpPr txBox="1"/>
          <p:nvPr/>
        </p:nvSpPr>
        <p:spPr>
          <a:xfrm>
            <a:off x="8437856" y="611717"/>
            <a:ext cx="636713" cy="2708434"/>
          </a:xfrm>
          <a:prstGeom prst="rect">
            <a:avLst/>
          </a:prstGeom>
          <a:noFill/>
          <a:ln>
            <a:solidFill>
              <a:srgbClr val="EFEFEF">
                <a:alpha val="6275"/>
              </a:srgbClr>
            </a:solidFill>
          </a:ln>
          <a:effectLst>
            <a:reflection stA="90334" endPos="90351" dist="508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ar-SA" sz="17000" dirty="0" err="1">
                <a:solidFill>
                  <a:srgbClr val="D0D0D0">
                    <a:alpha val="96000"/>
                  </a:srgbClr>
                </a:solidFill>
              </a:rPr>
              <a:t>أ</a:t>
            </a:r>
            <a:endParaRPr lang="en-SA" sz="17000" dirty="0">
              <a:solidFill>
                <a:srgbClr val="D0D0D0">
                  <a:alpha val="96000"/>
                </a:srgb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DC9A4D-152D-0546-80D3-230713B87210}"/>
              </a:ext>
            </a:extLst>
          </p:cNvPr>
          <p:cNvSpPr txBox="1"/>
          <p:nvPr/>
        </p:nvSpPr>
        <p:spPr>
          <a:xfrm>
            <a:off x="-646858" y="2366499"/>
            <a:ext cx="2577950" cy="2708434"/>
          </a:xfrm>
          <a:prstGeom prst="rect">
            <a:avLst/>
          </a:prstGeom>
          <a:noFill/>
          <a:ln>
            <a:solidFill>
              <a:srgbClr val="EFEFEF">
                <a:alpha val="6275"/>
              </a:srgbClr>
            </a:solidFill>
          </a:ln>
          <a:effectLst>
            <a:reflection stA="90334" endPos="90351" dist="508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ar-SA" sz="17000" dirty="0" err="1">
                <a:solidFill>
                  <a:srgbClr val="D0D0D0">
                    <a:alpha val="96000"/>
                  </a:srgbClr>
                </a:solidFill>
              </a:rPr>
              <a:t>ض</a:t>
            </a:r>
            <a:endParaRPr lang="en-SA" sz="17000" dirty="0">
              <a:solidFill>
                <a:srgbClr val="D0D0D0">
                  <a:alpha val="96000"/>
                </a:srgb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9160C8-1F0A-534D-B088-613CB6A21091}"/>
              </a:ext>
            </a:extLst>
          </p:cNvPr>
          <p:cNvSpPr txBox="1"/>
          <p:nvPr/>
        </p:nvSpPr>
        <p:spPr>
          <a:xfrm rot="1163770">
            <a:off x="-335703" y="2125691"/>
            <a:ext cx="1165850" cy="1938992"/>
          </a:xfrm>
          <a:prstGeom prst="rect">
            <a:avLst/>
          </a:prstGeom>
          <a:noFill/>
          <a:ln>
            <a:solidFill>
              <a:srgbClr val="EFEFEF">
                <a:alpha val="6275"/>
              </a:srgbClr>
            </a:solidFill>
          </a:ln>
          <a:effectLst>
            <a:reflection stA="90334" endPos="90351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ar-SA" sz="12000" dirty="0">
                <a:solidFill>
                  <a:srgbClr val="D0D0D0">
                    <a:alpha val="96000"/>
                  </a:srgbClr>
                </a:solidFill>
              </a:rPr>
              <a:t>ن</a:t>
            </a:r>
            <a:endParaRPr lang="en-SA" sz="12000" dirty="0">
              <a:solidFill>
                <a:srgbClr val="D0D0D0">
                  <a:alpha val="96000"/>
                </a:srgb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EFF0904-790B-1040-9C5C-67289D6C65AB}"/>
              </a:ext>
            </a:extLst>
          </p:cNvPr>
          <p:cNvSpPr txBox="1"/>
          <p:nvPr/>
        </p:nvSpPr>
        <p:spPr>
          <a:xfrm rot="20069993">
            <a:off x="8190606" y="1385135"/>
            <a:ext cx="1167307" cy="1938992"/>
          </a:xfrm>
          <a:prstGeom prst="rect">
            <a:avLst/>
          </a:prstGeom>
          <a:noFill/>
          <a:ln>
            <a:solidFill>
              <a:srgbClr val="EFEFEF">
                <a:alpha val="6275"/>
              </a:srgbClr>
            </a:solidFill>
          </a:ln>
          <a:effectLst>
            <a:reflection stA="90334" endPos="90351" dist="508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ar-SA" sz="12000" dirty="0" err="1">
                <a:solidFill>
                  <a:srgbClr val="D0D0D0">
                    <a:alpha val="96000"/>
                  </a:srgbClr>
                </a:solidFill>
              </a:rPr>
              <a:t>ي</a:t>
            </a:r>
            <a:endParaRPr lang="en-SA" sz="12000" dirty="0">
              <a:solidFill>
                <a:srgbClr val="D0D0D0">
                  <a:alpha val="96000"/>
                </a:srgbClr>
              </a:solidFill>
            </a:endParaRPr>
          </a:p>
        </p:txBody>
      </p:sp>
      <p:sp>
        <p:nvSpPr>
          <p:cNvPr id="35" name="Google Shape;419;p38">
            <a:extLst>
              <a:ext uri="{FF2B5EF4-FFF2-40B4-BE49-F238E27FC236}">
                <a16:creationId xmlns:a16="http://schemas.microsoft.com/office/drawing/2014/main" id="{52088B3F-BBB8-9C4E-8EC1-03CBB3BC09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4889" y="186368"/>
            <a:ext cx="7053943" cy="921000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1"/>
            <a:r>
              <a:rPr lang="en-US" sz="3200" dirty="0">
                <a:solidFill>
                  <a:srgbClr val="C00000"/>
                </a:solidFill>
              </a:rPr>
              <a:t>Third Model</a:t>
            </a:r>
            <a:br>
              <a:rPr lang="en-US" sz="3200" dirty="0">
                <a:solidFill>
                  <a:srgbClr val="C00000"/>
                </a:solidFill>
              </a:rPr>
            </a:br>
            <a:r>
              <a:rPr lang="en-US" sz="2200" dirty="0"/>
              <a:t>BERT_for_Arabic_Topic_Modeling_ACLing2021</a:t>
            </a:r>
            <a:endParaRPr sz="2200" dirty="0">
              <a:solidFill>
                <a:srgbClr val="C0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06771D-E9C3-E844-83CB-B885E22947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287" y="1228308"/>
            <a:ext cx="2773671" cy="27634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204A42-56E5-3144-977D-9D3E5C70E4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120" y="1722162"/>
            <a:ext cx="4405849" cy="215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137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53"/>
          <p:cNvSpPr txBox="1">
            <a:spLocks noGrp="1"/>
          </p:cNvSpPr>
          <p:nvPr>
            <p:ph type="sldNum" idx="12"/>
          </p:nvPr>
        </p:nvSpPr>
        <p:spPr>
          <a:xfrm>
            <a:off x="8003000" y="4420400"/>
            <a:ext cx="399000" cy="1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6A06F7-2099-984B-AFCD-C95AB386D81B}"/>
              </a:ext>
            </a:extLst>
          </p:cNvPr>
          <p:cNvSpPr txBox="1"/>
          <p:nvPr/>
        </p:nvSpPr>
        <p:spPr>
          <a:xfrm>
            <a:off x="8437856" y="611717"/>
            <a:ext cx="636713" cy="2708434"/>
          </a:xfrm>
          <a:prstGeom prst="rect">
            <a:avLst/>
          </a:prstGeom>
          <a:noFill/>
          <a:ln>
            <a:solidFill>
              <a:srgbClr val="EFEFEF">
                <a:alpha val="6275"/>
              </a:srgbClr>
            </a:solidFill>
          </a:ln>
          <a:effectLst>
            <a:reflection stA="90334" endPos="90351" dist="508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ar-SA" sz="17000" dirty="0" err="1">
                <a:solidFill>
                  <a:srgbClr val="D0D0D0">
                    <a:alpha val="96000"/>
                  </a:srgbClr>
                </a:solidFill>
              </a:rPr>
              <a:t>أ</a:t>
            </a:r>
            <a:endParaRPr lang="en-SA" sz="17000" dirty="0">
              <a:solidFill>
                <a:srgbClr val="D0D0D0">
                  <a:alpha val="96000"/>
                </a:srgb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DC9A4D-152D-0546-80D3-230713B87210}"/>
              </a:ext>
            </a:extLst>
          </p:cNvPr>
          <p:cNvSpPr txBox="1"/>
          <p:nvPr/>
        </p:nvSpPr>
        <p:spPr>
          <a:xfrm>
            <a:off x="-646858" y="2366499"/>
            <a:ext cx="2577950" cy="2708434"/>
          </a:xfrm>
          <a:prstGeom prst="rect">
            <a:avLst/>
          </a:prstGeom>
          <a:noFill/>
          <a:ln>
            <a:solidFill>
              <a:srgbClr val="EFEFEF">
                <a:alpha val="6275"/>
              </a:srgbClr>
            </a:solidFill>
          </a:ln>
          <a:effectLst>
            <a:reflection stA="90334" endPos="90351" dist="508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ar-SA" sz="17000" dirty="0" err="1">
                <a:solidFill>
                  <a:srgbClr val="D0D0D0">
                    <a:alpha val="96000"/>
                  </a:srgbClr>
                </a:solidFill>
              </a:rPr>
              <a:t>ض</a:t>
            </a:r>
            <a:endParaRPr lang="en-SA" sz="17000" dirty="0">
              <a:solidFill>
                <a:srgbClr val="D0D0D0">
                  <a:alpha val="96000"/>
                </a:srgb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9160C8-1F0A-534D-B088-613CB6A21091}"/>
              </a:ext>
            </a:extLst>
          </p:cNvPr>
          <p:cNvSpPr txBox="1"/>
          <p:nvPr/>
        </p:nvSpPr>
        <p:spPr>
          <a:xfrm rot="1163770">
            <a:off x="-335703" y="2125691"/>
            <a:ext cx="1165850" cy="1938992"/>
          </a:xfrm>
          <a:prstGeom prst="rect">
            <a:avLst/>
          </a:prstGeom>
          <a:noFill/>
          <a:ln>
            <a:solidFill>
              <a:srgbClr val="EFEFEF">
                <a:alpha val="6275"/>
              </a:srgbClr>
            </a:solidFill>
          </a:ln>
          <a:effectLst>
            <a:reflection stA="90334" endPos="90351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ar-SA" sz="12000" dirty="0">
                <a:solidFill>
                  <a:srgbClr val="D0D0D0">
                    <a:alpha val="96000"/>
                  </a:srgbClr>
                </a:solidFill>
              </a:rPr>
              <a:t>ن</a:t>
            </a:r>
            <a:endParaRPr lang="en-SA" sz="12000" dirty="0">
              <a:solidFill>
                <a:srgbClr val="D0D0D0">
                  <a:alpha val="96000"/>
                </a:srgb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EFF0904-790B-1040-9C5C-67289D6C65AB}"/>
              </a:ext>
            </a:extLst>
          </p:cNvPr>
          <p:cNvSpPr txBox="1"/>
          <p:nvPr/>
        </p:nvSpPr>
        <p:spPr>
          <a:xfrm rot="20069993">
            <a:off x="8190606" y="1385135"/>
            <a:ext cx="1167307" cy="1938992"/>
          </a:xfrm>
          <a:prstGeom prst="rect">
            <a:avLst/>
          </a:prstGeom>
          <a:noFill/>
          <a:ln>
            <a:solidFill>
              <a:srgbClr val="EFEFEF">
                <a:alpha val="6275"/>
              </a:srgbClr>
            </a:solidFill>
          </a:ln>
          <a:effectLst>
            <a:reflection stA="90334" endPos="90351" dist="508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ar-SA" sz="12000" dirty="0" err="1">
                <a:solidFill>
                  <a:srgbClr val="D0D0D0">
                    <a:alpha val="96000"/>
                  </a:srgbClr>
                </a:solidFill>
              </a:rPr>
              <a:t>ي</a:t>
            </a:r>
            <a:endParaRPr lang="en-SA" sz="12000" dirty="0">
              <a:solidFill>
                <a:srgbClr val="D0D0D0">
                  <a:alpha val="96000"/>
                </a:srgbClr>
              </a:solidFill>
            </a:endParaRPr>
          </a:p>
        </p:txBody>
      </p:sp>
      <p:sp>
        <p:nvSpPr>
          <p:cNvPr id="35" name="Google Shape;419;p38">
            <a:extLst>
              <a:ext uri="{FF2B5EF4-FFF2-40B4-BE49-F238E27FC236}">
                <a16:creationId xmlns:a16="http://schemas.microsoft.com/office/drawing/2014/main" id="{52088B3F-BBB8-9C4E-8EC1-03CBB3BC09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0238" y="512684"/>
            <a:ext cx="3001707" cy="897735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</a:pPr>
            <a:r>
              <a:rPr lang="en-US" sz="3200" dirty="0">
                <a:solidFill>
                  <a:srgbClr val="C00000"/>
                </a:solidFill>
              </a:rPr>
              <a:t>Future Work :</a:t>
            </a:r>
            <a:endParaRPr sz="3200" dirty="0">
              <a:solidFill>
                <a:srgbClr val="C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0CF9C2-38AA-B64B-80BD-B93511531485}"/>
              </a:ext>
            </a:extLst>
          </p:cNvPr>
          <p:cNvSpPr txBox="1"/>
          <p:nvPr/>
        </p:nvSpPr>
        <p:spPr>
          <a:xfrm>
            <a:off x="740229" y="1833237"/>
            <a:ext cx="6634023" cy="1053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en-SA" sz="2200" dirty="0">
                <a:solidFill>
                  <a:schemeClr val="dk1"/>
                </a:solidFill>
                <a:latin typeface="Tenor Sans"/>
                <a:sym typeface="Tenor Sans"/>
              </a:rPr>
              <a:t>The future work will be presented in the final project in few weeks, See you then </a:t>
            </a:r>
            <a:r>
              <a:rPr lang="en-SA" sz="2200" dirty="0">
                <a:solidFill>
                  <a:schemeClr val="dk1"/>
                </a:solidFill>
                <a:latin typeface="Tenor Sans"/>
                <a:sym typeface="Wingdings" pitchFamily="2" charset="2"/>
              </a:rPr>
              <a:t></a:t>
            </a:r>
            <a:endParaRPr lang="en-SA" sz="2200" dirty="0">
              <a:solidFill>
                <a:schemeClr val="dk1"/>
              </a:solidFill>
              <a:latin typeface="Tenor Sans"/>
              <a:sym typeface="Tenor Sans"/>
            </a:endParaRPr>
          </a:p>
        </p:txBody>
      </p:sp>
    </p:spTree>
    <p:extLst>
      <p:ext uri="{BB962C8B-B14F-4D97-AF65-F5344CB8AC3E}">
        <p14:creationId xmlns:p14="http://schemas.microsoft.com/office/powerpoint/2010/main" val="2798023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53"/>
          <p:cNvSpPr txBox="1">
            <a:spLocks noGrp="1"/>
          </p:cNvSpPr>
          <p:nvPr>
            <p:ph type="sldNum" idx="12"/>
          </p:nvPr>
        </p:nvSpPr>
        <p:spPr>
          <a:xfrm>
            <a:off x="8003000" y="4420400"/>
            <a:ext cx="399000" cy="1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6A06F7-2099-984B-AFCD-C95AB386D81B}"/>
              </a:ext>
            </a:extLst>
          </p:cNvPr>
          <p:cNvSpPr txBox="1"/>
          <p:nvPr/>
        </p:nvSpPr>
        <p:spPr>
          <a:xfrm>
            <a:off x="8437856" y="611717"/>
            <a:ext cx="636713" cy="2708434"/>
          </a:xfrm>
          <a:prstGeom prst="rect">
            <a:avLst/>
          </a:prstGeom>
          <a:noFill/>
          <a:ln>
            <a:solidFill>
              <a:srgbClr val="EFEFEF">
                <a:alpha val="6275"/>
              </a:srgbClr>
            </a:solidFill>
          </a:ln>
          <a:effectLst>
            <a:reflection stA="90334" endPos="90351" dist="508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ar-SA" sz="17000" dirty="0" err="1">
                <a:solidFill>
                  <a:srgbClr val="D0D0D0">
                    <a:alpha val="96000"/>
                  </a:srgbClr>
                </a:solidFill>
              </a:rPr>
              <a:t>أ</a:t>
            </a:r>
            <a:endParaRPr lang="en-SA" sz="17000" dirty="0">
              <a:solidFill>
                <a:srgbClr val="D0D0D0">
                  <a:alpha val="96000"/>
                </a:srgb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DC9A4D-152D-0546-80D3-230713B87210}"/>
              </a:ext>
            </a:extLst>
          </p:cNvPr>
          <p:cNvSpPr txBox="1"/>
          <p:nvPr/>
        </p:nvSpPr>
        <p:spPr>
          <a:xfrm>
            <a:off x="-646858" y="2366499"/>
            <a:ext cx="2577950" cy="2708434"/>
          </a:xfrm>
          <a:prstGeom prst="rect">
            <a:avLst/>
          </a:prstGeom>
          <a:noFill/>
          <a:ln>
            <a:solidFill>
              <a:srgbClr val="EFEFEF">
                <a:alpha val="6275"/>
              </a:srgbClr>
            </a:solidFill>
          </a:ln>
          <a:effectLst>
            <a:reflection stA="90334" endPos="90351" dist="508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ar-SA" sz="17000" dirty="0" err="1">
                <a:solidFill>
                  <a:srgbClr val="D0D0D0">
                    <a:alpha val="96000"/>
                  </a:srgbClr>
                </a:solidFill>
              </a:rPr>
              <a:t>ض</a:t>
            </a:r>
            <a:endParaRPr lang="en-SA" sz="17000" dirty="0">
              <a:solidFill>
                <a:srgbClr val="D0D0D0">
                  <a:alpha val="96000"/>
                </a:srgb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9160C8-1F0A-534D-B088-613CB6A21091}"/>
              </a:ext>
            </a:extLst>
          </p:cNvPr>
          <p:cNvSpPr txBox="1"/>
          <p:nvPr/>
        </p:nvSpPr>
        <p:spPr>
          <a:xfrm rot="1163770">
            <a:off x="-335703" y="2125691"/>
            <a:ext cx="1165850" cy="1938992"/>
          </a:xfrm>
          <a:prstGeom prst="rect">
            <a:avLst/>
          </a:prstGeom>
          <a:noFill/>
          <a:ln>
            <a:solidFill>
              <a:srgbClr val="EFEFEF">
                <a:alpha val="6275"/>
              </a:srgbClr>
            </a:solidFill>
          </a:ln>
          <a:effectLst>
            <a:reflection stA="90334" endPos="90351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ar-SA" sz="12000" dirty="0">
                <a:solidFill>
                  <a:srgbClr val="D0D0D0">
                    <a:alpha val="96000"/>
                  </a:srgbClr>
                </a:solidFill>
              </a:rPr>
              <a:t>ن</a:t>
            </a:r>
            <a:endParaRPr lang="en-SA" sz="12000" dirty="0">
              <a:solidFill>
                <a:srgbClr val="D0D0D0">
                  <a:alpha val="96000"/>
                </a:srgb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EFF0904-790B-1040-9C5C-67289D6C65AB}"/>
              </a:ext>
            </a:extLst>
          </p:cNvPr>
          <p:cNvSpPr txBox="1"/>
          <p:nvPr/>
        </p:nvSpPr>
        <p:spPr>
          <a:xfrm rot="20069993">
            <a:off x="8190606" y="1385135"/>
            <a:ext cx="1167307" cy="1938992"/>
          </a:xfrm>
          <a:prstGeom prst="rect">
            <a:avLst/>
          </a:prstGeom>
          <a:noFill/>
          <a:ln>
            <a:solidFill>
              <a:srgbClr val="EFEFEF">
                <a:alpha val="6275"/>
              </a:srgbClr>
            </a:solidFill>
          </a:ln>
          <a:effectLst>
            <a:reflection stA="90334" endPos="90351" dist="508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ar-SA" sz="12000" dirty="0" err="1">
                <a:solidFill>
                  <a:srgbClr val="D0D0D0">
                    <a:alpha val="96000"/>
                  </a:srgbClr>
                </a:solidFill>
              </a:rPr>
              <a:t>ي</a:t>
            </a:r>
            <a:endParaRPr lang="en-SA" sz="12000" dirty="0">
              <a:solidFill>
                <a:srgbClr val="D0D0D0">
                  <a:alpha val="96000"/>
                </a:srgbClr>
              </a:solidFill>
            </a:endParaRPr>
          </a:p>
        </p:txBody>
      </p:sp>
      <p:sp>
        <p:nvSpPr>
          <p:cNvPr id="35" name="Google Shape;419;p38">
            <a:extLst>
              <a:ext uri="{FF2B5EF4-FFF2-40B4-BE49-F238E27FC236}">
                <a16:creationId xmlns:a16="http://schemas.microsoft.com/office/drawing/2014/main" id="{52088B3F-BBB8-9C4E-8EC1-03CBB3BC09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02614" y="1304862"/>
            <a:ext cx="3053360" cy="1061637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</a:pPr>
            <a:r>
              <a:rPr lang="en-US" sz="3200" dirty="0">
                <a:solidFill>
                  <a:srgbClr val="C00000"/>
                </a:solidFill>
              </a:rPr>
              <a:t>Thanks For Listening..</a:t>
            </a:r>
            <a:endParaRPr sz="3200" dirty="0">
              <a:solidFill>
                <a:srgbClr val="C0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6D2A74-7975-714A-876A-3933904BAFA6}"/>
              </a:ext>
            </a:extLst>
          </p:cNvPr>
          <p:cNvSpPr/>
          <p:nvPr/>
        </p:nvSpPr>
        <p:spPr>
          <a:xfrm>
            <a:off x="2940319" y="2666074"/>
            <a:ext cx="25779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ar-SA" sz="1800" dirty="0">
                <a:solidFill>
                  <a:schemeClr val="bg2">
                    <a:lumMod val="75000"/>
                  </a:schemeClr>
                </a:solidFill>
                <a:latin typeface="DroidArabicKufi-Regular"/>
              </a:rPr>
              <a:t>بكِ تاجُ فخري وانطلاقُ لساني</a:t>
            </a:r>
          </a:p>
          <a:p>
            <a:pPr algn="ctr" rtl="1"/>
            <a:r>
              <a:rPr lang="ar-SA" sz="1800" dirty="0">
                <a:solidFill>
                  <a:schemeClr val="bg2">
                    <a:lumMod val="75000"/>
                  </a:schemeClr>
                </a:solidFill>
                <a:latin typeface="DroidArabicKufi-Regular"/>
              </a:rPr>
              <a:t>و مرورُ أيامي ودفءُ مكاني</a:t>
            </a:r>
          </a:p>
          <a:p>
            <a:pPr algn="ctr" rtl="1"/>
            <a:r>
              <a:rPr lang="ar-SA" sz="1800" dirty="0">
                <a:solidFill>
                  <a:schemeClr val="bg2">
                    <a:lumMod val="75000"/>
                  </a:schemeClr>
                </a:solidFill>
                <a:latin typeface="DroidArabicKufi-Regular"/>
              </a:rPr>
              <a:t>لغة الجدودِ ودربُنا نحوَ العُلا </a:t>
            </a:r>
          </a:p>
          <a:p>
            <a:pPr algn="ctr" rtl="1"/>
            <a:r>
              <a:rPr lang="ar-SA" sz="1800" dirty="0">
                <a:solidFill>
                  <a:schemeClr val="bg2">
                    <a:lumMod val="75000"/>
                  </a:schemeClr>
                </a:solidFill>
                <a:latin typeface="DroidArabicKufi-Regular"/>
              </a:rPr>
              <a:t>و تناغمُ الياقوتِ والمَرجان ِ</a:t>
            </a:r>
            <a:br>
              <a:rPr lang="ar-SA" sz="18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ar-SA" sz="1800" dirty="0">
                <a:solidFill>
                  <a:schemeClr val="bg2">
                    <a:lumMod val="75000"/>
                  </a:schemeClr>
                </a:solidFill>
              </a:rPr>
            </a:br>
            <a:endParaRPr lang="en-SA" sz="18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277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53"/>
          <p:cNvSpPr txBox="1">
            <a:spLocks noGrp="1"/>
          </p:cNvSpPr>
          <p:nvPr>
            <p:ph type="sldNum" idx="12"/>
          </p:nvPr>
        </p:nvSpPr>
        <p:spPr>
          <a:xfrm>
            <a:off x="8003000" y="4420400"/>
            <a:ext cx="399000" cy="1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22" name="Google Shape;722;p53"/>
          <p:cNvSpPr txBox="1"/>
          <p:nvPr/>
        </p:nvSpPr>
        <p:spPr>
          <a:xfrm>
            <a:off x="3417238" y="3367077"/>
            <a:ext cx="3373878" cy="386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000" dirty="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rPr>
              <a:t>LDA Model</a:t>
            </a:r>
            <a:endParaRPr sz="2000" dirty="0">
              <a:solidFill>
                <a:schemeClr val="dk1"/>
              </a:solidFill>
              <a:latin typeface="Tenor Sans"/>
              <a:ea typeface="Tenor Sans"/>
              <a:cs typeface="Tenor Sans"/>
              <a:sym typeface="Tenor Sans"/>
            </a:endParaRPr>
          </a:p>
        </p:txBody>
      </p:sp>
      <p:sp>
        <p:nvSpPr>
          <p:cNvPr id="723" name="Google Shape;723;p53"/>
          <p:cNvSpPr txBox="1"/>
          <p:nvPr/>
        </p:nvSpPr>
        <p:spPr>
          <a:xfrm>
            <a:off x="6140651" y="1383439"/>
            <a:ext cx="17826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dirty="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24" name="Google Shape;724;p53"/>
          <p:cNvSpPr txBox="1"/>
          <p:nvPr/>
        </p:nvSpPr>
        <p:spPr>
          <a:xfrm>
            <a:off x="6650639" y="3580820"/>
            <a:ext cx="1782600" cy="2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rPr>
              <a:t>BERTopic</a:t>
            </a:r>
            <a:r>
              <a:rPr lang="en-US" sz="2000" dirty="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rPr>
              <a:t> Model</a:t>
            </a:r>
            <a:endParaRPr sz="2000" dirty="0">
              <a:solidFill>
                <a:schemeClr val="dk1"/>
              </a:solidFill>
              <a:latin typeface="Tenor Sans"/>
              <a:ea typeface="Tenor Sans"/>
              <a:cs typeface="Tenor Sans"/>
              <a:sym typeface="Tenor Sans"/>
            </a:endParaRPr>
          </a:p>
        </p:txBody>
      </p:sp>
      <p:sp>
        <p:nvSpPr>
          <p:cNvPr id="725" name="Google Shape;725;p53"/>
          <p:cNvSpPr txBox="1">
            <a:spLocks noGrp="1"/>
          </p:cNvSpPr>
          <p:nvPr>
            <p:ph type="title"/>
          </p:nvPr>
        </p:nvSpPr>
        <p:spPr>
          <a:xfrm>
            <a:off x="1238988" y="622249"/>
            <a:ext cx="6555000" cy="3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C00000"/>
                </a:solidFill>
              </a:rPr>
              <a:t>Project Workflow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726" name="Google Shape;726;p53"/>
          <p:cNvSpPr/>
          <p:nvPr/>
        </p:nvSpPr>
        <p:spPr>
          <a:xfrm>
            <a:off x="2246819" y="2365821"/>
            <a:ext cx="764400" cy="7647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rPr>
              <a:t>02</a:t>
            </a:r>
            <a:endParaRPr sz="2000" dirty="0">
              <a:solidFill>
                <a:schemeClr val="dk1"/>
              </a:solidFill>
              <a:latin typeface="Tenor Sans"/>
              <a:ea typeface="Tenor Sans"/>
              <a:cs typeface="Tenor Sans"/>
              <a:sym typeface="Tenor Sans"/>
            </a:endParaRPr>
          </a:p>
        </p:txBody>
      </p:sp>
      <p:sp>
        <p:nvSpPr>
          <p:cNvPr id="727" name="Google Shape;727;p53"/>
          <p:cNvSpPr/>
          <p:nvPr/>
        </p:nvSpPr>
        <p:spPr>
          <a:xfrm>
            <a:off x="3456371" y="2368552"/>
            <a:ext cx="764400" cy="7647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rPr>
              <a:t>03</a:t>
            </a:r>
            <a:endParaRPr sz="2000" dirty="0">
              <a:solidFill>
                <a:schemeClr val="dk1"/>
              </a:solidFill>
              <a:latin typeface="Tenor Sans"/>
              <a:ea typeface="Tenor Sans"/>
              <a:cs typeface="Tenor Sans"/>
              <a:sym typeface="Tenor Sans"/>
            </a:endParaRPr>
          </a:p>
        </p:txBody>
      </p:sp>
      <p:sp>
        <p:nvSpPr>
          <p:cNvPr id="728" name="Google Shape;728;p53"/>
          <p:cNvSpPr/>
          <p:nvPr/>
        </p:nvSpPr>
        <p:spPr>
          <a:xfrm>
            <a:off x="4767092" y="2364089"/>
            <a:ext cx="764400" cy="7647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rPr>
              <a:t>04</a:t>
            </a:r>
            <a:endParaRPr sz="2000" dirty="0">
              <a:solidFill>
                <a:schemeClr val="dk1"/>
              </a:solidFill>
              <a:latin typeface="Tenor Sans"/>
              <a:ea typeface="Tenor Sans"/>
              <a:cs typeface="Tenor Sans"/>
              <a:sym typeface="Tenor Sans"/>
            </a:endParaRPr>
          </a:p>
        </p:txBody>
      </p:sp>
      <p:sp>
        <p:nvSpPr>
          <p:cNvPr id="729" name="Google Shape;729;p53"/>
          <p:cNvSpPr/>
          <p:nvPr/>
        </p:nvSpPr>
        <p:spPr>
          <a:xfrm>
            <a:off x="7238600" y="2370672"/>
            <a:ext cx="764400" cy="7647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rPr>
              <a:t>06</a:t>
            </a:r>
            <a:endParaRPr sz="2000" dirty="0">
              <a:solidFill>
                <a:schemeClr val="dk1"/>
              </a:solidFill>
              <a:latin typeface="Tenor Sans"/>
              <a:ea typeface="Tenor Sans"/>
              <a:cs typeface="Tenor Sans"/>
              <a:sym typeface="Tenor Sans"/>
            </a:endParaRPr>
          </a:p>
        </p:txBody>
      </p:sp>
      <p:cxnSp>
        <p:nvCxnSpPr>
          <p:cNvPr id="730" name="Google Shape;730;p53"/>
          <p:cNvCxnSpPr>
            <a:stCxn id="726" idx="6"/>
            <a:endCxn id="727" idx="2"/>
          </p:cNvCxnSpPr>
          <p:nvPr/>
        </p:nvCxnSpPr>
        <p:spPr>
          <a:xfrm>
            <a:off x="3011219" y="2748171"/>
            <a:ext cx="445152" cy="273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1" name="Google Shape;731;p53"/>
          <p:cNvCxnSpPr>
            <a:stCxn id="727" idx="6"/>
            <a:endCxn id="728" idx="2"/>
          </p:cNvCxnSpPr>
          <p:nvPr/>
        </p:nvCxnSpPr>
        <p:spPr>
          <a:xfrm flipV="1">
            <a:off x="4220771" y="2746439"/>
            <a:ext cx="546321" cy="446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2" name="Google Shape;732;p53"/>
          <p:cNvCxnSpPr>
            <a:stCxn id="728" idx="6"/>
            <a:endCxn id="729" idx="2"/>
          </p:cNvCxnSpPr>
          <p:nvPr/>
        </p:nvCxnSpPr>
        <p:spPr>
          <a:xfrm>
            <a:off x="5531492" y="2746439"/>
            <a:ext cx="1707108" cy="658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3" name="Google Shape;733;p53"/>
          <p:cNvCxnSpPr>
            <a:cxnSpLocks/>
          </p:cNvCxnSpPr>
          <p:nvPr/>
        </p:nvCxnSpPr>
        <p:spPr>
          <a:xfrm>
            <a:off x="2629019" y="3128789"/>
            <a:ext cx="0" cy="321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4" name="Google Shape;734;p53"/>
          <p:cNvCxnSpPr>
            <a:cxnSpLocks/>
          </p:cNvCxnSpPr>
          <p:nvPr/>
        </p:nvCxnSpPr>
        <p:spPr>
          <a:xfrm rot="10800000">
            <a:off x="3823411" y="2060216"/>
            <a:ext cx="0" cy="321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5" name="Google Shape;735;p53"/>
          <p:cNvCxnSpPr>
            <a:cxnSpLocks/>
          </p:cNvCxnSpPr>
          <p:nvPr/>
        </p:nvCxnSpPr>
        <p:spPr>
          <a:xfrm>
            <a:off x="5149292" y="3128789"/>
            <a:ext cx="0" cy="321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6" name="Google Shape;736;p53"/>
          <p:cNvCxnSpPr>
            <a:cxnSpLocks/>
          </p:cNvCxnSpPr>
          <p:nvPr/>
        </p:nvCxnSpPr>
        <p:spPr>
          <a:xfrm flipV="1">
            <a:off x="7620800" y="3125490"/>
            <a:ext cx="0" cy="3248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Google Shape;722;p53">
            <a:extLst>
              <a:ext uri="{FF2B5EF4-FFF2-40B4-BE49-F238E27FC236}">
                <a16:creationId xmlns:a16="http://schemas.microsoft.com/office/drawing/2014/main" id="{13E600A8-8402-064A-9DEA-97872A675339}"/>
              </a:ext>
            </a:extLst>
          </p:cNvPr>
          <p:cNvSpPr txBox="1"/>
          <p:nvPr/>
        </p:nvSpPr>
        <p:spPr>
          <a:xfrm>
            <a:off x="2727527" y="1666534"/>
            <a:ext cx="2191769" cy="2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000" dirty="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rPr>
              <a:t>Exploration and Pre-processing</a:t>
            </a:r>
            <a:endParaRPr sz="2000" dirty="0">
              <a:solidFill>
                <a:schemeClr val="dk1"/>
              </a:solidFill>
              <a:latin typeface="Tenor Sans"/>
              <a:ea typeface="Tenor Sans"/>
              <a:cs typeface="Tenor Sans"/>
              <a:sym typeface="Tenor Sans"/>
            </a:endParaRPr>
          </a:p>
        </p:txBody>
      </p:sp>
      <p:sp>
        <p:nvSpPr>
          <p:cNvPr id="50" name="Google Shape;728;p53">
            <a:extLst>
              <a:ext uri="{FF2B5EF4-FFF2-40B4-BE49-F238E27FC236}">
                <a16:creationId xmlns:a16="http://schemas.microsoft.com/office/drawing/2014/main" id="{75BD3380-B99C-0D45-8277-8F2A6D874E99}"/>
              </a:ext>
            </a:extLst>
          </p:cNvPr>
          <p:cNvSpPr/>
          <p:nvPr/>
        </p:nvSpPr>
        <p:spPr>
          <a:xfrm>
            <a:off x="5991447" y="2366397"/>
            <a:ext cx="764400" cy="7647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rPr>
              <a:t>05</a:t>
            </a:r>
            <a:endParaRPr sz="2000" dirty="0">
              <a:solidFill>
                <a:schemeClr val="dk1"/>
              </a:solidFill>
              <a:latin typeface="Tenor Sans"/>
              <a:ea typeface="Tenor Sans"/>
              <a:cs typeface="Tenor Sans"/>
              <a:sym typeface="Tenor Sans"/>
            </a:endParaRPr>
          </a:p>
        </p:txBody>
      </p:sp>
      <p:sp>
        <p:nvSpPr>
          <p:cNvPr id="53" name="Google Shape;724;p53">
            <a:extLst>
              <a:ext uri="{FF2B5EF4-FFF2-40B4-BE49-F238E27FC236}">
                <a16:creationId xmlns:a16="http://schemas.microsoft.com/office/drawing/2014/main" id="{D81024A7-D2F0-1345-B02C-EF3792FA7BEE}"/>
              </a:ext>
            </a:extLst>
          </p:cNvPr>
          <p:cNvSpPr txBox="1"/>
          <p:nvPr/>
        </p:nvSpPr>
        <p:spPr>
          <a:xfrm>
            <a:off x="5500766" y="1608011"/>
            <a:ext cx="1782600" cy="2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rPr>
              <a:t>NMF Model</a:t>
            </a:r>
            <a:endParaRPr sz="2000" dirty="0">
              <a:solidFill>
                <a:schemeClr val="dk1"/>
              </a:solidFill>
              <a:latin typeface="Tenor Sans"/>
              <a:ea typeface="Tenor Sans"/>
              <a:cs typeface="Tenor Sans"/>
              <a:sym typeface="Tenor Sans"/>
            </a:endParaRPr>
          </a:p>
        </p:txBody>
      </p:sp>
      <p:cxnSp>
        <p:nvCxnSpPr>
          <p:cNvPr id="54" name="Google Shape;734;p53">
            <a:extLst>
              <a:ext uri="{FF2B5EF4-FFF2-40B4-BE49-F238E27FC236}">
                <a16:creationId xmlns:a16="http://schemas.microsoft.com/office/drawing/2014/main" id="{080D8E3A-F96C-8045-9246-54FB96B6AAC0}"/>
              </a:ext>
            </a:extLst>
          </p:cNvPr>
          <p:cNvCxnSpPr>
            <a:cxnSpLocks/>
          </p:cNvCxnSpPr>
          <p:nvPr/>
        </p:nvCxnSpPr>
        <p:spPr>
          <a:xfrm rot="10800000">
            <a:off x="6373353" y="2049878"/>
            <a:ext cx="0" cy="321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B6A06F7-2099-984B-AFCD-C95AB386D81B}"/>
              </a:ext>
            </a:extLst>
          </p:cNvPr>
          <p:cNvSpPr txBox="1"/>
          <p:nvPr/>
        </p:nvSpPr>
        <p:spPr>
          <a:xfrm>
            <a:off x="8437856" y="611717"/>
            <a:ext cx="636713" cy="2708434"/>
          </a:xfrm>
          <a:prstGeom prst="rect">
            <a:avLst/>
          </a:prstGeom>
          <a:noFill/>
          <a:ln>
            <a:solidFill>
              <a:srgbClr val="EFEFEF">
                <a:alpha val="6275"/>
              </a:srgbClr>
            </a:solidFill>
          </a:ln>
          <a:effectLst>
            <a:reflection stA="90334" endPos="90351" dist="508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ar-SA" sz="17000" dirty="0" err="1">
                <a:solidFill>
                  <a:srgbClr val="D0D0D0">
                    <a:alpha val="96000"/>
                  </a:srgbClr>
                </a:solidFill>
              </a:rPr>
              <a:t>أ</a:t>
            </a:r>
            <a:endParaRPr lang="en-SA" sz="17000" dirty="0">
              <a:solidFill>
                <a:srgbClr val="D0D0D0">
                  <a:alpha val="96000"/>
                </a:srgb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DC9A4D-152D-0546-80D3-230713B87210}"/>
              </a:ext>
            </a:extLst>
          </p:cNvPr>
          <p:cNvSpPr txBox="1"/>
          <p:nvPr/>
        </p:nvSpPr>
        <p:spPr>
          <a:xfrm rot="1752375">
            <a:off x="-1481380" y="-132309"/>
            <a:ext cx="2577950" cy="2708434"/>
          </a:xfrm>
          <a:prstGeom prst="rect">
            <a:avLst/>
          </a:prstGeom>
          <a:noFill/>
          <a:ln>
            <a:solidFill>
              <a:srgbClr val="EFEFEF">
                <a:alpha val="6275"/>
              </a:srgbClr>
            </a:solidFill>
          </a:ln>
          <a:effectLst>
            <a:reflection stA="90334" endPos="90351" dist="508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ar-SA" sz="17000" dirty="0" err="1">
                <a:solidFill>
                  <a:srgbClr val="D0D0D0">
                    <a:alpha val="96000"/>
                  </a:srgbClr>
                </a:solidFill>
              </a:rPr>
              <a:t>ض</a:t>
            </a:r>
            <a:endParaRPr lang="en-SA" sz="17000" dirty="0">
              <a:solidFill>
                <a:srgbClr val="D0D0D0">
                  <a:alpha val="96000"/>
                </a:srgb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9160C8-1F0A-534D-B088-613CB6A21091}"/>
              </a:ext>
            </a:extLst>
          </p:cNvPr>
          <p:cNvSpPr txBox="1"/>
          <p:nvPr/>
        </p:nvSpPr>
        <p:spPr>
          <a:xfrm rot="1163770">
            <a:off x="-12520" y="2010102"/>
            <a:ext cx="1165850" cy="1938992"/>
          </a:xfrm>
          <a:prstGeom prst="rect">
            <a:avLst/>
          </a:prstGeom>
          <a:noFill/>
          <a:ln>
            <a:solidFill>
              <a:srgbClr val="EFEFEF">
                <a:alpha val="6275"/>
              </a:srgbClr>
            </a:solidFill>
          </a:ln>
          <a:effectLst>
            <a:reflection stA="90334" endPos="90351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ar-SA" sz="12000" dirty="0">
                <a:solidFill>
                  <a:srgbClr val="D0D0D0">
                    <a:alpha val="96000"/>
                  </a:srgbClr>
                </a:solidFill>
              </a:rPr>
              <a:t>ن</a:t>
            </a:r>
            <a:endParaRPr lang="en-SA" sz="12000" dirty="0">
              <a:solidFill>
                <a:srgbClr val="D0D0D0">
                  <a:alpha val="96000"/>
                </a:srgb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EFF0904-790B-1040-9C5C-67289D6C65AB}"/>
              </a:ext>
            </a:extLst>
          </p:cNvPr>
          <p:cNvSpPr txBox="1"/>
          <p:nvPr/>
        </p:nvSpPr>
        <p:spPr>
          <a:xfrm rot="20069993">
            <a:off x="8190606" y="1385135"/>
            <a:ext cx="1167307" cy="1938992"/>
          </a:xfrm>
          <a:prstGeom prst="rect">
            <a:avLst/>
          </a:prstGeom>
          <a:noFill/>
          <a:ln>
            <a:solidFill>
              <a:srgbClr val="EFEFEF">
                <a:alpha val="6275"/>
              </a:srgbClr>
            </a:solidFill>
          </a:ln>
          <a:effectLst>
            <a:reflection stA="90334" endPos="90351" dist="508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ar-SA" sz="12000" dirty="0" err="1">
                <a:solidFill>
                  <a:srgbClr val="D0D0D0">
                    <a:alpha val="96000"/>
                  </a:srgbClr>
                </a:solidFill>
              </a:rPr>
              <a:t>ي</a:t>
            </a:r>
            <a:endParaRPr lang="en-SA" sz="12000" dirty="0">
              <a:solidFill>
                <a:srgbClr val="D0D0D0">
                  <a:alpha val="96000"/>
                </a:srgbClr>
              </a:solidFill>
            </a:endParaRPr>
          </a:p>
        </p:txBody>
      </p:sp>
      <p:sp>
        <p:nvSpPr>
          <p:cNvPr id="29" name="Google Shape;726;p53">
            <a:extLst>
              <a:ext uri="{FF2B5EF4-FFF2-40B4-BE49-F238E27FC236}">
                <a16:creationId xmlns:a16="http://schemas.microsoft.com/office/drawing/2014/main" id="{CFD00E78-BD14-D345-B927-69ED61D06244}"/>
              </a:ext>
            </a:extLst>
          </p:cNvPr>
          <p:cNvSpPr/>
          <p:nvPr/>
        </p:nvSpPr>
        <p:spPr>
          <a:xfrm>
            <a:off x="1015558" y="2364089"/>
            <a:ext cx="764400" cy="7647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rPr>
              <a:t>01</a:t>
            </a:r>
            <a:endParaRPr sz="2000" dirty="0">
              <a:solidFill>
                <a:schemeClr val="dk1"/>
              </a:solidFill>
              <a:latin typeface="Tenor Sans"/>
              <a:ea typeface="Tenor Sans"/>
              <a:cs typeface="Tenor Sans"/>
              <a:sym typeface="Tenor Sans"/>
            </a:endParaRPr>
          </a:p>
        </p:txBody>
      </p:sp>
      <p:cxnSp>
        <p:nvCxnSpPr>
          <p:cNvPr id="36" name="Google Shape;730;p53">
            <a:extLst>
              <a:ext uri="{FF2B5EF4-FFF2-40B4-BE49-F238E27FC236}">
                <a16:creationId xmlns:a16="http://schemas.microsoft.com/office/drawing/2014/main" id="{07556B12-CF98-5D48-9370-5DE937619BFE}"/>
              </a:ext>
            </a:extLst>
          </p:cNvPr>
          <p:cNvCxnSpPr/>
          <p:nvPr/>
        </p:nvCxnSpPr>
        <p:spPr>
          <a:xfrm flipV="1">
            <a:off x="1790262" y="2766597"/>
            <a:ext cx="446423" cy="626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" name="Google Shape;722;p53">
            <a:extLst>
              <a:ext uri="{FF2B5EF4-FFF2-40B4-BE49-F238E27FC236}">
                <a16:creationId xmlns:a16="http://schemas.microsoft.com/office/drawing/2014/main" id="{8977ED17-EBFA-D143-B1E6-B53CE49BA66B}"/>
              </a:ext>
            </a:extLst>
          </p:cNvPr>
          <p:cNvSpPr txBox="1"/>
          <p:nvPr/>
        </p:nvSpPr>
        <p:spPr>
          <a:xfrm>
            <a:off x="1533134" y="3464323"/>
            <a:ext cx="2191769" cy="2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000" dirty="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rPr>
              <a:t>Dataset</a:t>
            </a:r>
            <a:endParaRPr sz="2000" dirty="0">
              <a:solidFill>
                <a:schemeClr val="dk1"/>
              </a:solidFill>
              <a:latin typeface="Tenor Sans"/>
              <a:ea typeface="Tenor Sans"/>
              <a:cs typeface="Tenor Sans"/>
              <a:sym typeface="Tenor Sans"/>
            </a:endParaRPr>
          </a:p>
        </p:txBody>
      </p:sp>
      <p:sp>
        <p:nvSpPr>
          <p:cNvPr id="48" name="Google Shape;722;p53">
            <a:extLst>
              <a:ext uri="{FF2B5EF4-FFF2-40B4-BE49-F238E27FC236}">
                <a16:creationId xmlns:a16="http://schemas.microsoft.com/office/drawing/2014/main" id="{033C8EA3-B893-EC44-AD79-60AD6CBEA606}"/>
              </a:ext>
            </a:extLst>
          </p:cNvPr>
          <p:cNvSpPr txBox="1"/>
          <p:nvPr/>
        </p:nvSpPr>
        <p:spPr>
          <a:xfrm>
            <a:off x="314172" y="1500410"/>
            <a:ext cx="2191769" cy="444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000" dirty="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rPr>
              <a:t>Problem Definition</a:t>
            </a:r>
            <a:endParaRPr sz="2000" dirty="0">
              <a:solidFill>
                <a:schemeClr val="dk1"/>
              </a:solidFill>
              <a:latin typeface="Tenor Sans"/>
              <a:ea typeface="Tenor Sans"/>
              <a:cs typeface="Tenor Sans"/>
              <a:sym typeface="Tenor Sans"/>
            </a:endParaRPr>
          </a:p>
        </p:txBody>
      </p:sp>
      <p:cxnSp>
        <p:nvCxnSpPr>
          <p:cNvPr id="51" name="Google Shape;734;p53">
            <a:extLst>
              <a:ext uri="{FF2B5EF4-FFF2-40B4-BE49-F238E27FC236}">
                <a16:creationId xmlns:a16="http://schemas.microsoft.com/office/drawing/2014/main" id="{08D5B354-B36D-5849-8DB8-4E3DA6A7596A}"/>
              </a:ext>
            </a:extLst>
          </p:cNvPr>
          <p:cNvCxnSpPr>
            <a:cxnSpLocks/>
          </p:cNvCxnSpPr>
          <p:nvPr/>
        </p:nvCxnSpPr>
        <p:spPr>
          <a:xfrm rot="10800000">
            <a:off x="1397758" y="2042489"/>
            <a:ext cx="0" cy="321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723;p53">
            <a:extLst>
              <a:ext uri="{FF2B5EF4-FFF2-40B4-BE49-F238E27FC236}">
                <a16:creationId xmlns:a16="http://schemas.microsoft.com/office/drawing/2014/main" id="{3CAC8EA2-2670-B040-9A9E-D52C69C3AC8D}"/>
              </a:ext>
            </a:extLst>
          </p:cNvPr>
          <p:cNvSpPr txBox="1"/>
          <p:nvPr/>
        </p:nvSpPr>
        <p:spPr>
          <a:xfrm>
            <a:off x="1790262" y="3731090"/>
            <a:ext cx="1782600" cy="513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We create our own Dataset</a:t>
            </a:r>
            <a:endParaRPr dirty="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1258314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AD670D-079B-3748-827D-7A6880C3A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4529" y="1236379"/>
            <a:ext cx="3130151" cy="3282271"/>
          </a:xfrm>
          <a:prstGeom prst="rect">
            <a:avLst/>
          </a:prstGeom>
        </p:spPr>
      </p:pic>
      <p:sp>
        <p:nvSpPr>
          <p:cNvPr id="419" name="Google Shape;419;p38"/>
          <p:cNvSpPr txBox="1">
            <a:spLocks noGrp="1"/>
          </p:cNvSpPr>
          <p:nvPr>
            <p:ph type="title"/>
          </p:nvPr>
        </p:nvSpPr>
        <p:spPr>
          <a:xfrm>
            <a:off x="1032816" y="488308"/>
            <a:ext cx="4061912" cy="67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200" dirty="0">
                <a:solidFill>
                  <a:srgbClr val="C00000"/>
                </a:solidFill>
              </a:rPr>
              <a:t>Problem Definition:</a:t>
            </a:r>
          </a:p>
        </p:txBody>
      </p:sp>
      <p:sp>
        <p:nvSpPr>
          <p:cNvPr id="420" name="Google Shape;420;p38"/>
          <p:cNvSpPr txBox="1">
            <a:spLocks noGrp="1"/>
          </p:cNvSpPr>
          <p:nvPr>
            <p:ph type="subTitle" idx="1"/>
          </p:nvPr>
        </p:nvSpPr>
        <p:spPr>
          <a:xfrm>
            <a:off x="1270632" y="1541622"/>
            <a:ext cx="3701962" cy="4794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2030 vision of developing Riyadh city</a:t>
            </a:r>
            <a:endParaRPr dirty="0"/>
          </a:p>
        </p:txBody>
      </p:sp>
      <p:sp>
        <p:nvSpPr>
          <p:cNvPr id="421" name="Google Shape;421;p38"/>
          <p:cNvSpPr txBox="1">
            <a:spLocks noGrp="1"/>
          </p:cNvSpPr>
          <p:nvPr>
            <p:ph type="sldNum" idx="12"/>
          </p:nvPr>
        </p:nvSpPr>
        <p:spPr>
          <a:xfrm>
            <a:off x="8003000" y="4420400"/>
            <a:ext cx="399000" cy="1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422" name="Google Shape;422;p38"/>
          <p:cNvSpPr/>
          <p:nvPr/>
        </p:nvSpPr>
        <p:spPr>
          <a:xfrm>
            <a:off x="1174167" y="1724646"/>
            <a:ext cx="113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>
              <a:solidFill>
                <a:srgbClr val="C00000"/>
              </a:solidFill>
            </a:endParaRPr>
          </a:p>
        </p:txBody>
      </p:sp>
      <p:sp>
        <p:nvSpPr>
          <p:cNvPr id="8" name="Google Shape;420;p38">
            <a:extLst>
              <a:ext uri="{FF2B5EF4-FFF2-40B4-BE49-F238E27FC236}">
                <a16:creationId xmlns:a16="http://schemas.microsoft.com/office/drawing/2014/main" id="{C07F183A-8800-124C-B6A5-8814E68B52C2}"/>
              </a:ext>
            </a:extLst>
          </p:cNvPr>
          <p:cNvSpPr txBox="1">
            <a:spLocks/>
          </p:cNvSpPr>
          <p:nvPr/>
        </p:nvSpPr>
        <p:spPr>
          <a:xfrm>
            <a:off x="2892056" y="2211541"/>
            <a:ext cx="4405344" cy="479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"/>
              <a:buNone/>
              <a:defRPr sz="16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"/>
              <a:buNone/>
              <a:defRPr sz="21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"/>
              <a:buNone/>
              <a:defRPr sz="21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"/>
              <a:buNone/>
              <a:defRPr sz="21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"/>
              <a:buNone/>
              <a:defRPr sz="21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"/>
              <a:buNone/>
              <a:defRPr sz="21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"/>
              <a:buNone/>
              <a:defRPr sz="21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"/>
              <a:buNone/>
              <a:defRPr sz="21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"/>
              <a:buNone/>
              <a:defRPr sz="21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"/>
              <a:buNone/>
            </a:pPr>
            <a:endParaRPr lang="en-US" dirty="0"/>
          </a:p>
        </p:txBody>
      </p:sp>
      <p:sp>
        <p:nvSpPr>
          <p:cNvPr id="10" name="Google Shape;422;p38">
            <a:extLst>
              <a:ext uri="{FF2B5EF4-FFF2-40B4-BE49-F238E27FC236}">
                <a16:creationId xmlns:a16="http://schemas.microsoft.com/office/drawing/2014/main" id="{7194CB72-6786-4249-97AD-BA662FCDF3B0}"/>
              </a:ext>
            </a:extLst>
          </p:cNvPr>
          <p:cNvSpPr/>
          <p:nvPr/>
        </p:nvSpPr>
        <p:spPr>
          <a:xfrm>
            <a:off x="1174167" y="2331005"/>
            <a:ext cx="113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100377-4255-6042-8E6E-E0954A20A645}"/>
              </a:ext>
            </a:extLst>
          </p:cNvPr>
          <p:cNvSpPr txBox="1"/>
          <p:nvPr/>
        </p:nvSpPr>
        <p:spPr>
          <a:xfrm>
            <a:off x="6796819" y="3070360"/>
            <a:ext cx="2577950" cy="2708434"/>
          </a:xfrm>
          <a:prstGeom prst="rect">
            <a:avLst/>
          </a:prstGeom>
          <a:noFill/>
          <a:ln>
            <a:solidFill>
              <a:srgbClr val="EFEFEF">
                <a:alpha val="6275"/>
              </a:srgbClr>
            </a:solidFill>
          </a:ln>
          <a:effectLst>
            <a:reflection stA="90334" endPos="90351" dist="508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ar-SA" sz="17000" dirty="0" err="1">
                <a:solidFill>
                  <a:srgbClr val="D0D0D0">
                    <a:alpha val="96000"/>
                  </a:srgbClr>
                </a:solidFill>
              </a:rPr>
              <a:t>ض</a:t>
            </a:r>
            <a:endParaRPr lang="en-SA" sz="17000" dirty="0">
              <a:solidFill>
                <a:srgbClr val="D0D0D0">
                  <a:alpha val="96000"/>
                </a:srgb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DA8691-C9FD-5547-9880-CCFFFFD945F5}"/>
              </a:ext>
            </a:extLst>
          </p:cNvPr>
          <p:cNvSpPr txBox="1"/>
          <p:nvPr/>
        </p:nvSpPr>
        <p:spPr>
          <a:xfrm rot="1163770">
            <a:off x="8098009" y="2829552"/>
            <a:ext cx="1165850" cy="1938992"/>
          </a:xfrm>
          <a:prstGeom prst="rect">
            <a:avLst/>
          </a:prstGeom>
          <a:noFill/>
          <a:ln>
            <a:solidFill>
              <a:srgbClr val="EFEFEF">
                <a:alpha val="6275"/>
              </a:srgbClr>
            </a:solidFill>
          </a:ln>
          <a:effectLst>
            <a:reflection stA="90334" endPos="90351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ar-SA" sz="12000" dirty="0">
                <a:solidFill>
                  <a:srgbClr val="D0D0D0">
                    <a:alpha val="96000"/>
                  </a:srgbClr>
                </a:solidFill>
              </a:rPr>
              <a:t>ن</a:t>
            </a:r>
            <a:endParaRPr lang="en-SA" sz="12000" dirty="0">
              <a:solidFill>
                <a:srgbClr val="D0D0D0">
                  <a:alpha val="96000"/>
                </a:srgb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3E4F64-275E-2E4D-8706-3B110F82B71C}"/>
              </a:ext>
            </a:extLst>
          </p:cNvPr>
          <p:cNvSpPr txBox="1"/>
          <p:nvPr/>
        </p:nvSpPr>
        <p:spPr>
          <a:xfrm>
            <a:off x="0" y="-346160"/>
            <a:ext cx="636713" cy="2708434"/>
          </a:xfrm>
          <a:prstGeom prst="rect">
            <a:avLst/>
          </a:prstGeom>
          <a:noFill/>
          <a:ln>
            <a:solidFill>
              <a:srgbClr val="EFEFEF">
                <a:alpha val="6275"/>
              </a:srgbClr>
            </a:solidFill>
          </a:ln>
          <a:effectLst>
            <a:reflection stA="90334" endPos="90351" dist="508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ar-SA" sz="17000" dirty="0" err="1">
                <a:solidFill>
                  <a:srgbClr val="D0D0D0">
                    <a:alpha val="96000"/>
                  </a:srgbClr>
                </a:solidFill>
              </a:rPr>
              <a:t>أ</a:t>
            </a:r>
            <a:endParaRPr lang="en-SA" sz="17000" dirty="0">
              <a:solidFill>
                <a:srgbClr val="D0D0D0">
                  <a:alpha val="96000"/>
                </a:srgb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40B37F-CAE2-0549-A685-D5EF4F575057}"/>
              </a:ext>
            </a:extLst>
          </p:cNvPr>
          <p:cNvSpPr txBox="1"/>
          <p:nvPr/>
        </p:nvSpPr>
        <p:spPr>
          <a:xfrm rot="20069993">
            <a:off x="-495015" y="156827"/>
            <a:ext cx="1167307" cy="1938992"/>
          </a:xfrm>
          <a:prstGeom prst="rect">
            <a:avLst/>
          </a:prstGeom>
          <a:noFill/>
          <a:ln>
            <a:solidFill>
              <a:srgbClr val="EFEFEF">
                <a:alpha val="6275"/>
              </a:srgbClr>
            </a:solidFill>
          </a:ln>
          <a:effectLst>
            <a:reflection stA="90334" endPos="90351" dist="508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ar-SA" sz="12000" dirty="0" err="1">
                <a:solidFill>
                  <a:srgbClr val="D0D0D0">
                    <a:alpha val="96000"/>
                  </a:srgbClr>
                </a:solidFill>
              </a:rPr>
              <a:t>ي</a:t>
            </a:r>
            <a:endParaRPr lang="en-SA" sz="12000" dirty="0">
              <a:solidFill>
                <a:srgbClr val="D0D0D0">
                  <a:alpha val="96000"/>
                </a:srgbClr>
              </a:solidFill>
            </a:endParaRPr>
          </a:p>
        </p:txBody>
      </p:sp>
      <p:sp>
        <p:nvSpPr>
          <p:cNvPr id="14" name="Google Shape;420;p38">
            <a:extLst>
              <a:ext uri="{FF2B5EF4-FFF2-40B4-BE49-F238E27FC236}">
                <a16:creationId xmlns:a16="http://schemas.microsoft.com/office/drawing/2014/main" id="{997803D1-7C8F-1947-8501-E6C6014FEBF3}"/>
              </a:ext>
            </a:extLst>
          </p:cNvPr>
          <p:cNvSpPr txBox="1">
            <a:spLocks/>
          </p:cNvSpPr>
          <p:nvPr/>
        </p:nvSpPr>
        <p:spPr>
          <a:xfrm>
            <a:off x="1279554" y="2272429"/>
            <a:ext cx="3815174" cy="479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"/>
              <a:buNone/>
              <a:defRPr sz="16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"/>
              <a:buNone/>
              <a:defRPr sz="21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"/>
              <a:buNone/>
              <a:defRPr sz="21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"/>
              <a:buNone/>
              <a:defRPr sz="21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"/>
              <a:buNone/>
              <a:defRPr sz="21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"/>
              <a:buNone/>
              <a:defRPr sz="21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"/>
              <a:buNone/>
              <a:defRPr sz="21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"/>
              <a:buNone/>
              <a:defRPr sz="21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"/>
              <a:buNone/>
              <a:defRPr sz="21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/>
            <a:r>
              <a:rPr lang="en-US" dirty="0"/>
              <a:t>Improper parking which consider the most common causes of traffic</a:t>
            </a:r>
            <a:r>
              <a:rPr lang="en-SA" dirty="0"/>
              <a:t>.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985313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8"/>
          <p:cNvSpPr txBox="1">
            <a:spLocks noGrp="1"/>
          </p:cNvSpPr>
          <p:nvPr>
            <p:ph type="title"/>
          </p:nvPr>
        </p:nvSpPr>
        <p:spPr>
          <a:xfrm>
            <a:off x="1116800" y="531412"/>
            <a:ext cx="3455200" cy="67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C00000"/>
                </a:solidFill>
              </a:rPr>
              <a:t>Data Collection:</a:t>
            </a:r>
            <a:endParaRPr sz="3200" dirty="0">
              <a:solidFill>
                <a:srgbClr val="C00000"/>
              </a:solidFill>
            </a:endParaRPr>
          </a:p>
        </p:txBody>
      </p:sp>
      <p:sp>
        <p:nvSpPr>
          <p:cNvPr id="421" name="Google Shape;421;p38"/>
          <p:cNvSpPr txBox="1">
            <a:spLocks noGrp="1"/>
          </p:cNvSpPr>
          <p:nvPr>
            <p:ph type="sldNum" idx="12"/>
          </p:nvPr>
        </p:nvSpPr>
        <p:spPr>
          <a:xfrm>
            <a:off x="8003000" y="4420400"/>
            <a:ext cx="399000" cy="1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8" name="Google Shape;420;p38">
            <a:extLst>
              <a:ext uri="{FF2B5EF4-FFF2-40B4-BE49-F238E27FC236}">
                <a16:creationId xmlns:a16="http://schemas.microsoft.com/office/drawing/2014/main" id="{C07F183A-8800-124C-B6A5-8814E68B52C2}"/>
              </a:ext>
            </a:extLst>
          </p:cNvPr>
          <p:cNvSpPr txBox="1">
            <a:spLocks/>
          </p:cNvSpPr>
          <p:nvPr/>
        </p:nvSpPr>
        <p:spPr>
          <a:xfrm>
            <a:off x="2892056" y="2211541"/>
            <a:ext cx="4405344" cy="479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"/>
              <a:buNone/>
              <a:defRPr sz="16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"/>
              <a:buNone/>
              <a:defRPr sz="21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"/>
              <a:buNone/>
              <a:defRPr sz="21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"/>
              <a:buNone/>
              <a:defRPr sz="21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"/>
              <a:buNone/>
              <a:defRPr sz="21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"/>
              <a:buNone/>
              <a:defRPr sz="21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"/>
              <a:buNone/>
              <a:defRPr sz="21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"/>
              <a:buNone/>
              <a:defRPr sz="21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"/>
              <a:buNone/>
              <a:defRPr sz="21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"/>
              <a:buNone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100377-4255-6042-8E6E-E0954A20A645}"/>
              </a:ext>
            </a:extLst>
          </p:cNvPr>
          <p:cNvSpPr txBox="1"/>
          <p:nvPr/>
        </p:nvSpPr>
        <p:spPr>
          <a:xfrm>
            <a:off x="6796819" y="3070360"/>
            <a:ext cx="2577950" cy="2708434"/>
          </a:xfrm>
          <a:prstGeom prst="rect">
            <a:avLst/>
          </a:prstGeom>
          <a:noFill/>
          <a:ln>
            <a:solidFill>
              <a:srgbClr val="EFEFEF">
                <a:alpha val="6275"/>
              </a:srgbClr>
            </a:solidFill>
          </a:ln>
          <a:effectLst>
            <a:reflection stA="90334" endPos="90351" dist="508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ar-SA" sz="17000" dirty="0" err="1">
                <a:solidFill>
                  <a:srgbClr val="D0D0D0">
                    <a:alpha val="96000"/>
                  </a:srgbClr>
                </a:solidFill>
              </a:rPr>
              <a:t>ض</a:t>
            </a:r>
            <a:endParaRPr lang="en-SA" sz="17000" dirty="0">
              <a:solidFill>
                <a:srgbClr val="D0D0D0">
                  <a:alpha val="96000"/>
                </a:srgb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DA8691-C9FD-5547-9880-CCFFFFD945F5}"/>
              </a:ext>
            </a:extLst>
          </p:cNvPr>
          <p:cNvSpPr txBox="1"/>
          <p:nvPr/>
        </p:nvSpPr>
        <p:spPr>
          <a:xfrm rot="1163770">
            <a:off x="7107974" y="2829552"/>
            <a:ext cx="1165850" cy="1938992"/>
          </a:xfrm>
          <a:prstGeom prst="rect">
            <a:avLst/>
          </a:prstGeom>
          <a:noFill/>
          <a:ln>
            <a:solidFill>
              <a:srgbClr val="EFEFEF">
                <a:alpha val="6275"/>
              </a:srgbClr>
            </a:solidFill>
          </a:ln>
          <a:effectLst>
            <a:reflection stA="90334" endPos="90351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ar-SA" sz="12000" dirty="0">
                <a:solidFill>
                  <a:srgbClr val="D0D0D0">
                    <a:alpha val="96000"/>
                  </a:srgbClr>
                </a:solidFill>
              </a:rPr>
              <a:t>ن</a:t>
            </a:r>
            <a:endParaRPr lang="en-SA" sz="12000" dirty="0">
              <a:solidFill>
                <a:srgbClr val="D0D0D0">
                  <a:alpha val="96000"/>
                </a:srgb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3E4F64-275E-2E4D-8706-3B110F82B71C}"/>
              </a:ext>
            </a:extLst>
          </p:cNvPr>
          <p:cNvSpPr txBox="1"/>
          <p:nvPr/>
        </p:nvSpPr>
        <p:spPr>
          <a:xfrm>
            <a:off x="0" y="-346160"/>
            <a:ext cx="636713" cy="2708434"/>
          </a:xfrm>
          <a:prstGeom prst="rect">
            <a:avLst/>
          </a:prstGeom>
          <a:noFill/>
          <a:ln>
            <a:solidFill>
              <a:srgbClr val="EFEFEF">
                <a:alpha val="6275"/>
              </a:srgbClr>
            </a:solidFill>
          </a:ln>
          <a:effectLst>
            <a:reflection stA="90334" endPos="90351" dist="508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ar-SA" sz="17000" dirty="0" err="1">
                <a:solidFill>
                  <a:srgbClr val="D0D0D0">
                    <a:alpha val="96000"/>
                  </a:srgbClr>
                </a:solidFill>
              </a:rPr>
              <a:t>أ</a:t>
            </a:r>
            <a:endParaRPr lang="en-SA" sz="17000" dirty="0">
              <a:solidFill>
                <a:srgbClr val="D0D0D0">
                  <a:alpha val="96000"/>
                </a:srgb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40B37F-CAE2-0549-A685-D5EF4F575057}"/>
              </a:ext>
            </a:extLst>
          </p:cNvPr>
          <p:cNvSpPr txBox="1"/>
          <p:nvPr/>
        </p:nvSpPr>
        <p:spPr>
          <a:xfrm rot="20069993">
            <a:off x="-247250" y="427258"/>
            <a:ext cx="1167307" cy="1938992"/>
          </a:xfrm>
          <a:prstGeom prst="rect">
            <a:avLst/>
          </a:prstGeom>
          <a:noFill/>
          <a:ln>
            <a:solidFill>
              <a:srgbClr val="EFEFEF">
                <a:alpha val="6275"/>
              </a:srgbClr>
            </a:solidFill>
          </a:ln>
          <a:effectLst>
            <a:reflection stA="90334" endPos="90351" dist="508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ar-SA" sz="12000" dirty="0" err="1">
                <a:solidFill>
                  <a:srgbClr val="D0D0D0">
                    <a:alpha val="96000"/>
                  </a:srgbClr>
                </a:solidFill>
              </a:rPr>
              <a:t>ي</a:t>
            </a:r>
            <a:endParaRPr lang="en-SA" sz="12000" dirty="0">
              <a:solidFill>
                <a:srgbClr val="D0D0D0">
                  <a:alpha val="96000"/>
                </a:srgbClr>
              </a:solidFill>
            </a:endParaRPr>
          </a:p>
        </p:txBody>
      </p:sp>
      <p:sp>
        <p:nvSpPr>
          <p:cNvPr id="16" name="Google Shape;422;p38">
            <a:extLst>
              <a:ext uri="{FF2B5EF4-FFF2-40B4-BE49-F238E27FC236}">
                <a16:creationId xmlns:a16="http://schemas.microsoft.com/office/drawing/2014/main" id="{233932E1-DE3A-D649-B0D7-ED07311FF493}"/>
              </a:ext>
            </a:extLst>
          </p:cNvPr>
          <p:cNvSpPr/>
          <p:nvPr/>
        </p:nvSpPr>
        <p:spPr>
          <a:xfrm>
            <a:off x="1525390" y="1535746"/>
            <a:ext cx="113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>
              <a:solidFill>
                <a:srgbClr val="C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4B9E21-30F7-0649-9794-34623D2A2509}"/>
              </a:ext>
            </a:extLst>
          </p:cNvPr>
          <p:cNvSpPr txBox="1"/>
          <p:nvPr/>
        </p:nvSpPr>
        <p:spPr>
          <a:xfrm>
            <a:off x="1723885" y="1423132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Quicksand"/>
                <a:sym typeface="Quicksand"/>
              </a:rPr>
              <a:t>Surveys.</a:t>
            </a:r>
            <a:endParaRPr lang="en-SA" sz="1800" dirty="0">
              <a:solidFill>
                <a:schemeClr val="dk1"/>
              </a:solidFill>
              <a:latin typeface="Quicksand"/>
              <a:sym typeface="Quicksand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E24A84-1FD1-CD4F-B6EA-A9826D2E1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087" y="1792464"/>
            <a:ext cx="1676580" cy="260540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E8AB779-1794-324E-A73F-4189B8A34EDD}"/>
              </a:ext>
            </a:extLst>
          </p:cNvPr>
          <p:cNvSpPr txBox="1"/>
          <p:nvPr/>
        </p:nvSpPr>
        <p:spPr>
          <a:xfrm>
            <a:off x="3595142" y="1423132"/>
            <a:ext cx="4145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en-US" sz="1800" dirty="0">
                <a:solidFill>
                  <a:schemeClr val="dk1"/>
                </a:solidFill>
                <a:latin typeface="Quicksand"/>
                <a:sym typeface="Quicksand"/>
              </a:rPr>
              <a:t>Web scraping from articles and writing data all collected in Excel File.</a:t>
            </a:r>
            <a:endParaRPr lang="ar-SA" sz="1800" dirty="0">
              <a:solidFill>
                <a:schemeClr val="dk1"/>
              </a:solidFill>
              <a:latin typeface="Quicksand"/>
              <a:sym typeface="Quicksand"/>
            </a:endParaRPr>
          </a:p>
        </p:txBody>
      </p:sp>
      <p:sp>
        <p:nvSpPr>
          <p:cNvPr id="23" name="Google Shape;422;p38">
            <a:extLst>
              <a:ext uri="{FF2B5EF4-FFF2-40B4-BE49-F238E27FC236}">
                <a16:creationId xmlns:a16="http://schemas.microsoft.com/office/drawing/2014/main" id="{D30739A6-0D2E-F44E-8A5A-BC1D3953A0F6}"/>
              </a:ext>
            </a:extLst>
          </p:cNvPr>
          <p:cNvSpPr/>
          <p:nvPr/>
        </p:nvSpPr>
        <p:spPr>
          <a:xfrm>
            <a:off x="3503608" y="1535746"/>
            <a:ext cx="113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>
              <a:solidFill>
                <a:srgbClr val="C00000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AFF957E-9ED9-B041-90B0-BB899B5263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533" y="2069463"/>
            <a:ext cx="1743618" cy="228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921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8"/>
          <p:cNvSpPr txBox="1">
            <a:spLocks noGrp="1"/>
          </p:cNvSpPr>
          <p:nvPr>
            <p:ph type="title"/>
          </p:nvPr>
        </p:nvSpPr>
        <p:spPr>
          <a:xfrm>
            <a:off x="880546" y="480188"/>
            <a:ext cx="6541368" cy="67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en-US" sz="3000" dirty="0">
                <a:solidFill>
                  <a:srgbClr val="C00000"/>
                </a:solidFill>
              </a:rPr>
              <a:t>Exploration and Pre-processing :</a:t>
            </a:r>
          </a:p>
        </p:txBody>
      </p:sp>
      <p:sp>
        <p:nvSpPr>
          <p:cNvPr id="421" name="Google Shape;421;p38"/>
          <p:cNvSpPr txBox="1">
            <a:spLocks noGrp="1"/>
          </p:cNvSpPr>
          <p:nvPr>
            <p:ph type="sldNum" idx="12"/>
          </p:nvPr>
        </p:nvSpPr>
        <p:spPr>
          <a:xfrm>
            <a:off x="8003000" y="4420400"/>
            <a:ext cx="399000" cy="1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100377-4255-6042-8E6E-E0954A20A645}"/>
              </a:ext>
            </a:extLst>
          </p:cNvPr>
          <p:cNvSpPr txBox="1"/>
          <p:nvPr/>
        </p:nvSpPr>
        <p:spPr>
          <a:xfrm>
            <a:off x="6796819" y="3070360"/>
            <a:ext cx="2577950" cy="2708434"/>
          </a:xfrm>
          <a:prstGeom prst="rect">
            <a:avLst/>
          </a:prstGeom>
          <a:noFill/>
          <a:ln>
            <a:solidFill>
              <a:srgbClr val="EFEFEF">
                <a:alpha val="6275"/>
              </a:srgbClr>
            </a:solidFill>
          </a:ln>
          <a:effectLst>
            <a:reflection stA="90334" endPos="90351" dist="508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ar-SA" sz="17000" dirty="0" err="1">
                <a:solidFill>
                  <a:srgbClr val="D0D0D0">
                    <a:alpha val="96000"/>
                  </a:srgbClr>
                </a:solidFill>
              </a:rPr>
              <a:t>ض</a:t>
            </a:r>
            <a:endParaRPr lang="en-SA" sz="17000" dirty="0">
              <a:solidFill>
                <a:srgbClr val="D0D0D0">
                  <a:alpha val="96000"/>
                </a:srgb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DA8691-C9FD-5547-9880-CCFFFFD945F5}"/>
              </a:ext>
            </a:extLst>
          </p:cNvPr>
          <p:cNvSpPr txBox="1"/>
          <p:nvPr/>
        </p:nvSpPr>
        <p:spPr>
          <a:xfrm rot="1163770">
            <a:off x="7979784" y="2809914"/>
            <a:ext cx="1165850" cy="1938992"/>
          </a:xfrm>
          <a:prstGeom prst="rect">
            <a:avLst/>
          </a:prstGeom>
          <a:noFill/>
          <a:ln>
            <a:solidFill>
              <a:srgbClr val="EFEFEF">
                <a:alpha val="6275"/>
              </a:srgbClr>
            </a:solidFill>
          </a:ln>
          <a:effectLst>
            <a:reflection stA="90334" endPos="90351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ar-SA" sz="12000" dirty="0">
                <a:solidFill>
                  <a:srgbClr val="D0D0D0">
                    <a:alpha val="96000"/>
                  </a:srgbClr>
                </a:solidFill>
              </a:rPr>
              <a:t>ن</a:t>
            </a:r>
            <a:endParaRPr lang="en-SA" sz="12000" dirty="0">
              <a:solidFill>
                <a:srgbClr val="D0D0D0">
                  <a:alpha val="96000"/>
                </a:srgb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3E4F64-275E-2E4D-8706-3B110F82B71C}"/>
              </a:ext>
            </a:extLst>
          </p:cNvPr>
          <p:cNvSpPr txBox="1"/>
          <p:nvPr/>
        </p:nvSpPr>
        <p:spPr>
          <a:xfrm>
            <a:off x="0" y="-346160"/>
            <a:ext cx="636713" cy="2708434"/>
          </a:xfrm>
          <a:prstGeom prst="rect">
            <a:avLst/>
          </a:prstGeom>
          <a:noFill/>
          <a:ln>
            <a:solidFill>
              <a:srgbClr val="EFEFEF">
                <a:alpha val="6275"/>
              </a:srgbClr>
            </a:solidFill>
          </a:ln>
          <a:effectLst>
            <a:reflection stA="90334" endPos="90351" dist="508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ar-SA" sz="17000" dirty="0" err="1">
                <a:solidFill>
                  <a:srgbClr val="D0D0D0">
                    <a:alpha val="96000"/>
                  </a:srgbClr>
                </a:solidFill>
              </a:rPr>
              <a:t>أ</a:t>
            </a:r>
            <a:endParaRPr lang="en-SA" sz="17000" dirty="0">
              <a:solidFill>
                <a:srgbClr val="D0D0D0">
                  <a:alpha val="96000"/>
                </a:srgb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40B37F-CAE2-0549-A685-D5EF4F575057}"/>
              </a:ext>
            </a:extLst>
          </p:cNvPr>
          <p:cNvSpPr txBox="1"/>
          <p:nvPr/>
        </p:nvSpPr>
        <p:spPr>
          <a:xfrm rot="20069993">
            <a:off x="-247250" y="427258"/>
            <a:ext cx="1167307" cy="1938992"/>
          </a:xfrm>
          <a:prstGeom prst="rect">
            <a:avLst/>
          </a:prstGeom>
          <a:noFill/>
          <a:ln>
            <a:solidFill>
              <a:srgbClr val="EFEFEF">
                <a:alpha val="6275"/>
              </a:srgbClr>
            </a:solidFill>
          </a:ln>
          <a:effectLst>
            <a:reflection stA="90334" endPos="90351" dist="508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ar-SA" sz="12000" dirty="0" err="1">
                <a:solidFill>
                  <a:srgbClr val="D0D0D0">
                    <a:alpha val="96000"/>
                  </a:srgbClr>
                </a:solidFill>
              </a:rPr>
              <a:t>ي</a:t>
            </a:r>
            <a:endParaRPr lang="en-SA" sz="12000" dirty="0">
              <a:solidFill>
                <a:srgbClr val="D0D0D0">
                  <a:alpha val="96000"/>
                </a:srgb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517C8A-8331-6545-99AA-9025B8C2E5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2484" y="2153555"/>
            <a:ext cx="6708302" cy="1434600"/>
          </a:xfrm>
        </p:spPr>
        <p:txBody>
          <a:bodyPr lIns="90000"/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Remove number and punctuation.</a:t>
            </a:r>
            <a:endParaRPr lang="en-SA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Create stop word dictionary “prepositions and pronouns” and then remove them all from the dataset.</a:t>
            </a:r>
            <a:endParaRPr lang="en-SA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Replace the word “</a:t>
            </a:r>
            <a:r>
              <a:rPr lang="ar-SA" dirty="0"/>
              <a:t>وراي</a:t>
            </a:r>
            <a:r>
              <a:rPr lang="en-US" dirty="0"/>
              <a:t>” by the word “</a:t>
            </a:r>
            <a:r>
              <a:rPr lang="ar-SA" dirty="0"/>
              <a:t>خلفي</a:t>
            </a:r>
            <a:r>
              <a:rPr lang="en-US" dirty="0"/>
              <a:t>”.</a:t>
            </a:r>
            <a:endParaRPr lang="en-SA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Normalize the following by </a:t>
            </a:r>
            <a:r>
              <a:rPr lang="en-US" dirty="0" err="1"/>
              <a:t>CAmel</a:t>
            </a:r>
            <a:r>
              <a:rPr lang="en-US" dirty="0"/>
              <a:t> tool: </a:t>
            </a:r>
            <a:endParaRPr lang="en-SA" dirty="0"/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600" dirty="0"/>
              <a:t>All </a:t>
            </a:r>
            <a:r>
              <a:rPr lang="ar-SA" sz="1600" dirty="0"/>
              <a:t>"</a:t>
            </a:r>
            <a:r>
              <a:rPr lang="ar-SA" sz="1600" dirty="0" err="1"/>
              <a:t>أ</a:t>
            </a:r>
            <a:r>
              <a:rPr lang="ar-SA" sz="1600" dirty="0"/>
              <a:t>، </a:t>
            </a:r>
            <a:r>
              <a:rPr lang="ar-SA" sz="1600" dirty="0" err="1"/>
              <a:t>إ</a:t>
            </a:r>
            <a:r>
              <a:rPr lang="ar-SA" sz="1600" dirty="0"/>
              <a:t> ، </a:t>
            </a:r>
            <a:r>
              <a:rPr lang="ar-SA" sz="1600" dirty="0" err="1"/>
              <a:t>آ</a:t>
            </a:r>
            <a:r>
              <a:rPr lang="ar-SA" sz="1600" dirty="0"/>
              <a:t>" </a:t>
            </a:r>
            <a:r>
              <a:rPr lang="en-US" sz="1600" dirty="0"/>
              <a:t> with “ </a:t>
            </a:r>
            <a:r>
              <a:rPr lang="en-US" sz="1600" dirty="0" err="1"/>
              <a:t>ا</a:t>
            </a:r>
            <a:r>
              <a:rPr lang="en-US" sz="1600" dirty="0"/>
              <a:t> ” </a:t>
            </a:r>
            <a:endParaRPr lang="en-SA" sz="1600" dirty="0"/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600" dirty="0"/>
              <a:t>All “ </a:t>
            </a:r>
            <a:r>
              <a:rPr lang="en-US" sz="1600" dirty="0" err="1"/>
              <a:t>ه</a:t>
            </a:r>
            <a:r>
              <a:rPr lang="en-US" sz="1600" dirty="0"/>
              <a:t> ” to “ </a:t>
            </a:r>
            <a:r>
              <a:rPr lang="ar-SA" sz="1600" dirty="0" err="1"/>
              <a:t>ة</a:t>
            </a:r>
            <a:r>
              <a:rPr lang="en-US" sz="1600" dirty="0"/>
              <a:t> ” </a:t>
            </a:r>
            <a:endParaRPr lang="en-SA" sz="1600" dirty="0"/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600" dirty="0"/>
              <a:t>All “ </a:t>
            </a:r>
            <a:r>
              <a:rPr lang="ar-SA" sz="1600" dirty="0" err="1"/>
              <a:t>ى</a:t>
            </a:r>
            <a:r>
              <a:rPr lang="en-US" sz="1600" dirty="0"/>
              <a:t> ” to “ </a:t>
            </a:r>
            <a:r>
              <a:rPr lang="ar-SA" sz="1600" dirty="0"/>
              <a:t> </a:t>
            </a:r>
            <a:r>
              <a:rPr lang="ar-SA" sz="1600" dirty="0" err="1"/>
              <a:t>ي</a:t>
            </a:r>
            <a:r>
              <a:rPr lang="en-US" sz="1600" dirty="0"/>
              <a:t>”</a:t>
            </a:r>
            <a:endParaRPr lang="en-SA" sz="1600" dirty="0"/>
          </a:p>
          <a:p>
            <a:pPr marL="596900" lvl="1" indent="0" algn="l"/>
            <a:endParaRPr lang="en-SA" dirty="0"/>
          </a:p>
          <a:p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4056210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8"/>
          <p:cNvSpPr txBox="1">
            <a:spLocks noGrp="1"/>
          </p:cNvSpPr>
          <p:nvPr>
            <p:ph type="title"/>
          </p:nvPr>
        </p:nvSpPr>
        <p:spPr>
          <a:xfrm>
            <a:off x="880546" y="480188"/>
            <a:ext cx="6541368" cy="67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en-US" sz="3000" dirty="0">
                <a:solidFill>
                  <a:srgbClr val="C00000"/>
                </a:solidFill>
              </a:rPr>
              <a:t>Exploration and Pre-processing :</a:t>
            </a:r>
          </a:p>
        </p:txBody>
      </p:sp>
      <p:sp>
        <p:nvSpPr>
          <p:cNvPr id="421" name="Google Shape;421;p38"/>
          <p:cNvSpPr txBox="1">
            <a:spLocks noGrp="1"/>
          </p:cNvSpPr>
          <p:nvPr>
            <p:ph type="sldNum" idx="12"/>
          </p:nvPr>
        </p:nvSpPr>
        <p:spPr>
          <a:xfrm>
            <a:off x="8003000" y="4420400"/>
            <a:ext cx="399000" cy="1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100377-4255-6042-8E6E-E0954A20A645}"/>
              </a:ext>
            </a:extLst>
          </p:cNvPr>
          <p:cNvSpPr txBox="1"/>
          <p:nvPr/>
        </p:nvSpPr>
        <p:spPr>
          <a:xfrm>
            <a:off x="6796819" y="3070360"/>
            <a:ext cx="2577950" cy="2708434"/>
          </a:xfrm>
          <a:prstGeom prst="rect">
            <a:avLst/>
          </a:prstGeom>
          <a:noFill/>
          <a:ln>
            <a:solidFill>
              <a:srgbClr val="EFEFEF">
                <a:alpha val="6275"/>
              </a:srgbClr>
            </a:solidFill>
          </a:ln>
          <a:effectLst>
            <a:reflection stA="90334" endPos="90351" dist="508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ar-SA" sz="17000" dirty="0" err="1">
                <a:solidFill>
                  <a:srgbClr val="D0D0D0">
                    <a:alpha val="96000"/>
                  </a:srgbClr>
                </a:solidFill>
              </a:rPr>
              <a:t>ض</a:t>
            </a:r>
            <a:endParaRPr lang="en-SA" sz="17000" dirty="0">
              <a:solidFill>
                <a:srgbClr val="D0D0D0">
                  <a:alpha val="96000"/>
                </a:srgb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DA8691-C9FD-5547-9880-CCFFFFD945F5}"/>
              </a:ext>
            </a:extLst>
          </p:cNvPr>
          <p:cNvSpPr txBox="1"/>
          <p:nvPr/>
        </p:nvSpPr>
        <p:spPr>
          <a:xfrm rot="1163770">
            <a:off x="7979784" y="2809914"/>
            <a:ext cx="1165850" cy="1938992"/>
          </a:xfrm>
          <a:prstGeom prst="rect">
            <a:avLst/>
          </a:prstGeom>
          <a:noFill/>
          <a:ln>
            <a:solidFill>
              <a:srgbClr val="EFEFEF">
                <a:alpha val="6275"/>
              </a:srgbClr>
            </a:solidFill>
          </a:ln>
          <a:effectLst>
            <a:reflection stA="90334" endPos="90351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ar-SA" sz="12000" dirty="0">
                <a:solidFill>
                  <a:srgbClr val="D0D0D0">
                    <a:alpha val="96000"/>
                  </a:srgbClr>
                </a:solidFill>
              </a:rPr>
              <a:t>ن</a:t>
            </a:r>
            <a:endParaRPr lang="en-SA" sz="12000" dirty="0">
              <a:solidFill>
                <a:srgbClr val="D0D0D0">
                  <a:alpha val="96000"/>
                </a:srgb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3E4F64-275E-2E4D-8706-3B110F82B71C}"/>
              </a:ext>
            </a:extLst>
          </p:cNvPr>
          <p:cNvSpPr txBox="1"/>
          <p:nvPr/>
        </p:nvSpPr>
        <p:spPr>
          <a:xfrm>
            <a:off x="0" y="-346160"/>
            <a:ext cx="636713" cy="2708434"/>
          </a:xfrm>
          <a:prstGeom prst="rect">
            <a:avLst/>
          </a:prstGeom>
          <a:noFill/>
          <a:ln>
            <a:solidFill>
              <a:srgbClr val="EFEFEF">
                <a:alpha val="6275"/>
              </a:srgbClr>
            </a:solidFill>
          </a:ln>
          <a:effectLst>
            <a:reflection stA="90334" endPos="90351" dist="508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ar-SA" sz="17000" dirty="0" err="1">
                <a:solidFill>
                  <a:srgbClr val="D0D0D0">
                    <a:alpha val="96000"/>
                  </a:srgbClr>
                </a:solidFill>
              </a:rPr>
              <a:t>أ</a:t>
            </a:r>
            <a:endParaRPr lang="en-SA" sz="17000" dirty="0">
              <a:solidFill>
                <a:srgbClr val="D0D0D0">
                  <a:alpha val="96000"/>
                </a:srgb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40B37F-CAE2-0549-A685-D5EF4F575057}"/>
              </a:ext>
            </a:extLst>
          </p:cNvPr>
          <p:cNvSpPr txBox="1"/>
          <p:nvPr/>
        </p:nvSpPr>
        <p:spPr>
          <a:xfrm rot="20069993">
            <a:off x="-247250" y="427258"/>
            <a:ext cx="1167307" cy="1938992"/>
          </a:xfrm>
          <a:prstGeom prst="rect">
            <a:avLst/>
          </a:prstGeom>
          <a:noFill/>
          <a:ln>
            <a:solidFill>
              <a:srgbClr val="EFEFEF">
                <a:alpha val="6275"/>
              </a:srgbClr>
            </a:solidFill>
          </a:ln>
          <a:effectLst>
            <a:reflection stA="90334" endPos="90351" dist="508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ar-SA" sz="12000" dirty="0" err="1">
                <a:solidFill>
                  <a:srgbClr val="D0D0D0">
                    <a:alpha val="96000"/>
                  </a:srgbClr>
                </a:solidFill>
              </a:rPr>
              <a:t>ي</a:t>
            </a:r>
            <a:endParaRPr lang="en-SA" sz="12000" dirty="0">
              <a:solidFill>
                <a:srgbClr val="D0D0D0">
                  <a:alpha val="96000"/>
                </a:srgb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517C8A-8331-6545-99AA-9025B8C2E5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2598" y="2620424"/>
            <a:ext cx="6708302" cy="1434600"/>
          </a:xfrm>
        </p:spPr>
        <p:txBody>
          <a:bodyPr lIns="90000"/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Stemming from </a:t>
            </a:r>
            <a:r>
              <a:rPr lang="en-US" dirty="0" err="1"/>
              <a:t>farasapy</a:t>
            </a:r>
            <a:r>
              <a:rPr lang="en-US" dirty="0"/>
              <a:t> library</a:t>
            </a:r>
          </a:p>
          <a:p>
            <a:pPr marL="139700" lvl="0" indent="0"/>
            <a:endParaRPr lang="en-SA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Part of speech (P.O.S) using </a:t>
            </a:r>
            <a:r>
              <a:rPr lang="en-US" dirty="0" err="1"/>
              <a:t>CAmel</a:t>
            </a:r>
            <a:r>
              <a:rPr lang="en-US" dirty="0"/>
              <a:t> tool</a:t>
            </a:r>
          </a:p>
          <a:p>
            <a:pPr marL="139700" lvl="0" indent="0"/>
            <a:r>
              <a:rPr lang="en-US" dirty="0" err="1"/>
              <a:t>CAMeL</a:t>
            </a:r>
            <a:r>
              <a:rPr lang="en-US" dirty="0"/>
              <a:t>-Lab/</a:t>
            </a:r>
            <a:r>
              <a:rPr lang="en-US" dirty="0" err="1"/>
              <a:t>bert</a:t>
            </a:r>
            <a:r>
              <a:rPr lang="en-US" dirty="0"/>
              <a:t>-base-</a:t>
            </a:r>
            <a:r>
              <a:rPr lang="en-US" dirty="0" err="1"/>
              <a:t>arabic</a:t>
            </a:r>
            <a:r>
              <a:rPr lang="en-US" dirty="0"/>
              <a:t>-</a:t>
            </a:r>
            <a:r>
              <a:rPr lang="en-US" dirty="0" err="1"/>
              <a:t>camelbert</a:t>
            </a:r>
            <a:r>
              <a:rPr lang="en-US" dirty="0"/>
              <a:t>-mix-pos-</a:t>
            </a:r>
            <a:r>
              <a:rPr lang="en-US" dirty="0" err="1"/>
              <a:t>glf</a:t>
            </a:r>
            <a:endParaRPr lang="en-US" dirty="0"/>
          </a:p>
          <a:p>
            <a:r>
              <a:rPr lang="ar-SA" dirty="0"/>
              <a:t>لقيت سيارتي </a:t>
            </a:r>
            <a:r>
              <a:rPr lang="ar-SA" dirty="0" err="1"/>
              <a:t>مصدومه</a:t>
            </a:r>
            <a:endParaRPr lang="ar-SA" dirty="0"/>
          </a:p>
          <a:p>
            <a:r>
              <a:rPr lang="ar-SA" dirty="0"/>
              <a:t>لقيت فعل</a:t>
            </a:r>
            <a:endParaRPr lang="en-SA" dirty="0"/>
          </a:p>
          <a:p>
            <a:pPr marL="139700" lvl="0" indent="0"/>
            <a:endParaRPr lang="en-US" dirty="0"/>
          </a:p>
          <a:p>
            <a:pPr marL="139700" lvl="0" indent="0"/>
            <a:endParaRPr lang="en-US" dirty="0"/>
          </a:p>
          <a:p>
            <a:pPr marL="139700" lvl="0" indent="0"/>
            <a:endParaRPr lang="en-US" dirty="0"/>
          </a:p>
          <a:p>
            <a:pPr lvl="0">
              <a:buFont typeface="Arial" panose="020B0604020202020204" pitchFamily="34" charset="0"/>
              <a:buChar char="•"/>
            </a:pPr>
            <a:endParaRPr lang="en-SA" dirty="0"/>
          </a:p>
          <a:p>
            <a:pPr marL="596900" lvl="1" indent="0" algn="l"/>
            <a:endParaRPr lang="en-SA" dirty="0"/>
          </a:p>
          <a:p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2870356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53"/>
          <p:cNvSpPr txBox="1">
            <a:spLocks noGrp="1"/>
          </p:cNvSpPr>
          <p:nvPr>
            <p:ph type="sldNum" idx="12"/>
          </p:nvPr>
        </p:nvSpPr>
        <p:spPr>
          <a:xfrm>
            <a:off x="8003000" y="4420400"/>
            <a:ext cx="399000" cy="1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6A06F7-2099-984B-AFCD-C95AB386D81B}"/>
              </a:ext>
            </a:extLst>
          </p:cNvPr>
          <p:cNvSpPr txBox="1"/>
          <p:nvPr/>
        </p:nvSpPr>
        <p:spPr>
          <a:xfrm>
            <a:off x="8437856" y="611717"/>
            <a:ext cx="636713" cy="2708434"/>
          </a:xfrm>
          <a:prstGeom prst="rect">
            <a:avLst/>
          </a:prstGeom>
          <a:noFill/>
          <a:ln>
            <a:solidFill>
              <a:srgbClr val="EFEFEF">
                <a:alpha val="6275"/>
              </a:srgbClr>
            </a:solidFill>
          </a:ln>
          <a:effectLst>
            <a:reflection stA="90334" endPos="90351" dist="508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ar-SA" sz="17000" dirty="0" err="1">
                <a:solidFill>
                  <a:srgbClr val="D0D0D0">
                    <a:alpha val="96000"/>
                  </a:srgbClr>
                </a:solidFill>
              </a:rPr>
              <a:t>أ</a:t>
            </a:r>
            <a:endParaRPr lang="en-SA" sz="17000" dirty="0">
              <a:solidFill>
                <a:srgbClr val="D0D0D0">
                  <a:alpha val="96000"/>
                </a:srgb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DC9A4D-152D-0546-80D3-230713B87210}"/>
              </a:ext>
            </a:extLst>
          </p:cNvPr>
          <p:cNvSpPr txBox="1"/>
          <p:nvPr/>
        </p:nvSpPr>
        <p:spPr>
          <a:xfrm>
            <a:off x="-646858" y="2366499"/>
            <a:ext cx="2577950" cy="2708434"/>
          </a:xfrm>
          <a:prstGeom prst="rect">
            <a:avLst/>
          </a:prstGeom>
          <a:noFill/>
          <a:ln>
            <a:solidFill>
              <a:srgbClr val="EFEFEF">
                <a:alpha val="6275"/>
              </a:srgbClr>
            </a:solidFill>
          </a:ln>
          <a:effectLst>
            <a:reflection stA="90334" endPos="90351" dist="508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ar-SA" sz="17000" dirty="0" err="1">
                <a:solidFill>
                  <a:srgbClr val="D0D0D0">
                    <a:alpha val="96000"/>
                  </a:srgbClr>
                </a:solidFill>
              </a:rPr>
              <a:t>ض</a:t>
            </a:r>
            <a:endParaRPr lang="en-SA" sz="17000" dirty="0">
              <a:solidFill>
                <a:srgbClr val="D0D0D0">
                  <a:alpha val="96000"/>
                </a:srgb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9160C8-1F0A-534D-B088-613CB6A21091}"/>
              </a:ext>
            </a:extLst>
          </p:cNvPr>
          <p:cNvSpPr txBox="1"/>
          <p:nvPr/>
        </p:nvSpPr>
        <p:spPr>
          <a:xfrm rot="1163770">
            <a:off x="-335703" y="2125691"/>
            <a:ext cx="1165850" cy="1938992"/>
          </a:xfrm>
          <a:prstGeom prst="rect">
            <a:avLst/>
          </a:prstGeom>
          <a:noFill/>
          <a:ln>
            <a:solidFill>
              <a:srgbClr val="EFEFEF">
                <a:alpha val="6275"/>
              </a:srgbClr>
            </a:solidFill>
          </a:ln>
          <a:effectLst>
            <a:reflection stA="90334" endPos="90351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ar-SA" sz="12000" dirty="0">
                <a:solidFill>
                  <a:srgbClr val="D0D0D0">
                    <a:alpha val="96000"/>
                  </a:srgbClr>
                </a:solidFill>
              </a:rPr>
              <a:t>ن</a:t>
            </a:r>
            <a:endParaRPr lang="en-SA" sz="12000" dirty="0">
              <a:solidFill>
                <a:srgbClr val="D0D0D0">
                  <a:alpha val="96000"/>
                </a:srgb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EFF0904-790B-1040-9C5C-67289D6C65AB}"/>
              </a:ext>
            </a:extLst>
          </p:cNvPr>
          <p:cNvSpPr txBox="1"/>
          <p:nvPr/>
        </p:nvSpPr>
        <p:spPr>
          <a:xfrm rot="20069993">
            <a:off x="8190606" y="1385135"/>
            <a:ext cx="1167307" cy="1938992"/>
          </a:xfrm>
          <a:prstGeom prst="rect">
            <a:avLst/>
          </a:prstGeom>
          <a:noFill/>
          <a:ln>
            <a:solidFill>
              <a:srgbClr val="EFEFEF">
                <a:alpha val="6275"/>
              </a:srgbClr>
            </a:solidFill>
          </a:ln>
          <a:effectLst>
            <a:reflection stA="90334" endPos="90351" dist="508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ar-SA" sz="12000" dirty="0" err="1">
                <a:solidFill>
                  <a:srgbClr val="D0D0D0">
                    <a:alpha val="96000"/>
                  </a:srgbClr>
                </a:solidFill>
              </a:rPr>
              <a:t>ي</a:t>
            </a:r>
            <a:endParaRPr lang="en-SA" sz="12000" dirty="0">
              <a:solidFill>
                <a:srgbClr val="D0D0D0">
                  <a:alpha val="96000"/>
                </a:srgbClr>
              </a:solidFill>
            </a:endParaRPr>
          </a:p>
        </p:txBody>
      </p:sp>
      <p:sp>
        <p:nvSpPr>
          <p:cNvPr id="35" name="Google Shape;419;p38">
            <a:extLst>
              <a:ext uri="{FF2B5EF4-FFF2-40B4-BE49-F238E27FC236}">
                <a16:creationId xmlns:a16="http://schemas.microsoft.com/office/drawing/2014/main" id="{52088B3F-BBB8-9C4E-8EC1-03CBB3BC09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9303" y="349299"/>
            <a:ext cx="5921829" cy="1036924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1"/>
            <a:r>
              <a:rPr lang="en-US" sz="3200" dirty="0">
                <a:solidFill>
                  <a:srgbClr val="C00000"/>
                </a:solidFill>
              </a:rPr>
              <a:t>First Model</a:t>
            </a:r>
            <a:br>
              <a:rPr lang="en-US" sz="3200" dirty="0">
                <a:solidFill>
                  <a:srgbClr val="C00000"/>
                </a:solidFill>
              </a:rPr>
            </a:b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LDA (Latent Dirichlet Allocation)</a:t>
            </a:r>
            <a:endParaRPr sz="3200" dirty="0">
              <a:solidFill>
                <a:srgbClr val="C0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9D313E-DDC9-2C4F-B40E-8CE5AF6CBC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67" y="1834197"/>
            <a:ext cx="6635233" cy="164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050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53"/>
          <p:cNvSpPr txBox="1">
            <a:spLocks noGrp="1"/>
          </p:cNvSpPr>
          <p:nvPr>
            <p:ph type="sldNum" idx="12"/>
          </p:nvPr>
        </p:nvSpPr>
        <p:spPr>
          <a:xfrm>
            <a:off x="8003000" y="4420400"/>
            <a:ext cx="399000" cy="1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6A06F7-2099-984B-AFCD-C95AB386D81B}"/>
              </a:ext>
            </a:extLst>
          </p:cNvPr>
          <p:cNvSpPr txBox="1"/>
          <p:nvPr/>
        </p:nvSpPr>
        <p:spPr>
          <a:xfrm>
            <a:off x="8437856" y="611717"/>
            <a:ext cx="636713" cy="2708434"/>
          </a:xfrm>
          <a:prstGeom prst="rect">
            <a:avLst/>
          </a:prstGeom>
          <a:noFill/>
          <a:ln>
            <a:solidFill>
              <a:srgbClr val="EFEFEF">
                <a:alpha val="6275"/>
              </a:srgbClr>
            </a:solidFill>
          </a:ln>
          <a:effectLst>
            <a:reflection stA="90334" endPos="90351" dist="508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ar-SA" sz="17000" dirty="0" err="1">
                <a:solidFill>
                  <a:srgbClr val="D0D0D0">
                    <a:alpha val="96000"/>
                  </a:srgbClr>
                </a:solidFill>
              </a:rPr>
              <a:t>أ</a:t>
            </a:r>
            <a:endParaRPr lang="en-SA" sz="17000" dirty="0">
              <a:solidFill>
                <a:srgbClr val="D0D0D0">
                  <a:alpha val="96000"/>
                </a:srgb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DC9A4D-152D-0546-80D3-230713B87210}"/>
              </a:ext>
            </a:extLst>
          </p:cNvPr>
          <p:cNvSpPr txBox="1"/>
          <p:nvPr/>
        </p:nvSpPr>
        <p:spPr>
          <a:xfrm>
            <a:off x="-646858" y="2366499"/>
            <a:ext cx="2577950" cy="2708434"/>
          </a:xfrm>
          <a:prstGeom prst="rect">
            <a:avLst/>
          </a:prstGeom>
          <a:noFill/>
          <a:ln>
            <a:solidFill>
              <a:srgbClr val="EFEFEF">
                <a:alpha val="6275"/>
              </a:srgbClr>
            </a:solidFill>
          </a:ln>
          <a:effectLst>
            <a:reflection stA="90334" endPos="90351" dist="508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ar-SA" sz="17000" dirty="0" err="1">
                <a:solidFill>
                  <a:srgbClr val="D0D0D0">
                    <a:alpha val="96000"/>
                  </a:srgbClr>
                </a:solidFill>
              </a:rPr>
              <a:t>ض</a:t>
            </a:r>
            <a:endParaRPr lang="en-SA" sz="17000" dirty="0">
              <a:solidFill>
                <a:srgbClr val="D0D0D0">
                  <a:alpha val="96000"/>
                </a:srgb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9160C8-1F0A-534D-B088-613CB6A21091}"/>
              </a:ext>
            </a:extLst>
          </p:cNvPr>
          <p:cNvSpPr txBox="1"/>
          <p:nvPr/>
        </p:nvSpPr>
        <p:spPr>
          <a:xfrm rot="1163770">
            <a:off x="-335703" y="2125691"/>
            <a:ext cx="1165850" cy="1938992"/>
          </a:xfrm>
          <a:prstGeom prst="rect">
            <a:avLst/>
          </a:prstGeom>
          <a:noFill/>
          <a:ln>
            <a:solidFill>
              <a:srgbClr val="EFEFEF">
                <a:alpha val="6275"/>
              </a:srgbClr>
            </a:solidFill>
          </a:ln>
          <a:effectLst>
            <a:reflection stA="90334" endPos="90351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ar-SA" sz="12000" dirty="0">
                <a:solidFill>
                  <a:srgbClr val="D0D0D0">
                    <a:alpha val="96000"/>
                  </a:srgbClr>
                </a:solidFill>
              </a:rPr>
              <a:t>ن</a:t>
            </a:r>
            <a:endParaRPr lang="en-SA" sz="12000" dirty="0">
              <a:solidFill>
                <a:srgbClr val="D0D0D0">
                  <a:alpha val="96000"/>
                </a:srgb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EFF0904-790B-1040-9C5C-67289D6C65AB}"/>
              </a:ext>
            </a:extLst>
          </p:cNvPr>
          <p:cNvSpPr txBox="1"/>
          <p:nvPr/>
        </p:nvSpPr>
        <p:spPr>
          <a:xfrm rot="20069993">
            <a:off x="8190606" y="1385135"/>
            <a:ext cx="1167307" cy="1938992"/>
          </a:xfrm>
          <a:prstGeom prst="rect">
            <a:avLst/>
          </a:prstGeom>
          <a:noFill/>
          <a:ln>
            <a:solidFill>
              <a:srgbClr val="EFEFEF">
                <a:alpha val="6275"/>
              </a:srgbClr>
            </a:solidFill>
          </a:ln>
          <a:effectLst>
            <a:reflection stA="90334" endPos="90351" dist="508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ar-SA" sz="12000" dirty="0" err="1">
                <a:solidFill>
                  <a:srgbClr val="D0D0D0">
                    <a:alpha val="96000"/>
                  </a:srgbClr>
                </a:solidFill>
              </a:rPr>
              <a:t>ي</a:t>
            </a:r>
            <a:endParaRPr lang="en-SA" sz="12000" dirty="0">
              <a:solidFill>
                <a:srgbClr val="D0D0D0">
                  <a:alpha val="96000"/>
                </a:srgbClr>
              </a:solidFill>
            </a:endParaRPr>
          </a:p>
        </p:txBody>
      </p:sp>
      <p:sp>
        <p:nvSpPr>
          <p:cNvPr id="35" name="Google Shape;419;p38">
            <a:extLst>
              <a:ext uri="{FF2B5EF4-FFF2-40B4-BE49-F238E27FC236}">
                <a16:creationId xmlns:a16="http://schemas.microsoft.com/office/drawing/2014/main" id="{52088B3F-BBB8-9C4E-8EC1-03CBB3BC09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3705" y="401297"/>
            <a:ext cx="7589295" cy="1021133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1"/>
            <a:r>
              <a:rPr lang="en-US" sz="3200" dirty="0">
                <a:solidFill>
                  <a:srgbClr val="C00000"/>
                </a:solidFill>
              </a:rPr>
              <a:t>Second Model</a:t>
            </a:r>
            <a:br>
              <a:rPr lang="en-US" sz="3200" dirty="0">
                <a:solidFill>
                  <a:srgbClr val="C00000"/>
                </a:solidFill>
              </a:rPr>
            </a:br>
            <a:r>
              <a:rPr lang="en-US" dirty="0"/>
              <a:t>NMF ( N</a:t>
            </a:r>
            <a:r>
              <a:rPr lang="en-SA" dirty="0"/>
              <a:t>on-negative </a:t>
            </a:r>
            <a:r>
              <a:rPr lang="en-US" dirty="0"/>
              <a:t>M</a:t>
            </a:r>
            <a:r>
              <a:rPr lang="en-SA" dirty="0"/>
              <a:t>atrix </a:t>
            </a:r>
            <a:r>
              <a:rPr lang="en-US" dirty="0"/>
              <a:t>F</a:t>
            </a:r>
            <a:r>
              <a:rPr lang="en-SA" dirty="0"/>
              <a:t>actorization</a:t>
            </a:r>
            <a:r>
              <a:rPr lang="en-US" dirty="0"/>
              <a:t> )</a:t>
            </a:r>
            <a:endParaRPr sz="3200" dirty="0">
              <a:solidFill>
                <a:srgbClr val="C0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51ACCF-3E6A-6A43-B17A-690E9AFC28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887" y="1831521"/>
            <a:ext cx="5943600" cy="207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751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53"/>
          <p:cNvSpPr txBox="1">
            <a:spLocks noGrp="1"/>
          </p:cNvSpPr>
          <p:nvPr>
            <p:ph type="sldNum" idx="12"/>
          </p:nvPr>
        </p:nvSpPr>
        <p:spPr>
          <a:xfrm>
            <a:off x="8003000" y="4420400"/>
            <a:ext cx="399000" cy="1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6A06F7-2099-984B-AFCD-C95AB386D81B}"/>
              </a:ext>
            </a:extLst>
          </p:cNvPr>
          <p:cNvSpPr txBox="1"/>
          <p:nvPr/>
        </p:nvSpPr>
        <p:spPr>
          <a:xfrm>
            <a:off x="8437856" y="611717"/>
            <a:ext cx="636713" cy="2708434"/>
          </a:xfrm>
          <a:prstGeom prst="rect">
            <a:avLst/>
          </a:prstGeom>
          <a:noFill/>
          <a:ln>
            <a:solidFill>
              <a:srgbClr val="EFEFEF">
                <a:alpha val="6275"/>
              </a:srgbClr>
            </a:solidFill>
          </a:ln>
          <a:effectLst>
            <a:reflection stA="90334" endPos="90351" dist="508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ar-SA" sz="17000" dirty="0" err="1">
                <a:solidFill>
                  <a:srgbClr val="D0D0D0">
                    <a:alpha val="96000"/>
                  </a:srgbClr>
                </a:solidFill>
              </a:rPr>
              <a:t>أ</a:t>
            </a:r>
            <a:endParaRPr lang="en-SA" sz="17000" dirty="0">
              <a:solidFill>
                <a:srgbClr val="D0D0D0">
                  <a:alpha val="96000"/>
                </a:srgb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DC9A4D-152D-0546-80D3-230713B87210}"/>
              </a:ext>
            </a:extLst>
          </p:cNvPr>
          <p:cNvSpPr txBox="1"/>
          <p:nvPr/>
        </p:nvSpPr>
        <p:spPr>
          <a:xfrm>
            <a:off x="-646858" y="2366499"/>
            <a:ext cx="2577950" cy="2708434"/>
          </a:xfrm>
          <a:prstGeom prst="rect">
            <a:avLst/>
          </a:prstGeom>
          <a:noFill/>
          <a:ln>
            <a:solidFill>
              <a:srgbClr val="EFEFEF">
                <a:alpha val="6275"/>
              </a:srgbClr>
            </a:solidFill>
          </a:ln>
          <a:effectLst>
            <a:reflection stA="90334" endPos="90351" dist="508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ar-SA" sz="17000" dirty="0" err="1">
                <a:solidFill>
                  <a:srgbClr val="D0D0D0">
                    <a:alpha val="96000"/>
                  </a:srgbClr>
                </a:solidFill>
              </a:rPr>
              <a:t>ض</a:t>
            </a:r>
            <a:endParaRPr lang="en-SA" sz="17000" dirty="0">
              <a:solidFill>
                <a:srgbClr val="D0D0D0">
                  <a:alpha val="96000"/>
                </a:srgb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9160C8-1F0A-534D-B088-613CB6A21091}"/>
              </a:ext>
            </a:extLst>
          </p:cNvPr>
          <p:cNvSpPr txBox="1"/>
          <p:nvPr/>
        </p:nvSpPr>
        <p:spPr>
          <a:xfrm rot="1163770">
            <a:off x="-335703" y="2125691"/>
            <a:ext cx="1165850" cy="1938992"/>
          </a:xfrm>
          <a:prstGeom prst="rect">
            <a:avLst/>
          </a:prstGeom>
          <a:noFill/>
          <a:ln>
            <a:solidFill>
              <a:srgbClr val="EFEFEF">
                <a:alpha val="6275"/>
              </a:srgbClr>
            </a:solidFill>
          </a:ln>
          <a:effectLst>
            <a:reflection stA="90334" endPos="90351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ar-SA" sz="12000" dirty="0">
                <a:solidFill>
                  <a:srgbClr val="D0D0D0">
                    <a:alpha val="96000"/>
                  </a:srgbClr>
                </a:solidFill>
              </a:rPr>
              <a:t>ن</a:t>
            </a:r>
            <a:endParaRPr lang="en-SA" sz="12000" dirty="0">
              <a:solidFill>
                <a:srgbClr val="D0D0D0">
                  <a:alpha val="96000"/>
                </a:srgb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EFF0904-790B-1040-9C5C-67289D6C65AB}"/>
              </a:ext>
            </a:extLst>
          </p:cNvPr>
          <p:cNvSpPr txBox="1"/>
          <p:nvPr/>
        </p:nvSpPr>
        <p:spPr>
          <a:xfrm rot="20069993">
            <a:off x="8190606" y="1385135"/>
            <a:ext cx="1167307" cy="1938992"/>
          </a:xfrm>
          <a:prstGeom prst="rect">
            <a:avLst/>
          </a:prstGeom>
          <a:noFill/>
          <a:ln>
            <a:solidFill>
              <a:srgbClr val="EFEFEF">
                <a:alpha val="6275"/>
              </a:srgbClr>
            </a:solidFill>
          </a:ln>
          <a:effectLst>
            <a:reflection stA="90334" endPos="90351" dist="508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ar-SA" sz="12000" dirty="0" err="1">
                <a:solidFill>
                  <a:srgbClr val="D0D0D0">
                    <a:alpha val="96000"/>
                  </a:srgbClr>
                </a:solidFill>
              </a:rPr>
              <a:t>ي</a:t>
            </a:r>
            <a:endParaRPr lang="en-SA" sz="12000" dirty="0">
              <a:solidFill>
                <a:srgbClr val="D0D0D0">
                  <a:alpha val="96000"/>
                </a:srgbClr>
              </a:solidFill>
            </a:endParaRPr>
          </a:p>
        </p:txBody>
      </p:sp>
      <p:sp>
        <p:nvSpPr>
          <p:cNvPr id="35" name="Google Shape;419;p38">
            <a:extLst>
              <a:ext uri="{FF2B5EF4-FFF2-40B4-BE49-F238E27FC236}">
                <a16:creationId xmlns:a16="http://schemas.microsoft.com/office/drawing/2014/main" id="{52088B3F-BBB8-9C4E-8EC1-03CBB3BC09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4889" y="186368"/>
            <a:ext cx="7053943" cy="921000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1"/>
            <a:r>
              <a:rPr lang="en-US" sz="3200" dirty="0">
                <a:solidFill>
                  <a:srgbClr val="C00000"/>
                </a:solidFill>
              </a:rPr>
              <a:t>Third Model</a:t>
            </a:r>
            <a:br>
              <a:rPr lang="en-US" sz="3200" dirty="0">
                <a:solidFill>
                  <a:srgbClr val="C00000"/>
                </a:solidFill>
              </a:rPr>
            </a:br>
            <a:r>
              <a:rPr lang="en-US" sz="2200" dirty="0"/>
              <a:t>BERT_for_Arabic_Topic_Modeling_ACLing2021</a:t>
            </a:r>
            <a:endParaRPr sz="2200" dirty="0">
              <a:solidFill>
                <a:srgbClr val="C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9F302C-9B7F-7642-B809-68897D02525E}"/>
              </a:ext>
            </a:extLst>
          </p:cNvPr>
          <p:cNvSpPr txBox="1"/>
          <p:nvPr/>
        </p:nvSpPr>
        <p:spPr>
          <a:xfrm>
            <a:off x="623818" y="1240236"/>
            <a:ext cx="74959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dk1"/>
                </a:solidFill>
                <a:latin typeface="Quicksand"/>
                <a:sym typeface="Quicksand"/>
              </a:rPr>
              <a:t>Embedded pre-trained model with over 1,5 billions word and so many articles</a:t>
            </a:r>
            <a:endParaRPr lang="en-SA" sz="1600" dirty="0">
              <a:solidFill>
                <a:schemeClr val="dk1"/>
              </a:solidFill>
              <a:latin typeface="Quicksand"/>
              <a:sym typeface="Quicksand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BB26CF-8F69-7847-BA65-DEB4C7863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079" y="1711658"/>
            <a:ext cx="3395616" cy="25506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866B23-AB5F-464A-AFDD-20A2597DDB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019" y="1773612"/>
            <a:ext cx="3159273" cy="230257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613CB2D-27FA-974B-8117-CF4264198300}"/>
              </a:ext>
            </a:extLst>
          </p:cNvPr>
          <p:cNvSpPr/>
          <p:nvPr/>
        </p:nvSpPr>
        <p:spPr>
          <a:xfrm>
            <a:off x="4303079" y="2102355"/>
            <a:ext cx="3263106" cy="33936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endParaRPr lang="en-S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AE0F3B3-5C9B-EF43-B240-9442A14A0CD7}"/>
              </a:ext>
            </a:extLst>
          </p:cNvPr>
          <p:cNvSpPr/>
          <p:nvPr/>
        </p:nvSpPr>
        <p:spPr>
          <a:xfrm>
            <a:off x="840739" y="2367778"/>
            <a:ext cx="1279093" cy="23169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222642505"/>
      </p:ext>
    </p:extLst>
  </p:cSld>
  <p:clrMapOvr>
    <a:masterClrMapping/>
  </p:clrMapOvr>
</p:sld>
</file>

<file path=ppt/theme/theme1.xml><?xml version="1.0" encoding="utf-8"?>
<a:theme xmlns:a="http://schemas.openxmlformats.org/drawingml/2006/main" name="Social Studies Subject for High School - 9th Grade: Individuality and Conformity by Slidesgo">
  <a:themeElements>
    <a:clrScheme name="Simple Light">
      <a:dk1>
        <a:srgbClr val="2E2E2E"/>
      </a:dk1>
      <a:lt1>
        <a:srgbClr val="EFEFEF"/>
      </a:lt1>
      <a:dk2>
        <a:srgbClr val="838383"/>
      </a:dk2>
      <a:lt2>
        <a:srgbClr val="FFFFFF"/>
      </a:lt2>
      <a:accent1>
        <a:srgbClr val="AAA9A9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E2E2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</TotalTime>
  <Words>386</Words>
  <Application>Microsoft Macintosh PowerPoint</Application>
  <PresentationFormat>On-screen Show (16:9)</PresentationFormat>
  <Paragraphs>131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DroidArabicKufi-Regular</vt:lpstr>
      <vt:lpstr>Tenor Sans</vt:lpstr>
      <vt:lpstr>Quicksand</vt:lpstr>
      <vt:lpstr>Social Studies Subject for High School - 9th Grade: Individuality and Conformity by Slidesgo</vt:lpstr>
      <vt:lpstr>Natural Language Processing </vt:lpstr>
      <vt:lpstr>Project Workflow</vt:lpstr>
      <vt:lpstr>Problem Definition:</vt:lpstr>
      <vt:lpstr>Data Collection:</vt:lpstr>
      <vt:lpstr>Exploration and Pre-processing :</vt:lpstr>
      <vt:lpstr>Exploration and Pre-processing :</vt:lpstr>
      <vt:lpstr>First Model LDA (Latent Dirichlet Allocation)</vt:lpstr>
      <vt:lpstr>Second Model NMF ( Non-negative Matrix Factorization )</vt:lpstr>
      <vt:lpstr>Third Model BERT_for_Arabic_Topic_Modeling_ACLing2021</vt:lpstr>
      <vt:lpstr>Third Model BERT_for_Arabic_Topic_Modeling_ACLing2021</vt:lpstr>
      <vt:lpstr>Third Model BERT_for_Arabic_Topic_Modeling_ACLing2021</vt:lpstr>
      <vt:lpstr>Future Work :</vt:lpstr>
      <vt:lpstr>Thanks For Listening..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</dc:title>
  <cp:lastModifiedBy>Mac lap</cp:lastModifiedBy>
  <cp:revision>44</cp:revision>
  <dcterms:modified xsi:type="dcterms:W3CDTF">2021-12-29T21:14:17Z</dcterms:modified>
</cp:coreProperties>
</file>