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59" r:id="rId6"/>
    <p:sldId id="260" r:id="rId7"/>
    <p:sldId id="279" r:id="rId8"/>
    <p:sldId id="282" r:id="rId9"/>
    <p:sldId id="280" r:id="rId10"/>
    <p:sldId id="261" r:id="rId11"/>
    <p:sldId id="285" r:id="rId12"/>
    <p:sldId id="262" r:id="rId13"/>
    <p:sldId id="286" r:id="rId14"/>
    <p:sldId id="264" r:id="rId15"/>
    <p:sldId id="270" r:id="rId16"/>
    <p:sldId id="272" r:id="rId17"/>
    <p:sldId id="274" r:id="rId18"/>
    <p:sldId id="266" r:id="rId19"/>
    <p:sldId id="267" r:id="rId20"/>
    <p:sldId id="287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96" autoAdjust="0"/>
  </p:normalViewPr>
  <p:slideViewPr>
    <p:cSldViewPr snapToGrid="0">
      <p:cViewPr varScale="1">
        <p:scale>
          <a:sx n="118" d="100"/>
          <a:sy n="118" d="100"/>
        </p:scale>
        <p:origin x="14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Добрий день! Я, Ягнюков Андрій Юрійович, студент групи ІПЗм-23-2, хочу представити до вашої уваги свою кваліфікаційну роботу на тему «Дослідження ефективності застосування ORM та SQL підходів для доступу до баз даних у </a:t>
            </a:r>
            <a:r>
              <a:rPr lang="uk-UA" noProof="0" dirty="0" err="1"/>
              <a:t>Go</a:t>
            </a:r>
            <a:r>
              <a:rPr lang="uk-UA" noProof="0" dirty="0"/>
              <a:t>-додатках».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Прототипом є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-додаток, що імітує предметну область електронної комерції, та складається з трьох основних модулів, де один використовує GORM, другий –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а третій – стандартний пакет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 algn="l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 algn="l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Усі модулі працюють з єдиною базою даних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забезпечує однакові умови для тестування.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90F3102-B8B7-1C83-1F4F-27C25965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1F75FABD-FF32-EF8F-8BFA-C618E0915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3A8F97C-F963-CD9D-7E50-62F5564F5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Важливим є структура бази даних.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ER-діаграма візуалізує реляційну модель даних для електронної комерції, яка використовувалася для всіх експериментів.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Розробка додатка проводилася поетапно на основі теоретичного дослідження</a:t>
            </a:r>
            <a:r>
              <a:rPr lang="ru-RU" dirty="0"/>
              <a:t> </a:t>
            </a:r>
            <a:r>
              <a:rPr lang="en-US" dirty="0"/>
              <a:t>ORM-</a:t>
            </a:r>
            <a:r>
              <a:rPr lang="uk-UA" noProof="0" dirty="0"/>
              <a:t>бібліотек: від </a:t>
            </a:r>
            <a:r>
              <a:rPr lang="uk-UA" noProof="0" dirty="0" err="1"/>
              <a:t>проєктування</a:t>
            </a:r>
            <a:r>
              <a:rPr lang="uk-UA" noProof="0" dirty="0"/>
              <a:t> бази даних до реалізації зазначених модулів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9AB7E7F-1FD8-BB7A-2CBC-A6ED5B3A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D6B993FE-999F-8BF6-0FA1-8E1EFA6D5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9CB4E54-52EC-CB27-F2BB-E0E906EF6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Було використано 5 важливих метрик: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середня затримка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середній час виконання операції до бази даних, що характеризує типову швидкодію системи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95-й </a:t>
            </a:r>
            <a:r>
              <a:rPr lang="uk-UA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перцентиль</a:t>
            </a: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затримки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порогове значення затримки, нижче якого виконується 95% всіх операцій, що виявляє стабільність системи та наявність критичних сповільнень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пропускна здатність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кількість операцій з базою даних, виконаних за секунду, що вимірює масштабованість системи під навантаженням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споживання оперативної пам’яті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середній обсяг </a:t>
            </a:r>
            <a:r>
              <a:rPr lang="uk-UA" dirty="0"/>
              <a:t>пам’яті</a:t>
            </a:r>
            <a:r>
              <a:rPr lang="en-US" dirty="0"/>
              <a:t>, </a:t>
            </a:r>
            <a:r>
              <a:rPr lang="uk-UA" noProof="0" dirty="0"/>
              <a:t>використаний додатком під час операцій з БД, що відображає ресурсну ефективність підходу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час пауз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це </a:t>
            </a:r>
            <a:r>
              <a:rPr lang="uk-UA" noProof="0" dirty="0"/>
              <a:t>сумарна тривалість зупинок виконання програми для очищення пам'яті, що впливає на безперервність роботи системи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72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Перейдемо до результатів експериментального дослідження.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Першою операцією було створення, де </a:t>
            </a:r>
            <a:r>
              <a:rPr lang="uk-UA" noProof="0" dirty="0" err="1"/>
              <a:t>Ent</a:t>
            </a:r>
            <a:r>
              <a:rPr lang="uk-UA" noProof="0" dirty="0"/>
              <a:t> показав найкращі результати майже за всіма метриками, окрім споживання оперативної пам’яті та часу пауз G</a:t>
            </a:r>
            <a:r>
              <a:rPr lang="en-US" noProof="0" dirty="0" err="1"/>
              <a:t>arbage</a:t>
            </a:r>
            <a:r>
              <a:rPr lang="en-US" noProof="0" dirty="0"/>
              <a:t> </a:t>
            </a:r>
            <a:r>
              <a:rPr lang="uk-UA" noProof="0" dirty="0"/>
              <a:t>C</a:t>
            </a:r>
            <a:r>
              <a:rPr lang="en-US" noProof="0" dirty="0" err="1"/>
              <a:t>ollection</a:t>
            </a:r>
            <a:r>
              <a:rPr lang="uk-UA" noProof="0" dirty="0"/>
              <a:t>, в яких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виявився кращим.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Другою операцією було отримання, де GORM показав найкращі результати майже за всіма метриками, окрім споживання оперативної пам’яті, в якому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виявився кращим.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F8E4D1B-77A5-B434-F274-8228B769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209F6A8-896F-80AA-D7B6-682057AC1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09DB26F-862A-03AB-978C-1F52B77E7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Третьою операцією було оновлення, де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показав найкращі результати за всіма метриками.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Четвертою операцією було видалення, де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показав найкращі результати майже за всіма метриками, окрім 95-го </a:t>
            </a:r>
            <a:r>
              <a:rPr lang="uk-UA" noProof="0" dirty="0" err="1"/>
              <a:t>перцентиля</a:t>
            </a:r>
            <a:r>
              <a:rPr lang="uk-UA" noProof="0" dirty="0"/>
              <a:t> затримки, в якому </a:t>
            </a:r>
            <a:r>
              <a:rPr lang="uk-UA" noProof="0" dirty="0" err="1"/>
              <a:t>Ent</a:t>
            </a:r>
            <a:r>
              <a:rPr lang="uk-UA" noProof="0" dirty="0"/>
              <a:t> виявився кращим.</a:t>
            </a:r>
          </a:p>
        </p:txBody>
      </p:sp>
    </p:spTree>
    <p:extLst>
      <p:ext uri="{BB962C8B-B14F-4D97-AF65-F5344CB8AC3E}">
        <p14:creationId xmlns:p14="http://schemas.microsoft.com/office/powerpoint/2010/main" val="287285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D51C460-829F-014C-9543-24C9E5C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076DA9-6DF9-C99A-E16E-04CB5A2940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4BC11A7-F0F5-0E4E-1080-88CA9F7F2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П'ятою операцією була транзакція, де </a:t>
            </a:r>
            <a:r>
              <a:rPr lang="en-US" dirty="0"/>
              <a:t>GORM </a:t>
            </a:r>
            <a:r>
              <a:rPr lang="uk-UA" noProof="0" dirty="0"/>
              <a:t>показав найкращі результати майже за всіма метриками, окрім споживання оперативної пам’яті та часу пауз </a:t>
            </a:r>
            <a:r>
              <a:rPr lang="en-US" dirty="0"/>
              <a:t>Garbage Collection, </a:t>
            </a:r>
            <a:r>
              <a:rPr lang="uk-UA" noProof="0" dirty="0"/>
              <a:t>в яких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uk-UA" noProof="0" dirty="0"/>
              <a:t>виявився кращим.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Шостою операцією була агрегація, </a:t>
            </a:r>
            <a:r>
              <a:rPr lang="ru-RU" dirty="0"/>
              <a:t>де </a:t>
            </a:r>
            <a:r>
              <a:rPr lang="en-US" dirty="0"/>
              <a:t>GORM </a:t>
            </a:r>
            <a:r>
              <a:rPr lang="ru-RU" dirty="0"/>
              <a:t>показав </a:t>
            </a:r>
            <a:r>
              <a:rPr lang="uk-UA" noProof="0" dirty="0"/>
              <a:t>найкращі результати майже за всіма метриками, окрім часу пауз </a:t>
            </a:r>
            <a:r>
              <a:rPr lang="en-US" dirty="0"/>
              <a:t>Garbage Collection, </a:t>
            </a:r>
            <a:r>
              <a:rPr lang="uk-UA" noProof="0" dirty="0"/>
              <a:t>в якому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uk-UA" noProof="0" dirty="0"/>
              <a:t>виявився кращим</a:t>
            </a:r>
            <a:r>
              <a:rPr lang="en-US" noProof="0" dirty="0"/>
              <a:t> </a:t>
            </a:r>
            <a:r>
              <a:rPr lang="uk-UA" noProof="0" dirty="0"/>
              <a:t>та споживання оперативної пам’яті було однаковим для </a:t>
            </a:r>
            <a:r>
              <a:rPr lang="en-US" dirty="0"/>
              <a:t>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ru-R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10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A24B7E8-EE66-6732-FFCC-E0C5B550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E27C9859-EDF0-E4F9-8D94-40C555171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1B066CF-B602-E12E-B79F-745ED133C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Останньою сьомою операцією було складне </a:t>
            </a:r>
            <a:r>
              <a:rPr lang="uk-UA" dirty="0"/>
              <a:t>з’єднання таблиць</a:t>
            </a:r>
            <a:r>
              <a:rPr lang="en-US" dirty="0"/>
              <a:t>, </a:t>
            </a:r>
            <a:r>
              <a:rPr lang="ru-RU" dirty="0"/>
              <a:t>де </a:t>
            </a:r>
            <a:r>
              <a:rPr lang="en-US" dirty="0"/>
              <a:t>GORM </a:t>
            </a:r>
            <a:r>
              <a:rPr lang="ru-RU" dirty="0"/>
              <a:t>показав </a:t>
            </a:r>
            <a:r>
              <a:rPr lang="uk-UA" noProof="0" dirty="0"/>
              <a:t>найкращі результати майже за всіма метриками, окрім 95-го </a:t>
            </a:r>
            <a:r>
              <a:rPr lang="uk-UA" noProof="0" dirty="0" err="1"/>
              <a:t>перцентиля</a:t>
            </a:r>
            <a:r>
              <a:rPr lang="uk-UA" noProof="0" dirty="0"/>
              <a:t> затримки, в якому </a:t>
            </a:r>
            <a:r>
              <a:rPr lang="en-US" dirty="0"/>
              <a:t>Ent</a:t>
            </a:r>
            <a:r>
              <a:rPr lang="uk-UA" dirty="0"/>
              <a:t> був кращим</a:t>
            </a:r>
            <a:r>
              <a:rPr lang="en-US" dirty="0"/>
              <a:t>, </a:t>
            </a:r>
            <a:r>
              <a:rPr lang="uk-UA" noProof="0" dirty="0"/>
              <a:t>та часу пауз </a:t>
            </a:r>
            <a:r>
              <a:rPr lang="en-US" dirty="0"/>
              <a:t>Garbage Collection, </a:t>
            </a:r>
            <a:r>
              <a:rPr lang="uk-UA" noProof="0" dirty="0"/>
              <a:t>де</a:t>
            </a:r>
            <a:r>
              <a:rPr lang="en-US" noProof="0" dirty="0"/>
              <a:t>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uk-UA" dirty="0"/>
              <a:t> виявися кращим та</a:t>
            </a:r>
            <a:r>
              <a:rPr lang="en-US" dirty="0"/>
              <a:t> </a:t>
            </a:r>
            <a:r>
              <a:rPr lang="uk-UA" noProof="0" dirty="0"/>
              <a:t>споживання оперативної пам’яті було однаковим для</a:t>
            </a:r>
            <a:r>
              <a:rPr lang="ru-RU" dirty="0"/>
              <a:t> </a:t>
            </a:r>
            <a:r>
              <a:rPr lang="en-US" dirty="0"/>
              <a:t>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Результати дослідження були представлені на молодіжній конференції, яка проводилася в межах 1-ї Міжнародної науково-практичної конференції «СУЧАСНІ ІНФОРМАЦІЙНІ ТЕХНОЛОГІЇ ТА СИСТЕМИ ШТУЧНОГО ІНТЕЛЕКТУ».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Теоретичне та експериментальне дослідження довело різну ефективність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підходів, особливо у складних сценаріях, що не було висвітлено у попередніх роботах.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Реалізований додаток дозволив провести комплексне та об'єктивне порівняння за розширеним набором метрик.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b="0" noProof="0" dirty="0"/>
              <a:t>Також, важливо зазначити, що дослідження довело, що не існує єдиного універсального ефективного підходу до доступу до баз даних для всіх типів операцій у </a:t>
            </a:r>
            <a:r>
              <a:rPr lang="en-US" b="0" dirty="0"/>
              <a:t>Go-</a:t>
            </a:r>
            <a:r>
              <a:rPr lang="uk-UA" b="0" noProof="0" dirty="0"/>
              <a:t>додатках. Натомість, вибір залежить від типів операцій</a:t>
            </a:r>
            <a:r>
              <a:rPr lang="ru-RU" b="0" dirty="0"/>
              <a:t>: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стандартний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пакет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критичних за ресурсами операцій запису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ORM-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ефективного створення даних та як збалансований підхід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ORM-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бібліотека 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GORM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складних операцій читання.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сьогоднішній день активне використання мови програмування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серверної розробки зумовлює потребу у виборі підходу до роботи з базами даних, однак бракує комплексних досліджень порівняння ефективності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«чистого»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Напрямом дослідження є технології доступу до баз даних у програмній інженерії.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Об’єктом дослідження є підходи до взаємодії з базами даних у додатках на мові програмування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BFCB19B4-62D1-8C3D-7870-2CBFCFFE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0B69FE5F-D403-029E-3FDA-43E457E9B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C33FC0DD-5FB2-222C-A613-B74E5AC09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На цьому все.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09259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Було оглянуто 4 ключові наукові роботи. Вони досліджують: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енергоефективність ORM та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підходів на мові програмування PHP;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вплив ORM-фреймворків на продуктивність на мові програмування C#;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проблеми надлишкового доступу до даних при використанні ORM на мові програмування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порівняння продуктивності CRUD-операцій в різних ORM-фреймворках на мові програмування C#.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 цих робіт було підтверджено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прискорює розробку, але створює додаткові витрати ресурсів, тоді як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забезпечує повний контроль та стабільність.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Одними з ключових проблем ORM є використання додаткового рівня абстракції та зниження ефективності через надмірне звернення до даних.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 прогалин можна віднести: 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недостатність метрик для повної оцінки підходів;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відсутність тестування складних операцій, таких як транзакції або агрегації;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брак чітких практичних рекомендацій для розробників щодо вибору ефективного підходу.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Проблемою дослідження є пошук ефективного підходу доступу до баз даних для </a:t>
            </a:r>
            <a:r>
              <a:rPr lang="uk-UA" noProof="0" dirty="0" err="1"/>
              <a:t>Go</a:t>
            </a:r>
            <a:r>
              <a:rPr lang="uk-UA" noProof="0" dirty="0"/>
              <a:t>-додатків.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Для вирішення цієї проблеми передбачається створення порівняльної моделі ORM-бібліотек, експериментальне визначення ефективного підходу, розробка </a:t>
            </a:r>
            <a:r>
              <a:rPr lang="uk-UA" noProof="0" dirty="0" err="1"/>
              <a:t>Go</a:t>
            </a:r>
            <a:r>
              <a:rPr lang="uk-UA" noProof="0" dirty="0"/>
              <a:t>-додатка та формування практичних рекомендацій для розробників.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Для досягнення очікуваних результатів використовуються такі методології: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аналіз публікацій – підходи до оцінювання</a:t>
            </a:r>
            <a:r>
              <a:rPr lang="ru-RU" dirty="0"/>
              <a:t> </a:t>
            </a:r>
            <a:r>
              <a:rPr lang="en-US" dirty="0"/>
              <a:t>ORM </a:t>
            </a:r>
            <a:r>
              <a:rPr lang="ru-RU" dirty="0"/>
              <a:t>та </a:t>
            </a:r>
            <a:r>
              <a:rPr lang="en-US" dirty="0"/>
              <a:t>SQL</a:t>
            </a:r>
            <a:r>
              <a:rPr lang="uk-UA" dirty="0"/>
              <a:t>;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багатокритеріальний аналіз – відбір найперспективніших </a:t>
            </a:r>
            <a:r>
              <a:rPr lang="en-US" dirty="0"/>
              <a:t>ORM-</a:t>
            </a:r>
            <a:r>
              <a:rPr lang="uk-UA" noProof="0" dirty="0"/>
              <a:t>бібліотек</a:t>
            </a:r>
            <a:r>
              <a:rPr lang="ru-RU" dirty="0"/>
              <a:t>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експериментальне дослідження – порівняння </a:t>
            </a:r>
            <a:r>
              <a:rPr lang="en-US" dirty="0"/>
              <a:t>ORM </a:t>
            </a:r>
            <a:r>
              <a:rPr lang="ru-RU" dirty="0"/>
              <a:t>з </a:t>
            </a:r>
            <a:r>
              <a:rPr lang="en-US" dirty="0"/>
              <a:t>SQL</a:t>
            </a:r>
            <a:r>
              <a:rPr lang="uk-UA" dirty="0"/>
              <a:t>;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систематизація даних – </a:t>
            </a:r>
            <a:r>
              <a:rPr lang="ru-RU" noProof="0" dirty="0"/>
              <a:t> </a:t>
            </a:r>
            <a:r>
              <a:rPr lang="uk-UA" noProof="0" dirty="0"/>
              <a:t>аналіз та узагальнення результатів експериментів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8F87AD0-0F57-E4BC-9F9A-2F0ADAB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9E15B0C9-9372-6197-7FDE-2A3CFB343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27D93647-9702-A4D2-81D0-83865E907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забезпечення об'єктивності багатокритеріального аналізу, вхідними даними для дослідження є 4 популярні та активно підтримувані ORM-бібліотеки для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GORM, XORM,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SQLBoiler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Також використовувалася їхня офіційна документація, наукові джерела та статистичні дані 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порівняння бібліотек було використано 5 ключових критеріїв: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документація та навчальних матеріалів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кількість розділів в офіційній документації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кількість підтримуваних СУБД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загальна кількість сумісних СУБД згідно офіційної документації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популярність на </a:t>
            </a:r>
            <a:r>
              <a:rPr lang="uk-UA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рівень визнання спільноти, що вимірюється через кількість зірок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легкість інтеграції та використання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кількість рядків коду для реалізації операцій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підтримки спільноти та частота оновлень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це </a:t>
            </a:r>
            <a:r>
              <a:rPr lang="uk-UA" noProof="0" dirty="0"/>
              <a:t>кількість активних учасників </a:t>
            </a:r>
            <a:r>
              <a:rPr lang="uk-UA" noProof="0" dirty="0" err="1"/>
              <a:t>проєкту</a:t>
            </a:r>
            <a:r>
              <a:rPr lang="uk-UA" noProof="0" dirty="0"/>
              <a:t>, що визначається через </a:t>
            </a:r>
            <a:r>
              <a:rPr lang="uk-UA" noProof="0" dirty="0" err="1"/>
              <a:t>contributors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Font typeface="Arial" panose="020B0604020202020204" pitchFamily="34" charset="0"/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Аналіз виконувався таким чином: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збирання інформації по кожній альтернативі;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визначення Парето-оптимальних альтернатив;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нормалізація оцінок альтернатив за критеріями в діапазоні від 0 до 1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застосування лінійної адитивної згортки з ваговими коефіцієнтами;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обрахування інтегральних оцінок, де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результатом є найкращі бібліотеки з огляду на обрані критерії.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0D53D33-C6EB-5C53-E667-56E48AB8B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A1A7161B-8467-35C9-D092-95FFDAD55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89D1E78-6A57-04E7-943F-2D7C01B49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результатами аналізу, бібліотека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отримала найвищу оцінку, а бібліотека GORM посіла друге місце.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Бібліотеки XORM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SQLBoiler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не є Парето-оптимальними.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60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7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noProof="0" dirty="0"/>
              <a:t>Дослідження ефективності застосування ORM та SQL підходів для доступу до баз даних у </a:t>
            </a:r>
            <a:r>
              <a:rPr lang="uk-UA" sz="2400" noProof="0" dirty="0" err="1"/>
              <a:t>Go</a:t>
            </a:r>
            <a:r>
              <a:rPr lang="uk-UA" sz="2400" noProof="0" dirty="0"/>
              <a:t>-додатках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Ягнюков А. Ю.,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доц. каф. ПІ Каук В. І.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18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91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86280"/>
            <a:ext cx="8520600" cy="327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i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ru-RU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з трьома модулями для предметної області електронної комерції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БД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PostgreSQL) –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зберігання клієнтів, продуктів, замовлень, позицій замовлень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29D0DA0-B6A4-1426-9E6E-C127A609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946EDE9-F54E-8BF7-E8AA-D03E4FD2D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523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1FECC72-579F-1121-D529-D659D65222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4B103-8ACB-A00A-DD4A-4FFFF07A65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Picture 3" descr="A close-up of a computer&#10;&#10;AI-generated content may be incorrect.">
            <a:extLst>
              <a:ext uri="{FF2B5EF4-FFF2-40B4-BE49-F238E27FC236}">
                <a16:creationId xmlns:a16="http://schemas.microsoft.com/office/drawing/2014/main" id="{561FA081-2AAC-F11F-C5CA-992D3396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2" y="1427806"/>
            <a:ext cx="7081156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F874F-0496-3209-506F-3BD1BDEBDB2C}"/>
              </a:ext>
            </a:extLst>
          </p:cNvPr>
          <p:cNvSpPr txBox="1"/>
          <p:nvPr/>
        </p:nvSpPr>
        <p:spPr>
          <a:xfrm>
            <a:off x="1031422" y="1120029"/>
            <a:ext cx="7081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494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4" y="4359500"/>
            <a:ext cx="907763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697113" y="4606349"/>
            <a:ext cx="3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35EEF41-5B9E-4186-8855-3C8162DCC2D6}" type="slidenum">
              <a:rPr lang="uk-UA" smtClean="0"/>
              <a:pPr algn="r"/>
              <a:t>12</a:t>
            </a:fld>
            <a:endParaRPr lang="uk-UA" dirty="0"/>
          </a:p>
        </p:txBody>
      </p:sp>
      <p:sp>
        <p:nvSpPr>
          <p:cNvPr id="6" name="Google Shape;100;p18">
            <a:extLst>
              <a:ext uri="{FF2B5EF4-FFF2-40B4-BE49-F238E27FC236}">
                <a16:creationId xmlns:a16="http://schemas.microsoft.com/office/drawing/2014/main" id="{F8061B48-E9F2-E7B9-475F-E55CD418A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58779"/>
            <a:ext cx="8520600" cy="330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i="1" dirty="0"/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розробка велася на основі результатів теоретичного дослідження: вибрані найефективніші </a:t>
            </a:r>
            <a:r>
              <a:rPr lang="en-US" dirty="0"/>
              <a:t>ORM-</a:t>
            </a:r>
            <a:r>
              <a:rPr lang="uk-UA" dirty="0"/>
              <a:t>бібліотеки;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етапи розробки: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 err="1"/>
              <a:t>проєктування</a:t>
            </a:r>
            <a:r>
              <a:rPr lang="uk-UA" noProof="0" dirty="0"/>
              <a:t> ER-моделі та схеми бази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/>
              <a:t>у </a:t>
            </a:r>
            <a:r>
              <a:rPr lang="en-US" dirty="0"/>
              <a:t>Docker-</a:t>
            </a:r>
            <a:r>
              <a:rPr lang="uk-UA" noProof="0" dirty="0"/>
              <a:t>контейнері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розробка спільних структур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реалізація модулів з </a:t>
            </a:r>
            <a:r>
              <a:rPr lang="en-US" dirty="0"/>
              <a:t>GORM, 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uk-UA" dirty="0"/>
              <a:t>;</a:t>
            </a:r>
            <a:endParaRPr lang="ru-R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 міграцій та наповнення тестовими даними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E568D8B-CA2C-FC69-4BA5-F2C4D3C4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B23854D3-A50F-C6E6-E795-26BCC97EC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C56A138-F33D-37A9-9ACA-3887FF9207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DC089-BF7A-81B5-2F62-1B70232765E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55000" lnSpcReduction="20000"/>
              </a:bodyPr>
              <a:lstStyle/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uk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середня затримка (м</a:t>
                </a:r>
                <a:r>
                  <a:rPr lang="uk-UA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ілісекунди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95-й </a:t>
                </a:r>
                <a:r>
                  <a:rPr lang="uk-UA" noProof="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перцентиль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затримки (м</a:t>
                </a:r>
                <a:r>
                  <a:rPr lang="uk-UA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ілісекунди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0,95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пропускна здатність (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операції / секунда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середнє споживання оперативної пам’яті (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Мегабайти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𝐴𝑣𝑔𝑅𝐴𝑀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час пауз 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Garbage Collection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uk-UA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мілісекунди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𝐺𝐶𝑃𝑎𝑢𝑠𝑒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  <a:blipFill>
                <a:blip r:embed="rId4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46CAA8-C41B-D3BE-B1AE-BBCD7F6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00849"/>
              </p:ext>
            </p:extLst>
          </p:nvPr>
        </p:nvGraphicFramePr>
        <p:xfrm>
          <a:off x="871622" y="958206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10559082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507612675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669309000"/>
                    </a:ext>
                  </a:extLst>
                </a:gridCol>
                <a:gridCol w="1432317">
                  <a:extLst>
                    <a:ext uri="{9D8B030D-6E8A-4147-A177-3AD203B41FA5}">
                      <a16:colId xmlns:a16="http://schemas.microsoft.com/office/drawing/2014/main" val="20881598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96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2,0303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4669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4,6652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2,6053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4,4141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889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394,5868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492,5464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412,3479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389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0,0034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3873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1,0053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24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B29996-E997-2A88-821B-07E7BFA0CEC5}"/>
              </a:ext>
            </a:extLst>
          </p:cNvPr>
          <p:cNvSpPr txBox="1"/>
          <p:nvPr/>
        </p:nvSpPr>
        <p:spPr>
          <a:xfrm>
            <a:off x="871623" y="68120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створення нового продукту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25E989-7FF2-9945-BD19-EAFF169B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23906"/>
              </p:ext>
            </p:extLst>
          </p:nvPr>
        </p:nvGraphicFramePr>
        <p:xfrm>
          <a:off x="871622" y="2772402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5415">
                  <a:extLst>
                    <a:ext uri="{9D8B030D-6E8A-4147-A177-3AD203B41FA5}">
                      <a16:colId xmlns:a16="http://schemas.microsoft.com/office/drawing/2014/main" val="2016467718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4209671369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1309207997"/>
                    </a:ext>
                  </a:extLst>
                </a:gridCol>
                <a:gridCol w="1384313">
                  <a:extLst>
                    <a:ext uri="{9D8B030D-6E8A-4147-A177-3AD203B41FA5}">
                      <a16:colId xmlns:a16="http://schemas.microsoft.com/office/drawing/2014/main" val="174506133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826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0,3139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0,6169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8616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0,9981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748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3186,2296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1543,3845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1620,9478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16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3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0,5543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0,1128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114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1F212E-4A42-0842-EBA4-4B1C88D17225}"/>
              </a:ext>
            </a:extLst>
          </p:cNvPr>
          <p:cNvSpPr txBox="1"/>
          <p:nvPr/>
        </p:nvSpPr>
        <p:spPr>
          <a:xfrm>
            <a:off x="871622" y="2495403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інформації клієнта за ідентифікатором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91D8DA6-0989-3C27-12E9-40ACE992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0551F8C-9923-637A-F9A1-FFC4C268C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A964BF7-58EB-1180-B206-B60F354FC4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C32E9-C4C3-84C0-464A-E5D573711C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4E79E7-2E2B-733E-CA80-A21FFA1F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8793"/>
              </p:ext>
            </p:extLst>
          </p:nvPr>
        </p:nvGraphicFramePr>
        <p:xfrm>
          <a:off x="871624" y="955301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91251539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69951512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406112216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36296995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84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3,1357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1,9903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3,1580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3,7838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2,5135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454,5036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318,9031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502,4480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594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8954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0,1206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98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FDDA69-7747-39C6-155C-45CEF419095E}"/>
              </a:ext>
            </a:extLst>
          </p:cNvPr>
          <p:cNvSpPr txBox="1"/>
          <p:nvPr/>
        </p:nvSpPr>
        <p:spPr>
          <a:xfrm>
            <a:off x="871625" y="678302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оновлення ціни продукту за ідентифікатором 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E21BC-A7A9-370C-9488-28FF5645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63371"/>
              </p:ext>
            </p:extLst>
          </p:nvPr>
        </p:nvGraphicFramePr>
        <p:xfrm>
          <a:off x="871624" y="2765436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78668283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9484074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57738308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878838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41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3,6118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3,3223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946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4,3545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4,0921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35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276,8694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300,9072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302,9795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86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66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3,6996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0,8759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06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F856B7-1B9A-DF0C-1DDA-6E9105DECF63}"/>
              </a:ext>
            </a:extLst>
          </p:cNvPr>
          <p:cNvSpPr txBox="1"/>
          <p:nvPr/>
        </p:nvSpPr>
        <p:spPr>
          <a:xfrm>
            <a:off x="871624" y="248843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видалення продукту за назвою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3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39ABD7E-C4D1-40BE-5983-99BA560C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0993FA9-5C56-7726-6779-BF313E77D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331A1F60-DE6E-82BF-67A1-E69224C08F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CC58B5-B6C4-C67F-F0E5-088448C878B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D2AFE-0186-7ADC-DAC2-2C9F4A55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1762"/>
              </p:ext>
            </p:extLst>
          </p:nvPr>
        </p:nvGraphicFramePr>
        <p:xfrm>
          <a:off x="871621" y="1137625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65022436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87816974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754378055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3444415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43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2,5915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3,2192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3,1404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621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3,2037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3,9317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3,7949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91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оп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сек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385,8746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310,6328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318,4332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65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0,0188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0,0073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8832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3,4119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0,2680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2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3E2F1-8648-8857-7926-611678CA3473}"/>
              </a:ext>
            </a:extLst>
          </p:cNvPr>
          <p:cNvSpPr txBox="1"/>
          <p:nvPr/>
        </p:nvSpPr>
        <p:spPr>
          <a:xfrm>
            <a:off x="871621" y="675960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створення замовлення з продуктами для конкретного клієнта </a:t>
            </a:r>
            <a:r>
              <a:rPr lang="uk-UA" sz="1200" dirty="0"/>
              <a:t>за ідентифікатором (транзакція)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F00EEC-17B2-D67E-73CA-1A4C5DAC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78488"/>
              </p:ext>
            </p:extLst>
          </p:nvPr>
        </p:nvGraphicFramePr>
        <p:xfrm>
          <a:off x="871620" y="2968548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36334731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1535206723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7960800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73238789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99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1,7731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2,2285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2,2091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08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2,4585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2,8527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3933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563,9747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448,7343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452,6629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475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9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1,4302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0,8388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34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4EA6BB-76D5-F7CC-1084-8ECD2DD3D442}"/>
              </a:ext>
            </a:extLst>
          </p:cNvPr>
          <p:cNvSpPr txBox="1"/>
          <p:nvPr/>
        </p:nvSpPr>
        <p:spPr>
          <a:xfrm>
            <a:off x="871620" y="2509225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статистики по замовленнях та витратах клієнта </a:t>
            </a:r>
            <a:r>
              <a:rPr lang="uk-UA" sz="1200" dirty="0"/>
              <a:t>за ідентифікатором (агрегація)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7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44260FD-E5FD-D2C9-EB5D-F77052F85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0A4091E2-8A2A-D5D0-AC3B-42B48FDCE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7603371-72CB-FB25-89B4-F590A9AF2C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85B8C-E70F-F6CD-7158-FE1A03CEEB8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502C24-9933-A2D4-1C8A-77E8B5D9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52059"/>
              </p:ext>
            </p:extLst>
          </p:nvPr>
        </p:nvGraphicFramePr>
        <p:xfrm>
          <a:off x="871623" y="1212717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3514896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864089649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38866294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91247843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22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6,0444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6,1471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6,4545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338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6,8305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6,7861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7,3262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4638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165,4425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162,6774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154,9314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9157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0,0086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778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7,7937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0,5720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34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4BC31B-733F-4D22-0C44-7D75356FC87C}"/>
              </a:ext>
            </a:extLst>
          </p:cNvPr>
          <p:cNvSpPr txBox="1"/>
          <p:nvPr/>
        </p:nvSpPr>
        <p:spPr>
          <a:xfrm>
            <a:off x="871623" y="751052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 на </a:t>
            </a:r>
            <a:r>
              <a:rPr lang="uk-UA" sz="1200" noProof="0" dirty="0"/>
              <a:t>отримання інформації про продажі </a:t>
            </a:r>
            <a:r>
              <a:rPr lang="uk-UA" sz="1200" dirty="0"/>
              <a:t>топ продуктів (складний </a:t>
            </a:r>
            <a:r>
              <a:rPr lang="en-US" sz="1200" dirty="0"/>
              <a:t>JOIN</a:t>
            </a:r>
            <a:r>
              <a:rPr lang="uk-UA" sz="1200" noProof="0" dirty="0"/>
              <a:t>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709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135978" y="971550"/>
            <a:ext cx="4642262" cy="91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>
              <a:buNone/>
            </a:pPr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MIT@AIS-2025»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Picture 3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25598691-21B8-20EE-20B7-FCBE2CF7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17" y="971550"/>
            <a:ext cx="224999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4BED8-4F96-6A4F-50E0-4053E6777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40" y="1885711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38153"/>
            <a:ext cx="8520600" cy="332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теоретичного та експериментального досліджень доводять різну ефективність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підходів, акцентуючи увагу на їхніх перевагах і недоліках у складних сценаріях, що не було висвітлено у попередніх роботах.</a:t>
            </a: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поєднує модулі для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Ent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 забезпечує комплексне й об'єктивне порівняння підходів за розширеним набором метрик  і заповнює прогалину щодо недостатності даних для повної оцінки.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Сформульовані практичні рекомендації дозволяють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розробникам робити обґрунтований вибір підходу для досягнення ефективності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додатків, виходячи з домінуючих типів операцій: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критичних за ресурсами операцій запису;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ефективного створення даних та як збалансований підхід;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складних операцій читання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79405"/>
            <a:ext cx="8520600" cy="3280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активно використовується для високонавантажених систем та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зростаюча популярність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зумовлює потребу у виборі підходу до роботи з БД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комплексних досліджень ORM та SQL підходів для мови програмування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 доступу до баз даних у програмній інженерії.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</a:t>
            </a: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Підходи до взаємодії з базами даних у додатках на мові програмування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561A44C-6984-C0E0-BF3E-36D90AB5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06F7B2-E28E-86E6-E636-CE11F1FC3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Дякую за увагу!</a:t>
            </a:r>
            <a:endParaRPr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2D5447BA-9C97-5FD5-F97C-7E1AD6998D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F0C796-AAE2-7FC9-B777-E2BC34B7B9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27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48777"/>
            <a:ext cx="8520600" cy="34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Перелік основних джерел та теорій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Procaccianti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G., Lago P.,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Diesveld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Efficiency of ORM Approaches: an Empirical Evaluation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енергоефективн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</a:t>
            </a:r>
            <a:r>
              <a:rPr lang="uk-UA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сть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Colley D., Stanier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Asaduzzaman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Impact of Object-Relational Mapping Frameworks on Relational Query Performance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вплив ORM-фреймворків на продуктивність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 T., Shang W., Jiang Z., Hassan A., Nasser M. N., Flora P.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and Evaluating the Performance Impact of Redundant Data Access for Applications that are Developed Using Object-Relational Mapping Frameworks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проблем надлишкового доступу до даних в ORM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Zmaranda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D., Pop-Fele L.-L.,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Pecherle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Comparison of CRUD Methods using NET Object Relational Mappers: A Case Study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продуктивності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операцій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прискорює розробку, але створює додаткові витрати 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забезпечує повний контроль та стабільність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/>
              <a:t>зниження ефективності ORM викликають надмірні звернення до даних</a:t>
            </a:r>
            <a:r>
              <a:rPr lang="ru-RU" dirty="0"/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складних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операцій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Пошук ефективного підходу доступу до баз даних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додатків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розроблених мовою програмування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spcBef>
                <a:spcPts val="1500"/>
              </a:spcBef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 порівняльної моделі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 на основі багатокритеріального аналізу;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ефективного підходу доступу до баз даних за результатами експериментального дослідження;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додатку з однаковою функціональністю для підходів;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обґрунтовані практичні рекомендації щодо вибору підходу для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розробників.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28150"/>
            <a:ext cx="8520600" cy="343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Використані методи дослідження</a:t>
            </a:r>
            <a:r>
              <a:rPr lang="ru-RU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наукових публікацій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вивчення сучасних підходів до оцінювання ефективності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багатокритеріальний аналіз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оцінювання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низкою критеріїв для обґрунтованого відбору найперспективніших варіантів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 досліджування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серії експериментів для порівняння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систематизація даних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рекомендацій на основі отриманих результатів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83EFD0D8-4110-D010-1D4C-6C316D0D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011A340B-CE3D-BC40-5474-749696AC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1C56E144-BE9C-7887-7E12-015D071EF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5" y="990027"/>
            <a:ext cx="8520600" cy="336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ORM-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XORM, Ent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SQLBoiler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офіційна документація бібліотек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наукові роботи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статистичні дані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F179ABED-3373-9546-690A-8774B31FF2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CAFA5B-2C65-D7A8-2932-31FA8FA8FD7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77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документація</a:t>
            </a:r>
            <a:r>
              <a:rPr lang="ru-RU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навчальні матеріали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кількість підтримуваних СУБД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популярність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легкість інтеграції та використання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 спільноти та оновлення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альтернатив;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оцінок альтернатив за критеріями;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вагових коефіцієнтів;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18F716E-CC3F-EC70-6F4F-93138710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50AD402A-AF66-9CDC-4E57-ABC0B82C9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AD3F1F6-ACA9-27CC-1668-F1E6343BF1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D23F7-0D06-85C9-DBC6-915B84ACDB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14300" lvl="0" indent="0" algn="just">
                  <a:buNone/>
                </a:pPr>
                <a:r>
                  <a:rPr lang="uk-UA" i="1" dirty="0"/>
                  <a:t>Для GORM:</a:t>
                </a:r>
                <a:endParaRPr lang="ru-RU" i="1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1=0,773</m:t>
                      </m:r>
                    </m:oMath>
                  </m:oMathPara>
                </a14:m>
                <a:endParaRPr lang="ru-RU" dirty="0"/>
              </a:p>
              <a:p>
                <a:pPr marL="114300" lvl="0" indent="0" algn="just">
                  <a:buNone/>
                </a:pPr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</a:t>
                </a:r>
                <a:r>
                  <a:rPr lang="uk-UA" i="1" dirty="0" err="1"/>
                  <a:t>Ent</a:t>
                </a:r>
                <a:r>
                  <a:rPr lang="uk-UA" i="1" dirty="0"/>
                  <a:t>:</a:t>
                </a:r>
                <a:endParaRPr lang="ru-RU" i="1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1=0,864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2836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2536</TotalTime>
  <Words>2460</Words>
  <Application>Microsoft Office PowerPoint</Application>
  <PresentationFormat>On-screen Show (16:9)</PresentationFormat>
  <Paragraphs>391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Economica</vt:lpstr>
      <vt:lpstr>Times New Roman</vt:lpstr>
      <vt:lpstr>Arial</vt:lpstr>
      <vt:lpstr>Open Sans</vt:lpstr>
      <vt:lpstr>Luxe</vt:lpstr>
      <vt:lpstr>Дослідження ефективності застосування ORM та SQL підходів для доступу до баз даних у Go-додатках</vt:lpstr>
      <vt:lpstr>Дослідження</vt:lpstr>
      <vt:lpstr>Огляд літератури </vt:lpstr>
      <vt:lpstr>Огляд літератури </vt:lpstr>
      <vt:lpstr>Постановка задачі</vt:lpstr>
      <vt:lpstr>Методологія 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додатку</vt:lpstr>
      <vt:lpstr>Архітектура додатку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Публікація результатів </vt:lpstr>
      <vt:lpstr>Підсумки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Andrii Yahniukov</dc:creator>
  <cp:lastModifiedBy>Andrii Yahniukov</cp:lastModifiedBy>
  <cp:revision>443</cp:revision>
  <dcterms:created xsi:type="dcterms:W3CDTF">2025-06-06T11:42:05Z</dcterms:created>
  <dcterms:modified xsi:type="dcterms:W3CDTF">2025-06-18T07:19:27Z</dcterms:modified>
</cp:coreProperties>
</file>