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76" r:id="rId5"/>
    <p:sldId id="259" r:id="rId6"/>
    <p:sldId id="260" r:id="rId7"/>
    <p:sldId id="279" r:id="rId8"/>
    <p:sldId id="282" r:id="rId9"/>
    <p:sldId id="280" r:id="rId10"/>
    <p:sldId id="261" r:id="rId11"/>
    <p:sldId id="285" r:id="rId12"/>
    <p:sldId id="262" r:id="rId13"/>
    <p:sldId id="286" r:id="rId14"/>
    <p:sldId id="264" r:id="rId15"/>
    <p:sldId id="270" r:id="rId16"/>
    <p:sldId id="272" r:id="rId17"/>
    <p:sldId id="274" r:id="rId18"/>
    <p:sldId id="266" r:id="rId19"/>
    <p:sldId id="267" r:id="rId20"/>
    <p:sldId id="287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Economica" panose="020B0604020202020204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096" autoAdjust="0"/>
  </p:normalViewPr>
  <p:slideViewPr>
    <p:cSldViewPr snapToGrid="0">
      <p:cViewPr varScale="1">
        <p:scale>
          <a:sx n="118" d="100"/>
          <a:sy n="118" d="100"/>
        </p:scale>
        <p:origin x="144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Добрий день! Я, Ягнюков Андрій Юрійович, студент групи ІПЗм-23-2, хочу представити до вашої уваги свою кваліфікаційну роботу на тему «Дослідження ефективності застосування ORM та SQL підходів для доступу до баз даних у </a:t>
            </a:r>
            <a:r>
              <a:rPr lang="uk-UA" noProof="0" dirty="0" err="1"/>
              <a:t>Go</a:t>
            </a:r>
            <a:r>
              <a:rPr lang="uk-UA" noProof="0" dirty="0"/>
              <a:t>-додатках».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Прототипом є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-додаток, що імітує предметну область електронної комерції, та складається з трьох основних модулів, де один використовує GORM, другий –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а третій – стандартний пакет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sq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58750" indent="0" algn="l">
              <a:buNone/>
            </a:pP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 algn="l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Усі модулі працюють з єдиною базою даних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PostgreSQL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що забезпечує однакові умови для тестування.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90F3102-B8B7-1C83-1F4F-27C259653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1F75FABD-FF32-EF8F-8BFA-C618E0915A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F3A8F97C-F963-CD9D-7E50-62F5564F5B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Важливим є структура бази даних.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ER-діаграма візуалізує реляційну модель даних для електронної комерції, яка використовувалася для всіх експериментів.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919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Розробка додатка проводилася поетапно на основі теоретичного дослідження</a:t>
            </a:r>
            <a:r>
              <a:rPr lang="ru-RU" dirty="0"/>
              <a:t> </a:t>
            </a:r>
            <a:r>
              <a:rPr lang="en-US" dirty="0"/>
              <a:t>ORM-</a:t>
            </a:r>
            <a:r>
              <a:rPr lang="uk-UA" noProof="0" dirty="0"/>
              <a:t>бібліотек: від </a:t>
            </a:r>
            <a:r>
              <a:rPr lang="uk-UA" noProof="0" dirty="0" err="1"/>
              <a:t>проєктування</a:t>
            </a:r>
            <a:r>
              <a:rPr lang="uk-UA" noProof="0" dirty="0"/>
              <a:t> бази даних до реалізації зазначених модулів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69AB7E7F-1FD8-BB7A-2CBC-A6ED5B3AE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D6B993FE-999F-8BF6-0FA1-8E1EFA6D58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A9CB4E54-52EC-CB27-F2BB-E0E906EF68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Було використано 5 важливих метрик: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середня затримка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середній час відповіді системи на запит, що характеризує типову продуктивність взаємодії з БД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95-й </a:t>
            </a:r>
            <a:r>
              <a:rPr lang="uk-UA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перцентиль</a:t>
            </a:r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затримки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порогове значення затримки, нижче якого лежить 95% вимірювань, що виявляє критичні просадки швидкості під навантаженням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пропускна здатність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кількість операцій з БД за секунду, що вимірює здатність системи масштабуватись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споживання оперативної пам’яті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середній </a:t>
            </a:r>
            <a:r>
              <a:rPr lang="uk-UA" sz="1100" b="0" i="0" u="none" strike="noStrike" cap="none" noProof="0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обсгям</a:t>
            </a: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пам'яті, використаний під час роботи з БД, що відображає ресурсну ефективність підходу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час пауз </a:t>
            </a:r>
            <a:r>
              <a:rPr lang="en-U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Garbage Collection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сумарний час зупинки додатку для очищення пам'яті, що впливає на плавність роботи системи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4729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Перейдемо до результатів експериментального дослідження.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Першим запитом було створення, де </a:t>
            </a:r>
            <a:r>
              <a:rPr lang="uk-UA" noProof="0" dirty="0" err="1"/>
              <a:t>Ent</a:t>
            </a:r>
            <a:r>
              <a:rPr lang="uk-UA" noProof="0" dirty="0"/>
              <a:t> показав найкращі результати майже за всіма метриками, окрім споживання оперативної пам’яті та часу пауз G</a:t>
            </a:r>
            <a:r>
              <a:rPr lang="en-US" noProof="0" dirty="0" err="1"/>
              <a:t>arbage</a:t>
            </a:r>
            <a:r>
              <a:rPr lang="en-US" noProof="0" dirty="0"/>
              <a:t> </a:t>
            </a:r>
            <a:r>
              <a:rPr lang="uk-UA" noProof="0" dirty="0"/>
              <a:t>C</a:t>
            </a:r>
            <a:r>
              <a:rPr lang="en-US" noProof="0" dirty="0" err="1"/>
              <a:t>ollection</a:t>
            </a:r>
            <a:r>
              <a:rPr lang="uk-UA" noProof="0" dirty="0"/>
              <a:t>, в яких </a:t>
            </a:r>
            <a:r>
              <a:rPr lang="uk-UA" noProof="0" dirty="0" err="1"/>
              <a:t>database</a:t>
            </a:r>
            <a:r>
              <a:rPr lang="uk-UA" noProof="0" dirty="0"/>
              <a:t>/</a:t>
            </a:r>
            <a:r>
              <a:rPr lang="uk-UA" noProof="0" dirty="0" err="1"/>
              <a:t>sql</a:t>
            </a:r>
            <a:r>
              <a:rPr lang="uk-UA" noProof="0" dirty="0"/>
              <a:t> виявився кращим.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Другим запитом було отримання, де GORM показав найкращі результати майже за всіма метриками, окрім споживання оперативної пам’яті, в якому </a:t>
            </a:r>
            <a:r>
              <a:rPr lang="uk-UA" noProof="0" dirty="0" err="1"/>
              <a:t>database</a:t>
            </a:r>
            <a:r>
              <a:rPr lang="uk-UA" noProof="0" dirty="0"/>
              <a:t>/</a:t>
            </a:r>
            <a:r>
              <a:rPr lang="uk-UA" noProof="0" dirty="0" err="1"/>
              <a:t>sql</a:t>
            </a:r>
            <a:r>
              <a:rPr lang="uk-UA" noProof="0" dirty="0"/>
              <a:t> виявився кращим.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9F8E4D1B-77A5-B434-F274-8228B769B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0209F6A8-896F-80AA-D7B6-682057AC12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109DB26F-862A-03AB-978C-1F52B77E7B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Третім запитом було оновлення, де </a:t>
            </a:r>
            <a:r>
              <a:rPr lang="uk-UA" noProof="0" dirty="0" err="1"/>
              <a:t>database</a:t>
            </a:r>
            <a:r>
              <a:rPr lang="uk-UA" noProof="0" dirty="0"/>
              <a:t>/</a:t>
            </a:r>
            <a:r>
              <a:rPr lang="uk-UA" noProof="0" dirty="0" err="1"/>
              <a:t>sql</a:t>
            </a:r>
            <a:r>
              <a:rPr lang="uk-UA" noProof="0" dirty="0"/>
              <a:t> показав найкращі результати за всіма метриками.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Четвертим запитом було видалення, де </a:t>
            </a:r>
            <a:r>
              <a:rPr lang="uk-UA" noProof="0" dirty="0" err="1"/>
              <a:t>database</a:t>
            </a:r>
            <a:r>
              <a:rPr lang="uk-UA" noProof="0" dirty="0"/>
              <a:t>/</a:t>
            </a:r>
            <a:r>
              <a:rPr lang="uk-UA" noProof="0" dirty="0" err="1"/>
              <a:t>sql</a:t>
            </a:r>
            <a:r>
              <a:rPr lang="uk-UA" noProof="0" dirty="0"/>
              <a:t> показав найкращі результати майже за всіма метриками, окрім 95-го </a:t>
            </a:r>
            <a:r>
              <a:rPr lang="uk-UA" noProof="0" dirty="0" err="1"/>
              <a:t>перцентиля</a:t>
            </a:r>
            <a:r>
              <a:rPr lang="uk-UA" noProof="0" dirty="0"/>
              <a:t> затримки, в якому </a:t>
            </a:r>
            <a:r>
              <a:rPr lang="uk-UA" noProof="0" dirty="0" err="1"/>
              <a:t>Ent</a:t>
            </a:r>
            <a:r>
              <a:rPr lang="uk-UA" noProof="0" dirty="0"/>
              <a:t> виявився кращим.</a:t>
            </a:r>
          </a:p>
        </p:txBody>
      </p:sp>
    </p:spTree>
    <p:extLst>
      <p:ext uri="{BB962C8B-B14F-4D97-AF65-F5344CB8AC3E}">
        <p14:creationId xmlns:p14="http://schemas.microsoft.com/office/powerpoint/2010/main" val="2872851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BD51C460-829F-014C-9543-24C9E5C4D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C3076DA9-6DF9-C99A-E16E-04CB5A2940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E4BC11A7-F0F5-0E4E-1080-88CA9F7F2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П’ятим запитом була транзакція, де </a:t>
            </a:r>
            <a:r>
              <a:rPr lang="en-US" dirty="0"/>
              <a:t>GORM </a:t>
            </a:r>
            <a:r>
              <a:rPr lang="uk-UA" noProof="0" dirty="0"/>
              <a:t>показав найкращі результати майже за всіма метриками, окрім споживання оперативної пам’яті та часу пауз </a:t>
            </a:r>
            <a:r>
              <a:rPr lang="en-US" dirty="0"/>
              <a:t>Garbage Collection, </a:t>
            </a:r>
            <a:r>
              <a:rPr lang="uk-UA" noProof="0" dirty="0"/>
              <a:t>в яких </a:t>
            </a:r>
            <a:r>
              <a:rPr lang="en-US" dirty="0"/>
              <a:t>database/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uk-UA" noProof="0" dirty="0"/>
              <a:t>виявився кращим.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Шостим запитом була агрегація, </a:t>
            </a:r>
            <a:r>
              <a:rPr lang="ru-RU" dirty="0"/>
              <a:t>де </a:t>
            </a:r>
            <a:r>
              <a:rPr lang="en-US" dirty="0"/>
              <a:t>GORM </a:t>
            </a:r>
            <a:r>
              <a:rPr lang="ru-RU" dirty="0"/>
              <a:t>показав </a:t>
            </a:r>
            <a:r>
              <a:rPr lang="uk-UA" noProof="0" dirty="0"/>
              <a:t>найкращі результати майже за всіма метриками, окрім часу пауз </a:t>
            </a:r>
            <a:r>
              <a:rPr lang="en-US" dirty="0"/>
              <a:t>Garbage Collection, </a:t>
            </a:r>
            <a:r>
              <a:rPr lang="uk-UA" noProof="0" dirty="0"/>
              <a:t>в якому </a:t>
            </a:r>
            <a:r>
              <a:rPr lang="en-US" dirty="0"/>
              <a:t>database/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uk-UA" noProof="0" dirty="0"/>
              <a:t>виявився кращим</a:t>
            </a:r>
            <a:r>
              <a:rPr lang="en-US" noProof="0" dirty="0"/>
              <a:t> </a:t>
            </a:r>
            <a:r>
              <a:rPr lang="uk-UA" noProof="0" dirty="0"/>
              <a:t>та споживання оперативної пам’яті було однаковим для </a:t>
            </a:r>
            <a:r>
              <a:rPr lang="en-US" dirty="0"/>
              <a:t>Ent </a:t>
            </a:r>
            <a:r>
              <a:rPr lang="ru-RU" dirty="0"/>
              <a:t>та </a:t>
            </a:r>
            <a:r>
              <a:rPr lang="en-US" dirty="0"/>
              <a:t>database/</a:t>
            </a:r>
            <a:r>
              <a:rPr lang="en-US" dirty="0" err="1"/>
              <a:t>sql</a:t>
            </a:r>
            <a:r>
              <a:rPr lang="ru-RU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6106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7A24B7E8-EE66-6732-FFCC-E0C5B5502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E27C9859-EDF0-E4F9-8D94-40C555171D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91B066CF-B602-E12E-B79F-745ED133CB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Останнім сьомим запитом було складне </a:t>
            </a:r>
            <a:r>
              <a:rPr lang="uk-UA" dirty="0"/>
              <a:t>з’єднання таблиць</a:t>
            </a:r>
            <a:r>
              <a:rPr lang="en-US" dirty="0"/>
              <a:t>, </a:t>
            </a:r>
            <a:r>
              <a:rPr lang="ru-RU" dirty="0"/>
              <a:t>де </a:t>
            </a:r>
            <a:r>
              <a:rPr lang="en-US" dirty="0"/>
              <a:t>GORM </a:t>
            </a:r>
            <a:r>
              <a:rPr lang="ru-RU" dirty="0"/>
              <a:t>показав </a:t>
            </a:r>
            <a:r>
              <a:rPr lang="uk-UA" noProof="0" dirty="0"/>
              <a:t>найкращі результати майже за всіма метриками, окрім 95-го </a:t>
            </a:r>
            <a:r>
              <a:rPr lang="uk-UA" noProof="0" dirty="0" err="1"/>
              <a:t>перцентиля</a:t>
            </a:r>
            <a:r>
              <a:rPr lang="uk-UA" noProof="0" dirty="0"/>
              <a:t> затримки, в якому </a:t>
            </a:r>
            <a:r>
              <a:rPr lang="en-US" dirty="0"/>
              <a:t>Ent</a:t>
            </a:r>
            <a:r>
              <a:rPr lang="uk-UA" dirty="0"/>
              <a:t> був кращим</a:t>
            </a:r>
            <a:r>
              <a:rPr lang="en-US" dirty="0"/>
              <a:t>, </a:t>
            </a:r>
            <a:r>
              <a:rPr lang="uk-UA" noProof="0" dirty="0"/>
              <a:t>та часу пауз </a:t>
            </a:r>
            <a:r>
              <a:rPr lang="en-US" dirty="0"/>
              <a:t>Garbage Collection, </a:t>
            </a:r>
            <a:r>
              <a:rPr lang="uk-UA" noProof="0" dirty="0"/>
              <a:t>де</a:t>
            </a:r>
            <a:r>
              <a:rPr lang="en-US" noProof="0" dirty="0"/>
              <a:t> </a:t>
            </a:r>
            <a:r>
              <a:rPr lang="en-US" dirty="0"/>
              <a:t>database/</a:t>
            </a:r>
            <a:r>
              <a:rPr lang="en-US" dirty="0" err="1"/>
              <a:t>sql</a:t>
            </a:r>
            <a:r>
              <a:rPr lang="uk-UA" dirty="0"/>
              <a:t> виявися кращим та</a:t>
            </a:r>
            <a:r>
              <a:rPr lang="en-US" dirty="0"/>
              <a:t> </a:t>
            </a:r>
            <a:r>
              <a:rPr lang="uk-UA" noProof="0" dirty="0"/>
              <a:t>споживання оперативної пам’яті було однаковим для</a:t>
            </a:r>
            <a:r>
              <a:rPr lang="ru-RU" dirty="0"/>
              <a:t> </a:t>
            </a:r>
            <a:r>
              <a:rPr lang="en-US" dirty="0"/>
              <a:t>Ent </a:t>
            </a:r>
            <a:r>
              <a:rPr lang="ru-RU" dirty="0"/>
              <a:t>та </a:t>
            </a:r>
            <a:r>
              <a:rPr lang="en-US" dirty="0"/>
              <a:t>database/</a:t>
            </a:r>
            <a:r>
              <a:rPr lang="en-US" dirty="0" err="1"/>
              <a:t>sql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24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Результати дослідження були представлені на молодіжній конференції, яка проводилася в межах 1-ї Міжнародної науково-практичної конференції «СУЧАСНІ ІНФОРМАЦІЙНІ ТЕХНОЛОГІЇ ТА СИСТЕМИ ШТУЧНОГО ІНТЕЛЕКТУ».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Теоретичне та експериментальне дослідження довело різну ефективність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SQL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та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ORM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підходів, особливо у складних сценаріях, що не було висвітлено у попередніх роботах.</a:t>
            </a:r>
          </a:p>
          <a:p>
            <a:pPr marL="158750" indent="0">
              <a:buNone/>
            </a:pP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Реалізований додаток дозволив провести комплексне та об'єктивне порівняння за розширеним набором метрик.</a:t>
            </a:r>
          </a:p>
          <a:p>
            <a:pPr marL="158750" indent="0">
              <a:buNone/>
            </a:pP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uk-UA" b="0" noProof="0" dirty="0"/>
              <a:t>Також, важливо зазначити, що дослідження довело, що не існує єдиного універсального ефективного підходу до доступу до баз даних для всіх типів операцій у </a:t>
            </a:r>
            <a:r>
              <a:rPr lang="en-US" b="0" dirty="0"/>
              <a:t>Go-</a:t>
            </a:r>
            <a:r>
              <a:rPr lang="uk-UA" b="0" noProof="0" dirty="0"/>
              <a:t>додатках. Натомість, оптимальний вибір залежить від конкретних потреб та типів запитів</a:t>
            </a:r>
            <a:r>
              <a:rPr lang="ru-RU" b="0" dirty="0"/>
              <a:t>:</a:t>
            </a: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стандартний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пакет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sql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для </a:t>
            </a: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критичних за ресурсами операцій запису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ORM-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бібліотека </a:t>
            </a:r>
            <a:r>
              <a:rPr lang="ru-RU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ефективного створення даних та як збалансований підхід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ORM-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бібліотека 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GORM </a:t>
            </a: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складних операцій читання.</a:t>
            </a: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 сьогоднішній день активне використання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серверної розробки зумовлює потребу в обґрунтованому виборі підходу до роботи з базами даних, однак бракує комплексних досліджень порівняння ефективності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ORM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та «чистого»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SQL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Go.</a:t>
            </a: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Напрямом дослідження є технології доступу до баз даних у програмній інженерії.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Об’єктом дослідження є підходи до взаємодії з базами даних у додатках на мові програмування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BFCB19B4-62D1-8C3D-7870-2CBFCFFEF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0B69FE5F-D403-029E-3FDA-43E457E9B7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C33FC0DD-5FB2-222C-A613-B74E5AC09D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На цьому все. 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09259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Було оглянуто 4 ключові наукові роботи. Вони досліджують: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енергоефективність різних ORM-підходів на мові програмування PHP;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вплив ORM-фреймворків на продуктивність реляційних запитів на мові програмування C#;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проблеми надлишкового доступу до даних при використанні ORM на мові програмування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порівняння продуктивності CRUD-операцій в різних ORM-фреймворках на мові програмування C#.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4ED0848D-BA71-3440-7C65-91508418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EDBA9317-7092-ABAF-52F1-F473002ED8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70FFEE69-972F-52B3-8CBA-06194E4F4A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 цих робіт було підтверджено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що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ORM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прискорює розробку, але створює додаткові витрати ресурсів, тоді як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SQL 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забезпечує повний контроль та стабільну продуктивність. </a:t>
            </a: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Одними з ключових проблем ORM є використання додаткового рівня абстракції та зниження продуктивності через надмірне звернення до даних.</a:t>
            </a:r>
          </a:p>
          <a:p>
            <a:pPr marL="158750" indent="0">
              <a:buNone/>
            </a:pP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Серед прогалин можна віднести: 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недостатність метрик для повної оцінки підходів;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відсутність тестування у складних, наближених до реальних, запитів, таких як транзакції або агрегації;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брак чітких практичних рекомендацій для розробників щодо вибору оптимального підходу залежно від потреб.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2814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Проблемою дослідження є пошук ефективного підходу доступу до баз даних для </a:t>
            </a:r>
            <a:r>
              <a:rPr lang="uk-UA" noProof="0" dirty="0" err="1"/>
              <a:t>Go</a:t>
            </a:r>
            <a:r>
              <a:rPr lang="uk-UA" noProof="0" dirty="0"/>
              <a:t>-додатків.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Для вирішення цієї проблеми передбачається створення порівняльної моделі ORM-бібліотек, експериментальне визначення оптимального підходу, розробка </a:t>
            </a:r>
            <a:r>
              <a:rPr lang="uk-UA" noProof="0" dirty="0" err="1"/>
              <a:t>Go</a:t>
            </a:r>
            <a:r>
              <a:rPr lang="uk-UA" noProof="0" dirty="0"/>
              <a:t>-додатка та формування практичних рекомендацій для розробників.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Для досягнення очікуваних результатів використовуються такі методології: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uk-UA" noProof="0" dirty="0"/>
              <a:t>аналіз публікацій – підходи до оцінювання</a:t>
            </a:r>
            <a:r>
              <a:rPr lang="ru-RU" dirty="0"/>
              <a:t> </a:t>
            </a:r>
            <a:r>
              <a:rPr lang="en-US" dirty="0"/>
              <a:t>ORM </a:t>
            </a:r>
            <a:r>
              <a:rPr lang="ru-RU" dirty="0"/>
              <a:t>та </a:t>
            </a:r>
            <a:r>
              <a:rPr lang="en-US" dirty="0"/>
              <a:t>SQL</a:t>
            </a:r>
            <a:r>
              <a:rPr lang="uk-UA" dirty="0"/>
              <a:t>;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uk-UA" noProof="0" dirty="0"/>
              <a:t>багатокритеріальний аналіз – відбір найперспективніших </a:t>
            </a:r>
            <a:r>
              <a:rPr lang="en-US" dirty="0"/>
              <a:t>ORM-</a:t>
            </a:r>
            <a:r>
              <a:rPr lang="uk-UA" noProof="0" dirty="0"/>
              <a:t>бібліотек</a:t>
            </a:r>
            <a:r>
              <a:rPr lang="ru-RU" dirty="0"/>
              <a:t>;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uk-UA" noProof="0" dirty="0"/>
              <a:t>експериментальне дослідження – порівняння ефективності та продуктивності </a:t>
            </a:r>
            <a:r>
              <a:rPr lang="en-US" dirty="0"/>
              <a:t>ORM </a:t>
            </a:r>
            <a:r>
              <a:rPr lang="ru-RU" dirty="0"/>
              <a:t>з </a:t>
            </a:r>
            <a:r>
              <a:rPr lang="en-US" dirty="0"/>
              <a:t>SQL</a:t>
            </a:r>
            <a:r>
              <a:rPr lang="uk-UA" dirty="0"/>
              <a:t>;</a:t>
            </a: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−"/>
            </a:pPr>
            <a:r>
              <a:rPr lang="uk-UA" noProof="0" dirty="0"/>
              <a:t>систематизація даних – </a:t>
            </a:r>
            <a:r>
              <a:rPr lang="ru-RU" noProof="0" dirty="0"/>
              <a:t> </a:t>
            </a:r>
            <a:r>
              <a:rPr lang="uk-UA" noProof="0" dirty="0"/>
              <a:t>аналіз та узагальнення результатів експериментів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B8F87AD0-0F57-E4BC-9F9A-2F0ADAB8C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9E15B0C9-9372-6197-7FDE-2A3CFB3436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27D93647-9702-A4D2-81D0-83865E907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забезпечення об'єктивності багатокритеріального аналізу, вхідними даними для дослідження є 4 популярні та активно підтримувані ORM-бібліотеки для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Go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GORM, XORM,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SQLBoiler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Також використовувалася їхня офіційна документація та статистичні дані з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3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79DA9A0D-FD01-9513-064D-615E60C1B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BF2A9C77-DA95-E275-D042-3553D6E1EF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3BD0612D-DC1F-F29D-BE33-98AC6C73D0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Для порівняння бібліотек було використано 5 ключових критеріїв: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якість документації та наявність навчальних матеріалів;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кількість підтримуваних СУБД;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популярність на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легкість інтеграції та використання;</a:t>
            </a: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активність підтримки з боку спільноти та частота оновлень.</a:t>
            </a:r>
          </a:p>
          <a:p>
            <a:pPr marL="158750" indent="0">
              <a:buFont typeface="Arial" panose="020B0604020202020204" pitchFamily="34" charset="0"/>
              <a:buNone/>
            </a:pPr>
            <a:endParaRPr lang="uk-UA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58750" indent="0">
              <a:buFont typeface="Arial" panose="020B0604020202020204" pitchFamily="34" charset="0"/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Аналіз виконувався таким чином:</a:t>
            </a: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збирання інформації по кожній альтернативі;</a:t>
            </a: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визначення Парето-оптимальних альтернатив;</a:t>
            </a: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нормалізація критеріїв за шкалами;</a:t>
            </a: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застосування лінійної адитивної згортки з ваговими коефіцієнтами;</a:t>
            </a:r>
          </a:p>
          <a:p>
            <a:pPr marL="457200" indent="-298450">
              <a:buFont typeface="Arial" panose="020B0604020202020204" pitchFamily="34" charset="0"/>
              <a:buChar char="−"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обрахування інтегральних оцінок, де </a:t>
            </a:r>
            <a:r>
              <a:rPr lang="uk-UA" sz="1100" b="0" i="0" u="none" strike="noStrike" cap="none" noProof="0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результатом є найкращі бібліотеки з огляду на обрані критерії.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364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50D53D33-C6EB-5C53-E667-56E48AB8B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A1A7161B-8467-35C9-D092-95FFDAD55C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889D1E78-6A57-04E7-943F-2D7C01B49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За результатами аналізу, бібліотека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отримала найвищу оцінку, а бібліотека GORM посіла друге місце.</a:t>
            </a:r>
            <a:r>
              <a:rPr lang="ru-RU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58750" indent="0">
              <a:buNone/>
            </a:pPr>
            <a:endParaRPr lang="ru-RU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Бібліотеки XORM та </a:t>
            </a:r>
            <a:r>
              <a:rPr lang="uk-UA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SQLBoiler</a:t>
            </a:r>
            <a:r>
              <a:rPr lang="uk-UA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не є Парето-оптимальними.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060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22794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uk-UA" sz="2400" noProof="0" dirty="0"/>
              <a:t>Дослідження ефективності застосування ORM та SQL підходів для доступу до баз даних у </a:t>
            </a:r>
            <a:r>
              <a:rPr lang="uk-UA" sz="2400" noProof="0" dirty="0" err="1"/>
              <a:t>Go</a:t>
            </a:r>
            <a:r>
              <a:rPr lang="uk-UA" sz="2400" noProof="0" dirty="0"/>
              <a:t>-додатках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Ягнюков А. Ю., ІПЗм-23-2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доц. каф. ПІ Каук В. І.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18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491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додатку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086280"/>
            <a:ext cx="8520600" cy="3273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i="1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Архітектура</a:t>
            </a:r>
            <a:r>
              <a:rPr lang="ru-RU" i="1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en-US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Go-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додаток з трьома модулями для предметної області електронної комерції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742950" lvl="1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GORM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742950" lvl="1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742950" lvl="1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database/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ru-RU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БД (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PostgreSQL) –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зберігання клієнтів, продуктів, замовлень, позицій замовлень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29D0DA0-B6A4-1426-9E6E-C127A6096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7946EDE9-F54E-8BF7-E8AA-D03E4FD2DF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52352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додатку</a:t>
            </a:r>
            <a:endParaRPr sz="3200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E1FECC72-579F-1121-D529-D659D65222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44B103-8ACB-A00A-DD4A-4FFFF07A65D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4" name="Picture 3" descr="A close-up of a computer&#10;&#10;AI-generated content may be incorrect.">
            <a:extLst>
              <a:ext uri="{FF2B5EF4-FFF2-40B4-BE49-F238E27FC236}">
                <a16:creationId xmlns:a16="http://schemas.microsoft.com/office/drawing/2014/main" id="{561FA081-2AAC-F11F-C5CA-992D33960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422" y="1427806"/>
            <a:ext cx="7081156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F874F-0496-3209-506F-3BD1BDEBDB2C}"/>
              </a:ext>
            </a:extLst>
          </p:cNvPr>
          <p:cNvSpPr txBox="1"/>
          <p:nvPr/>
        </p:nvSpPr>
        <p:spPr>
          <a:xfrm>
            <a:off x="1031422" y="1120029"/>
            <a:ext cx="7081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spcBef>
                <a:spcPts val="1500"/>
              </a:spcBef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ER-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діаграма</a:t>
            </a:r>
            <a:endParaRPr lang="uk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7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4946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4" y="4359500"/>
            <a:ext cx="907763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697113" y="4606349"/>
            <a:ext cx="380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35EEF41-5B9E-4186-8855-3C8162DCC2D6}" type="slidenum">
              <a:rPr lang="uk-UA" smtClean="0"/>
              <a:pPr algn="r"/>
              <a:t>12</a:t>
            </a:fld>
            <a:endParaRPr lang="uk-UA" dirty="0"/>
          </a:p>
        </p:txBody>
      </p:sp>
      <p:sp>
        <p:nvSpPr>
          <p:cNvPr id="6" name="Google Shape;100;p18">
            <a:extLst>
              <a:ext uri="{FF2B5EF4-FFF2-40B4-BE49-F238E27FC236}">
                <a16:creationId xmlns:a16="http://schemas.microsoft.com/office/drawing/2014/main" id="{F8061B48-E9F2-E7B9-475F-E55CD418A2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58779"/>
            <a:ext cx="8520600" cy="33007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i="1" dirty="0"/>
              <a:t>Опис процесу розробки:</a:t>
            </a:r>
          </a:p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dirty="0"/>
              <a:t>розробка велася на основі результатів теоретичного дослідження: вибрані найефективніші </a:t>
            </a:r>
            <a:r>
              <a:rPr lang="en-US" dirty="0"/>
              <a:t>ORM-</a:t>
            </a:r>
            <a:r>
              <a:rPr lang="uk-UA" dirty="0"/>
              <a:t>бібліотеки;</a:t>
            </a:r>
          </a:p>
          <a:p>
            <a:pPr marL="285750" lvl="0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dirty="0"/>
              <a:t>етапи розробки: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noProof="0" dirty="0" err="1"/>
              <a:t>проєктування</a:t>
            </a:r>
            <a:r>
              <a:rPr lang="uk-UA" noProof="0" dirty="0"/>
              <a:t> ER-моделі та схеми бази даних</a:t>
            </a:r>
            <a:r>
              <a:rPr lang="ru-RU" dirty="0"/>
              <a:t>;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noProof="0" dirty="0"/>
              <a:t>налаштування</a:t>
            </a:r>
            <a:r>
              <a:rPr lang="ru-RU" dirty="0"/>
              <a:t> </a:t>
            </a:r>
            <a:r>
              <a:rPr lang="en-US" dirty="0"/>
              <a:t>PostgreSQL </a:t>
            </a:r>
            <a:r>
              <a:rPr lang="ru-RU" dirty="0"/>
              <a:t>у </a:t>
            </a:r>
            <a:r>
              <a:rPr lang="en-US" dirty="0"/>
              <a:t>Docker-</a:t>
            </a:r>
            <a:r>
              <a:rPr lang="uk-UA" noProof="0" dirty="0"/>
              <a:t>контейнері</a:t>
            </a:r>
            <a:r>
              <a:rPr lang="ru-RU" dirty="0"/>
              <a:t>;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noProof="0" dirty="0"/>
              <a:t>розробка спільних структур даних</a:t>
            </a:r>
            <a:r>
              <a:rPr lang="ru-RU" dirty="0"/>
              <a:t>;</a:t>
            </a:r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noProof="0" dirty="0"/>
              <a:t>реалізація модулів з </a:t>
            </a:r>
            <a:r>
              <a:rPr lang="en-US" dirty="0"/>
              <a:t>GORM, Ent </a:t>
            </a:r>
            <a:r>
              <a:rPr lang="ru-RU" dirty="0"/>
              <a:t>та </a:t>
            </a:r>
            <a:r>
              <a:rPr lang="en-US" dirty="0"/>
              <a:t>database/</a:t>
            </a:r>
            <a:r>
              <a:rPr lang="en-US" dirty="0" err="1"/>
              <a:t>sql</a:t>
            </a:r>
            <a:r>
              <a:rPr lang="uk-UA" dirty="0"/>
              <a:t>;</a:t>
            </a:r>
            <a:endParaRPr lang="ru-RU" dirty="0"/>
          </a:p>
          <a:p>
            <a:pPr marL="742950" lvl="1" indent="-285750" algn="just">
              <a:spcBef>
                <a:spcPts val="600"/>
              </a:spcBef>
              <a:spcAft>
                <a:spcPts val="600"/>
              </a:spcAft>
              <a:buFont typeface="Open Sans" panose="020B0606030504020204" pitchFamily="34" charset="0"/>
              <a:buChar char="−"/>
            </a:pPr>
            <a:r>
              <a:rPr lang="uk-UA" noProof="0" dirty="0"/>
              <a:t>налаштування міграцій та наповнення тестовими даними</a:t>
            </a:r>
            <a:r>
              <a:rPr lang="ru-RU" dirty="0"/>
              <a:t>.</a:t>
            </a:r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7E568D8B-CA2C-FC69-4BA5-F2C4D3C45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B23854D3-A50F-C6E6-E795-26BCC97ECA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Опис програмного забезпечення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DC56A138-F33D-37A9-9ACA-3887FF9207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4DC089-BF7A-81B5-2F62-1B70232765E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114;p20">
                <a:extLst>
                  <a:ext uri="{FF2B5EF4-FFF2-40B4-BE49-F238E27FC236}">
                    <a16:creationId xmlns:a16="http://schemas.microsoft.com/office/drawing/2014/main" id="{9C9F0CC2-B1A3-DA1A-1556-C453E185DD0B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83726" y="739262"/>
                <a:ext cx="8494514" cy="386708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55000" lnSpcReduction="20000"/>
              </a:bodyPr>
              <a:lstStyle/>
              <a:p>
                <a:pPr marL="0" lvl="0" indent="0" algn="just" rtl="0"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uk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Метрики:</a:t>
                </a:r>
              </a:p>
              <a:p>
                <a:pPr marL="285750" lvl="0" indent="-285750" algn="just">
                  <a:spcBef>
                    <a:spcPts val="1200"/>
                  </a:spcBef>
                  <a:buFont typeface="Open Sans" panose="020B0606030504020204" pitchFamily="34" charset="0"/>
                  <a:buChar char="−"/>
                </a:pP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середня затримка (мс)</a:t>
                </a:r>
              </a:p>
              <a:p>
                <a:pPr marL="0" lv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𝐴𝑣𝑔𝐿𝑎𝑡𝑒𝑛𝑐𝑦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uk-U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uk-UA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lvl="0" indent="-285750" algn="just">
                  <a:spcBef>
                    <a:spcPts val="1200"/>
                  </a:spcBef>
                  <a:buFont typeface="Open Sans" panose="020B0606030504020204" pitchFamily="34" charset="0"/>
                  <a:buChar char="−"/>
                </a:pP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95-й </a:t>
                </a:r>
                <a:r>
                  <a:rPr lang="uk-UA" noProof="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перцентиль</a:t>
                </a: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затримки (мс)</a:t>
                </a:r>
              </a:p>
              <a:p>
                <a:pPr marL="0" lv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𝐿𝑎𝑡𝑒𝑛𝑐𝑦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uk-UA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0,95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uk-UA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lvl="0" indent="-285750" algn="just">
                  <a:spcBef>
                    <a:spcPts val="1200"/>
                  </a:spcBef>
                  <a:buFont typeface="Open Sans" panose="020B0606030504020204" pitchFamily="34" charset="0"/>
                  <a:buChar char="−"/>
                </a:pP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пропускна здатність (</a:t>
                </a:r>
                <a:r>
                  <a:rPr lang="uk-UA" noProof="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оп</a:t>
                </a: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/</a:t>
                </a:r>
                <a:r>
                  <a:rPr lang="uk-UA" noProof="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сек</a:t>
                </a: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</a:p>
              <a:p>
                <a:pPr marL="0" lv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𝑇h𝑟𝑜𝑢𝑔h𝑝𝑢𝑡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lvl="0" indent="-285750" algn="just">
                  <a:spcBef>
                    <a:spcPts val="1200"/>
                  </a:spcBef>
                  <a:buFont typeface="Open Sans" panose="020B0606030504020204" pitchFamily="34" charset="0"/>
                  <a:buChar char="−"/>
                </a:pP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середнє споживання оперативної пам’яті (</a:t>
                </a:r>
                <a:r>
                  <a:rPr lang="uk-UA" noProof="0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Мб</a:t>
                </a: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</a:p>
              <a:p>
                <a:pPr marL="0" lv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𝐴𝑣𝑔𝑅𝐴𝑀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1024</m:t>
                              </m:r>
                            </m:e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lvl="0" indent="-285750" algn="just">
                  <a:spcBef>
                    <a:spcPts val="1200"/>
                  </a:spcBef>
                  <a:buFont typeface="Open Sans" panose="020B0606030504020204" pitchFamily="34" charset="0"/>
                  <a:buChar char="−"/>
                </a:pPr>
                <a:r>
                  <a:rPr lang="uk-UA" noProof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час пауз GC (мс)</a:t>
                </a:r>
              </a:p>
              <a:p>
                <a:pPr marL="0" lvl="0" indent="0" algn="just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>
                          <a:latin typeface="Cambria Math" panose="02040503050406030204" pitchFamily="18" charset="0"/>
                        </a:rPr>
                        <m:t>𝐺𝐶𝑃𝑎𝑢𝑠𝑒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uk-UA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den>
                      </m:f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uk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9" name="Google Shape;114;p20">
                <a:extLst>
                  <a:ext uri="{FF2B5EF4-FFF2-40B4-BE49-F238E27FC236}">
                    <a16:creationId xmlns:a16="http://schemas.microsoft.com/office/drawing/2014/main" id="{9C9F0CC2-B1A3-DA1A-1556-C453E185DD0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83726" y="739262"/>
                <a:ext cx="8494514" cy="3867087"/>
              </a:xfrm>
              <a:prstGeom prst="rect">
                <a:avLst/>
              </a:prstGeom>
              <a:blipFill>
                <a:blip r:embed="rId4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966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Опис програмного забезпечення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46CAA8-C41B-D3BE-B1AE-BBCD7F6E8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00849"/>
              </p:ext>
            </p:extLst>
          </p:nvPr>
        </p:nvGraphicFramePr>
        <p:xfrm>
          <a:off x="871622" y="958206"/>
          <a:ext cx="73152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4689">
                  <a:extLst>
                    <a:ext uri="{9D8B030D-6E8A-4147-A177-3AD203B41FA5}">
                      <a16:colId xmlns:a16="http://schemas.microsoft.com/office/drawing/2014/main" val="3105590826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2507612675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2669309000"/>
                    </a:ext>
                  </a:extLst>
                </a:gridCol>
                <a:gridCol w="1432317">
                  <a:extLst>
                    <a:ext uri="{9D8B030D-6E8A-4147-A177-3AD203B41FA5}">
                      <a16:colId xmlns:a16="http://schemas.microsoft.com/office/drawing/2014/main" val="208815987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9967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2,5343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2,0303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2,4251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4669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95-й 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перцентиль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 затримки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4,6652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2,6053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4,4141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0889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(оп/сек)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394,5868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492,5464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412,3479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2389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0,0068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0,0034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0,0006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38737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2,2064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1,0053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9244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9B29996-E997-2A88-821B-07E7BFA0CEC5}"/>
              </a:ext>
            </a:extLst>
          </p:cNvPr>
          <p:cNvSpPr txBox="1"/>
          <p:nvPr/>
        </p:nvSpPr>
        <p:spPr>
          <a:xfrm>
            <a:off x="871623" y="681207"/>
            <a:ext cx="73151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</a:t>
            </a:r>
            <a:r>
              <a:rPr lang="uk-UA" sz="1200" dirty="0">
                <a:highlight>
                  <a:srgbClr val="FFFFFF"/>
                </a:highlight>
              </a:rPr>
              <a:t> на створення нового продукту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25E989-7FF2-9945-BD19-EAFF169BF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223906"/>
              </p:ext>
            </p:extLst>
          </p:nvPr>
        </p:nvGraphicFramePr>
        <p:xfrm>
          <a:off x="871622" y="2772402"/>
          <a:ext cx="7315200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75415">
                  <a:extLst>
                    <a:ext uri="{9D8B030D-6E8A-4147-A177-3AD203B41FA5}">
                      <a16:colId xmlns:a16="http://schemas.microsoft.com/office/drawing/2014/main" val="2016467718"/>
                    </a:ext>
                  </a:extLst>
                </a:gridCol>
                <a:gridCol w="1227736">
                  <a:extLst>
                    <a:ext uri="{9D8B030D-6E8A-4147-A177-3AD203B41FA5}">
                      <a16:colId xmlns:a16="http://schemas.microsoft.com/office/drawing/2014/main" val="4209671369"/>
                    </a:ext>
                  </a:extLst>
                </a:gridCol>
                <a:gridCol w="1227736">
                  <a:extLst>
                    <a:ext uri="{9D8B030D-6E8A-4147-A177-3AD203B41FA5}">
                      <a16:colId xmlns:a16="http://schemas.microsoft.com/office/drawing/2014/main" val="1309207997"/>
                    </a:ext>
                  </a:extLst>
                </a:gridCol>
                <a:gridCol w="1384313">
                  <a:extLst>
                    <a:ext uri="{9D8B030D-6E8A-4147-A177-3AD203B41FA5}">
                      <a16:colId xmlns:a16="http://schemas.microsoft.com/office/drawing/2014/main" val="174506133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1826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0,3139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0,6479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0,6169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86165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95-й перцентиль затримки (мс)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0,6498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0,9998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0,9981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6748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(оп/сек)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3186,2296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1543,3845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1620,9478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9164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0,0044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0,0040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0,0011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223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0,5543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0,1128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1140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1F212E-4A42-0842-EBA4-4B1C88D17225}"/>
              </a:ext>
            </a:extLst>
          </p:cNvPr>
          <p:cNvSpPr txBox="1"/>
          <p:nvPr/>
        </p:nvSpPr>
        <p:spPr>
          <a:xfrm>
            <a:off x="871622" y="2495403"/>
            <a:ext cx="73151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</a:t>
            </a:r>
            <a:r>
              <a:rPr lang="uk-UA" sz="1200" dirty="0">
                <a:highlight>
                  <a:srgbClr val="FFFFFF"/>
                </a:highlight>
              </a:rPr>
              <a:t> на </a:t>
            </a:r>
            <a:r>
              <a:rPr lang="uk-UA" sz="1200" noProof="0" dirty="0"/>
              <a:t>отримання інформації клієнта за ідентифікатором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F91D8DA6-0989-3C27-12E9-40ACE992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30551F8C-9923-637A-F9A1-FFC4C268C4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Опис програмного забезпечення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DA964BF7-58EB-1180-B206-B60F354FC4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EC32E9-C4C3-84C0-464A-E5D573711C3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4E79E7-2E2B-733E-CA80-A21FFA1F1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798793"/>
              </p:ext>
            </p:extLst>
          </p:nvPr>
        </p:nvGraphicFramePr>
        <p:xfrm>
          <a:off x="871624" y="955301"/>
          <a:ext cx="731519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4689">
                  <a:extLst>
                    <a:ext uri="{9D8B030D-6E8A-4147-A177-3AD203B41FA5}">
                      <a16:colId xmlns:a16="http://schemas.microsoft.com/office/drawing/2014/main" val="912515398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3699515127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4061122167"/>
                    </a:ext>
                  </a:extLst>
                </a:gridCol>
                <a:gridCol w="1432316">
                  <a:extLst>
                    <a:ext uri="{9D8B030D-6E8A-4147-A177-3AD203B41FA5}">
                      <a16:colId xmlns:a16="http://schemas.microsoft.com/office/drawing/2014/main" val="362969957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9840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2,2002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3,1357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1,9903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2674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95-й 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перцентиль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 затримки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3,1580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3,7838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2,5135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22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(оп/сек)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454,5036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318,9031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502,4480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594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0,0062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0,0052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0,0003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89549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3,0859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0,1206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2984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FDDA69-7747-39C6-155C-45CEF419095E}"/>
              </a:ext>
            </a:extLst>
          </p:cNvPr>
          <p:cNvSpPr txBox="1"/>
          <p:nvPr/>
        </p:nvSpPr>
        <p:spPr>
          <a:xfrm>
            <a:off x="871625" y="678302"/>
            <a:ext cx="73151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</a:t>
            </a:r>
            <a:r>
              <a:rPr lang="uk-UA" sz="1200" dirty="0">
                <a:highlight>
                  <a:srgbClr val="FFFFFF"/>
                </a:highlight>
              </a:rPr>
              <a:t> на оновлення ціни продукту за ідентифікатором 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DE21BC-A7A9-370C-9488-28FF56450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63371"/>
              </p:ext>
            </p:extLst>
          </p:nvPr>
        </p:nvGraphicFramePr>
        <p:xfrm>
          <a:off x="871624" y="2765436"/>
          <a:ext cx="731519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4689">
                  <a:extLst>
                    <a:ext uri="{9D8B030D-6E8A-4147-A177-3AD203B41FA5}">
                      <a16:colId xmlns:a16="http://schemas.microsoft.com/office/drawing/2014/main" val="3786682837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94840748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3577383089"/>
                    </a:ext>
                  </a:extLst>
                </a:gridCol>
                <a:gridCol w="1432316">
                  <a:extLst>
                    <a:ext uri="{9D8B030D-6E8A-4147-A177-3AD203B41FA5}">
                      <a16:colId xmlns:a16="http://schemas.microsoft.com/office/drawing/2014/main" val="58788382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041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3,6118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3,3223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3,3006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2946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95-й перцентиль затримки (мс)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4,3545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4,0859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4,0921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2350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(оп/сек)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276,8694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300,9072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302,9795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4864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0,0052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0,0019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0,0003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7660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3,6996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0,8759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0061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F856B7-1B9A-DF0C-1DDA-6E9105DECF63}"/>
              </a:ext>
            </a:extLst>
          </p:cNvPr>
          <p:cNvSpPr txBox="1"/>
          <p:nvPr/>
        </p:nvSpPr>
        <p:spPr>
          <a:xfrm>
            <a:off x="871624" y="2488437"/>
            <a:ext cx="73151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</a:t>
            </a:r>
            <a:r>
              <a:rPr lang="uk-UA" sz="1200" dirty="0">
                <a:highlight>
                  <a:srgbClr val="FFFFFF"/>
                </a:highlight>
              </a:rPr>
              <a:t> на видалення продукту за назвою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3389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C39ABD7E-C4D1-40BE-5983-99BA560CD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F0993FA9-5C56-7726-6779-BF313E77D2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Опис програмного забезпечення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331A1F60-DE6E-82BF-67A1-E69224C08F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CC58B5-B6C4-C67F-F0E5-088448C878B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0D2AFE-0186-7ADC-DAC2-2C9F4A555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171762"/>
              </p:ext>
            </p:extLst>
          </p:nvPr>
        </p:nvGraphicFramePr>
        <p:xfrm>
          <a:off x="871621" y="1137625"/>
          <a:ext cx="731519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4689">
                  <a:extLst>
                    <a:ext uri="{9D8B030D-6E8A-4147-A177-3AD203B41FA5}">
                      <a16:colId xmlns:a16="http://schemas.microsoft.com/office/drawing/2014/main" val="1650224361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3878169746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2754378055"/>
                    </a:ext>
                  </a:extLst>
                </a:gridCol>
                <a:gridCol w="1432316">
                  <a:extLst>
                    <a:ext uri="{9D8B030D-6E8A-4147-A177-3AD203B41FA5}">
                      <a16:colId xmlns:a16="http://schemas.microsoft.com/office/drawing/2014/main" val="53444415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4430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2,5915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3,2192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3,1404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6621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95-й перцентиль затримки (мс)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3,2037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3,9317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3,7949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918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оп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сек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385,8746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310,6328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318,4332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2652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0,0188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0,0073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0,0019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88328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3,4119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0,2680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026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33E2F1-8648-8857-7926-611678CA3473}"/>
              </a:ext>
            </a:extLst>
          </p:cNvPr>
          <p:cNvSpPr txBox="1"/>
          <p:nvPr/>
        </p:nvSpPr>
        <p:spPr>
          <a:xfrm>
            <a:off x="871621" y="675960"/>
            <a:ext cx="7315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</a:t>
            </a:r>
            <a:r>
              <a:rPr lang="uk-UA" sz="1200" dirty="0">
                <a:highlight>
                  <a:srgbClr val="FFFFFF"/>
                </a:highlight>
              </a:rPr>
              <a:t> на </a:t>
            </a:r>
            <a:r>
              <a:rPr lang="uk-UA" sz="1200" noProof="0" dirty="0"/>
              <a:t>створення замовлення з продуктами для конкретного клієнта </a:t>
            </a:r>
            <a:r>
              <a:rPr lang="uk-UA" sz="1200" dirty="0"/>
              <a:t>за ідентифікатором (транзакція)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F00EEC-17B2-D67E-73CA-1A4C5DAC2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78488"/>
              </p:ext>
            </p:extLst>
          </p:nvPr>
        </p:nvGraphicFramePr>
        <p:xfrm>
          <a:off x="871620" y="2968548"/>
          <a:ext cx="731519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4689">
                  <a:extLst>
                    <a:ext uri="{9D8B030D-6E8A-4147-A177-3AD203B41FA5}">
                      <a16:colId xmlns:a16="http://schemas.microsoft.com/office/drawing/2014/main" val="1363347311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1535206723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79608009"/>
                    </a:ext>
                  </a:extLst>
                </a:gridCol>
                <a:gridCol w="1432316">
                  <a:extLst>
                    <a:ext uri="{9D8B030D-6E8A-4147-A177-3AD203B41FA5}">
                      <a16:colId xmlns:a16="http://schemas.microsoft.com/office/drawing/2014/main" val="73238789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5990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1,7731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2,2285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2,2091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1084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95-й перцентиль затримки (мс)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2,4585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2,8527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2,8251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3933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(оп/сек)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563,9747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448,7343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452,6629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6475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0,0046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0,0008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0,0008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695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1,4302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0,8388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3345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4EA6BB-76D5-F7CC-1084-8ECD2DD3D442}"/>
              </a:ext>
            </a:extLst>
          </p:cNvPr>
          <p:cNvSpPr txBox="1"/>
          <p:nvPr/>
        </p:nvSpPr>
        <p:spPr>
          <a:xfrm>
            <a:off x="871620" y="2509225"/>
            <a:ext cx="7315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</a:t>
            </a:r>
            <a:r>
              <a:rPr lang="uk-UA" sz="1200" dirty="0">
                <a:highlight>
                  <a:srgbClr val="FFFFFF"/>
                </a:highlight>
              </a:rPr>
              <a:t> на </a:t>
            </a:r>
            <a:r>
              <a:rPr lang="uk-UA" sz="1200" noProof="0" dirty="0"/>
              <a:t>отримання статистики по замовленнях та витратах клієнта </a:t>
            </a:r>
            <a:r>
              <a:rPr lang="uk-UA" sz="1200" dirty="0"/>
              <a:t>за ідентифікатором (агрегація)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5575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444260FD-E5FD-D2C9-EB5D-F77052F85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0A4091E2-8A2A-D5D0-AC3B-42B48FDCEA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Опис програмного забезпечення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F7603371-72CB-FB25-89B4-F590A9AF2C2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185B8C-E70F-F6CD-7158-FE1A03CEEB8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502C24-9933-A2D4-1C8A-77E8B5D9C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652059"/>
              </p:ext>
            </p:extLst>
          </p:nvPr>
        </p:nvGraphicFramePr>
        <p:xfrm>
          <a:off x="871623" y="1212717"/>
          <a:ext cx="7315199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94689">
                  <a:extLst>
                    <a:ext uri="{9D8B030D-6E8A-4147-A177-3AD203B41FA5}">
                      <a16:colId xmlns:a16="http://schemas.microsoft.com/office/drawing/2014/main" val="335148966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2864089649"/>
                    </a:ext>
                  </a:extLst>
                </a:gridCol>
                <a:gridCol w="1144097">
                  <a:extLst>
                    <a:ext uri="{9D8B030D-6E8A-4147-A177-3AD203B41FA5}">
                      <a16:colId xmlns:a16="http://schemas.microsoft.com/office/drawing/2014/main" val="3388662947"/>
                    </a:ext>
                  </a:extLst>
                </a:gridCol>
                <a:gridCol w="1432316">
                  <a:extLst>
                    <a:ext uri="{9D8B030D-6E8A-4147-A177-3AD203B41FA5}">
                      <a16:colId xmlns:a16="http://schemas.microsoft.com/office/drawing/2014/main" val="91247843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Метрики / Альтернативи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GORM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Ent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sql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1223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Середня затримка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6,0444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6,1471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6,4545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1338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95-й </a:t>
                      </a:r>
                      <a:r>
                        <a:rPr lang="uk-UA" sz="1400" dirty="0" err="1">
                          <a:solidFill>
                            <a:schemeClr val="tx1"/>
                          </a:solidFill>
                          <a:effectLst/>
                        </a:rPr>
                        <a:t>перцентиль</a:t>
                      </a: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 затримки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6,8305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6,7861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7,3262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4638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Пропускна здатність (оп/сек)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165,4425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162,6774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154,9314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9157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Середнє споживання ОЗП (Мб)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0,0086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0,0013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0,0013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0778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Час пауз GC (мс)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7,7937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>
                          <a:solidFill>
                            <a:schemeClr val="tx1"/>
                          </a:solidFill>
                          <a:effectLst/>
                        </a:rPr>
                        <a:t>0,5720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uk-UA" sz="1400" dirty="0">
                          <a:solidFill>
                            <a:schemeClr val="tx1"/>
                          </a:solidFill>
                          <a:effectLst/>
                        </a:rPr>
                        <a:t>0,0000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734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4BC31B-733F-4D22-0C44-7D75356FC87C}"/>
              </a:ext>
            </a:extLst>
          </p:cNvPr>
          <p:cNvSpPr txBox="1"/>
          <p:nvPr/>
        </p:nvSpPr>
        <p:spPr>
          <a:xfrm>
            <a:off x="871623" y="751052"/>
            <a:ext cx="7315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sz="1200" dirty="0"/>
              <a:t>Таблиця результатів виконання операції на </a:t>
            </a:r>
            <a:r>
              <a:rPr lang="uk-UA" sz="1200" noProof="0" dirty="0"/>
              <a:t>отримання інформації про продажі </a:t>
            </a:r>
            <a:r>
              <a:rPr lang="uk-UA" sz="1200" dirty="0"/>
              <a:t>топ продуктів (складний </a:t>
            </a:r>
            <a:r>
              <a:rPr lang="en-US" sz="1200" dirty="0"/>
              <a:t>JOIN</a:t>
            </a:r>
            <a:r>
              <a:rPr lang="uk-UA" sz="1200" noProof="0" dirty="0"/>
              <a:t>)</a:t>
            </a:r>
            <a:endParaRPr lang="uk" sz="12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7091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4135978" y="971550"/>
            <a:ext cx="4642262" cy="9141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>
              <a:buNone/>
            </a:pPr>
            <a:r>
              <a:rPr lang="uk-UA" dirty="0"/>
              <a:t>1 Міжнародна науково-практична конференція «СУЧАСНІ ІНФОРМАЦІЙНІ ТЕХНОЛОГІЇ ТА СИСТЕМИ ШТУЧНОГО ІНТЕЛЕКТУ MIT@AIS-2025»</a:t>
            </a:r>
            <a:endParaRPr lang="ru-RU" dirty="0">
              <a:latin typeface="Economica" panose="020B060402020202020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pic>
        <p:nvPicPr>
          <p:cNvPr id="4" name="Picture 3" descr="A blue and white certificate&#10;&#10;AI-generated content may be incorrect.">
            <a:extLst>
              <a:ext uri="{FF2B5EF4-FFF2-40B4-BE49-F238E27FC236}">
                <a16:creationId xmlns:a16="http://schemas.microsoft.com/office/drawing/2014/main" id="{25598691-21B8-20EE-20B7-FCBE2CF72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217" y="971550"/>
            <a:ext cx="224999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C4BED8-4F96-6A4F-50E0-4053E6777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740" y="1885711"/>
            <a:ext cx="1804738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038153"/>
            <a:ext cx="8520600" cy="33213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Результати теоретичного та експериментального досліджень доводять різну ефективність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 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підходів, акцентуючи увагу на їхніх перевагах і недоліках у складних сценаріях, що не було висвітлено у попередніх роботах.</a:t>
            </a:r>
          </a:p>
          <a:p>
            <a:pPr marL="0" lvl="0" indent="0" algn="just">
              <a:buNone/>
            </a:pP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Реалізований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Go-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додаток поєднує модулі для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GORM, Ent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database/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що забезпечує комплексне й об'єктивне порівняння підходів за розширеним набором метрик  і заповнює прогалину щодо недостатності даних для повної оцінки.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Сформульовані практичні рекомендації дозволяють розробникам робити обґрунтований вибір ефективного інструменту для досягнення оптимальної продуктивності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Go-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додатків, виходячи з домінуючих типів операцій:</a:t>
            </a:r>
          </a:p>
          <a:p>
            <a:pPr marL="285750" lvl="0" indent="-285750" algn="just">
              <a:buFont typeface="Open Sans" panose="020B0606030504020204" pitchFamily="34" charset="0"/>
              <a:buChar char="−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database/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критичних за ресурсами операцій запису;</a:t>
            </a:r>
          </a:p>
          <a:p>
            <a:pPr marL="285750" lvl="0" indent="-285750" algn="just">
              <a:buFont typeface="Open Sans" panose="020B0606030504020204" pitchFamily="34" charset="0"/>
              <a:buChar char="−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ефективного створення даних та як збалансований підхід;</a:t>
            </a:r>
          </a:p>
          <a:p>
            <a:pPr marL="285750" lvl="0" indent="-285750" algn="just">
              <a:buFont typeface="Open Sans" panose="020B0606030504020204" pitchFamily="34" charset="0"/>
              <a:buChar char="−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GORM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складних операцій читання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079405"/>
            <a:ext cx="8520600" cy="3280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>
              <a:buNone/>
            </a:pPr>
            <a:r>
              <a:rPr lang="uk-UA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Актуальність та стан розвитку галузі</a:t>
            </a:r>
            <a:r>
              <a:rPr lang="uk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buFont typeface="Open Sans" panose="020B0606030504020204" pitchFamily="34" charset="0"/>
              <a:buChar char="−"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 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активно використовується для високонавантажених систем та </a:t>
            </a:r>
            <a:r>
              <a:rPr lang="uk-UA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мікросервісів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зростаюча популярність </a:t>
            </a:r>
            <a:r>
              <a:rPr lang="uk-UA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зумовлює потребу в оптимальному виборі підходу до роботи з БД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брак комплексних досліджень ефективності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SQL 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підходів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lvl="0" indent="0" algn="just">
              <a:buNone/>
            </a:pPr>
            <a:endParaRPr lang="u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r>
              <a:rPr lang="uk-UA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Чітке визначення напряму дослідження</a:t>
            </a:r>
            <a:r>
              <a:rPr lang="uk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lvl="0" indent="0" algn="just"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Технології доступу до баз даних у програмній інженерії.</a:t>
            </a:r>
          </a:p>
          <a:p>
            <a:pPr marL="0" lvl="0" indent="0" algn="just">
              <a:buNone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buNone/>
            </a:pPr>
            <a:r>
              <a:rPr lang="uk-UA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Об’єкт дослідження</a:t>
            </a:r>
            <a:r>
              <a:rPr lang="uk-UA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lvl="0" indent="0" algn="just"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Підходи до взаємодії з базами даних у додатках на мові програмування </a:t>
            </a:r>
            <a:r>
              <a:rPr lang="uk-UA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2561A44C-6984-C0E0-BF3E-36D90AB52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C406F7B2-E28E-86E6-E636-CE11F1FC33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Дякую за увагу!</a:t>
            </a:r>
            <a:endParaRPr sz="3200" dirty="0"/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2D5447BA-9C97-5FD5-F97C-7E1AD6998D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F0C796-AAE2-7FC9-B777-E2BC34B7B9D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0270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48777"/>
            <a:ext cx="8520600" cy="34107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Перелік основних джерел та теорій</a:t>
            </a:r>
            <a:r>
              <a:rPr lang="uk-UA" i="1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Procaccianti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G., Lago P.,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Diesveld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W. 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Energy Efficiency of ORM Approaches: an Empirical Evaluation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»: емпіричне дослідження енергоефективності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-підходів;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Colley D., Stanier C.,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Asaduzzaman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M. 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Impact of Object-Relational Mapping Frameworks on Relational Query Performance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вплив ORM-фреймворків на продуктивність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Chen T., Shang W., Jiang Z., Hassan A., Nasser M. N., Flora P. 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Finding and Evaluating the Performance Impact of Redundant Data Access for Applications that are Developed Using Object-Relational Mapping Frameworks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 проблем надлишкового доступу до даних в ORM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Zmaranda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D., Pop-Fele L.-L.,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Gyorodi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C.,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Gyorodi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R., </a:t>
            </a:r>
            <a:r>
              <a:rPr lang="en-US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Pecherle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G. 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 Comparison of CRUD Methods using NET Object Relational Mappers: A Case Study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порівняння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продуктивності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CRUD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операцій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E7FCAF41-2C84-42F3-BD17-2A2711BD2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B320A750-34C6-FFC2-943A-184B199B1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</a:t>
            </a:r>
            <a:endParaRPr sz="3200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DAF2AA09-536F-5AF5-AC5B-73C249FB97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55651"/>
            <a:ext cx="8520600" cy="3403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Основні теоретичні положення</a:t>
            </a:r>
            <a:r>
              <a:rPr lang="uk-UA" i="1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прискорює розробку, але створює додаткові витрати ресурсів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забезпечує повний контроль та стабільну продуктивність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/>
              <a:t>зниження продуктивності ORM спричиняють надмірні звернення до даних</a:t>
            </a:r>
            <a:r>
              <a:rPr lang="ru-RU" dirty="0"/>
              <a:t>.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spcBef>
                <a:spcPts val="1500"/>
              </a:spcBef>
              <a:buNone/>
            </a:pP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Зазначення прогалин у наявних дослідженнях</a:t>
            </a:r>
            <a:r>
              <a:rPr lang="uk-UA" i="1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недостатність метрик для повної оцінки підходів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відсутність складних запитів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брак рекомендацій щодо вибору та використання підходів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FFCF1F60-1E81-7AB5-BF3A-87BA427158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7A10A2-B383-9316-D1AD-0764BF9264A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4223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645025"/>
            <a:ext cx="8520600" cy="3714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Чітке формулювання проблеми</a:t>
            </a:r>
            <a:r>
              <a:rPr lang="uk" i="1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indent="0" algn="just">
              <a:spcBef>
                <a:spcPts val="1500"/>
              </a:spcBef>
              <a:buNone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Пошук ефективного підходу доступу до баз даних, що забезпечує оптимальну продуктивність </a:t>
            </a:r>
            <a:r>
              <a:rPr lang="uk-UA" noProof="0" dirty="0" err="1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-додатків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indent="0" algn="just">
              <a:spcBef>
                <a:spcPts val="1500"/>
              </a:spcBef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Очікувані результати</a:t>
            </a:r>
            <a:r>
              <a:rPr lang="uk" i="1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побудова порівняльної моделі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ORM-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бібліотек на основі багатокритеріального аналізу;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визначення ефективного підходу доступу до баз даних за результатами експериментального дослідження;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Go-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додатку з однаковою функціональністю, який демонструє оптимальний підхід доступу до БД;</a:t>
            </a:r>
          </a:p>
          <a:p>
            <a:pPr marL="285750" indent="-285750" algn="just">
              <a:spcBef>
                <a:spcPts val="1500"/>
              </a:spcBef>
              <a:buFontTx/>
              <a:buChar char="−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обґрунтовані практичні рекомендації щодо вибору підходу для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Go-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програмних рішень.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928150"/>
            <a:ext cx="8520600" cy="3431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>
              <a:spcBef>
                <a:spcPts val="1500"/>
              </a:spcBef>
              <a:buNone/>
            </a:pPr>
            <a:r>
              <a:rPr lang="uk-UA" i="1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Використані методи дослідження</a:t>
            </a:r>
            <a:r>
              <a:rPr lang="ru-RU" i="1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 наукових публікацій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вивчення сучасних підходів до оцінювання ефективності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 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SQL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багатокритеріальний аналіз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оцінювання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ORM-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бібліотек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 низкою критеріїв для обґрунтованого відбору найперспективніших варіантів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експериментальне досліджування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проведення серії експериментів для порівняння 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ефективності та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продуктивності підходів</a:t>
            </a:r>
            <a:r>
              <a:rPr lang="ru-RU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5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систематизація даних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uk-UA" noProof="0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формування рекомендацій на основі отриманих результатів</a:t>
            </a:r>
            <a:r>
              <a:rPr lang="uk-UA" dirty="0">
                <a:solidFill>
                  <a:srgbClr val="0D0D0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ru-RU" dirty="0">
              <a:solidFill>
                <a:srgbClr val="0D0D0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83EFD0D8-4110-D010-1D4C-6C316D0D6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011A340B-CE3D-BC40-5474-749696ACD0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дослідження</a:t>
            </a:r>
            <a:endParaRPr sz="3200" dirty="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1C56E144-BE9C-7887-7E12-015D071EF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3725" y="990027"/>
            <a:ext cx="8520600" cy="3369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Вхідні дані:</a:t>
            </a:r>
          </a:p>
          <a:p>
            <a:pPr marL="285750" lvl="0" indent="-285750" algn="just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ORM-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бібліотеки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GORM, XORM, Ent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SQLBoiler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офіційна документація бібліотек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just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статистичні дані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F179ABED-3373-9546-690A-8774B31FF2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CAFA5B-2C65-D7A8-2932-31FA8FA8FD7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0777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A6B41FCD-0EFE-D4BD-0F2B-380CD78AE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73435695-1A52-92D5-42CC-1B44FD8423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дослідження</a:t>
            </a:r>
            <a:endParaRPr sz="3200" dirty="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F1D131C1-87C6-23F6-34B3-EBD07B7F94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3726" y="983153"/>
            <a:ext cx="4198898" cy="3376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Критерії:</a:t>
            </a:r>
          </a:p>
          <a:p>
            <a:pPr marL="285750" lvl="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</a:t>
            </a:r>
            <a:r>
              <a:rPr lang="uk-UA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окументація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навчальні матеріали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кількість підтримуваних СУБД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популярність на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легкість інтеграції та використання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>
              <a:spcBef>
                <a:spcPts val="1200"/>
              </a:spcBef>
              <a:buFont typeface="Open Sans" panose="020B0606030504020204" pitchFamily="34" charset="0"/>
              <a:buChar char="−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підтримка спільноти та оновлення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CAB75B92-8C45-4F54-6508-8ACC07DF8A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CF4EA4-BAF4-A3E1-C37B-C5A7E2C7A73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4" name="Google Shape;114;p20">
            <a:extLst>
              <a:ext uri="{FF2B5EF4-FFF2-40B4-BE49-F238E27FC236}">
                <a16:creationId xmlns:a16="http://schemas.microsoft.com/office/drawing/2014/main" id="{58D66389-FBFD-55B7-B351-681B59533094}"/>
              </a:ext>
            </a:extLst>
          </p:cNvPr>
          <p:cNvSpPr txBox="1">
            <a:spLocks/>
          </p:cNvSpPr>
          <p:nvPr/>
        </p:nvSpPr>
        <p:spPr>
          <a:xfrm>
            <a:off x="4673008" y="983153"/>
            <a:ext cx="4202067" cy="337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uk-UA" i="1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Послідовність</a:t>
            </a:r>
            <a:r>
              <a:rPr lang="ru-RU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збір та систематизація даних по кожній альтернативі;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визначення Парето-оптимальних рішень;</a:t>
            </a:r>
            <a:endParaRPr lang="uk-UA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нормалізація критеріїв за шкалами;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визначення вагових коефіцієнтів;</a:t>
            </a:r>
          </a:p>
          <a:p>
            <a:pPr marL="342900">
              <a:spcBef>
                <a:spcPts val="1200"/>
              </a:spcBef>
              <a:buFont typeface="+mj-lt"/>
              <a:buAutoNum type="arabicPeriod"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розрахунок інтегральних оцінок.</a:t>
            </a:r>
          </a:p>
        </p:txBody>
      </p:sp>
    </p:spTree>
    <p:extLst>
      <p:ext uri="{BB962C8B-B14F-4D97-AF65-F5344CB8AC3E}">
        <p14:creationId xmlns:p14="http://schemas.microsoft.com/office/powerpoint/2010/main" val="384161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D18F716E-CC3F-EC70-6F4F-931387100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50AD402A-AF66-9CDC-4E57-ABC0B82C90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дослідження 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5AD3F1F6-ACA9-27CC-1668-F1E6343BF1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2D23F7-0D06-85C9-DBC6-915B84ACDB2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Google Shape;121;p21">
                <a:extLst>
                  <a:ext uri="{FF2B5EF4-FFF2-40B4-BE49-F238E27FC236}">
                    <a16:creationId xmlns:a16="http://schemas.microsoft.com/office/drawing/2014/main" id="{C6401AA1-4D87-679C-AC2F-E3BA71282D1E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928151"/>
                <a:ext cx="8520600" cy="34313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114300" lvl="0" indent="0" algn="just">
                  <a:buNone/>
                </a:pPr>
                <a:r>
                  <a:rPr lang="uk-UA" i="1" dirty="0"/>
                  <a:t>Для GORM:</a:t>
                </a:r>
                <a:endParaRPr lang="ru-RU" i="1" dirty="0"/>
              </a:p>
              <a:p>
                <a:pPr marL="1143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0+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1=0,773</m:t>
                      </m:r>
                    </m:oMath>
                  </m:oMathPara>
                </a14:m>
                <a:endParaRPr lang="ru-RU" dirty="0"/>
              </a:p>
              <a:p>
                <a:pPr marL="114300" lvl="0" indent="0" algn="just">
                  <a:buNone/>
                </a:pPr>
                <a:endParaRPr lang="uk-UA" dirty="0"/>
              </a:p>
              <a:p>
                <a:pPr marL="114300" lvl="0" indent="0" algn="just">
                  <a:buNone/>
                </a:pPr>
                <a:r>
                  <a:rPr lang="uk-UA" i="1" dirty="0"/>
                  <a:t>Для </a:t>
                </a:r>
                <a:r>
                  <a:rPr lang="uk-UA" i="1" dirty="0" err="1"/>
                  <a:t>Ent</a:t>
                </a:r>
                <a:r>
                  <a:rPr lang="uk-UA" i="1" dirty="0"/>
                  <a:t>:</a:t>
                </a:r>
                <a:endParaRPr lang="ru-RU" i="1" dirty="0"/>
              </a:p>
              <a:p>
                <a:pPr marL="11430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0+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uk-UA" i="1"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uk-U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uk-UA" i="1">
                          <a:latin typeface="Cambria Math" panose="02040503050406030204" pitchFamily="18" charset="0"/>
                        </a:rPr>
                        <m:t>1=0,864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Google Shape;121;p21">
                <a:extLst>
                  <a:ext uri="{FF2B5EF4-FFF2-40B4-BE49-F238E27FC236}">
                    <a16:creationId xmlns:a16="http://schemas.microsoft.com/office/drawing/2014/main" id="{C6401AA1-4D87-679C-AC2F-E3BA71282D1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28151"/>
                <a:ext cx="8520600" cy="3431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82836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Шаблон_презентації_квал_роб_маг</Template>
  <TotalTime>2220</TotalTime>
  <Words>2417</Words>
  <Application>Microsoft Office PowerPoint</Application>
  <PresentationFormat>On-screen Show (16:9)</PresentationFormat>
  <Paragraphs>390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Open Sans</vt:lpstr>
      <vt:lpstr>Cambria Math</vt:lpstr>
      <vt:lpstr>Times New Roman</vt:lpstr>
      <vt:lpstr>Arial</vt:lpstr>
      <vt:lpstr>Economica</vt:lpstr>
      <vt:lpstr>Luxe</vt:lpstr>
      <vt:lpstr>Дослідження ефективності застосування ORM та SQL підходів для доступу до баз даних у Go-додатках</vt:lpstr>
      <vt:lpstr>Дослідження</vt:lpstr>
      <vt:lpstr>Огляд літератури </vt:lpstr>
      <vt:lpstr>Огляд літератури </vt:lpstr>
      <vt:lpstr>Постановка задачі</vt:lpstr>
      <vt:lpstr>Методологія </vt:lpstr>
      <vt:lpstr>Зміст проведеного дослідження</vt:lpstr>
      <vt:lpstr>Зміст проведеного дослідження</vt:lpstr>
      <vt:lpstr>Результати дослідження </vt:lpstr>
      <vt:lpstr>Архітектура додатку</vt:lpstr>
      <vt:lpstr>Архітектура додатку</vt:lpstr>
      <vt:lpstr>Опис програмного забезпечення</vt:lpstr>
      <vt:lpstr>Опис програмного забезпечення</vt:lpstr>
      <vt:lpstr>Опис програмного забезпечення</vt:lpstr>
      <vt:lpstr>Опис програмного забезпечення</vt:lpstr>
      <vt:lpstr>Опис програмного забезпечення</vt:lpstr>
      <vt:lpstr>Опис програмного забезпечення</vt:lpstr>
      <vt:lpstr>Публікація результатів </vt:lpstr>
      <vt:lpstr>Підсумки 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Andrii Yahniukov</dc:creator>
  <cp:lastModifiedBy>Andrii Yahniukov</cp:lastModifiedBy>
  <cp:revision>372</cp:revision>
  <dcterms:created xsi:type="dcterms:W3CDTF">2025-06-06T11:42:05Z</dcterms:created>
  <dcterms:modified xsi:type="dcterms:W3CDTF">2025-06-16T10:58:07Z</dcterms:modified>
</cp:coreProperties>
</file>