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6" r:id="rId5"/>
    <p:sldId id="259" r:id="rId6"/>
    <p:sldId id="260" r:id="rId7"/>
    <p:sldId id="279" r:id="rId8"/>
    <p:sldId id="282" r:id="rId9"/>
    <p:sldId id="280" r:id="rId10"/>
    <p:sldId id="261" r:id="rId11"/>
    <p:sldId id="285" r:id="rId12"/>
    <p:sldId id="262" r:id="rId13"/>
    <p:sldId id="286" r:id="rId14"/>
    <p:sldId id="264" r:id="rId15"/>
    <p:sldId id="270" r:id="rId16"/>
    <p:sldId id="272" r:id="rId17"/>
    <p:sldId id="274" r:id="rId18"/>
    <p:sldId id="266" r:id="rId19"/>
    <p:sldId id="267" r:id="rId20"/>
    <p:sldId id="287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90F3102-B8B7-1C83-1F4F-27C259653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1F75FABD-FF32-EF8F-8BFA-C618E0915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F3A8F97C-F963-CD9D-7E50-62F5564F5B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1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9AB7E7F-1FD8-BB7A-2CBC-A6ED5B3AE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D6B993FE-999F-8BF6-0FA1-8E1EFA6D58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A9CB4E54-52EC-CB27-F2BB-E0E906EF6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72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F8E4D1B-77A5-B434-F274-8228B769B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0209F6A8-896F-80AA-D7B6-682057AC1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109DB26F-862A-03AB-978C-1F52B77E7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85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D51C460-829F-014C-9543-24C9E5C4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3076DA9-6DF9-C99A-E16E-04CB5A2940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E4BC11A7-F0F5-0E4E-1080-88CA9F7F2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106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A24B7E8-EE66-6732-FFCC-E0C5B5502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E27C9859-EDF0-E4F9-8D94-40C555171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1B066CF-B602-E12E-B79F-745ED133C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BFCB19B4-62D1-8C3D-7870-2CBFCFFEF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0B69FE5F-D403-029E-3FDA-43E457E9B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C33FC0DD-5FB2-222C-A613-B74E5AC09D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59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ED0848D-BA71-3440-7C65-91508418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EDBA9317-7092-ABAF-52F1-F473002ED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70FFEE69-972F-52B3-8CBA-06194E4F4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1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B8F87AD0-0F57-E4BC-9F9A-2F0ADAB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9E15B0C9-9372-6197-7FDE-2A3CFB343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27D93647-9702-A4D2-81D0-83865E907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9DA9A0D-FD01-9513-064D-615E60C1B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F2A9C77-DA95-E275-D042-3553D6E1E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BD0612D-DC1F-F29D-BE33-98AC6C73D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64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0D53D33-C6EB-5C53-E667-56E48AB8B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A1A7161B-8467-35C9-D092-95FFDAD55C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889D1E78-6A57-04E7-943F-2D7C01B49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60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2279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2400" noProof="0" dirty="0"/>
              <a:t>Дослідження ефективності застосування ORM та SQL підходів для доступу до баз даних у </a:t>
            </a:r>
            <a:r>
              <a:rPr lang="uk-UA" sz="2400" noProof="0" dirty="0" err="1"/>
              <a:t>Go</a:t>
            </a:r>
            <a:r>
              <a:rPr lang="uk-UA" sz="2400" noProof="0" dirty="0"/>
              <a:t>-додатках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Ягнюков А. Ю., ІПЗм-23-2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доц. каф. ПІ Каук В. І.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18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491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додатку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86280"/>
            <a:ext cx="8520600" cy="327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додаток з трьома модулями для предметної області електронної комерції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742950" lvl="1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742950" lvl="1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742950" lvl="1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database/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ru-RU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БД (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PostgreSQL) –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зберігання клієнтів, продуктів, замовлень, позицій замовлень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29D0DA0-B6A4-1426-9E6E-C127A609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7946EDE9-F54E-8BF7-E8AA-D03E4FD2DF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523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додатку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1FECC72-579F-1121-D529-D659D65222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44B103-8ACB-A00A-DD4A-4FFFF07A65D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07E2EC5C-F079-0D79-C52A-2A73354D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58" y="1627229"/>
            <a:ext cx="3255478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close-up of a computer&#10;&#10;AI-generated content may be incorrect.">
            <a:extLst>
              <a:ext uri="{FF2B5EF4-FFF2-40B4-BE49-F238E27FC236}">
                <a16:creationId xmlns:a16="http://schemas.microsoft.com/office/drawing/2014/main" id="{561FA081-2AAC-F11F-C5CA-992D3396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219" y="1627228"/>
            <a:ext cx="424869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DBCF68-2E2F-A1B2-0656-DD70C3518941}"/>
              </a:ext>
            </a:extLst>
          </p:cNvPr>
          <p:cNvSpPr txBox="1"/>
          <p:nvPr/>
        </p:nvSpPr>
        <p:spPr>
          <a:xfrm>
            <a:off x="512458" y="1319451"/>
            <a:ext cx="3255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spcBef>
                <a:spcPts val="1500"/>
              </a:spcBef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Діаграма пакетів</a:t>
            </a:r>
            <a:endParaRPr lang="uk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F874F-0496-3209-506F-3BD1BDEBDB2C}"/>
              </a:ext>
            </a:extLst>
          </p:cNvPr>
          <p:cNvSpPr txBox="1"/>
          <p:nvPr/>
        </p:nvSpPr>
        <p:spPr>
          <a:xfrm>
            <a:off x="4307220" y="1319452"/>
            <a:ext cx="4248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spcBef>
                <a:spcPts val="1500"/>
              </a:spcBef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ER-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діаграма</a:t>
            </a:r>
            <a:endParaRPr lang="uk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7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494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4" y="4359500"/>
            <a:ext cx="907763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697113" y="4606349"/>
            <a:ext cx="38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35EEF41-5B9E-4186-8855-3C8162DCC2D6}" type="slidenum">
              <a:rPr lang="uk-UA" smtClean="0"/>
              <a:pPr algn="r"/>
              <a:t>12</a:t>
            </a:fld>
            <a:endParaRPr lang="uk-UA" dirty="0"/>
          </a:p>
        </p:txBody>
      </p:sp>
      <p:sp>
        <p:nvSpPr>
          <p:cNvPr id="6" name="Google Shape;100;p18">
            <a:extLst>
              <a:ext uri="{FF2B5EF4-FFF2-40B4-BE49-F238E27FC236}">
                <a16:creationId xmlns:a16="http://schemas.microsoft.com/office/drawing/2014/main" id="{F8061B48-E9F2-E7B9-475F-E55CD418A2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58779"/>
            <a:ext cx="8520600" cy="330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/>
              <a:t>Опис процесу розробки: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dirty="0"/>
              <a:t>розробка велася на основі результатів теоретичного дослідження: вибрані найефективніші </a:t>
            </a:r>
            <a:r>
              <a:rPr lang="en-US" dirty="0"/>
              <a:t>ORM-</a:t>
            </a:r>
            <a:r>
              <a:rPr lang="uk-UA" dirty="0"/>
              <a:t>бібліотеки;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dirty="0"/>
              <a:t>етапи розробки: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 err="1"/>
              <a:t>проєктування</a:t>
            </a:r>
            <a:r>
              <a:rPr lang="uk-UA" noProof="0" dirty="0"/>
              <a:t> ER-моделі та схеми бази даних</a:t>
            </a:r>
            <a:r>
              <a:rPr lang="ru-RU" dirty="0"/>
              <a:t>;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налаштування</a:t>
            </a:r>
            <a:r>
              <a:rPr lang="ru-RU" dirty="0"/>
              <a:t> </a:t>
            </a:r>
            <a:r>
              <a:rPr lang="en-US" dirty="0"/>
              <a:t>PostgreSQL </a:t>
            </a:r>
            <a:r>
              <a:rPr lang="ru-RU" dirty="0"/>
              <a:t>у </a:t>
            </a:r>
            <a:r>
              <a:rPr lang="en-US" dirty="0"/>
              <a:t>Docker-</a:t>
            </a:r>
            <a:r>
              <a:rPr lang="uk-UA" noProof="0" dirty="0"/>
              <a:t>контейнері</a:t>
            </a:r>
            <a:r>
              <a:rPr lang="ru-RU" dirty="0"/>
              <a:t>;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розробка спільних структур даних</a:t>
            </a:r>
            <a:r>
              <a:rPr lang="ru-RU" dirty="0"/>
              <a:t>;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реалізація модулів з </a:t>
            </a:r>
            <a:r>
              <a:rPr lang="en-US" dirty="0"/>
              <a:t>GORM, Ent </a:t>
            </a:r>
            <a:r>
              <a:rPr lang="ru-RU" dirty="0"/>
              <a:t>та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uk-UA" dirty="0"/>
              <a:t>;</a:t>
            </a:r>
            <a:endParaRPr lang="ru-RU" dirty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налаштування міграцій та наповнення тестовими даними</a:t>
            </a:r>
            <a:r>
              <a:rPr lang="ru-RU" dirty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7E568D8B-CA2C-FC69-4BA5-F2C4D3C45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B23854D3-A50F-C6E6-E795-26BCC97EC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DC56A138-F33D-37A9-9ACA-3887FF9207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4DC089-BF7A-81B5-2F62-1B70232765E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14;p20">
                <a:extLst>
                  <a:ext uri="{FF2B5EF4-FFF2-40B4-BE49-F238E27FC236}">
                    <a16:creationId xmlns:a16="http://schemas.microsoft.com/office/drawing/2014/main" id="{9C9F0CC2-B1A3-DA1A-1556-C453E185DD0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3726" y="739262"/>
                <a:ext cx="8494514" cy="38670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55000" lnSpcReduction="20000"/>
              </a:bodyPr>
              <a:lstStyle/>
              <a:p>
                <a:pPr marL="0" lvl="0" indent="0" algn="just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uk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Метрики:</a:t>
                </a: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середня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затримка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(мс)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𝐴𝑣𝑔𝐿𝑎𝑡𝑒𝑛𝑐𝑦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95-й перцентиль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затримки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(мс)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0,95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пропускна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здатність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(оп/сек)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𝑇h𝑟𝑜𝑢𝑔h𝑝𝑢𝑡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середнє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споживання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оперативної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пам’яті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(Мб)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𝐴𝑣𝑔𝑅𝐴𝑀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1024</m:t>
                              </m:r>
                            </m:e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час пауз GC (мс)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𝐺𝐶𝑃𝑎𝑢𝑠𝑒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9" name="Google Shape;114;p20">
                <a:extLst>
                  <a:ext uri="{FF2B5EF4-FFF2-40B4-BE49-F238E27FC236}">
                    <a16:creationId xmlns:a16="http://schemas.microsoft.com/office/drawing/2014/main" id="{9C9F0CC2-B1A3-DA1A-1556-C453E185DD0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3726" y="739262"/>
                <a:ext cx="8494514" cy="3867087"/>
              </a:xfrm>
              <a:prstGeom prst="rect">
                <a:avLst/>
              </a:prstGeom>
              <a:blipFill>
                <a:blip r:embed="rId4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96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46CAA8-C41B-D3BE-B1AE-BBCD7F6E8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00849"/>
              </p:ext>
            </p:extLst>
          </p:nvPr>
        </p:nvGraphicFramePr>
        <p:xfrm>
          <a:off x="871622" y="958206"/>
          <a:ext cx="7315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3105590826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507612675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669309000"/>
                    </a:ext>
                  </a:extLst>
                </a:gridCol>
                <a:gridCol w="1432317">
                  <a:extLst>
                    <a:ext uri="{9D8B030D-6E8A-4147-A177-3AD203B41FA5}">
                      <a16:colId xmlns:a16="http://schemas.microsoft.com/office/drawing/2014/main" val="20881598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96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2,5343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2,0303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2,4251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4669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95-й 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перцентиль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 затримки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4,6652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2,6053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4,4141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889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394,5868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492,5464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412,3479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2389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0,0068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0,0034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3873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2,2064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1,0053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9244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B29996-E997-2A88-821B-07E7BFA0CEC5}"/>
              </a:ext>
            </a:extLst>
          </p:cNvPr>
          <p:cNvSpPr txBox="1"/>
          <p:nvPr/>
        </p:nvSpPr>
        <p:spPr>
          <a:xfrm>
            <a:off x="871623" y="681207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створення нового продукту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25E989-7FF2-9945-BD19-EAFF169BF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23906"/>
              </p:ext>
            </p:extLst>
          </p:nvPr>
        </p:nvGraphicFramePr>
        <p:xfrm>
          <a:off x="871622" y="2772402"/>
          <a:ext cx="7315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5415">
                  <a:extLst>
                    <a:ext uri="{9D8B030D-6E8A-4147-A177-3AD203B41FA5}">
                      <a16:colId xmlns:a16="http://schemas.microsoft.com/office/drawing/2014/main" val="2016467718"/>
                    </a:ext>
                  </a:extLst>
                </a:gridCol>
                <a:gridCol w="1227736">
                  <a:extLst>
                    <a:ext uri="{9D8B030D-6E8A-4147-A177-3AD203B41FA5}">
                      <a16:colId xmlns:a16="http://schemas.microsoft.com/office/drawing/2014/main" val="4209671369"/>
                    </a:ext>
                  </a:extLst>
                </a:gridCol>
                <a:gridCol w="1227736">
                  <a:extLst>
                    <a:ext uri="{9D8B030D-6E8A-4147-A177-3AD203B41FA5}">
                      <a16:colId xmlns:a16="http://schemas.microsoft.com/office/drawing/2014/main" val="1309207997"/>
                    </a:ext>
                  </a:extLst>
                </a:gridCol>
                <a:gridCol w="1384313">
                  <a:extLst>
                    <a:ext uri="{9D8B030D-6E8A-4147-A177-3AD203B41FA5}">
                      <a16:colId xmlns:a16="http://schemas.microsoft.com/office/drawing/2014/main" val="174506133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826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0,3139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0,6479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0,6169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8616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0,6498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0,9998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0,9981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6748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3186,2296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1543,3845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1620,9478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16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0,0044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0,0040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3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0,5543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0,1128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1140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1F212E-4A42-0842-EBA4-4B1C88D17225}"/>
              </a:ext>
            </a:extLst>
          </p:cNvPr>
          <p:cNvSpPr txBox="1"/>
          <p:nvPr/>
        </p:nvSpPr>
        <p:spPr>
          <a:xfrm>
            <a:off x="871622" y="2495403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</a:t>
            </a:r>
            <a:r>
              <a:rPr lang="uk-UA" sz="1200" noProof="0" dirty="0"/>
              <a:t>отримання інформації клієнта за ідентифікатором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F91D8DA6-0989-3C27-12E9-40ACE992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30551F8C-9923-637A-F9A1-FFC4C268C4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DA964BF7-58EB-1180-B206-B60F354FC4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EC32E9-C4C3-84C0-464A-E5D573711C3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4E79E7-2E2B-733E-CA80-A21FFA1F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98793"/>
              </p:ext>
            </p:extLst>
          </p:nvPr>
        </p:nvGraphicFramePr>
        <p:xfrm>
          <a:off x="871624" y="955301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912515398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699515127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4061122167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36296995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84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2,2002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3,1357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1,9903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4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95-й 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перцентиль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 затримки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3,1580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3,7838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2,5135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2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454,5036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318,9031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502,4480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594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0,0062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0,0052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8954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3,0859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0,1206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298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FDDA69-7747-39C6-155C-45CEF419095E}"/>
              </a:ext>
            </a:extLst>
          </p:cNvPr>
          <p:cNvSpPr txBox="1"/>
          <p:nvPr/>
        </p:nvSpPr>
        <p:spPr>
          <a:xfrm>
            <a:off x="871625" y="678302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оновлення ціни продукту за ідентифікатором 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DE21BC-A7A9-370C-9488-28FF56450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63371"/>
              </p:ext>
            </p:extLst>
          </p:nvPr>
        </p:nvGraphicFramePr>
        <p:xfrm>
          <a:off x="871624" y="2765436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3786682837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94840748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577383089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58788382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41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3,6118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3,3223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3,3006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2946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4,3545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4,0859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4,0921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2350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276,8694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300,9072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302,9795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486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0,0052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766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3,6996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0,8759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06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F856B7-1B9A-DF0C-1DDA-6E9105DECF63}"/>
              </a:ext>
            </a:extLst>
          </p:cNvPr>
          <p:cNvSpPr txBox="1"/>
          <p:nvPr/>
        </p:nvSpPr>
        <p:spPr>
          <a:xfrm>
            <a:off x="871624" y="2488437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видалення продукту за назвою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38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39ABD7E-C4D1-40BE-5983-99BA560C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0993FA9-5C56-7726-6779-BF313E77D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331A1F60-DE6E-82BF-67A1-E69224C08F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CC58B5-B6C4-C67F-F0E5-088448C878B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0D2AFE-0186-7ADC-DAC2-2C9F4A555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71762"/>
              </p:ext>
            </p:extLst>
          </p:nvPr>
        </p:nvGraphicFramePr>
        <p:xfrm>
          <a:off x="871621" y="1137625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1650224361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878169746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754378055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53444415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43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2,5915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3,2192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3,1404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6621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3,2037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3,9317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3,7949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91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оп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сек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385,8746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310,6328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318,4332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652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0,0188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0,0073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8832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3,4119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0,2680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026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33E2F1-8648-8857-7926-611678CA3473}"/>
              </a:ext>
            </a:extLst>
          </p:cNvPr>
          <p:cNvSpPr txBox="1"/>
          <p:nvPr/>
        </p:nvSpPr>
        <p:spPr>
          <a:xfrm>
            <a:off x="871621" y="675960"/>
            <a:ext cx="731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</a:t>
            </a:r>
            <a:r>
              <a:rPr lang="uk-UA" sz="1200" noProof="0" dirty="0"/>
              <a:t>створення замовлення з продуктами для конкретного клієнта </a:t>
            </a:r>
            <a:r>
              <a:rPr lang="uk-UA" sz="1200" dirty="0"/>
              <a:t>за ідентифікатором (транзакція)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F00EEC-17B2-D67E-73CA-1A4C5DAC2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78488"/>
              </p:ext>
            </p:extLst>
          </p:nvPr>
        </p:nvGraphicFramePr>
        <p:xfrm>
          <a:off x="871620" y="2968548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1363347311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1535206723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79608009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73238789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99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1,7731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2,2285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2,2091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084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2,4585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2,8527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2,8251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3933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563,9747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448,7343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452,6629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6475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0,0046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69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1,4302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0,8388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345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4EA6BB-76D5-F7CC-1084-8ECD2DD3D442}"/>
              </a:ext>
            </a:extLst>
          </p:cNvPr>
          <p:cNvSpPr txBox="1"/>
          <p:nvPr/>
        </p:nvSpPr>
        <p:spPr>
          <a:xfrm>
            <a:off x="871620" y="2509225"/>
            <a:ext cx="731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</a:t>
            </a:r>
            <a:r>
              <a:rPr lang="uk-UA" sz="1200" noProof="0" dirty="0"/>
              <a:t>отримання статистики по замовленнях та витратах клієнта </a:t>
            </a:r>
            <a:r>
              <a:rPr lang="uk-UA" sz="1200" dirty="0"/>
              <a:t>за ідентифікатором (агрегація)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575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44260FD-E5FD-D2C9-EB5D-F77052F85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0A4091E2-8A2A-D5D0-AC3B-42B48FDCE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7603371-72CB-FB25-89B4-F590A9AF2C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85B8C-E70F-F6CD-7158-FE1A03CEEB8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502C24-9933-A2D4-1C8A-77E8B5D9C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52059"/>
              </p:ext>
            </p:extLst>
          </p:nvPr>
        </p:nvGraphicFramePr>
        <p:xfrm>
          <a:off x="871623" y="1212717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335148966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864089649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388662947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91247843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1223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6,0444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6,1471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6,4545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338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95-й 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перцентиль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 затримки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6,8305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6,7861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7,3262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4638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165,4425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162,6774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154,9314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9157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0,0086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778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7,7937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0,5720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34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4BC31B-733F-4D22-0C44-7D75356FC87C}"/>
              </a:ext>
            </a:extLst>
          </p:cNvPr>
          <p:cNvSpPr txBox="1"/>
          <p:nvPr/>
        </p:nvSpPr>
        <p:spPr>
          <a:xfrm>
            <a:off x="871623" y="751052"/>
            <a:ext cx="731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 на </a:t>
            </a:r>
            <a:r>
              <a:rPr lang="uk-UA" sz="1200" noProof="0" dirty="0"/>
              <a:t>отримання інформації про продажі </a:t>
            </a:r>
            <a:r>
              <a:rPr lang="uk-UA" sz="1200" dirty="0"/>
              <a:t>топ продуктів (складний </a:t>
            </a:r>
            <a:r>
              <a:rPr lang="en-US" sz="1200" dirty="0"/>
              <a:t>JOIN</a:t>
            </a:r>
            <a:r>
              <a:rPr lang="uk-UA" sz="1200" noProof="0" dirty="0"/>
              <a:t>)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709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135978" y="971550"/>
            <a:ext cx="4642262" cy="914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>
              <a:buNone/>
            </a:pPr>
            <a:r>
              <a:rPr lang="uk-UA" dirty="0"/>
              <a:t>1 Міжнародна науково-практична конференція «СУЧАСНІ ІНФОРМАЦІЙНІ ТЕХНОЛОГІЇ ТА СИСТЕМИ ШТУЧНОГО ІНТЕЛЕКТУ MIT@AIS-2025»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4" name="Picture 3" descr="A blue and white certificate&#10;&#10;AI-generated content may be incorrect.">
            <a:extLst>
              <a:ext uri="{FF2B5EF4-FFF2-40B4-BE49-F238E27FC236}">
                <a16:creationId xmlns:a16="http://schemas.microsoft.com/office/drawing/2014/main" id="{25598691-21B8-20EE-20B7-FCBE2CF7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17" y="971550"/>
            <a:ext cx="224999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4BED8-4F96-6A4F-50E0-4053E6777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740" y="1885711"/>
            <a:ext cx="180473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38153"/>
            <a:ext cx="8520600" cy="3321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 теоретичного та експериментального досліджень доводять різну ефективність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підходів, акцентуючи увагу на їхніх перевагах і недоліках у складних сценаріях, що не було повною мірою висвітлено у попередніх роботах.</a:t>
            </a:r>
          </a:p>
          <a:p>
            <a:pPr marL="0" lvl="0" indent="0" algn="just">
              <a:buNone/>
            </a:pP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Реалізований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додаток поєднує модулі для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GORM, Ent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 забезпечує комплексне й об'єктивне порівняння підходів за розширеним набором метрик  і заповнює прогалину щодо недостатності даних для повної оцінки.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Сформульовані практичні рекомендації дозволяють розробникам робити обґрунтований вибір найефективнішого інструменту: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максимальної ефективності,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збалансованого підходу, та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GORM,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коли пріоритетом є швидкість розробки.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79405"/>
            <a:ext cx="8520600" cy="3280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та стан розвитку галузі</a:t>
            </a: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активно використовується для високонавантажених систем та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мікросервісів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зростаюча популярність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зумовлює потребу в оптимальному виборі підходу до роботи з БД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брак комплексних досліджень ефективності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SQL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 algn="just">
              <a:buNone/>
            </a:pP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визначення напряму дослідження</a:t>
            </a: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Технології доступу до баз даних у програмній інженерії.</a:t>
            </a:r>
          </a:p>
          <a:p>
            <a:pPr marL="0" lvl="0" indent="0" algn="just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 дослідження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Підходи до взаємодії з базами даних у додатках на мові програмування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2561A44C-6984-C0E0-BF3E-36D90AB52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406F7B2-E28E-86E6-E636-CE11F1FC3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Дякую за увагу</a:t>
            </a:r>
            <a:endParaRPr sz="32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2D5447BA-9C97-5FD5-F97C-7E1AD6998D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F0C796-AAE2-7FC9-B777-E2BC34B7B9D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270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48777"/>
            <a:ext cx="8520600" cy="34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Перелік основних джерел та теорій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Procaccianti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G., Lago P.,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Diesveld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 Efficiency of ORM Approaches: an Empirical Evaluation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емпіричне дослідження енергоефективності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-підходів;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Colley D., Stanier C.,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Asaduzzaman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Impact of Object-Relational Mapping Frameworks on Relational Query Performance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вплив ORM-фреймворків на продуктивність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 T., Shang W., Jiang Z., Hassan A., Nasser M. N., Flora P.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and Evaluating the Performance Impact of Redundant Data Access for Applications that are Developed Using Object-Relational Mapping Frameworks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проблем надлишкового доступу до даних в ORM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Zmaranda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D., Pop-Fele L.-L.,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Gyorodi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Gyorodi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Pecherle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Comparison of CRUD Methods using NET Object Relational Mappers: A Case Study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порівняння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продуктивності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CRUD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операцій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E7FCAF41-2C84-42F3-BD17-2A2711BD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B320A750-34C6-FFC2-943A-184B199B1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DAF2AA09-536F-5AF5-AC5B-73C249FB9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5651"/>
            <a:ext cx="8520600" cy="340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Основні теоретичні положення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прискорює розробку, але створює додаткові витрати ресурсів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забезпечує повний контроль та стабільну продуктивність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/>
              <a:t>зниження продуктивності ORM спричиняють надмірні звернення до даних</a:t>
            </a:r>
            <a:r>
              <a:rPr lang="ru-RU" dirty="0"/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spcBef>
                <a:spcPts val="1500"/>
              </a:spcBef>
              <a:buNone/>
            </a:pP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spcBef>
                <a:spcPts val="1500"/>
              </a:spcBef>
              <a:buNone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Зазначення прогалин у наявних дослідженнях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недостатність метрик для повної оцінки підходів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 складних сценаріїв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брак рекомендацій щодо вибору та використання підходів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FFCF1F60-1E81-7AB5-BF3A-87BA427158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A10A2-B383-9316-D1AD-0764BF9264A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22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45025"/>
            <a:ext cx="8520600" cy="371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indent="0" algn="just">
              <a:spcBef>
                <a:spcPts val="1500"/>
              </a:spcBef>
              <a:buNone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формулювання проблеми</a:t>
            </a: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 algn="just">
              <a:spcBef>
                <a:spcPts val="1500"/>
              </a:spcBef>
              <a:buNone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Пошук найефективнішого підходу доступу до баз даних, що забезпечує оптимальну продуктивність </a:t>
            </a:r>
            <a:r>
              <a:rPr lang="uk-UA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-додатків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 algn="just">
              <a:spcBef>
                <a:spcPts val="1500"/>
              </a:spcBef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spcBef>
                <a:spcPts val="1500"/>
              </a:spcBef>
              <a:buNone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Очікувані результати</a:t>
            </a: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обґрунтований вибір ORM-бібліотек на основі багатокритеріального аналізу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розроблена методика експериментального дослідження з ключовими метриками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реалізований </a:t>
            </a:r>
            <a:r>
              <a:rPr lang="uk-UA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-додаток з однаковою функціональністю для обох підходів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проведена серія експериментів з вимірюванням обраних метрик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отриманих результатів та формулювання практичних рекомендацій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928150"/>
            <a:ext cx="8520600" cy="3431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Використані методи дослідження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наукових публікацій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вивчення сучасних підходів до оцінювання ефективності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SQL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багатокритеріальний аналіз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оцінювання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ORM-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низкою критеріїв для обґрунтованого відбору найперспективніших варіантів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експериментальне досліджування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проведення серії експериментів для порівняння продуктивності підходів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систематизація даних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формування рекомендацій на основі отриманих результатів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83EFD0D8-4110-D010-1D4C-6C316D0D6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011A340B-CE3D-BC40-5474-749696AC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дослідження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1C56E144-BE9C-7887-7E12-015D071EF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725" y="990027"/>
            <a:ext cx="8520600" cy="3369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Вхідні дані:</a:t>
            </a: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ORM-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GORM, XORM, Ent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SQLBoiler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офіційна документація бібліотек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статистичні дані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F179ABED-3373-9546-690A-8774B31FF2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CAFA5B-2C65-D7A8-2932-31FA8FA8FD7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77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6B41FCD-0EFE-D4BD-0F2B-380CD78AE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3435695-1A52-92D5-42CC-1B44FD842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дослідження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F1D131C1-87C6-23F6-34B3-EBD07B7F9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726" y="983153"/>
            <a:ext cx="4198898" cy="337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Критерії:</a:t>
            </a: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окументація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навчальні матеріали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(шкала порядку);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кількість підтримуваних СУБД (шкала відношень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популярність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(шкала відношень);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легкість інтеграції та використання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(шкала порядку);</a:t>
            </a: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підтримка спільноти та оновлення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(шкала порядку).</a:t>
            </a: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CAB75B92-8C45-4F54-6508-8ACC07DF8A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F4EA4-BAF4-A3E1-C37B-C5A7E2C7A73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Google Shape;114;p20">
            <a:extLst>
              <a:ext uri="{FF2B5EF4-FFF2-40B4-BE49-F238E27FC236}">
                <a16:creationId xmlns:a16="http://schemas.microsoft.com/office/drawing/2014/main" id="{58D66389-FBFD-55B7-B351-681B59533094}"/>
              </a:ext>
            </a:extLst>
          </p:cNvPr>
          <p:cNvSpPr txBox="1">
            <a:spLocks/>
          </p:cNvSpPr>
          <p:nvPr/>
        </p:nvSpPr>
        <p:spPr>
          <a:xfrm>
            <a:off x="4673008" y="983153"/>
            <a:ext cx="4202067" cy="337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Послідовність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 algn="just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 та систематизація даних по кожній альтернативі;</a:t>
            </a:r>
          </a:p>
          <a:p>
            <a:pPr marL="342900" algn="just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нормалізація критеріїв за різними шкалами;</a:t>
            </a:r>
          </a:p>
          <a:p>
            <a:pPr marL="342900" algn="just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Парето-оптимальних рішень;</a:t>
            </a:r>
          </a:p>
          <a:p>
            <a:pPr marL="342900" algn="just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застосування вагових коефіцієнтів;</a:t>
            </a:r>
          </a:p>
          <a:p>
            <a:pPr marL="342900" algn="just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розрахунок інтегральних оцінок.</a:t>
            </a:r>
          </a:p>
        </p:txBody>
      </p:sp>
    </p:spTree>
    <p:extLst>
      <p:ext uri="{BB962C8B-B14F-4D97-AF65-F5344CB8AC3E}">
        <p14:creationId xmlns:p14="http://schemas.microsoft.com/office/powerpoint/2010/main" val="384161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D18F716E-CC3F-EC70-6F4F-93138710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50AD402A-AF66-9CDC-4E57-ABC0B82C9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дослідження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5AD3F1F6-ACA9-27CC-1668-F1E6343BF1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D23F7-0D06-85C9-DBC6-915B84ACDB2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121;p21">
                <a:extLst>
                  <a:ext uri="{FF2B5EF4-FFF2-40B4-BE49-F238E27FC236}">
                    <a16:creationId xmlns:a16="http://schemas.microsoft.com/office/drawing/2014/main" id="{C6401AA1-4D87-679C-AC2F-E3BA71282D1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28151"/>
                <a:ext cx="8520600" cy="34313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114300" lvl="0" indent="0" algn="just">
                  <a:buNone/>
                </a:pPr>
                <a:r>
                  <a:rPr lang="uk-UA" dirty="0"/>
                  <a:t>Для GORM:</a:t>
                </a:r>
                <a:endParaRPr lang="ru-RU" dirty="0"/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1=0,773</m:t>
                      </m:r>
                    </m:oMath>
                  </m:oMathPara>
                </a14:m>
                <a:endParaRPr lang="ru-RU" dirty="0"/>
              </a:p>
              <a:p>
                <a:pPr marL="114300" lvl="0" indent="0" algn="just">
                  <a:buNone/>
                </a:pPr>
                <a:endParaRPr lang="uk-UA" dirty="0"/>
              </a:p>
              <a:p>
                <a:pPr marL="114300" lvl="0" indent="0" algn="just">
                  <a:buNone/>
                </a:pPr>
                <a:r>
                  <a:rPr lang="uk-UA" dirty="0"/>
                  <a:t>Для </a:t>
                </a:r>
                <a:r>
                  <a:rPr lang="uk-UA" dirty="0" err="1"/>
                  <a:t>Ent</a:t>
                </a:r>
                <a:r>
                  <a:rPr lang="uk-UA" dirty="0"/>
                  <a:t>:</a:t>
                </a:r>
                <a:endParaRPr lang="ru-RU" dirty="0"/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1=0,864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Google Shape;121;p21">
                <a:extLst>
                  <a:ext uri="{FF2B5EF4-FFF2-40B4-BE49-F238E27FC236}">
                    <a16:creationId xmlns:a16="http://schemas.microsoft.com/office/drawing/2014/main" id="{C6401AA1-4D87-679C-AC2F-E3BA71282D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28151"/>
                <a:ext cx="8520600" cy="3431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82836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Шаблон_презентації_квал_роб_маг</Template>
  <TotalTime>1501</TotalTime>
  <Words>1354</Words>
  <Application>Microsoft Office PowerPoint</Application>
  <PresentationFormat>On-screen Show (16:9)</PresentationFormat>
  <Paragraphs>312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Cambria Math</vt:lpstr>
      <vt:lpstr>Economica</vt:lpstr>
      <vt:lpstr>Open Sans</vt:lpstr>
      <vt:lpstr>Arial</vt:lpstr>
      <vt:lpstr>Times New Roman</vt:lpstr>
      <vt:lpstr>Luxe</vt:lpstr>
      <vt:lpstr>Дослідження ефективності застосування ORM та SQL підходів для доступу до баз даних у Go-додатках</vt:lpstr>
      <vt:lpstr>Дослідження</vt:lpstr>
      <vt:lpstr>Огляд літератури </vt:lpstr>
      <vt:lpstr>Огляд літератури </vt:lpstr>
      <vt:lpstr>Постановка задачі</vt:lpstr>
      <vt:lpstr>Методологія </vt:lpstr>
      <vt:lpstr>Зміст проведеного дослідження</vt:lpstr>
      <vt:lpstr>Зміст проведеного дослідження</vt:lpstr>
      <vt:lpstr>Результати дослідження </vt:lpstr>
      <vt:lpstr>Архітектура додатку</vt:lpstr>
      <vt:lpstr>Архітектура додатку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Публікація результатів </vt:lpstr>
      <vt:lpstr>Підсумки 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Andrii Yahniukov</dc:creator>
  <cp:lastModifiedBy>Andrii Yahniukov</cp:lastModifiedBy>
  <cp:revision>260</cp:revision>
  <dcterms:created xsi:type="dcterms:W3CDTF">2025-06-06T11:42:05Z</dcterms:created>
  <dcterms:modified xsi:type="dcterms:W3CDTF">2025-06-12T18:35:15Z</dcterms:modified>
</cp:coreProperties>
</file>