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ileron" panose="020B0604020202020204" charset="0"/>
      <p:regular r:id="rId14"/>
    </p:embeddedFont>
    <p:embeddedFont>
      <p:font typeface="Aileron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" panose="020B0604020202020204" charset="0"/>
      <p:regular r:id="rId20"/>
    </p:embeddedFont>
    <p:embeddedFont>
      <p:font typeface="Canva Sans Bold" panose="020B0604020202020204" charset="0"/>
      <p:regular r:id="rId21"/>
    </p:embeddedFont>
    <p:embeddedFont>
      <p:font typeface="Codec Pro ExtraBold" panose="020B0604020202020204" charset="0"/>
      <p:regular r:id="rId22"/>
    </p:embeddedFont>
    <p:embeddedFont>
      <p:font typeface="Nunito Sans" pitchFamily="2" charset="0"/>
      <p:regular r:id="rId23"/>
    </p:embeddedFont>
    <p:embeddedFont>
      <p:font typeface="Open Sauce" panose="020B0604020202020204" charset="0"/>
      <p:regular r:id="rId24"/>
    </p:embeddedFont>
    <p:embeddedFont>
      <p:font typeface="Open Sauce Bold" panose="020B0604020202020204" charset="0"/>
      <p:regular r:id="rId25"/>
    </p:embeddedFont>
    <p:embeddedFont>
      <p:font typeface="Oswald" panose="00000500000000000000" pitchFamily="2" charset="0"/>
      <p:regular r:id="rId26"/>
    </p:embeddedFont>
    <p:embeddedFont>
      <p:font typeface="Oswald Bold" panose="00000800000000000000" charset="0"/>
      <p:regular r:id="rId27"/>
    </p:embeddedFont>
    <p:embeddedFont>
      <p:font typeface="Poppins Light Bold" panose="020B0604020202020204" charset="0"/>
      <p:regular r:id="rId28"/>
    </p:embeddedFont>
    <p:embeddedFont>
      <p:font typeface="Roboto" panose="02000000000000000000" pitchFamily="2" charset="0"/>
      <p:regular r:id="rId29"/>
    </p:embeddedFont>
    <p:embeddedFont>
      <p:font typeface="Roboto Bold" panose="020B0604020202020204" charset="0"/>
      <p:regular r:id="rId30"/>
    </p:embeddedFont>
    <p:embeddedFont>
      <p:font typeface="Ubuntu" panose="020B0504030602030204" pitchFamily="3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44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648200" y="1637045"/>
            <a:ext cx="15402100" cy="7418473"/>
            <a:chOff x="0" y="0"/>
            <a:chExt cx="1687521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87521" cy="812800"/>
            </a:xfrm>
            <a:custGeom>
              <a:avLst/>
              <a:gdLst/>
              <a:ahLst/>
              <a:cxnLst/>
              <a:rect l="l" t="t" r="r" b="b"/>
              <a:pathLst>
                <a:path w="1687521" h="812800">
                  <a:moveTo>
                    <a:pt x="0" y="0"/>
                  </a:moveTo>
                  <a:lnTo>
                    <a:pt x="1687521" y="0"/>
                  </a:lnTo>
                  <a:lnTo>
                    <a:pt x="168752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AF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37701" y="1231482"/>
            <a:ext cx="15494396" cy="7418473"/>
            <a:chOff x="0" y="0"/>
            <a:chExt cx="1697633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97633" cy="812800"/>
            </a:xfrm>
            <a:custGeom>
              <a:avLst/>
              <a:gdLst/>
              <a:ahLst/>
              <a:cxnLst/>
              <a:rect l="l" t="t" r="r" b="b"/>
              <a:pathLst>
                <a:path w="1697633" h="812800">
                  <a:moveTo>
                    <a:pt x="0" y="0"/>
                  </a:moveTo>
                  <a:lnTo>
                    <a:pt x="1697633" y="0"/>
                  </a:lnTo>
                  <a:lnTo>
                    <a:pt x="16976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02659" y="3253746"/>
            <a:ext cx="12893180" cy="3295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30"/>
              </a:lnSpc>
            </a:pPr>
            <a:r>
              <a:rPr lang="en-US" sz="13021">
                <a:solidFill>
                  <a:srgbClr val="00AFE9"/>
                </a:solidFill>
                <a:latin typeface="Oswald Bold"/>
              </a:rPr>
              <a:t>FINANCIAL</a:t>
            </a:r>
          </a:p>
          <a:p>
            <a:pPr>
              <a:lnSpc>
                <a:spcPts val="12630"/>
              </a:lnSpc>
            </a:pPr>
            <a:r>
              <a:rPr lang="en-US" sz="13021">
                <a:solidFill>
                  <a:srgbClr val="00AFE9"/>
                </a:solidFill>
                <a:latin typeface="Oswald Bold"/>
              </a:rPr>
              <a:t>REPORTING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25201" y="7719106"/>
            <a:ext cx="5441328" cy="635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Canva Sans Bold"/>
              </a:rPr>
              <a:t>Yahshaswitha Sirineni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610226" y="9258300"/>
            <a:ext cx="3531469" cy="1055302"/>
          </a:xfrm>
          <a:custGeom>
            <a:avLst/>
            <a:gdLst/>
            <a:ahLst/>
            <a:cxnLst/>
            <a:rect l="l" t="t" r="r" b="b"/>
            <a:pathLst>
              <a:path w="3531469" h="1055302">
                <a:moveTo>
                  <a:pt x="0" y="0"/>
                </a:moveTo>
                <a:lnTo>
                  <a:pt x="3531469" y="0"/>
                </a:lnTo>
                <a:lnTo>
                  <a:pt x="3531469" y="1055302"/>
                </a:lnTo>
                <a:lnTo>
                  <a:pt x="0" y="105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62748" y="-243153"/>
            <a:ext cx="7632684" cy="2126719"/>
            <a:chOff x="0" y="0"/>
            <a:chExt cx="2010254" cy="560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10254" cy="560124"/>
            </a:xfrm>
            <a:custGeom>
              <a:avLst/>
              <a:gdLst/>
              <a:ahLst/>
              <a:cxnLst/>
              <a:rect l="l" t="t" r="r" b="b"/>
              <a:pathLst>
                <a:path w="2010254" h="560124">
                  <a:moveTo>
                    <a:pt x="0" y="0"/>
                  </a:moveTo>
                  <a:lnTo>
                    <a:pt x="2010254" y="0"/>
                  </a:lnTo>
                  <a:lnTo>
                    <a:pt x="2010254" y="560124"/>
                  </a:lnTo>
                  <a:lnTo>
                    <a:pt x="0" y="560124"/>
                  </a:lnTo>
                  <a:close/>
                </a:path>
              </a:pathLst>
            </a:custGeom>
            <a:solidFill>
              <a:srgbClr val="00AFE9">
                <a:alpha val="71765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89147" y="3371323"/>
            <a:ext cx="14509706" cy="7701368"/>
            <a:chOff x="0" y="0"/>
            <a:chExt cx="3821486" cy="2028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487" cy="2028344"/>
            </a:xfrm>
            <a:custGeom>
              <a:avLst/>
              <a:gdLst/>
              <a:ahLst/>
              <a:cxnLst/>
              <a:rect l="l" t="t" r="r" b="b"/>
              <a:pathLst>
                <a:path w="3821487" h="2028344">
                  <a:moveTo>
                    <a:pt x="27212" y="0"/>
                  </a:moveTo>
                  <a:lnTo>
                    <a:pt x="3794275" y="0"/>
                  </a:lnTo>
                  <a:cubicBezTo>
                    <a:pt x="3801492" y="0"/>
                    <a:pt x="3808413" y="2867"/>
                    <a:pt x="3813516" y="7970"/>
                  </a:cubicBezTo>
                  <a:cubicBezTo>
                    <a:pt x="3818620" y="13073"/>
                    <a:pt x="3821487" y="19995"/>
                    <a:pt x="3821487" y="27212"/>
                  </a:cubicBezTo>
                  <a:lnTo>
                    <a:pt x="3821487" y="2001132"/>
                  </a:lnTo>
                  <a:cubicBezTo>
                    <a:pt x="3821487" y="2008349"/>
                    <a:pt x="3818620" y="2015270"/>
                    <a:pt x="3813516" y="2020374"/>
                  </a:cubicBezTo>
                  <a:cubicBezTo>
                    <a:pt x="3808413" y="2025477"/>
                    <a:pt x="3801492" y="2028344"/>
                    <a:pt x="3794275" y="2028344"/>
                  </a:cubicBezTo>
                  <a:lnTo>
                    <a:pt x="27212" y="2028344"/>
                  </a:lnTo>
                  <a:cubicBezTo>
                    <a:pt x="19995" y="2028344"/>
                    <a:pt x="13073" y="2025477"/>
                    <a:pt x="7970" y="2020374"/>
                  </a:cubicBezTo>
                  <a:cubicBezTo>
                    <a:pt x="2867" y="2015270"/>
                    <a:pt x="0" y="2008349"/>
                    <a:pt x="0" y="2001132"/>
                  </a:cubicBezTo>
                  <a:lnTo>
                    <a:pt x="0" y="27212"/>
                  </a:lnTo>
                  <a:cubicBezTo>
                    <a:pt x="0" y="19995"/>
                    <a:pt x="2867" y="13073"/>
                    <a:pt x="7970" y="7970"/>
                  </a:cubicBezTo>
                  <a:cubicBezTo>
                    <a:pt x="13073" y="2867"/>
                    <a:pt x="19995" y="0"/>
                    <a:pt x="2721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89147" y="3547947"/>
            <a:ext cx="14755004" cy="507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>
                <a:solidFill>
                  <a:srgbClr val="1F4F74"/>
                </a:solidFill>
                <a:latin typeface="Poppins Light Bold"/>
              </a:rPr>
              <a:t>Financial reporting is an essential process that involves recording summarizing and presenting a company's financial information to external stakeholders. Through adherence to accounting standards and independent auditing, financial reporting promotes transparency, accountability, and trust in the business world, contributing to a robust and reliable financial ecosystem. It fosters trust, aids decision-making, and ensures companies remain accountable.</a:t>
            </a:r>
          </a:p>
        </p:txBody>
      </p:sp>
      <p:sp>
        <p:nvSpPr>
          <p:cNvPr id="9" name="Freeform 9"/>
          <p:cNvSpPr/>
          <p:nvPr/>
        </p:nvSpPr>
        <p:spPr>
          <a:xfrm>
            <a:off x="8604941" y="2010922"/>
            <a:ext cx="850795" cy="850795"/>
          </a:xfrm>
          <a:custGeom>
            <a:avLst/>
            <a:gdLst/>
            <a:ahLst/>
            <a:cxnLst/>
            <a:rect l="l" t="t" r="r" b="b"/>
            <a:pathLst>
              <a:path w="850795" h="850795">
                <a:moveTo>
                  <a:pt x="0" y="0"/>
                </a:moveTo>
                <a:lnTo>
                  <a:pt x="850795" y="0"/>
                </a:lnTo>
                <a:lnTo>
                  <a:pt x="850795" y="850795"/>
                </a:lnTo>
                <a:lnTo>
                  <a:pt x="0" y="850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462068" y="361488"/>
            <a:ext cx="8142873" cy="1139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Oswald Bold"/>
              </a:rPr>
              <a:t>CONCLUSION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464958" y="9258300"/>
            <a:ext cx="3531469" cy="1055302"/>
          </a:xfrm>
          <a:custGeom>
            <a:avLst/>
            <a:gdLst/>
            <a:ahLst/>
            <a:cxnLst/>
            <a:rect l="l" t="t" r="r" b="b"/>
            <a:pathLst>
              <a:path w="3531469" h="1055302">
                <a:moveTo>
                  <a:pt x="0" y="0"/>
                </a:moveTo>
                <a:lnTo>
                  <a:pt x="3531469" y="0"/>
                </a:lnTo>
                <a:lnTo>
                  <a:pt x="3531469" y="1055302"/>
                </a:lnTo>
                <a:lnTo>
                  <a:pt x="0" y="10553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601200" cy="10315258"/>
          </a:xfrm>
          <a:prstGeom prst="rect">
            <a:avLst/>
          </a:prstGeom>
          <a:solidFill>
            <a:srgbClr val="00AFE9">
              <a:alpha val="91765"/>
            </a:srgb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8700" y="3040704"/>
            <a:ext cx="6150308" cy="4946804"/>
            <a:chOff x="0" y="0"/>
            <a:chExt cx="8200411" cy="6595738"/>
          </a:xfrm>
        </p:grpSpPr>
        <p:sp>
          <p:nvSpPr>
            <p:cNvPr id="4" name="TextBox 4"/>
            <p:cNvSpPr txBox="1"/>
            <p:nvPr/>
          </p:nvSpPr>
          <p:spPr>
            <a:xfrm>
              <a:off x="0" y="5971745"/>
              <a:ext cx="8200411" cy="623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200411" cy="5505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 spc="-89">
                  <a:solidFill>
                    <a:srgbClr val="14110F"/>
                  </a:solidFill>
                  <a:latin typeface="Roboto"/>
                </a:rPr>
                <a:t>Up for some queries?</a:t>
              </a:r>
            </a:p>
            <a:p>
              <a:pPr marL="0" lvl="0" indent="0">
                <a:lnSpc>
                  <a:spcPts val="10799"/>
                </a:lnSpc>
              </a:pPr>
              <a:endParaRPr lang="en-US" sz="9000" spc="-89">
                <a:solidFill>
                  <a:srgbClr val="14110F"/>
                </a:solidFill>
                <a:latin typeface="Roboto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85391" y="5980189"/>
            <a:ext cx="2303959" cy="63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Ubuntu"/>
              </a:rPr>
              <a:t> Go ahead!!</a:t>
            </a:r>
          </a:p>
        </p:txBody>
      </p:sp>
      <p:sp>
        <p:nvSpPr>
          <p:cNvPr id="7" name="Freeform 7"/>
          <p:cNvSpPr/>
          <p:nvPr/>
        </p:nvSpPr>
        <p:spPr>
          <a:xfrm>
            <a:off x="14464958" y="9258300"/>
            <a:ext cx="3531469" cy="1055302"/>
          </a:xfrm>
          <a:custGeom>
            <a:avLst/>
            <a:gdLst/>
            <a:ahLst/>
            <a:cxnLst/>
            <a:rect l="l" t="t" r="r" b="b"/>
            <a:pathLst>
              <a:path w="3531469" h="1055302">
                <a:moveTo>
                  <a:pt x="0" y="0"/>
                </a:moveTo>
                <a:lnTo>
                  <a:pt x="3531469" y="0"/>
                </a:lnTo>
                <a:lnTo>
                  <a:pt x="3531469" y="1055302"/>
                </a:lnTo>
                <a:lnTo>
                  <a:pt x="0" y="105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10056424" y="3040704"/>
            <a:ext cx="6174268" cy="3306495"/>
            <a:chOff x="0" y="0"/>
            <a:chExt cx="8232357" cy="4408660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647284"/>
              <a:ext cx="8232357" cy="3761377"/>
              <a:chOff x="0" y="0"/>
              <a:chExt cx="2035996" cy="9302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035996" cy="930250"/>
              </a:xfrm>
              <a:custGeom>
                <a:avLst/>
                <a:gdLst/>
                <a:ahLst/>
                <a:cxnLst/>
                <a:rect l="l" t="t" r="r" b="b"/>
                <a:pathLst>
                  <a:path w="2035996" h="930250">
                    <a:moveTo>
                      <a:pt x="1911536" y="930250"/>
                    </a:moveTo>
                    <a:lnTo>
                      <a:pt x="124460" y="930250"/>
                    </a:lnTo>
                    <a:cubicBezTo>
                      <a:pt x="55880" y="930250"/>
                      <a:pt x="0" y="874370"/>
                      <a:pt x="0" y="80579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911536" y="0"/>
                    </a:lnTo>
                    <a:cubicBezTo>
                      <a:pt x="1980116" y="0"/>
                      <a:pt x="2035996" y="55880"/>
                      <a:pt x="2035996" y="124460"/>
                    </a:cubicBezTo>
                    <a:lnTo>
                      <a:pt x="2035996" y="805790"/>
                    </a:lnTo>
                    <a:cubicBezTo>
                      <a:pt x="2035996" y="874370"/>
                      <a:pt x="1980116" y="930250"/>
                      <a:pt x="1911536" y="930250"/>
                    </a:cubicBezTo>
                    <a:close/>
                  </a:path>
                </a:pathLst>
              </a:custGeom>
              <a:solidFill>
                <a:srgbClr val="EDECEB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778072" y="1162171"/>
              <a:ext cx="6940525" cy="869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409"/>
                </a:lnSpc>
              </a:pPr>
              <a:r>
                <a:rPr lang="en-US" sz="3864" spc="77">
                  <a:solidFill>
                    <a:srgbClr val="14110F"/>
                  </a:solidFill>
                  <a:latin typeface="Roboto Bold"/>
                </a:rPr>
                <a:t>Yahshaswitha Sirineni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45916" y="2248364"/>
              <a:ext cx="6940525" cy="1212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87"/>
                </a:lnSpc>
              </a:pPr>
              <a:r>
                <a:rPr lang="en-US" sz="2634" spc="52">
                  <a:solidFill>
                    <a:srgbClr val="000000"/>
                  </a:solidFill>
                  <a:latin typeface="Roboto"/>
                </a:rPr>
                <a:t>Intern</a:t>
              </a:r>
            </a:p>
            <a:p>
              <a:pPr marL="0" lvl="0" indent="0" algn="ctr">
                <a:lnSpc>
                  <a:spcPts val="3687"/>
                </a:lnSpc>
              </a:pPr>
              <a:r>
                <a:rPr lang="en-US" sz="2634" spc="52">
                  <a:solidFill>
                    <a:srgbClr val="000000"/>
                  </a:solidFill>
                  <a:latin typeface="Roboto"/>
                </a:rPr>
                <a:t>Risk Finance and Treasury</a:t>
              </a:r>
            </a:p>
          </p:txBody>
        </p:sp>
        <p:sp>
          <p:nvSpPr>
            <p:cNvPr id="13" name="Freeform 13"/>
            <p:cNvSpPr/>
            <p:nvPr/>
          </p:nvSpPr>
          <p:spPr>
            <a:xfrm rot="-5400000">
              <a:off x="3631931" y="0"/>
              <a:ext cx="968496" cy="968496"/>
            </a:xfrm>
            <a:custGeom>
              <a:avLst/>
              <a:gdLst/>
              <a:ahLst/>
              <a:cxnLst/>
              <a:rect l="l" t="t" r="r" b="b"/>
              <a:pathLst>
                <a:path w="968496" h="968496">
                  <a:moveTo>
                    <a:pt x="0" y="0"/>
                  </a:moveTo>
                  <a:lnTo>
                    <a:pt x="968495" y="0"/>
                  </a:lnTo>
                  <a:lnTo>
                    <a:pt x="968495" y="968496"/>
                  </a:lnTo>
                  <a:lnTo>
                    <a:pt x="0" y="9684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01986" y="3017076"/>
            <a:ext cx="7084029" cy="4010051"/>
            <a:chOff x="0" y="0"/>
            <a:chExt cx="9445372" cy="5346734"/>
          </a:xfrm>
        </p:grpSpPr>
        <p:sp>
          <p:nvSpPr>
            <p:cNvPr id="3" name="TextBox 3"/>
            <p:cNvSpPr txBox="1"/>
            <p:nvPr/>
          </p:nvSpPr>
          <p:spPr>
            <a:xfrm>
              <a:off x="0" y="-419100"/>
              <a:ext cx="9445372" cy="2921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286"/>
                </a:lnSpc>
                <a:spcBef>
                  <a:spcPct val="0"/>
                </a:spcBef>
              </a:pPr>
              <a:r>
                <a:rPr lang="en-US" sz="12347">
                  <a:solidFill>
                    <a:srgbClr val="00AFE9"/>
                  </a:solidFill>
                  <a:latin typeface="Codec Pro ExtraBold"/>
                </a:rPr>
                <a:t>Cheers!!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28329" y="2949194"/>
              <a:ext cx="8388713" cy="2397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02"/>
                </a:lnSpc>
                <a:spcBef>
                  <a:spcPct val="0"/>
                </a:spcBef>
              </a:pPr>
              <a:r>
                <a:rPr lang="en-US" sz="5215">
                  <a:solidFill>
                    <a:srgbClr val="00AFE9"/>
                  </a:solidFill>
                  <a:latin typeface="Nunito Sans"/>
                </a:rPr>
                <a:t>to the hard work and experience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4464958" y="9258300"/>
            <a:ext cx="3531469" cy="1055302"/>
          </a:xfrm>
          <a:custGeom>
            <a:avLst/>
            <a:gdLst/>
            <a:ahLst/>
            <a:cxnLst/>
            <a:rect l="l" t="t" r="r" b="b"/>
            <a:pathLst>
              <a:path w="3531469" h="1055302">
                <a:moveTo>
                  <a:pt x="0" y="0"/>
                </a:moveTo>
                <a:lnTo>
                  <a:pt x="3531469" y="0"/>
                </a:lnTo>
                <a:lnTo>
                  <a:pt x="3531469" y="1055302"/>
                </a:lnTo>
                <a:lnTo>
                  <a:pt x="0" y="105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02754" y="2718662"/>
            <a:ext cx="14726925" cy="6539638"/>
            <a:chOff x="0" y="0"/>
            <a:chExt cx="2913690" cy="12938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13690" cy="1293853"/>
            </a:xfrm>
            <a:custGeom>
              <a:avLst/>
              <a:gdLst/>
              <a:ahLst/>
              <a:cxnLst/>
              <a:rect l="l" t="t" r="r" b="b"/>
              <a:pathLst>
                <a:path w="2913690" h="1293853">
                  <a:moveTo>
                    <a:pt x="0" y="0"/>
                  </a:moveTo>
                  <a:lnTo>
                    <a:pt x="2913690" y="0"/>
                  </a:lnTo>
                  <a:lnTo>
                    <a:pt x="2913690" y="1293853"/>
                  </a:lnTo>
                  <a:lnTo>
                    <a:pt x="0" y="1293853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05232" y="2534209"/>
            <a:ext cx="14716215" cy="6543993"/>
            <a:chOff x="0" y="0"/>
            <a:chExt cx="2911571" cy="1294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11571" cy="1294715"/>
            </a:xfrm>
            <a:custGeom>
              <a:avLst/>
              <a:gdLst/>
              <a:ahLst/>
              <a:cxnLst/>
              <a:rect l="l" t="t" r="r" b="b"/>
              <a:pathLst>
                <a:path w="2911571" h="1294715">
                  <a:moveTo>
                    <a:pt x="0" y="0"/>
                  </a:moveTo>
                  <a:lnTo>
                    <a:pt x="2911571" y="0"/>
                  </a:lnTo>
                  <a:lnTo>
                    <a:pt x="2911571" y="1294715"/>
                  </a:lnTo>
                  <a:lnTo>
                    <a:pt x="0" y="12947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729387" y="2869891"/>
            <a:ext cx="1224101" cy="122410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736263" y="4562848"/>
            <a:ext cx="1224101" cy="122410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185083" y="2869891"/>
            <a:ext cx="1224101" cy="122410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85083" y="4562848"/>
            <a:ext cx="1224101" cy="122410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004772" y="3099493"/>
            <a:ext cx="1169846" cy="825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04772" y="4786121"/>
            <a:ext cx="1169846" cy="825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462984" y="3093137"/>
            <a:ext cx="1169846" cy="82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05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462984" y="4818839"/>
            <a:ext cx="1169846" cy="82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06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336543" y="3309540"/>
            <a:ext cx="4481467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INTRODUCTION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343420" y="5012021"/>
            <a:ext cx="3551472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OBJECTIVES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785363" y="5044767"/>
            <a:ext cx="4429961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CHALLENGES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804280" y="6704977"/>
            <a:ext cx="4223939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RECENT DEVELOPMENTS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2736263" y="6255804"/>
            <a:ext cx="1224101" cy="122410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185083" y="6225099"/>
            <a:ext cx="1224101" cy="122410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3004772" y="6479077"/>
            <a:ext cx="1169846" cy="825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462984" y="6479022"/>
            <a:ext cx="1169846" cy="82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07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343420" y="6704977"/>
            <a:ext cx="3551472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COMPONENTS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785363" y="3309540"/>
            <a:ext cx="4223939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ACCOUNTING STANDARDS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729387" y="7854101"/>
            <a:ext cx="1224101" cy="1224101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0178207" y="7823396"/>
            <a:ext cx="1224101" cy="1224101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3004772" y="8077347"/>
            <a:ext cx="1169846" cy="82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04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462984" y="8077347"/>
            <a:ext cx="1169846" cy="82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2"/>
              </a:lnSpc>
            </a:pPr>
            <a:r>
              <a:rPr lang="en-US" sz="5729">
                <a:solidFill>
                  <a:srgbClr val="000000"/>
                </a:solidFill>
                <a:latin typeface="Oswald Bold"/>
              </a:rPr>
              <a:t>08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336543" y="8136587"/>
            <a:ext cx="3551472" cy="678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FINANCIAL REPORTING PROCESS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785363" y="8308728"/>
            <a:ext cx="4223939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>
                <a:solidFill>
                  <a:srgbClr val="000000"/>
                </a:solidFill>
                <a:latin typeface="Oswald"/>
              </a:rPr>
              <a:t>CONCLUSION</a:t>
            </a:r>
          </a:p>
        </p:txBody>
      </p:sp>
      <p:sp>
        <p:nvSpPr>
          <p:cNvPr id="48" name="Freeform 48"/>
          <p:cNvSpPr/>
          <p:nvPr/>
        </p:nvSpPr>
        <p:spPr>
          <a:xfrm>
            <a:off x="14610226" y="9258300"/>
            <a:ext cx="3531469" cy="1055302"/>
          </a:xfrm>
          <a:custGeom>
            <a:avLst/>
            <a:gdLst/>
            <a:ahLst/>
            <a:cxnLst/>
            <a:rect l="l" t="t" r="r" b="b"/>
            <a:pathLst>
              <a:path w="3531469" h="1055302">
                <a:moveTo>
                  <a:pt x="0" y="0"/>
                </a:moveTo>
                <a:lnTo>
                  <a:pt x="3531469" y="0"/>
                </a:lnTo>
                <a:lnTo>
                  <a:pt x="3531469" y="1055302"/>
                </a:lnTo>
                <a:lnTo>
                  <a:pt x="0" y="105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9" name="TextBox 49"/>
          <p:cNvSpPr txBox="1"/>
          <p:nvPr/>
        </p:nvSpPr>
        <p:spPr>
          <a:xfrm>
            <a:off x="1028700" y="643893"/>
            <a:ext cx="7033267" cy="1495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71"/>
              </a:lnSpc>
              <a:spcBef>
                <a:spcPct val="0"/>
              </a:spcBef>
            </a:pPr>
            <a:r>
              <a:rPr lang="en-US" sz="11517" u="none" strike="noStrike">
                <a:solidFill>
                  <a:srgbClr val="00AFE9"/>
                </a:solidFill>
                <a:latin typeface="Oswald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49033" y="-177577"/>
            <a:ext cx="7461416" cy="10557723"/>
          </a:xfrm>
          <a:prstGeom prst="rect">
            <a:avLst/>
          </a:prstGeom>
          <a:solidFill>
            <a:srgbClr val="00AFE9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8109409" y="1028700"/>
            <a:ext cx="9823895" cy="7079555"/>
            <a:chOff x="0" y="0"/>
            <a:chExt cx="13098527" cy="943940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592119" cy="592119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139700" y="82550"/>
                <a:ext cx="533400" cy="590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26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137398" y="-85725"/>
              <a:ext cx="11961129" cy="32692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Ubuntu"/>
                </a:rPr>
                <a:t>Financial reporting refers to the process of disclosing a company's financial performance and position to various stakeholders.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37398" y="3867734"/>
              <a:ext cx="11412519" cy="2443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Ubuntu"/>
                </a:rPr>
                <a:t>It provides a comprehensive picture of a company's financial health and is crucial for decision-making.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37398" y="6995693"/>
              <a:ext cx="11412519" cy="2443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Ubuntu"/>
                </a:rPr>
                <a:t>Financial reports include income statements, balance sheets, cash flow statements, and accompanying footnotes.</a:t>
              </a:r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0" y="3953459"/>
              <a:ext cx="592119" cy="592119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139700" y="82550"/>
                <a:ext cx="533400" cy="590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26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7081418"/>
              <a:ext cx="592119" cy="592119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139700" y="82550"/>
                <a:ext cx="533400" cy="590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26"/>
                  </a:lnSpc>
                </a:pPr>
                <a:endParaRPr/>
              </a:p>
            </p:txBody>
          </p:sp>
        </p:grpSp>
      </p:grpSp>
      <p:sp>
        <p:nvSpPr>
          <p:cNvPr id="16" name="Freeform 16"/>
          <p:cNvSpPr/>
          <p:nvPr/>
        </p:nvSpPr>
        <p:spPr>
          <a:xfrm>
            <a:off x="14401835" y="9231698"/>
            <a:ext cx="3531469" cy="1055302"/>
          </a:xfrm>
          <a:custGeom>
            <a:avLst/>
            <a:gdLst/>
            <a:ahLst/>
            <a:cxnLst/>
            <a:rect l="l" t="t" r="r" b="b"/>
            <a:pathLst>
              <a:path w="3531469" h="1055302">
                <a:moveTo>
                  <a:pt x="0" y="0"/>
                </a:moveTo>
                <a:lnTo>
                  <a:pt x="3531469" y="0"/>
                </a:lnTo>
                <a:lnTo>
                  <a:pt x="3531469" y="1055302"/>
                </a:lnTo>
                <a:lnTo>
                  <a:pt x="0" y="105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132949" y="4598127"/>
            <a:ext cx="6953651" cy="1177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868"/>
              </a:lnSpc>
            </a:pPr>
            <a:r>
              <a:rPr lang="en-US" sz="8868" dirty="0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2419" y="-822564"/>
            <a:ext cx="10256419" cy="3702528"/>
            <a:chOff x="0" y="0"/>
            <a:chExt cx="1065488" cy="3846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5488" cy="384637"/>
            </a:xfrm>
            <a:custGeom>
              <a:avLst/>
              <a:gdLst/>
              <a:ahLst/>
              <a:cxnLst/>
              <a:rect l="l" t="t" r="r" b="b"/>
              <a:pathLst>
                <a:path w="1065488" h="384637">
                  <a:moveTo>
                    <a:pt x="0" y="0"/>
                  </a:moveTo>
                  <a:lnTo>
                    <a:pt x="1065488" y="0"/>
                  </a:lnTo>
                  <a:lnTo>
                    <a:pt x="1065488" y="384637"/>
                  </a:lnTo>
                  <a:lnTo>
                    <a:pt x="0" y="384637"/>
                  </a:lnTo>
                  <a:close/>
                </a:path>
              </a:pathLst>
            </a:custGeom>
            <a:solidFill>
              <a:srgbClr val="00AF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585621" y="5143500"/>
            <a:ext cx="1999941" cy="2195348"/>
          </a:xfrm>
          <a:prstGeom prst="line">
            <a:avLst/>
          </a:prstGeom>
          <a:ln w="76200" cap="flat">
            <a:solidFill>
              <a:srgbClr val="00AFE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312664" y="6082676"/>
            <a:ext cx="2545913" cy="2588544"/>
            <a:chOff x="0" y="0"/>
            <a:chExt cx="812800" cy="8264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26410"/>
            </a:xfrm>
            <a:custGeom>
              <a:avLst/>
              <a:gdLst/>
              <a:ahLst/>
              <a:cxnLst/>
              <a:rect l="l" t="t" r="r" b="b"/>
              <a:pathLst>
                <a:path w="812800" h="826410">
                  <a:moveTo>
                    <a:pt x="121637" y="0"/>
                  </a:moveTo>
                  <a:lnTo>
                    <a:pt x="691163" y="0"/>
                  </a:lnTo>
                  <a:cubicBezTo>
                    <a:pt x="758341" y="0"/>
                    <a:pt x="812800" y="54459"/>
                    <a:pt x="812800" y="121637"/>
                  </a:cubicBezTo>
                  <a:lnTo>
                    <a:pt x="812800" y="704773"/>
                  </a:lnTo>
                  <a:cubicBezTo>
                    <a:pt x="812800" y="771952"/>
                    <a:pt x="758341" y="826410"/>
                    <a:pt x="691163" y="826410"/>
                  </a:cubicBezTo>
                  <a:lnTo>
                    <a:pt x="121637" y="826410"/>
                  </a:lnTo>
                  <a:cubicBezTo>
                    <a:pt x="54459" y="826410"/>
                    <a:pt x="0" y="771952"/>
                    <a:pt x="0" y="704773"/>
                  </a:cubicBezTo>
                  <a:lnTo>
                    <a:pt x="0" y="121637"/>
                  </a:lnTo>
                  <a:cubicBezTo>
                    <a:pt x="0" y="54459"/>
                    <a:pt x="54459" y="0"/>
                    <a:pt x="121637" y="0"/>
                  </a:cubicBezTo>
                  <a:close/>
                </a:path>
              </a:pathLst>
            </a:custGeom>
            <a:solidFill>
              <a:srgbClr val="00AF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35143" tIns="35143" rIns="35143" bIns="35143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4541584" y="4765793"/>
            <a:ext cx="5460780" cy="3881319"/>
          </a:xfrm>
          <a:prstGeom prst="line">
            <a:avLst/>
          </a:prstGeom>
          <a:ln w="76200" cap="flat">
            <a:solidFill>
              <a:srgbClr val="00AFE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954049" y="3223181"/>
            <a:ext cx="2354970" cy="2162485"/>
            <a:chOff x="0" y="0"/>
            <a:chExt cx="751840" cy="69038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51840" cy="690388"/>
            </a:xfrm>
            <a:custGeom>
              <a:avLst/>
              <a:gdLst/>
              <a:ahLst/>
              <a:cxnLst/>
              <a:rect l="l" t="t" r="r" b="b"/>
              <a:pathLst>
                <a:path w="751840" h="690388">
                  <a:moveTo>
                    <a:pt x="131499" y="0"/>
                  </a:moveTo>
                  <a:lnTo>
                    <a:pt x="620341" y="0"/>
                  </a:lnTo>
                  <a:cubicBezTo>
                    <a:pt x="692966" y="0"/>
                    <a:pt x="751840" y="58874"/>
                    <a:pt x="751840" y="131499"/>
                  </a:cubicBezTo>
                  <a:lnTo>
                    <a:pt x="751840" y="558889"/>
                  </a:lnTo>
                  <a:cubicBezTo>
                    <a:pt x="751840" y="631514"/>
                    <a:pt x="692966" y="690388"/>
                    <a:pt x="620341" y="690388"/>
                  </a:cubicBezTo>
                  <a:lnTo>
                    <a:pt x="131499" y="690388"/>
                  </a:lnTo>
                  <a:cubicBezTo>
                    <a:pt x="58874" y="690388"/>
                    <a:pt x="0" y="631514"/>
                    <a:pt x="0" y="558889"/>
                  </a:cubicBezTo>
                  <a:lnTo>
                    <a:pt x="0" y="131499"/>
                  </a:lnTo>
                  <a:cubicBezTo>
                    <a:pt x="0" y="58874"/>
                    <a:pt x="58874" y="0"/>
                    <a:pt x="131499" y="0"/>
                  </a:cubicBezTo>
                  <a:close/>
                </a:path>
              </a:pathLst>
            </a:custGeom>
            <a:solidFill>
              <a:srgbClr val="00AF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35143" tIns="35143" rIns="35143" bIns="35143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335541" y="5582343"/>
            <a:ext cx="2155572" cy="2033890"/>
            <a:chOff x="0" y="0"/>
            <a:chExt cx="739142" cy="69741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39142" cy="697417"/>
            </a:xfrm>
            <a:custGeom>
              <a:avLst/>
              <a:gdLst/>
              <a:ahLst/>
              <a:cxnLst/>
              <a:rect l="l" t="t" r="r" b="b"/>
              <a:pathLst>
                <a:path w="739142" h="697417">
                  <a:moveTo>
                    <a:pt x="143663" y="0"/>
                  </a:moveTo>
                  <a:lnTo>
                    <a:pt x="595478" y="0"/>
                  </a:lnTo>
                  <a:cubicBezTo>
                    <a:pt x="633580" y="0"/>
                    <a:pt x="670122" y="15136"/>
                    <a:pt x="697064" y="42078"/>
                  </a:cubicBezTo>
                  <a:cubicBezTo>
                    <a:pt x="724006" y="69020"/>
                    <a:pt x="739142" y="105561"/>
                    <a:pt x="739142" y="143663"/>
                  </a:cubicBezTo>
                  <a:lnTo>
                    <a:pt x="739142" y="553754"/>
                  </a:lnTo>
                  <a:cubicBezTo>
                    <a:pt x="739142" y="591856"/>
                    <a:pt x="724006" y="628397"/>
                    <a:pt x="697064" y="655339"/>
                  </a:cubicBezTo>
                  <a:cubicBezTo>
                    <a:pt x="670122" y="682281"/>
                    <a:pt x="633580" y="697417"/>
                    <a:pt x="595478" y="697417"/>
                  </a:cubicBezTo>
                  <a:lnTo>
                    <a:pt x="143663" y="697417"/>
                  </a:lnTo>
                  <a:cubicBezTo>
                    <a:pt x="105561" y="697417"/>
                    <a:pt x="69020" y="682281"/>
                    <a:pt x="42078" y="655339"/>
                  </a:cubicBezTo>
                  <a:cubicBezTo>
                    <a:pt x="15136" y="628397"/>
                    <a:pt x="0" y="591856"/>
                    <a:pt x="0" y="553754"/>
                  </a:cubicBezTo>
                  <a:lnTo>
                    <a:pt x="0" y="143663"/>
                  </a:lnTo>
                  <a:cubicBezTo>
                    <a:pt x="0" y="105561"/>
                    <a:pt x="15136" y="69020"/>
                    <a:pt x="42078" y="42078"/>
                  </a:cubicBezTo>
                  <a:cubicBezTo>
                    <a:pt x="69020" y="15136"/>
                    <a:pt x="105561" y="0"/>
                    <a:pt x="143663" y="0"/>
                  </a:cubicBezTo>
                  <a:close/>
                </a:path>
              </a:pathLst>
            </a:custGeom>
            <a:solidFill>
              <a:srgbClr val="00AF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35143" tIns="35143" rIns="35143" bIns="35143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1143190" y="3553234"/>
            <a:ext cx="5328013" cy="5705066"/>
          </a:xfrm>
          <a:prstGeom prst="line">
            <a:avLst/>
          </a:prstGeom>
          <a:ln w="76200" cap="flat">
            <a:solidFill>
              <a:srgbClr val="00AFE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7" name="Group 17"/>
          <p:cNvGrpSpPr/>
          <p:nvPr/>
        </p:nvGrpSpPr>
        <p:grpSpPr>
          <a:xfrm>
            <a:off x="9415511" y="7376948"/>
            <a:ext cx="2545913" cy="2540329"/>
            <a:chOff x="0" y="0"/>
            <a:chExt cx="812800" cy="8110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1017"/>
            </a:xfrm>
            <a:custGeom>
              <a:avLst/>
              <a:gdLst/>
              <a:ahLst/>
              <a:cxnLst/>
              <a:rect l="l" t="t" r="r" b="b"/>
              <a:pathLst>
                <a:path w="812800" h="811017">
                  <a:moveTo>
                    <a:pt x="121637" y="0"/>
                  </a:moveTo>
                  <a:lnTo>
                    <a:pt x="691163" y="0"/>
                  </a:lnTo>
                  <a:cubicBezTo>
                    <a:pt x="758341" y="0"/>
                    <a:pt x="812800" y="54459"/>
                    <a:pt x="812800" y="121637"/>
                  </a:cubicBezTo>
                  <a:lnTo>
                    <a:pt x="812800" y="689381"/>
                  </a:lnTo>
                  <a:cubicBezTo>
                    <a:pt x="812800" y="756559"/>
                    <a:pt x="758341" y="811017"/>
                    <a:pt x="691163" y="811017"/>
                  </a:cubicBezTo>
                  <a:lnTo>
                    <a:pt x="121637" y="811017"/>
                  </a:lnTo>
                  <a:cubicBezTo>
                    <a:pt x="54459" y="811017"/>
                    <a:pt x="0" y="756559"/>
                    <a:pt x="0" y="689381"/>
                  </a:cubicBezTo>
                  <a:lnTo>
                    <a:pt x="0" y="121637"/>
                  </a:lnTo>
                  <a:cubicBezTo>
                    <a:pt x="0" y="54459"/>
                    <a:pt x="54459" y="0"/>
                    <a:pt x="121637" y="0"/>
                  </a:cubicBezTo>
                  <a:close/>
                </a:path>
              </a:pathLst>
            </a:custGeom>
            <a:solidFill>
              <a:srgbClr val="00AF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35143" tIns="35143" rIns="35143" bIns="35143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534240" y="4589190"/>
            <a:ext cx="2545913" cy="2540329"/>
            <a:chOff x="0" y="0"/>
            <a:chExt cx="812800" cy="81101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1017"/>
            </a:xfrm>
            <a:custGeom>
              <a:avLst/>
              <a:gdLst/>
              <a:ahLst/>
              <a:cxnLst/>
              <a:rect l="l" t="t" r="r" b="b"/>
              <a:pathLst>
                <a:path w="812800" h="811017">
                  <a:moveTo>
                    <a:pt x="121637" y="0"/>
                  </a:moveTo>
                  <a:lnTo>
                    <a:pt x="691163" y="0"/>
                  </a:lnTo>
                  <a:cubicBezTo>
                    <a:pt x="758341" y="0"/>
                    <a:pt x="812800" y="54459"/>
                    <a:pt x="812800" y="121637"/>
                  </a:cubicBezTo>
                  <a:lnTo>
                    <a:pt x="812800" y="689381"/>
                  </a:lnTo>
                  <a:cubicBezTo>
                    <a:pt x="812800" y="756559"/>
                    <a:pt x="758341" y="811017"/>
                    <a:pt x="691163" y="811017"/>
                  </a:cubicBezTo>
                  <a:lnTo>
                    <a:pt x="121637" y="811017"/>
                  </a:lnTo>
                  <a:cubicBezTo>
                    <a:pt x="54459" y="811017"/>
                    <a:pt x="0" y="756559"/>
                    <a:pt x="0" y="689381"/>
                  </a:cubicBezTo>
                  <a:lnTo>
                    <a:pt x="0" y="121637"/>
                  </a:lnTo>
                  <a:cubicBezTo>
                    <a:pt x="0" y="54459"/>
                    <a:pt x="54459" y="0"/>
                    <a:pt x="121637" y="0"/>
                  </a:cubicBezTo>
                  <a:close/>
                </a:path>
              </a:pathLst>
            </a:custGeom>
            <a:solidFill>
              <a:srgbClr val="00AF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35143" tIns="35143" rIns="35143" bIns="35143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957894" y="1373605"/>
            <a:ext cx="2831185" cy="2776524"/>
            <a:chOff x="0" y="0"/>
            <a:chExt cx="903875" cy="88642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03875" cy="886424"/>
            </a:xfrm>
            <a:custGeom>
              <a:avLst/>
              <a:gdLst/>
              <a:ahLst/>
              <a:cxnLst/>
              <a:rect l="l" t="t" r="r" b="b"/>
              <a:pathLst>
                <a:path w="903875" h="886424">
                  <a:moveTo>
                    <a:pt x="109381" y="0"/>
                  </a:moveTo>
                  <a:lnTo>
                    <a:pt x="794494" y="0"/>
                  </a:lnTo>
                  <a:cubicBezTo>
                    <a:pt x="823504" y="0"/>
                    <a:pt x="851325" y="11524"/>
                    <a:pt x="871838" y="32037"/>
                  </a:cubicBezTo>
                  <a:cubicBezTo>
                    <a:pt x="892351" y="52550"/>
                    <a:pt x="903875" y="80371"/>
                    <a:pt x="903875" y="109381"/>
                  </a:cubicBezTo>
                  <a:lnTo>
                    <a:pt x="903875" y="777043"/>
                  </a:lnTo>
                  <a:cubicBezTo>
                    <a:pt x="903875" y="806053"/>
                    <a:pt x="892351" y="833874"/>
                    <a:pt x="871838" y="854387"/>
                  </a:cubicBezTo>
                  <a:cubicBezTo>
                    <a:pt x="851325" y="874900"/>
                    <a:pt x="823504" y="886424"/>
                    <a:pt x="794494" y="886424"/>
                  </a:cubicBezTo>
                  <a:lnTo>
                    <a:pt x="109381" y="886424"/>
                  </a:lnTo>
                  <a:cubicBezTo>
                    <a:pt x="48971" y="886424"/>
                    <a:pt x="0" y="837453"/>
                    <a:pt x="0" y="777043"/>
                  </a:cubicBezTo>
                  <a:lnTo>
                    <a:pt x="0" y="109381"/>
                  </a:lnTo>
                  <a:cubicBezTo>
                    <a:pt x="0" y="48971"/>
                    <a:pt x="48971" y="0"/>
                    <a:pt x="109381" y="0"/>
                  </a:cubicBezTo>
                  <a:close/>
                </a:path>
              </a:pathLst>
            </a:custGeom>
            <a:solidFill>
              <a:srgbClr val="00AF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35143" tIns="35143" rIns="35143" bIns="35143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4507023" y="9231698"/>
            <a:ext cx="3531469" cy="1055302"/>
          </a:xfrm>
          <a:custGeom>
            <a:avLst/>
            <a:gdLst/>
            <a:ahLst/>
            <a:cxnLst/>
            <a:rect l="l" t="t" r="r" b="b"/>
            <a:pathLst>
              <a:path w="3531469" h="1055302">
                <a:moveTo>
                  <a:pt x="0" y="0"/>
                </a:moveTo>
                <a:lnTo>
                  <a:pt x="3531469" y="0"/>
                </a:lnTo>
                <a:lnTo>
                  <a:pt x="3531469" y="1055302"/>
                </a:lnTo>
                <a:lnTo>
                  <a:pt x="0" y="105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Freeform 27"/>
          <p:cNvSpPr/>
          <p:nvPr/>
        </p:nvSpPr>
        <p:spPr>
          <a:xfrm>
            <a:off x="16111905" y="1689169"/>
            <a:ext cx="774287" cy="774287"/>
          </a:xfrm>
          <a:custGeom>
            <a:avLst/>
            <a:gdLst/>
            <a:ahLst/>
            <a:cxnLst/>
            <a:rect l="l" t="t" r="r" b="b"/>
            <a:pathLst>
              <a:path w="774287" h="774287">
                <a:moveTo>
                  <a:pt x="0" y="0"/>
                </a:moveTo>
                <a:lnTo>
                  <a:pt x="774287" y="0"/>
                </a:lnTo>
                <a:lnTo>
                  <a:pt x="774287" y="774287"/>
                </a:lnTo>
                <a:lnTo>
                  <a:pt x="0" y="774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Freeform 28"/>
          <p:cNvSpPr/>
          <p:nvPr/>
        </p:nvSpPr>
        <p:spPr>
          <a:xfrm>
            <a:off x="10248242" y="7616233"/>
            <a:ext cx="880450" cy="679520"/>
          </a:xfrm>
          <a:custGeom>
            <a:avLst/>
            <a:gdLst/>
            <a:ahLst/>
            <a:cxnLst/>
            <a:rect l="l" t="t" r="r" b="b"/>
            <a:pathLst>
              <a:path w="880450" h="679520">
                <a:moveTo>
                  <a:pt x="0" y="0"/>
                </a:moveTo>
                <a:lnTo>
                  <a:pt x="880450" y="0"/>
                </a:lnTo>
                <a:lnTo>
                  <a:pt x="880450" y="679519"/>
                </a:lnTo>
                <a:lnTo>
                  <a:pt x="0" y="6795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9" name="Freeform 29"/>
          <p:cNvSpPr/>
          <p:nvPr/>
        </p:nvSpPr>
        <p:spPr>
          <a:xfrm>
            <a:off x="1196000" y="6235744"/>
            <a:ext cx="694612" cy="688297"/>
          </a:xfrm>
          <a:custGeom>
            <a:avLst/>
            <a:gdLst/>
            <a:ahLst/>
            <a:cxnLst/>
            <a:rect l="l" t="t" r="r" b="b"/>
            <a:pathLst>
              <a:path w="694612" h="688297">
                <a:moveTo>
                  <a:pt x="0" y="0"/>
                </a:moveTo>
                <a:lnTo>
                  <a:pt x="694612" y="0"/>
                </a:lnTo>
                <a:lnTo>
                  <a:pt x="694612" y="688298"/>
                </a:lnTo>
                <a:lnTo>
                  <a:pt x="0" y="6882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0" name="Freeform 30"/>
          <p:cNvSpPr/>
          <p:nvPr/>
        </p:nvSpPr>
        <p:spPr>
          <a:xfrm>
            <a:off x="3779552" y="3479604"/>
            <a:ext cx="643926" cy="855458"/>
          </a:xfrm>
          <a:custGeom>
            <a:avLst/>
            <a:gdLst/>
            <a:ahLst/>
            <a:cxnLst/>
            <a:rect l="l" t="t" r="r" b="b"/>
            <a:pathLst>
              <a:path w="643926" h="855458">
                <a:moveTo>
                  <a:pt x="0" y="0"/>
                </a:moveTo>
                <a:lnTo>
                  <a:pt x="643927" y="0"/>
                </a:lnTo>
                <a:lnTo>
                  <a:pt x="643927" y="855458"/>
                </a:lnTo>
                <a:lnTo>
                  <a:pt x="0" y="8554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1" name="Freeform 31"/>
          <p:cNvSpPr/>
          <p:nvPr/>
        </p:nvSpPr>
        <p:spPr>
          <a:xfrm>
            <a:off x="13512501" y="4807338"/>
            <a:ext cx="589392" cy="621007"/>
          </a:xfrm>
          <a:custGeom>
            <a:avLst/>
            <a:gdLst/>
            <a:ahLst/>
            <a:cxnLst/>
            <a:rect l="l" t="t" r="r" b="b"/>
            <a:pathLst>
              <a:path w="589392" h="621007">
                <a:moveTo>
                  <a:pt x="0" y="0"/>
                </a:moveTo>
                <a:lnTo>
                  <a:pt x="589392" y="0"/>
                </a:lnTo>
                <a:lnTo>
                  <a:pt x="589392" y="621007"/>
                </a:lnTo>
                <a:lnTo>
                  <a:pt x="0" y="621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2" name="Freeform 32"/>
          <p:cNvSpPr/>
          <p:nvPr/>
        </p:nvSpPr>
        <p:spPr>
          <a:xfrm>
            <a:off x="7251477" y="5666341"/>
            <a:ext cx="323700" cy="832669"/>
          </a:xfrm>
          <a:custGeom>
            <a:avLst/>
            <a:gdLst/>
            <a:ahLst/>
            <a:cxnLst/>
            <a:rect l="l" t="t" r="r" b="b"/>
            <a:pathLst>
              <a:path w="323700" h="832669">
                <a:moveTo>
                  <a:pt x="0" y="0"/>
                </a:moveTo>
                <a:lnTo>
                  <a:pt x="323700" y="0"/>
                </a:lnTo>
                <a:lnTo>
                  <a:pt x="323700" y="832670"/>
                </a:lnTo>
                <a:lnTo>
                  <a:pt x="0" y="8326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3" name="TextBox 33"/>
          <p:cNvSpPr txBox="1"/>
          <p:nvPr/>
        </p:nvSpPr>
        <p:spPr>
          <a:xfrm>
            <a:off x="312664" y="7014033"/>
            <a:ext cx="2545913" cy="1119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7"/>
              </a:lnSpc>
            </a:pPr>
            <a:r>
              <a:rPr lang="en-US" sz="2688">
                <a:solidFill>
                  <a:srgbClr val="000000"/>
                </a:solidFill>
                <a:latin typeface="Oswald"/>
              </a:rPr>
              <a:t>TRANSPARENCY</a:t>
            </a:r>
          </a:p>
          <a:p>
            <a:pPr algn="ctr">
              <a:lnSpc>
                <a:spcPts val="2957"/>
              </a:lnSpc>
            </a:pPr>
            <a:r>
              <a:rPr lang="en-US" sz="2688">
                <a:solidFill>
                  <a:srgbClr val="000000"/>
                </a:solidFill>
                <a:latin typeface="Oswald"/>
              </a:rPr>
              <a:t>AND</a:t>
            </a:r>
          </a:p>
          <a:p>
            <a:pPr marL="0" lvl="0" indent="0" algn="ctr">
              <a:lnSpc>
                <a:spcPts val="2957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Oswald"/>
              </a:rPr>
              <a:t>ACCOUNTABILITY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5100531" y="2672073"/>
            <a:ext cx="2545913" cy="1140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7"/>
              </a:lnSpc>
            </a:pPr>
            <a:r>
              <a:rPr lang="en-US" sz="2788">
                <a:solidFill>
                  <a:srgbClr val="000000"/>
                </a:solidFill>
                <a:latin typeface="Oswald"/>
              </a:rPr>
              <a:t>HISTORICAL</a:t>
            </a:r>
          </a:p>
          <a:p>
            <a:pPr algn="ctr">
              <a:lnSpc>
                <a:spcPts val="3067"/>
              </a:lnSpc>
            </a:pPr>
            <a:r>
              <a:rPr lang="en-US" sz="2788">
                <a:solidFill>
                  <a:srgbClr val="000000"/>
                </a:solidFill>
                <a:latin typeface="Oswald"/>
              </a:rPr>
              <a:t>RECORDS AND</a:t>
            </a:r>
          </a:p>
          <a:p>
            <a:pPr marL="0" lvl="0" indent="0" algn="ctr">
              <a:lnSpc>
                <a:spcPts val="3067"/>
              </a:lnSpc>
              <a:spcBef>
                <a:spcPct val="0"/>
              </a:spcBef>
            </a:pPr>
            <a:r>
              <a:rPr lang="en-US" sz="2788">
                <a:solidFill>
                  <a:srgbClr val="000000"/>
                </a:solidFill>
                <a:latin typeface="Oswald"/>
              </a:rPr>
              <a:t>FORECASTING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415511" y="8465855"/>
            <a:ext cx="2545913" cy="1081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7"/>
              </a:lnSpc>
            </a:pPr>
            <a:r>
              <a:rPr lang="en-US" sz="2588">
                <a:solidFill>
                  <a:srgbClr val="000000"/>
                </a:solidFill>
                <a:latin typeface="Oswald"/>
              </a:rPr>
              <a:t>COMPLIANCE</a:t>
            </a:r>
          </a:p>
          <a:p>
            <a:pPr algn="ctr">
              <a:lnSpc>
                <a:spcPts val="2847"/>
              </a:lnSpc>
            </a:pPr>
            <a:r>
              <a:rPr lang="en-US" sz="2588">
                <a:solidFill>
                  <a:srgbClr val="000000"/>
                </a:solidFill>
                <a:latin typeface="Oswald"/>
              </a:rPr>
              <a:t>AND</a:t>
            </a:r>
          </a:p>
          <a:p>
            <a:pPr marL="0" lvl="0" indent="0" algn="ctr">
              <a:lnSpc>
                <a:spcPts val="2847"/>
              </a:lnSpc>
              <a:spcBef>
                <a:spcPct val="0"/>
              </a:spcBef>
            </a:pPr>
            <a:r>
              <a:rPr lang="en-US" sz="2588">
                <a:solidFill>
                  <a:srgbClr val="000000"/>
                </a:solidFill>
                <a:latin typeface="Oswald"/>
              </a:rPr>
              <a:t>REGULATION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534240" y="5586810"/>
            <a:ext cx="2545913" cy="1119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7"/>
              </a:lnSpc>
            </a:pPr>
            <a:r>
              <a:rPr lang="en-US" sz="2688">
                <a:solidFill>
                  <a:srgbClr val="000000"/>
                </a:solidFill>
                <a:latin typeface="Oswald"/>
              </a:rPr>
              <a:t>ASSESMENT OF FINANCIAL</a:t>
            </a:r>
          </a:p>
          <a:p>
            <a:pPr marL="0" lvl="0" indent="0" algn="ctr">
              <a:lnSpc>
                <a:spcPts val="2957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Oswald"/>
              </a:rPr>
              <a:t>POSITION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858577" y="4411262"/>
            <a:ext cx="2545913" cy="748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7"/>
              </a:lnSpc>
            </a:pPr>
            <a:r>
              <a:rPr lang="en-US" sz="2688">
                <a:solidFill>
                  <a:srgbClr val="000000"/>
                </a:solidFill>
                <a:latin typeface="Oswald"/>
              </a:rPr>
              <a:t>PERFORMANCE</a:t>
            </a:r>
          </a:p>
          <a:p>
            <a:pPr marL="0" lvl="0" indent="0" algn="ctr">
              <a:lnSpc>
                <a:spcPts val="2957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Oswald"/>
              </a:rPr>
              <a:t>EVALUATION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228135" y="6608468"/>
            <a:ext cx="2370383" cy="74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1"/>
              </a:lnSpc>
            </a:pPr>
            <a:r>
              <a:rPr lang="en-US" sz="2710">
                <a:solidFill>
                  <a:srgbClr val="000000"/>
                </a:solidFill>
                <a:latin typeface="Oswald"/>
              </a:rPr>
              <a:t>DECISION</a:t>
            </a:r>
          </a:p>
          <a:p>
            <a:pPr marL="0" lvl="0" indent="0" algn="ctr">
              <a:lnSpc>
                <a:spcPts val="2981"/>
              </a:lnSpc>
              <a:spcBef>
                <a:spcPct val="0"/>
              </a:spcBef>
            </a:pPr>
            <a:r>
              <a:rPr lang="en-US" sz="2710">
                <a:solidFill>
                  <a:srgbClr val="000000"/>
                </a:solidFill>
                <a:latin typeface="Oswald"/>
              </a:rPr>
              <a:t>MAKING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12664" y="408169"/>
            <a:ext cx="9213221" cy="2055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66"/>
              </a:lnSpc>
              <a:spcBef>
                <a:spcPct val="0"/>
              </a:spcBef>
            </a:pPr>
            <a:r>
              <a:rPr lang="en-US" sz="7333">
                <a:solidFill>
                  <a:srgbClr val="FFFFFF"/>
                </a:solidFill>
                <a:latin typeface="Oswald Bold"/>
              </a:rPr>
              <a:t>OBJECTS OF FINANCIAL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8027" y="2862772"/>
            <a:ext cx="8396366" cy="6204585"/>
            <a:chOff x="0" y="0"/>
            <a:chExt cx="11195155" cy="8272780"/>
          </a:xfrm>
        </p:grpSpPr>
        <p:sp>
          <p:nvSpPr>
            <p:cNvPr id="3" name="AutoShape 3"/>
            <p:cNvSpPr/>
            <p:nvPr/>
          </p:nvSpPr>
          <p:spPr>
            <a:xfrm>
              <a:off x="36" y="12700"/>
              <a:ext cx="11183210" cy="31824"/>
            </a:xfrm>
            <a:prstGeom prst="line">
              <a:avLst/>
            </a:prstGeom>
            <a:ln w="25400" cap="rnd">
              <a:solidFill>
                <a:srgbClr val="00AFE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AutoShape 4"/>
            <p:cNvSpPr/>
            <p:nvPr/>
          </p:nvSpPr>
          <p:spPr>
            <a:xfrm>
              <a:off x="36" y="3053079"/>
              <a:ext cx="11183210" cy="0"/>
            </a:xfrm>
            <a:prstGeom prst="line">
              <a:avLst/>
            </a:prstGeom>
            <a:ln w="25400" cap="rnd">
              <a:solidFill>
                <a:srgbClr val="00AFE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AutoShape 5"/>
            <p:cNvSpPr/>
            <p:nvPr/>
          </p:nvSpPr>
          <p:spPr>
            <a:xfrm>
              <a:off x="11945" y="5948958"/>
              <a:ext cx="11183210" cy="0"/>
            </a:xfrm>
            <a:prstGeom prst="line">
              <a:avLst/>
            </a:prstGeom>
            <a:ln w="25400" cap="rnd">
              <a:solidFill>
                <a:srgbClr val="00AFE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8260080"/>
              <a:ext cx="11183210" cy="0"/>
            </a:xfrm>
            <a:prstGeom prst="line">
              <a:avLst/>
            </a:prstGeom>
            <a:ln w="25400" cap="rnd">
              <a:solidFill>
                <a:srgbClr val="00AFE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292625" y="536574"/>
              <a:ext cx="5902530" cy="1957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Roboto"/>
                </a:rPr>
                <a:t>Also known as profit and loss statement. Shows a company's revenues, expenses, and profits over a specific period.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6" y="686647"/>
              <a:ext cx="4747280" cy="1466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>
                  <a:solidFill>
                    <a:srgbClr val="00AFE9"/>
                  </a:solidFill>
                  <a:latin typeface="Roboto"/>
                </a:rPr>
                <a:t>INCOME</a:t>
              </a:r>
            </a:p>
            <a:p>
              <a:pPr marL="0" lvl="0" indent="0">
                <a:lnSpc>
                  <a:spcPts val="4479"/>
                </a:lnSpc>
              </a:pPr>
              <a:r>
                <a:rPr lang="en-US" sz="3199">
                  <a:solidFill>
                    <a:srgbClr val="00AFE9"/>
                  </a:solidFill>
                  <a:latin typeface="Roboto"/>
                </a:rPr>
                <a:t>STATEMENT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945" y="3729705"/>
              <a:ext cx="3904512" cy="1466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>
                  <a:solidFill>
                    <a:srgbClr val="00AFE9"/>
                  </a:solidFill>
                  <a:latin typeface="Roboto"/>
                </a:rPr>
                <a:t>BALANCE</a:t>
              </a:r>
            </a:p>
            <a:p>
              <a:pPr marL="0" lvl="0" indent="0">
                <a:lnSpc>
                  <a:spcPts val="4479"/>
                </a:lnSpc>
              </a:pPr>
              <a:r>
                <a:rPr lang="en-US" sz="3199">
                  <a:solidFill>
                    <a:srgbClr val="00AFE9"/>
                  </a:solidFill>
                  <a:latin typeface="Roboto"/>
                </a:rPr>
                <a:t>SHEET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6" y="6333205"/>
              <a:ext cx="4285428" cy="1466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>
                  <a:solidFill>
                    <a:srgbClr val="00AFE9"/>
                  </a:solidFill>
                  <a:latin typeface="Roboto"/>
                </a:rPr>
                <a:t>CASH FLOW</a:t>
              </a:r>
            </a:p>
            <a:p>
              <a:pPr marL="0" lvl="0" indent="0">
                <a:lnSpc>
                  <a:spcPts val="4479"/>
                </a:lnSpc>
              </a:pPr>
              <a:r>
                <a:rPr lang="en-US" sz="3199">
                  <a:solidFill>
                    <a:srgbClr val="00AFE9"/>
                  </a:solidFill>
                  <a:latin typeface="Roboto"/>
                </a:rPr>
                <a:t>STATEMENT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14333" y="6450608"/>
              <a:ext cx="6068949" cy="1399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</a:rPr>
                <a:t>Highlights the cash inflows and outflows from operating, investing, and financing activities.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14297" y="3559159"/>
              <a:ext cx="6068949" cy="1957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Roboto"/>
                </a:rPr>
                <a:t>Also known as Statement of Financial Position. Presents a snapshot of a company's assets, liabilities, and shareholder's equity at a specific date.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4252924" y="9231698"/>
            <a:ext cx="3531469" cy="1055302"/>
          </a:xfrm>
          <a:custGeom>
            <a:avLst/>
            <a:gdLst/>
            <a:ahLst/>
            <a:cxnLst/>
            <a:rect l="l" t="t" r="r" b="b"/>
            <a:pathLst>
              <a:path w="3531469" h="1055302">
                <a:moveTo>
                  <a:pt x="0" y="0"/>
                </a:moveTo>
                <a:lnTo>
                  <a:pt x="3531469" y="0"/>
                </a:lnTo>
                <a:lnTo>
                  <a:pt x="3531469" y="1055302"/>
                </a:lnTo>
                <a:lnTo>
                  <a:pt x="0" y="105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4" name="Group 14"/>
          <p:cNvGrpSpPr/>
          <p:nvPr/>
        </p:nvGrpSpPr>
        <p:grpSpPr>
          <a:xfrm>
            <a:off x="-1112419" y="-822564"/>
            <a:ext cx="12310515" cy="3503847"/>
            <a:chOff x="0" y="0"/>
            <a:chExt cx="16414020" cy="4671795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3675225" cy="4671795"/>
              <a:chOff x="0" y="0"/>
              <a:chExt cx="1065488" cy="36399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065488" cy="363997"/>
              </a:xfrm>
              <a:custGeom>
                <a:avLst/>
                <a:gdLst/>
                <a:ahLst/>
                <a:cxnLst/>
                <a:rect l="l" t="t" r="r" b="b"/>
                <a:pathLst>
                  <a:path w="1065488" h="363997">
                    <a:moveTo>
                      <a:pt x="0" y="0"/>
                    </a:moveTo>
                    <a:lnTo>
                      <a:pt x="1065488" y="0"/>
                    </a:lnTo>
                    <a:lnTo>
                      <a:pt x="1065488" y="363997"/>
                    </a:lnTo>
                    <a:lnTo>
                      <a:pt x="0" y="363997"/>
                    </a:ln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95250"/>
                <a:ext cx="812800" cy="9080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3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2417554" y="1543811"/>
              <a:ext cx="13996466" cy="2642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700"/>
                </a:lnSpc>
              </a:pPr>
              <a:r>
                <a:rPr lang="en-US" sz="7000">
                  <a:solidFill>
                    <a:srgbClr val="FFFFFF"/>
                  </a:solidFill>
                  <a:latin typeface="Oswald Bold"/>
                </a:rPr>
                <a:t>KEY COMPONENTS OF FINANCIAL REPORTS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836138" y="3040501"/>
            <a:ext cx="7263051" cy="6926683"/>
          </a:xfrm>
          <a:custGeom>
            <a:avLst/>
            <a:gdLst/>
            <a:ahLst/>
            <a:cxnLst/>
            <a:rect l="l" t="t" r="r" b="b"/>
            <a:pathLst>
              <a:path w="7263051" h="6926683">
                <a:moveTo>
                  <a:pt x="0" y="0"/>
                </a:moveTo>
                <a:lnTo>
                  <a:pt x="7263050" y="0"/>
                </a:lnTo>
                <a:lnTo>
                  <a:pt x="7263050" y="6926683"/>
                </a:lnTo>
                <a:lnTo>
                  <a:pt x="0" y="6926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2419" y="-822564"/>
            <a:ext cx="10256419" cy="3503847"/>
            <a:chOff x="0" y="0"/>
            <a:chExt cx="1065488" cy="3639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5488" cy="363997"/>
            </a:xfrm>
            <a:custGeom>
              <a:avLst/>
              <a:gdLst/>
              <a:ahLst/>
              <a:cxnLst/>
              <a:rect l="l" t="t" r="r" b="b"/>
              <a:pathLst>
                <a:path w="1065488" h="363997">
                  <a:moveTo>
                    <a:pt x="0" y="0"/>
                  </a:moveTo>
                  <a:lnTo>
                    <a:pt x="1065488" y="0"/>
                  </a:lnTo>
                  <a:lnTo>
                    <a:pt x="1065488" y="363997"/>
                  </a:lnTo>
                  <a:lnTo>
                    <a:pt x="0" y="363997"/>
                  </a:lnTo>
                  <a:close/>
                </a:path>
              </a:pathLst>
            </a:custGeom>
            <a:solidFill>
              <a:srgbClr val="00AF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62068" y="351963"/>
            <a:ext cx="8142873" cy="1965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Oswald Bold"/>
              </a:rPr>
              <a:t>THE FINANCIAL REPORTING PROCESS</a:t>
            </a:r>
          </a:p>
        </p:txBody>
      </p:sp>
      <p:sp>
        <p:nvSpPr>
          <p:cNvPr id="6" name="Freeform 6"/>
          <p:cNvSpPr/>
          <p:nvPr/>
        </p:nvSpPr>
        <p:spPr>
          <a:xfrm>
            <a:off x="14252924" y="9231698"/>
            <a:ext cx="3531469" cy="1055302"/>
          </a:xfrm>
          <a:custGeom>
            <a:avLst/>
            <a:gdLst/>
            <a:ahLst/>
            <a:cxnLst/>
            <a:rect l="l" t="t" r="r" b="b"/>
            <a:pathLst>
              <a:path w="3531469" h="1055302">
                <a:moveTo>
                  <a:pt x="0" y="0"/>
                </a:moveTo>
                <a:lnTo>
                  <a:pt x="3531469" y="0"/>
                </a:lnTo>
                <a:lnTo>
                  <a:pt x="3531469" y="1055302"/>
                </a:lnTo>
                <a:lnTo>
                  <a:pt x="0" y="105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949519" y="6124705"/>
            <a:ext cx="4799138" cy="2764181"/>
            <a:chOff x="0" y="0"/>
            <a:chExt cx="928401" cy="53473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69162" tIns="69162" rIns="69162" bIns="69162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907067" y="5291759"/>
            <a:ext cx="4799138" cy="2764181"/>
            <a:chOff x="0" y="0"/>
            <a:chExt cx="928401" cy="534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lIns="69162" tIns="69162" rIns="69162" bIns="69162" rtlCol="0" anchor="ctr"/>
            <a:lstStyle/>
            <a:p>
              <a:pPr algn="ctr">
                <a:lnSpc>
                  <a:spcPts val="56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10800000">
            <a:off x="5894100" y="8048644"/>
            <a:ext cx="841589" cy="840243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>
                <a:alpha val="49804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856821" y="3024094"/>
            <a:ext cx="6161838" cy="5473864"/>
            <a:chOff x="0" y="0"/>
            <a:chExt cx="977479" cy="8683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77479" cy="868343"/>
            </a:xfrm>
            <a:custGeom>
              <a:avLst/>
              <a:gdLst/>
              <a:ahLst/>
              <a:cxnLst/>
              <a:rect l="l" t="t" r="r" b="b"/>
              <a:pathLst>
                <a:path w="977479" h="868343">
                  <a:moveTo>
                    <a:pt x="977479" y="434171"/>
                  </a:moveTo>
                  <a:lnTo>
                    <a:pt x="571079" y="0"/>
                  </a:lnTo>
                  <a:lnTo>
                    <a:pt x="571079" y="203200"/>
                  </a:lnTo>
                  <a:lnTo>
                    <a:pt x="0" y="203200"/>
                  </a:lnTo>
                  <a:lnTo>
                    <a:pt x="0" y="665143"/>
                  </a:lnTo>
                  <a:lnTo>
                    <a:pt x="571079" y="665143"/>
                  </a:lnTo>
                  <a:lnTo>
                    <a:pt x="571079" y="868343"/>
                  </a:lnTo>
                  <a:lnTo>
                    <a:pt x="977479" y="434171"/>
                  </a:ln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17475"/>
              <a:ext cx="711200" cy="492125"/>
            </a:xfrm>
            <a:prstGeom prst="rect">
              <a:avLst/>
            </a:prstGeom>
          </p:spPr>
          <p:txBody>
            <a:bodyPr lIns="69162" tIns="69162" rIns="69162" bIns="69162" rtlCol="0" anchor="ctr"/>
            <a:lstStyle/>
            <a:p>
              <a:pPr algn="ctr">
                <a:lnSpc>
                  <a:spcPts val="56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9843853" y="7208401"/>
            <a:ext cx="841589" cy="840243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>
                <a:alpha val="49804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369036" y="4955132"/>
            <a:ext cx="3071306" cy="1020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15"/>
              </a:lnSpc>
            </a:pPr>
            <a:r>
              <a:rPr lang="en-US" sz="2939" spc="88">
                <a:solidFill>
                  <a:srgbClr val="191919"/>
                </a:solidFill>
                <a:latin typeface="Aileron Bold"/>
              </a:rPr>
              <a:t>Data Collection and Recording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314894" y="3661650"/>
            <a:ext cx="3071306" cy="1535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15"/>
              </a:lnSpc>
            </a:pPr>
            <a:r>
              <a:rPr lang="en-US" sz="2939" spc="88">
                <a:solidFill>
                  <a:srgbClr val="191919"/>
                </a:solidFill>
                <a:latin typeface="Aileron Bold"/>
              </a:rPr>
              <a:t>Financial Statement Preparation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103866" y="3221971"/>
            <a:ext cx="3071306" cy="1020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15"/>
              </a:lnSpc>
            </a:pPr>
            <a:r>
              <a:rPr lang="en-US" sz="2939" spc="88">
                <a:solidFill>
                  <a:srgbClr val="191919"/>
                </a:solidFill>
                <a:latin typeface="Aileron Bold"/>
              </a:rPr>
              <a:t>Review and Analysis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6868" y="6752416"/>
            <a:ext cx="3609132" cy="1470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</a:rPr>
              <a:t>Companies gather financial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</a:rPr>
              <a:t>data from various sources, such as transactions, invoices, and receipts.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336539" y="6054032"/>
            <a:ext cx="3507314" cy="109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</a:rPr>
              <a:t>Accountants organize and summarize the data into financial statements.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64648" y="5156896"/>
            <a:ext cx="3507314" cy="109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"/>
              </a:rPr>
              <a:t>Management and auditors review the statements for accuracy and compliance.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974322" y="-395507"/>
            <a:ext cx="12271400" cy="2275585"/>
            <a:chOff x="0" y="0"/>
            <a:chExt cx="3231974" cy="5993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31974" cy="599331"/>
            </a:xfrm>
            <a:custGeom>
              <a:avLst/>
              <a:gdLst/>
              <a:ahLst/>
              <a:cxnLst/>
              <a:rect l="l" t="t" r="r" b="b"/>
              <a:pathLst>
                <a:path w="3231974" h="599331">
                  <a:moveTo>
                    <a:pt x="0" y="0"/>
                  </a:moveTo>
                  <a:lnTo>
                    <a:pt x="3231974" y="0"/>
                  </a:lnTo>
                  <a:lnTo>
                    <a:pt x="3231974" y="599331"/>
                  </a:lnTo>
                  <a:lnTo>
                    <a:pt x="0" y="599331"/>
                  </a:lnTo>
                  <a:close/>
                </a:path>
              </a:pathLst>
            </a:custGeom>
            <a:solidFill>
              <a:srgbClr val="00AF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23770" y="3059795"/>
            <a:ext cx="71548" cy="5555304"/>
            <a:chOff x="0" y="0"/>
            <a:chExt cx="18844" cy="14631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44" cy="1463125"/>
            </a:xfrm>
            <a:custGeom>
              <a:avLst/>
              <a:gdLst/>
              <a:ahLst/>
              <a:cxnLst/>
              <a:rect l="l" t="t" r="r" b="b"/>
              <a:pathLst>
                <a:path w="18844" h="1463125">
                  <a:moveTo>
                    <a:pt x="0" y="0"/>
                  </a:moveTo>
                  <a:lnTo>
                    <a:pt x="18844" y="0"/>
                  </a:lnTo>
                  <a:lnTo>
                    <a:pt x="18844" y="1463125"/>
                  </a:lnTo>
                  <a:lnTo>
                    <a:pt x="0" y="1463125"/>
                  </a:lnTo>
                  <a:close/>
                </a:path>
              </a:pathLst>
            </a:custGeom>
            <a:solidFill>
              <a:srgbClr val="00AFE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98288" y="4625020"/>
            <a:ext cx="5877818" cy="982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1"/>
              </a:lnSpc>
            </a:pPr>
            <a:r>
              <a:rPr lang="en-US" sz="2841" spc="278">
                <a:solidFill>
                  <a:srgbClr val="231F20"/>
                </a:solidFill>
                <a:latin typeface="Open Sauce Bold"/>
              </a:rPr>
              <a:t>International Financial Reporting Standards (IFRS)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8056" y="6103067"/>
            <a:ext cx="4778282" cy="17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1"/>
              </a:lnSpc>
            </a:pPr>
            <a:r>
              <a:rPr lang="en-US" sz="2044" spc="200">
                <a:solidFill>
                  <a:srgbClr val="231F20"/>
                </a:solidFill>
                <a:latin typeface="Open Sauce"/>
              </a:rPr>
              <a:t>These are set of accounting rules for the financial statements that are globally recognized and is developed by by IASB.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389201" y="6103067"/>
            <a:ext cx="4778282" cy="17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1"/>
              </a:lnSpc>
            </a:pPr>
            <a:r>
              <a:rPr lang="en-US" sz="2044" spc="200">
                <a:solidFill>
                  <a:srgbClr val="231F20"/>
                </a:solidFill>
                <a:latin typeface="Open Sauce"/>
              </a:rPr>
              <a:t>It is a framework of accounting standards, principles and procedures used in the United States to guide financial reporting.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14531" y="4625020"/>
            <a:ext cx="6527622" cy="982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1"/>
              </a:lnSpc>
            </a:pPr>
            <a:r>
              <a:rPr lang="en-US" sz="2841" spc="278">
                <a:solidFill>
                  <a:srgbClr val="231F20"/>
                </a:solidFill>
                <a:latin typeface="Open Sauce Bold"/>
              </a:rPr>
              <a:t>Generally Accepted Accounting Principles (GAAP)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507023" y="9231698"/>
            <a:ext cx="3531469" cy="1055302"/>
          </a:xfrm>
          <a:custGeom>
            <a:avLst/>
            <a:gdLst/>
            <a:ahLst/>
            <a:cxnLst/>
            <a:rect l="l" t="t" r="r" b="b"/>
            <a:pathLst>
              <a:path w="3531469" h="1055302">
                <a:moveTo>
                  <a:pt x="0" y="0"/>
                </a:moveTo>
                <a:lnTo>
                  <a:pt x="3531469" y="0"/>
                </a:lnTo>
                <a:lnTo>
                  <a:pt x="3531469" y="1055302"/>
                </a:lnTo>
                <a:lnTo>
                  <a:pt x="0" y="105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2984066" y="3059795"/>
            <a:ext cx="3906262" cy="1330306"/>
          </a:xfrm>
          <a:custGeom>
            <a:avLst/>
            <a:gdLst/>
            <a:ahLst/>
            <a:cxnLst/>
            <a:rect l="l" t="t" r="r" b="b"/>
            <a:pathLst>
              <a:path w="3906262" h="1330306">
                <a:moveTo>
                  <a:pt x="0" y="0"/>
                </a:moveTo>
                <a:lnTo>
                  <a:pt x="3906262" y="0"/>
                </a:lnTo>
                <a:lnTo>
                  <a:pt x="3906262" y="1330306"/>
                </a:lnTo>
                <a:lnTo>
                  <a:pt x="0" y="1330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2911226" y="2975147"/>
            <a:ext cx="1734232" cy="1499601"/>
          </a:xfrm>
          <a:custGeom>
            <a:avLst/>
            <a:gdLst/>
            <a:ahLst/>
            <a:cxnLst/>
            <a:rect l="l" t="t" r="r" b="b"/>
            <a:pathLst>
              <a:path w="1734232" h="1499601">
                <a:moveTo>
                  <a:pt x="0" y="0"/>
                </a:moveTo>
                <a:lnTo>
                  <a:pt x="1734232" y="0"/>
                </a:lnTo>
                <a:lnTo>
                  <a:pt x="1734232" y="1499601"/>
                </a:lnTo>
                <a:lnTo>
                  <a:pt x="0" y="14996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337797" y="348614"/>
            <a:ext cx="10816073" cy="1150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10"/>
              </a:lnSpc>
            </a:pPr>
            <a:r>
              <a:rPr lang="en-US" sz="8100">
                <a:solidFill>
                  <a:srgbClr val="FFFFFF"/>
                </a:solidFill>
                <a:latin typeface="Oswald Bold"/>
              </a:rPr>
              <a:t>ACCOUNTING STANDARDS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2588086"/>
          <a:ext cx="16230600" cy="6166848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43042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806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1639588" y="3766002"/>
            <a:ext cx="1377498" cy="137749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538A"/>
            </a:solidFill>
            <a:ln w="104775">
              <a:solidFill>
                <a:srgbClr val="FFFF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6551" tIns="36551" rIns="36551" bIns="36551" rtlCol="0" anchor="ctr"/>
            <a:lstStyle/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144668" y="3743204"/>
            <a:ext cx="1377498" cy="137749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538A"/>
            </a:solidFill>
            <a:ln w="104775">
              <a:solidFill>
                <a:srgbClr val="FFFF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6551" tIns="36551" rIns="36551" bIns="36551" rtlCol="0" anchor="ctr"/>
            <a:lstStyle/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490607" y="3766002"/>
            <a:ext cx="1377498" cy="137749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538A"/>
            </a:solidFill>
            <a:ln w="104775">
              <a:solidFill>
                <a:srgbClr val="FFFF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6551" tIns="36551" rIns="36551" bIns="36551" rtlCol="0" anchor="ctr"/>
            <a:lstStyle/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452720" y="3766002"/>
            <a:ext cx="1377498" cy="137749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FE9"/>
            </a:solidFill>
            <a:ln w="104775">
              <a:solidFill>
                <a:srgbClr val="FFFF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6551" tIns="36551" rIns="36551" bIns="36551" rtlCol="0" anchor="ctr"/>
            <a:lstStyle/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833359" y="3711172"/>
            <a:ext cx="1377498" cy="137749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FE9"/>
            </a:solidFill>
            <a:ln w="104775">
              <a:solidFill>
                <a:srgbClr val="FFFF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6551" tIns="36551" rIns="36551" bIns="36551" rtlCol="0" anchor="ctr"/>
            <a:lstStyle/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243059" y="3743204"/>
            <a:ext cx="1377498" cy="137749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FE9"/>
            </a:solidFill>
            <a:ln w="104775">
              <a:solidFill>
                <a:srgbClr val="FFFF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6551" tIns="36551" rIns="36551" bIns="36551" rtlCol="0" anchor="ctr"/>
            <a:lstStyle/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4966485" y="-1895304"/>
            <a:ext cx="11034341" cy="3635713"/>
            <a:chOff x="0" y="0"/>
            <a:chExt cx="1146303" cy="37769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46303" cy="377696"/>
            </a:xfrm>
            <a:custGeom>
              <a:avLst/>
              <a:gdLst/>
              <a:ahLst/>
              <a:cxnLst/>
              <a:rect l="l" t="t" r="r" b="b"/>
              <a:pathLst>
                <a:path w="1146303" h="377696">
                  <a:moveTo>
                    <a:pt x="0" y="0"/>
                  </a:moveTo>
                  <a:lnTo>
                    <a:pt x="1146303" y="0"/>
                  </a:lnTo>
                  <a:lnTo>
                    <a:pt x="1146303" y="377696"/>
                  </a:lnTo>
                  <a:lnTo>
                    <a:pt x="0" y="377696"/>
                  </a:lnTo>
                  <a:close/>
                </a:path>
              </a:pathLst>
            </a:custGeom>
            <a:solidFill>
              <a:srgbClr val="00AF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4464958" y="9258300"/>
            <a:ext cx="3531469" cy="1055302"/>
          </a:xfrm>
          <a:custGeom>
            <a:avLst/>
            <a:gdLst/>
            <a:ahLst/>
            <a:cxnLst/>
            <a:rect l="l" t="t" r="r" b="b"/>
            <a:pathLst>
              <a:path w="3531469" h="1055302">
                <a:moveTo>
                  <a:pt x="0" y="0"/>
                </a:moveTo>
                <a:lnTo>
                  <a:pt x="3531469" y="0"/>
                </a:lnTo>
                <a:lnTo>
                  <a:pt x="3531469" y="1055302"/>
                </a:lnTo>
                <a:lnTo>
                  <a:pt x="0" y="105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>
            <a:off x="2094983" y="4204566"/>
            <a:ext cx="466708" cy="500369"/>
          </a:xfrm>
          <a:custGeom>
            <a:avLst/>
            <a:gdLst/>
            <a:ahLst/>
            <a:cxnLst/>
            <a:rect l="l" t="t" r="r" b="b"/>
            <a:pathLst>
              <a:path w="466708" h="500369">
                <a:moveTo>
                  <a:pt x="0" y="0"/>
                </a:moveTo>
                <a:lnTo>
                  <a:pt x="466708" y="0"/>
                </a:lnTo>
                <a:lnTo>
                  <a:pt x="466708" y="500369"/>
                </a:lnTo>
                <a:lnTo>
                  <a:pt x="0" y="500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/>
          <p:cNvSpPr/>
          <p:nvPr/>
        </p:nvSpPr>
        <p:spPr>
          <a:xfrm>
            <a:off x="4832969" y="4146251"/>
            <a:ext cx="616999" cy="616999"/>
          </a:xfrm>
          <a:custGeom>
            <a:avLst/>
            <a:gdLst/>
            <a:ahLst/>
            <a:cxnLst/>
            <a:rect l="l" t="t" r="r" b="b"/>
            <a:pathLst>
              <a:path w="616999" h="616999">
                <a:moveTo>
                  <a:pt x="0" y="0"/>
                </a:moveTo>
                <a:lnTo>
                  <a:pt x="616999" y="0"/>
                </a:lnTo>
                <a:lnTo>
                  <a:pt x="616999" y="616999"/>
                </a:lnTo>
                <a:lnTo>
                  <a:pt x="0" y="616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Freeform 27"/>
          <p:cNvSpPr/>
          <p:nvPr/>
        </p:nvSpPr>
        <p:spPr>
          <a:xfrm>
            <a:off x="7600353" y="4123453"/>
            <a:ext cx="466128" cy="719888"/>
          </a:xfrm>
          <a:custGeom>
            <a:avLst/>
            <a:gdLst/>
            <a:ahLst/>
            <a:cxnLst/>
            <a:rect l="l" t="t" r="r" b="b"/>
            <a:pathLst>
              <a:path w="466128" h="719888">
                <a:moveTo>
                  <a:pt x="0" y="0"/>
                </a:moveTo>
                <a:lnTo>
                  <a:pt x="466128" y="0"/>
                </a:lnTo>
                <a:lnTo>
                  <a:pt x="466128" y="719889"/>
                </a:lnTo>
                <a:lnTo>
                  <a:pt x="0" y="71988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Freeform 28"/>
          <p:cNvSpPr/>
          <p:nvPr/>
        </p:nvSpPr>
        <p:spPr>
          <a:xfrm>
            <a:off x="10142617" y="3981471"/>
            <a:ext cx="758981" cy="758981"/>
          </a:xfrm>
          <a:custGeom>
            <a:avLst/>
            <a:gdLst/>
            <a:ahLst/>
            <a:cxnLst/>
            <a:rect l="l" t="t" r="r" b="b"/>
            <a:pathLst>
              <a:path w="758981" h="758981">
                <a:moveTo>
                  <a:pt x="0" y="0"/>
                </a:moveTo>
                <a:lnTo>
                  <a:pt x="758981" y="0"/>
                </a:lnTo>
                <a:lnTo>
                  <a:pt x="758981" y="758981"/>
                </a:lnTo>
                <a:lnTo>
                  <a:pt x="0" y="7589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9" name="Freeform 29"/>
          <p:cNvSpPr/>
          <p:nvPr/>
        </p:nvSpPr>
        <p:spPr>
          <a:xfrm>
            <a:off x="12877175" y="4146251"/>
            <a:ext cx="604361" cy="604361"/>
          </a:xfrm>
          <a:custGeom>
            <a:avLst/>
            <a:gdLst/>
            <a:ahLst/>
            <a:cxnLst/>
            <a:rect l="l" t="t" r="r" b="b"/>
            <a:pathLst>
              <a:path w="604361" h="604361">
                <a:moveTo>
                  <a:pt x="0" y="0"/>
                </a:moveTo>
                <a:lnTo>
                  <a:pt x="604361" y="0"/>
                </a:lnTo>
                <a:lnTo>
                  <a:pt x="604361" y="604361"/>
                </a:lnTo>
                <a:lnTo>
                  <a:pt x="0" y="60436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0" name="Freeform 30"/>
          <p:cNvSpPr/>
          <p:nvPr/>
        </p:nvSpPr>
        <p:spPr>
          <a:xfrm>
            <a:off x="15568072" y="4070201"/>
            <a:ext cx="727472" cy="723504"/>
          </a:xfrm>
          <a:custGeom>
            <a:avLst/>
            <a:gdLst/>
            <a:ahLst/>
            <a:cxnLst/>
            <a:rect l="l" t="t" r="r" b="b"/>
            <a:pathLst>
              <a:path w="727472" h="723504">
                <a:moveTo>
                  <a:pt x="0" y="0"/>
                </a:moveTo>
                <a:lnTo>
                  <a:pt x="727472" y="0"/>
                </a:lnTo>
                <a:lnTo>
                  <a:pt x="727472" y="723504"/>
                </a:lnTo>
                <a:lnTo>
                  <a:pt x="0" y="72350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1" name="TextBox 31"/>
          <p:cNvSpPr txBox="1"/>
          <p:nvPr/>
        </p:nvSpPr>
        <p:spPr>
          <a:xfrm>
            <a:off x="1367748" y="6418070"/>
            <a:ext cx="1921178" cy="762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7"/>
              </a:lnSpc>
            </a:pPr>
            <a:r>
              <a:rPr lang="en-US" sz="2212" spc="44">
                <a:solidFill>
                  <a:srgbClr val="FFFFFF"/>
                </a:solidFill>
                <a:latin typeface="Aileron"/>
              </a:rPr>
              <a:t>Data Accuracy and Integrity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49526" y="291198"/>
            <a:ext cx="8142873" cy="1150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10"/>
              </a:lnSpc>
            </a:pPr>
            <a:r>
              <a:rPr lang="en-US" sz="8100">
                <a:solidFill>
                  <a:srgbClr val="FFFFFF"/>
                </a:solidFill>
                <a:latin typeface="Oswald Bold"/>
              </a:rPr>
              <a:t>CHALLENGES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949096" y="6027545"/>
            <a:ext cx="1921178" cy="1544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7"/>
              </a:lnSpc>
            </a:pPr>
            <a:r>
              <a:rPr lang="en-US" sz="2212" spc="44">
                <a:solidFill>
                  <a:srgbClr val="FFFFFF"/>
                </a:solidFill>
                <a:latin typeface="Aileron"/>
              </a:rPr>
              <a:t>Compliance with Accounting Standards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872828" y="6418070"/>
            <a:ext cx="1921178" cy="762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7"/>
              </a:lnSpc>
            </a:pPr>
            <a:r>
              <a:rPr lang="en-US" sz="2212" spc="44">
                <a:solidFill>
                  <a:srgbClr val="FFFFFF"/>
                </a:solidFill>
                <a:latin typeface="Aileron"/>
              </a:rPr>
              <a:t>Timeliness of reporting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568072" y="6274863"/>
            <a:ext cx="1921178" cy="762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7"/>
              </a:lnSpc>
            </a:pPr>
            <a:r>
              <a:rPr lang="en-US" sz="2212" spc="44">
                <a:solidFill>
                  <a:srgbClr val="FFFFFF"/>
                </a:solidFill>
                <a:latin typeface="Aileron"/>
              </a:rPr>
              <a:t>Technology and Software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218767" y="6274863"/>
            <a:ext cx="1921178" cy="762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7"/>
              </a:lnSpc>
            </a:pPr>
            <a:r>
              <a:rPr lang="en-US" sz="2212" spc="44">
                <a:solidFill>
                  <a:srgbClr val="FFFFFF"/>
                </a:solidFill>
                <a:latin typeface="Aileron Bold"/>
              </a:rPr>
              <a:t>International Operations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971219" y="6274863"/>
            <a:ext cx="1921178" cy="762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7"/>
              </a:lnSpc>
            </a:pPr>
            <a:r>
              <a:rPr lang="en-US" sz="2212" spc="44">
                <a:solidFill>
                  <a:srgbClr val="FFFFFF"/>
                </a:solidFill>
                <a:latin typeface="Aileron"/>
              </a:rPr>
              <a:t>Auditing and Assurance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2419" y="-822564"/>
            <a:ext cx="8156047" cy="3647054"/>
            <a:chOff x="0" y="0"/>
            <a:chExt cx="847291" cy="3788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47291" cy="378874"/>
            </a:xfrm>
            <a:custGeom>
              <a:avLst/>
              <a:gdLst/>
              <a:ahLst/>
              <a:cxnLst/>
              <a:rect l="l" t="t" r="r" b="b"/>
              <a:pathLst>
                <a:path w="847291" h="378874">
                  <a:moveTo>
                    <a:pt x="0" y="0"/>
                  </a:moveTo>
                  <a:lnTo>
                    <a:pt x="847291" y="0"/>
                  </a:lnTo>
                  <a:lnTo>
                    <a:pt x="847291" y="378874"/>
                  </a:lnTo>
                  <a:lnTo>
                    <a:pt x="0" y="378874"/>
                  </a:lnTo>
                  <a:close/>
                </a:path>
              </a:pathLst>
            </a:custGeom>
            <a:solidFill>
              <a:srgbClr val="00AF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464958" y="9258300"/>
            <a:ext cx="3531469" cy="1055302"/>
          </a:xfrm>
          <a:custGeom>
            <a:avLst/>
            <a:gdLst/>
            <a:ahLst/>
            <a:cxnLst/>
            <a:rect l="l" t="t" r="r" b="b"/>
            <a:pathLst>
              <a:path w="3531469" h="1055302">
                <a:moveTo>
                  <a:pt x="0" y="0"/>
                </a:moveTo>
                <a:lnTo>
                  <a:pt x="3531469" y="0"/>
                </a:lnTo>
                <a:lnTo>
                  <a:pt x="3531469" y="1055302"/>
                </a:lnTo>
                <a:lnTo>
                  <a:pt x="0" y="105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462068" y="361488"/>
            <a:ext cx="8142873" cy="2254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Oswald Bold"/>
              </a:rPr>
              <a:t>RECENT DEVELOPMENTS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646407" y="3230440"/>
            <a:ext cx="8154043" cy="6027860"/>
            <a:chOff x="0" y="0"/>
            <a:chExt cx="10872057" cy="8037146"/>
          </a:xfrm>
        </p:grpSpPr>
        <p:grpSp>
          <p:nvGrpSpPr>
            <p:cNvPr id="8" name="Group 8"/>
            <p:cNvGrpSpPr/>
            <p:nvPr/>
          </p:nvGrpSpPr>
          <p:grpSpPr>
            <a:xfrm>
              <a:off x="2387770" y="0"/>
              <a:ext cx="1552821" cy="2547212"/>
              <a:chOff x="0" y="0"/>
              <a:chExt cx="1451520" cy="238104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-19812"/>
                <a:ext cx="1474216" cy="2444877"/>
              </a:xfrm>
              <a:custGeom>
                <a:avLst/>
                <a:gdLst/>
                <a:ahLst/>
                <a:cxnLst/>
                <a:rect l="l" t="t" r="r" b="b"/>
                <a:pathLst>
                  <a:path w="1474216" h="2444877">
                    <a:moveTo>
                      <a:pt x="1394587" y="1366393"/>
                    </a:moveTo>
                    <a:lnTo>
                      <a:pt x="395351" y="2365883"/>
                    </a:lnTo>
                    <a:cubicBezTo>
                      <a:pt x="315849" y="2444877"/>
                      <a:pt x="186944" y="2444877"/>
                      <a:pt x="107315" y="2365883"/>
                    </a:cubicBezTo>
                    <a:lnTo>
                      <a:pt x="0" y="2258441"/>
                    </a:lnTo>
                    <a:lnTo>
                      <a:pt x="891286" y="1366393"/>
                    </a:lnTo>
                    <a:cubicBezTo>
                      <a:pt x="970788" y="1286891"/>
                      <a:pt x="970788" y="1157859"/>
                      <a:pt x="891286" y="1078357"/>
                    </a:cubicBezTo>
                    <a:lnTo>
                      <a:pt x="0" y="186944"/>
                    </a:lnTo>
                    <a:lnTo>
                      <a:pt x="107442" y="79502"/>
                    </a:lnTo>
                    <a:cubicBezTo>
                      <a:pt x="186944" y="0"/>
                      <a:pt x="315849" y="0"/>
                      <a:pt x="395478" y="79502"/>
                    </a:cubicBezTo>
                    <a:lnTo>
                      <a:pt x="1394714" y="1078357"/>
                    </a:lnTo>
                    <a:cubicBezTo>
                      <a:pt x="1474216" y="1157859"/>
                      <a:pt x="1474216" y="1286891"/>
                      <a:pt x="1394714" y="1366393"/>
                    </a:cubicBez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2574941" y="870381"/>
              <a:ext cx="434420" cy="807220"/>
              <a:chOff x="0" y="0"/>
              <a:chExt cx="406080" cy="75456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32385"/>
                <a:ext cx="446659" cy="842137"/>
              </a:xfrm>
              <a:custGeom>
                <a:avLst/>
                <a:gdLst/>
                <a:ahLst/>
                <a:cxnLst/>
                <a:rect l="l" t="t" r="r" b="b"/>
                <a:pathLst>
                  <a:path w="446659" h="842137">
                    <a:moveTo>
                      <a:pt x="350393" y="246126"/>
                    </a:moveTo>
                    <a:lnTo>
                      <a:pt x="165354" y="60960"/>
                    </a:lnTo>
                    <a:cubicBezTo>
                      <a:pt x="104394" y="0"/>
                      <a:pt x="0" y="42926"/>
                      <a:pt x="0" y="129413"/>
                    </a:cubicBezTo>
                    <a:lnTo>
                      <a:pt x="0" y="712724"/>
                    </a:lnTo>
                    <a:cubicBezTo>
                      <a:pt x="0" y="799211"/>
                      <a:pt x="104394" y="842137"/>
                      <a:pt x="165354" y="781177"/>
                    </a:cubicBezTo>
                    <a:lnTo>
                      <a:pt x="350393" y="596138"/>
                    </a:lnTo>
                    <a:cubicBezTo>
                      <a:pt x="446659" y="499237"/>
                      <a:pt x="446659" y="342519"/>
                      <a:pt x="350393" y="246126"/>
                    </a:cubicBez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2983172" y="236466"/>
              <a:ext cx="7888885" cy="2050401"/>
              <a:chOff x="0" y="0"/>
              <a:chExt cx="7374240" cy="191664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431151" cy="1963166"/>
              </a:xfrm>
              <a:custGeom>
                <a:avLst/>
                <a:gdLst/>
                <a:ahLst/>
                <a:cxnLst/>
                <a:rect l="l" t="t" r="r" b="b"/>
                <a:pathLst>
                  <a:path w="7431151" h="1963166">
                    <a:moveTo>
                      <a:pt x="6464935" y="0"/>
                    </a:moveTo>
                    <a:lnTo>
                      <a:pt x="0" y="0"/>
                    </a:lnTo>
                    <a:lnTo>
                      <a:pt x="837819" y="837565"/>
                    </a:lnTo>
                    <a:cubicBezTo>
                      <a:pt x="877316" y="877062"/>
                      <a:pt x="897636" y="929386"/>
                      <a:pt x="897636" y="981583"/>
                    </a:cubicBezTo>
                    <a:cubicBezTo>
                      <a:pt x="897636" y="1033780"/>
                      <a:pt x="877951" y="1085596"/>
                      <a:pt x="837819" y="1125601"/>
                    </a:cubicBezTo>
                    <a:lnTo>
                      <a:pt x="635" y="1963166"/>
                    </a:lnTo>
                    <a:lnTo>
                      <a:pt x="6464427" y="1963166"/>
                    </a:lnTo>
                    <a:lnTo>
                      <a:pt x="7431151" y="981583"/>
                    </a:lnTo>
                    <a:lnTo>
                      <a:pt x="6464935" y="0"/>
                    </a:ln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992316" y="2517172"/>
              <a:ext cx="1553591" cy="2547212"/>
              <a:chOff x="0" y="0"/>
              <a:chExt cx="1452240" cy="238104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-19685" y="-19812"/>
                <a:ext cx="1474216" cy="2444877"/>
              </a:xfrm>
              <a:custGeom>
                <a:avLst/>
                <a:gdLst/>
                <a:ahLst/>
                <a:cxnLst/>
                <a:rect l="l" t="t" r="r" b="b"/>
                <a:pathLst>
                  <a:path w="1474216" h="2444877">
                    <a:moveTo>
                      <a:pt x="78994" y="1078484"/>
                    </a:moveTo>
                    <a:lnTo>
                      <a:pt x="1078611" y="78994"/>
                    </a:lnTo>
                    <a:cubicBezTo>
                      <a:pt x="1158240" y="0"/>
                      <a:pt x="1287145" y="0"/>
                      <a:pt x="1366774" y="78994"/>
                    </a:cubicBezTo>
                    <a:lnTo>
                      <a:pt x="1474216" y="186436"/>
                    </a:lnTo>
                    <a:lnTo>
                      <a:pt x="582549" y="1078484"/>
                    </a:lnTo>
                    <a:cubicBezTo>
                      <a:pt x="502920" y="1157986"/>
                      <a:pt x="502920" y="1287018"/>
                      <a:pt x="582549" y="1366520"/>
                    </a:cubicBezTo>
                    <a:lnTo>
                      <a:pt x="1474216" y="2257933"/>
                    </a:lnTo>
                    <a:lnTo>
                      <a:pt x="1366774" y="2365375"/>
                    </a:lnTo>
                    <a:cubicBezTo>
                      <a:pt x="1287145" y="2444877"/>
                      <a:pt x="1158240" y="2444877"/>
                      <a:pt x="1078611" y="2365375"/>
                    </a:cubicBezTo>
                    <a:lnTo>
                      <a:pt x="78994" y="1366012"/>
                    </a:lnTo>
                    <a:cubicBezTo>
                      <a:pt x="0" y="1286510"/>
                      <a:pt x="0" y="1158113"/>
                      <a:pt x="78994" y="1078484"/>
                    </a:cubicBez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7908911" y="3387553"/>
              <a:ext cx="434420" cy="807220"/>
              <a:chOff x="0" y="0"/>
              <a:chExt cx="406080" cy="75456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-24257" y="-32385"/>
                <a:ext cx="447294" cy="842264"/>
              </a:xfrm>
              <a:custGeom>
                <a:avLst/>
                <a:gdLst/>
                <a:ahLst/>
                <a:cxnLst/>
                <a:rect l="l" t="t" r="r" b="b"/>
                <a:pathLst>
                  <a:path w="447294" h="842264">
                    <a:moveTo>
                      <a:pt x="96901" y="596138"/>
                    </a:moveTo>
                    <a:lnTo>
                      <a:pt x="281940" y="781304"/>
                    </a:lnTo>
                    <a:cubicBezTo>
                      <a:pt x="342900" y="842264"/>
                      <a:pt x="447294" y="799338"/>
                      <a:pt x="447294" y="712851"/>
                    </a:cubicBezTo>
                    <a:lnTo>
                      <a:pt x="447294" y="129413"/>
                    </a:lnTo>
                    <a:cubicBezTo>
                      <a:pt x="447294" y="42926"/>
                      <a:pt x="342900" y="0"/>
                      <a:pt x="281940" y="60960"/>
                    </a:cubicBezTo>
                    <a:lnTo>
                      <a:pt x="96901" y="246126"/>
                    </a:lnTo>
                    <a:cubicBezTo>
                      <a:pt x="0" y="343027"/>
                      <a:pt x="0" y="499237"/>
                      <a:pt x="96901" y="596138"/>
                    </a:cubicBez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753638"/>
              <a:ext cx="7891966" cy="2050401"/>
              <a:chOff x="0" y="0"/>
              <a:chExt cx="7377120" cy="191664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434580" cy="1963166"/>
              </a:xfrm>
              <a:custGeom>
                <a:avLst/>
                <a:gdLst/>
                <a:ahLst/>
                <a:cxnLst/>
                <a:rect l="l" t="t" r="r" b="b"/>
                <a:pathLst>
                  <a:path w="7434580" h="1963166">
                    <a:moveTo>
                      <a:pt x="967105" y="1963166"/>
                    </a:moveTo>
                    <a:lnTo>
                      <a:pt x="7434580" y="1963166"/>
                    </a:lnTo>
                    <a:lnTo>
                      <a:pt x="6596380" y="1125601"/>
                    </a:lnTo>
                    <a:cubicBezTo>
                      <a:pt x="6556883" y="1086104"/>
                      <a:pt x="6536563" y="1033780"/>
                      <a:pt x="6536563" y="981583"/>
                    </a:cubicBezTo>
                    <a:cubicBezTo>
                      <a:pt x="6536563" y="929386"/>
                      <a:pt x="6556375" y="877570"/>
                      <a:pt x="6596380" y="837565"/>
                    </a:cubicBezTo>
                    <a:lnTo>
                      <a:pt x="7434072" y="0"/>
                    </a:lnTo>
                    <a:lnTo>
                      <a:pt x="967105" y="0"/>
                    </a:lnTo>
                    <a:lnTo>
                      <a:pt x="0" y="980948"/>
                    </a:lnTo>
                    <a:lnTo>
                      <a:pt x="967105" y="1963039"/>
                    </a:ln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2185209" y="5489934"/>
              <a:ext cx="1552821" cy="2547212"/>
              <a:chOff x="0" y="0"/>
              <a:chExt cx="1451520" cy="238104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-19812"/>
                <a:ext cx="1474216" cy="2444877"/>
              </a:xfrm>
              <a:custGeom>
                <a:avLst/>
                <a:gdLst/>
                <a:ahLst/>
                <a:cxnLst/>
                <a:rect l="l" t="t" r="r" b="b"/>
                <a:pathLst>
                  <a:path w="1474216" h="2444877">
                    <a:moveTo>
                      <a:pt x="1394587" y="1366393"/>
                    </a:moveTo>
                    <a:lnTo>
                      <a:pt x="395351" y="2365883"/>
                    </a:lnTo>
                    <a:cubicBezTo>
                      <a:pt x="315849" y="2444877"/>
                      <a:pt x="186944" y="2444877"/>
                      <a:pt x="107315" y="2365883"/>
                    </a:cubicBezTo>
                    <a:lnTo>
                      <a:pt x="0" y="2258441"/>
                    </a:lnTo>
                    <a:lnTo>
                      <a:pt x="891286" y="1366393"/>
                    </a:lnTo>
                    <a:cubicBezTo>
                      <a:pt x="970788" y="1286891"/>
                      <a:pt x="970788" y="1157859"/>
                      <a:pt x="891286" y="1078357"/>
                    </a:cubicBezTo>
                    <a:lnTo>
                      <a:pt x="0" y="186944"/>
                    </a:lnTo>
                    <a:lnTo>
                      <a:pt x="107442" y="79502"/>
                    </a:lnTo>
                    <a:cubicBezTo>
                      <a:pt x="186944" y="0"/>
                      <a:pt x="315849" y="0"/>
                      <a:pt x="395478" y="79502"/>
                    </a:cubicBezTo>
                    <a:lnTo>
                      <a:pt x="1394714" y="1078357"/>
                    </a:lnTo>
                    <a:cubicBezTo>
                      <a:pt x="1474216" y="1157859"/>
                      <a:pt x="1474216" y="1286891"/>
                      <a:pt x="1394714" y="1366393"/>
                    </a:cubicBez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2372380" y="6360315"/>
              <a:ext cx="434420" cy="807220"/>
              <a:chOff x="0" y="0"/>
              <a:chExt cx="406080" cy="75456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-32385"/>
                <a:ext cx="446659" cy="842137"/>
              </a:xfrm>
              <a:custGeom>
                <a:avLst/>
                <a:gdLst/>
                <a:ahLst/>
                <a:cxnLst/>
                <a:rect l="l" t="t" r="r" b="b"/>
                <a:pathLst>
                  <a:path w="446659" h="842137">
                    <a:moveTo>
                      <a:pt x="350393" y="246126"/>
                    </a:moveTo>
                    <a:lnTo>
                      <a:pt x="165354" y="60960"/>
                    </a:lnTo>
                    <a:cubicBezTo>
                      <a:pt x="104394" y="0"/>
                      <a:pt x="0" y="42926"/>
                      <a:pt x="0" y="129413"/>
                    </a:cubicBezTo>
                    <a:lnTo>
                      <a:pt x="0" y="712724"/>
                    </a:lnTo>
                    <a:cubicBezTo>
                      <a:pt x="0" y="799211"/>
                      <a:pt x="104394" y="842137"/>
                      <a:pt x="165354" y="781177"/>
                    </a:cubicBezTo>
                    <a:lnTo>
                      <a:pt x="350393" y="596138"/>
                    </a:lnTo>
                    <a:cubicBezTo>
                      <a:pt x="446659" y="499237"/>
                      <a:pt x="446659" y="342519"/>
                      <a:pt x="350393" y="246126"/>
                    </a:cubicBez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2780612" y="5726401"/>
              <a:ext cx="7888885" cy="2050401"/>
              <a:chOff x="0" y="0"/>
              <a:chExt cx="7374240" cy="191664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431151" cy="1963166"/>
              </a:xfrm>
              <a:custGeom>
                <a:avLst/>
                <a:gdLst/>
                <a:ahLst/>
                <a:cxnLst/>
                <a:rect l="l" t="t" r="r" b="b"/>
                <a:pathLst>
                  <a:path w="7431151" h="1963166">
                    <a:moveTo>
                      <a:pt x="6464935" y="0"/>
                    </a:moveTo>
                    <a:lnTo>
                      <a:pt x="0" y="0"/>
                    </a:lnTo>
                    <a:lnTo>
                      <a:pt x="837819" y="837565"/>
                    </a:lnTo>
                    <a:cubicBezTo>
                      <a:pt x="877316" y="877062"/>
                      <a:pt x="897636" y="929386"/>
                      <a:pt x="897636" y="981583"/>
                    </a:cubicBezTo>
                    <a:cubicBezTo>
                      <a:pt x="897636" y="1033780"/>
                      <a:pt x="877951" y="1085596"/>
                      <a:pt x="837819" y="1125601"/>
                    </a:cubicBezTo>
                    <a:lnTo>
                      <a:pt x="635" y="1963166"/>
                    </a:lnTo>
                    <a:lnTo>
                      <a:pt x="6464427" y="1963166"/>
                    </a:lnTo>
                    <a:lnTo>
                      <a:pt x="7431151" y="981583"/>
                    </a:lnTo>
                    <a:lnTo>
                      <a:pt x="6464935" y="0"/>
                    </a:lnTo>
                    <a:close/>
                  </a:path>
                </a:pathLst>
              </a:custGeom>
              <a:solidFill>
                <a:srgbClr val="00AFE9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6" name="Freeform 26"/>
            <p:cNvSpPr/>
            <p:nvPr/>
          </p:nvSpPr>
          <p:spPr>
            <a:xfrm>
              <a:off x="4077864" y="454555"/>
              <a:ext cx="903965" cy="1614223"/>
            </a:xfrm>
            <a:custGeom>
              <a:avLst/>
              <a:gdLst/>
              <a:ahLst/>
              <a:cxnLst/>
              <a:rect l="l" t="t" r="r" b="b"/>
              <a:pathLst>
                <a:path w="903965" h="1614223">
                  <a:moveTo>
                    <a:pt x="0" y="0"/>
                  </a:moveTo>
                  <a:lnTo>
                    <a:pt x="903965" y="0"/>
                  </a:lnTo>
                  <a:lnTo>
                    <a:pt x="903965" y="1614224"/>
                  </a:lnTo>
                  <a:lnTo>
                    <a:pt x="0" y="1614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5651167" y="3033449"/>
              <a:ext cx="1137948" cy="1515428"/>
            </a:xfrm>
            <a:custGeom>
              <a:avLst/>
              <a:gdLst/>
              <a:ahLst/>
              <a:cxnLst/>
              <a:rect l="l" t="t" r="r" b="b"/>
              <a:pathLst>
                <a:path w="1137948" h="1515428">
                  <a:moveTo>
                    <a:pt x="0" y="0"/>
                  </a:moveTo>
                  <a:lnTo>
                    <a:pt x="1137949" y="0"/>
                  </a:lnTo>
                  <a:lnTo>
                    <a:pt x="1137949" y="1515428"/>
                  </a:lnTo>
                  <a:lnTo>
                    <a:pt x="0" y="15154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3890430" y="6061340"/>
              <a:ext cx="1208084" cy="1295217"/>
            </a:xfrm>
            <a:custGeom>
              <a:avLst/>
              <a:gdLst/>
              <a:ahLst/>
              <a:cxnLst/>
              <a:rect l="l" t="t" r="r" b="b"/>
              <a:pathLst>
                <a:path w="1208084" h="1295217">
                  <a:moveTo>
                    <a:pt x="0" y="0"/>
                  </a:moveTo>
                  <a:lnTo>
                    <a:pt x="1208085" y="0"/>
                  </a:lnTo>
                  <a:lnTo>
                    <a:pt x="1208085" y="1295217"/>
                  </a:lnTo>
                  <a:lnTo>
                    <a:pt x="0" y="1295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5345068" y="656152"/>
              <a:ext cx="4848087" cy="1058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54"/>
                </a:lnSpc>
                <a:spcBef>
                  <a:spcPct val="0"/>
                </a:spcBef>
              </a:pPr>
              <a:r>
                <a:rPr lang="en-US" sz="2358" spc="231">
                  <a:solidFill>
                    <a:srgbClr val="FFFFFF"/>
                  </a:solidFill>
                  <a:latin typeface="Open Sauce"/>
                </a:rPr>
                <a:t>Automation and Artificial Intelligence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924118" y="727506"/>
              <a:ext cx="1306041" cy="101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047"/>
                </a:lnSpc>
                <a:spcBef>
                  <a:spcPct val="0"/>
                </a:spcBef>
              </a:pPr>
              <a:r>
                <a:rPr lang="en-US" sz="4381" spc="429">
                  <a:solidFill>
                    <a:srgbClr val="231F20"/>
                  </a:solidFill>
                  <a:latin typeface="Codec Pro ExtraBold"/>
                </a:rPr>
                <a:t>01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8545907" y="3210328"/>
              <a:ext cx="1306041" cy="101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047"/>
                </a:lnSpc>
                <a:spcBef>
                  <a:spcPct val="0"/>
                </a:spcBef>
              </a:pPr>
              <a:r>
                <a:rPr lang="en-US" sz="4381" spc="429">
                  <a:solidFill>
                    <a:srgbClr val="231F20"/>
                  </a:solidFill>
                  <a:latin typeface="Codec Pro ExtraBold"/>
                </a:rPr>
                <a:t>02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21557" y="6217440"/>
              <a:ext cx="1306041" cy="101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047"/>
                </a:lnSpc>
                <a:spcBef>
                  <a:spcPct val="0"/>
                </a:spcBef>
              </a:pPr>
              <a:r>
                <a:rPr lang="en-US" sz="4381" spc="429">
                  <a:solidFill>
                    <a:srgbClr val="231F20"/>
                  </a:solidFill>
                  <a:latin typeface="Codec Pro ExtraBold"/>
                </a:rPr>
                <a:t>03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559129" y="3503629"/>
              <a:ext cx="4848087" cy="512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54"/>
                </a:lnSpc>
                <a:spcBef>
                  <a:spcPct val="0"/>
                </a:spcBef>
              </a:pPr>
              <a:r>
                <a:rPr lang="en-US" sz="2358" spc="231">
                  <a:solidFill>
                    <a:srgbClr val="FFFFFF"/>
                  </a:solidFill>
                  <a:latin typeface="Open Sauce"/>
                </a:rPr>
                <a:t>Integrated Reporting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5484868" y="6203341"/>
              <a:ext cx="4848087" cy="1058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54"/>
                </a:lnSpc>
                <a:spcBef>
                  <a:spcPct val="0"/>
                </a:spcBef>
              </a:pPr>
              <a:r>
                <a:rPr lang="en-US" sz="2358" spc="231">
                  <a:solidFill>
                    <a:srgbClr val="FFFFFF"/>
                  </a:solidFill>
                  <a:latin typeface="Open Sauce"/>
                </a:rPr>
                <a:t>Blockchain in Financial Reporting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409</Words>
  <Application>Microsoft Office PowerPoint</Application>
  <PresentationFormat>Custom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Oswald Bold</vt:lpstr>
      <vt:lpstr>Canva Sans Bold</vt:lpstr>
      <vt:lpstr>Nunito Sans</vt:lpstr>
      <vt:lpstr>Open Sauce Bold</vt:lpstr>
      <vt:lpstr>Oswald</vt:lpstr>
      <vt:lpstr>Aileron Bold</vt:lpstr>
      <vt:lpstr>Calibri</vt:lpstr>
      <vt:lpstr>Canva Sans</vt:lpstr>
      <vt:lpstr>Codec Pro ExtraBold</vt:lpstr>
      <vt:lpstr>Ubuntu</vt:lpstr>
      <vt:lpstr>Open Sauce</vt:lpstr>
      <vt:lpstr>Arial</vt:lpstr>
      <vt:lpstr>Poppins Light Bold</vt:lpstr>
      <vt:lpstr>Roboto</vt:lpstr>
      <vt:lpstr>Aileron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Reporting</dc:title>
  <cp:lastModifiedBy>Yahshaswitha Sirineni</cp:lastModifiedBy>
  <cp:revision>2</cp:revision>
  <dcterms:created xsi:type="dcterms:W3CDTF">2006-08-16T00:00:00Z</dcterms:created>
  <dcterms:modified xsi:type="dcterms:W3CDTF">2023-07-30T06:02:32Z</dcterms:modified>
  <dc:identifier>DAFp_R-22JE</dc:identifier>
</cp:coreProperties>
</file>