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1.xml" ContentType="application/vnd.openxmlformats-officedocument.presentationml.notesSl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0" r:id="rId1"/>
  </p:sldMasterIdLst>
  <p:notesMasterIdLst>
    <p:notesMasterId r:id="rId72"/>
  </p:notesMasterIdLst>
  <p:sldIdLst>
    <p:sldId id="256" r:id="rId2"/>
    <p:sldId id="315" r:id="rId3"/>
    <p:sldId id="317" r:id="rId4"/>
    <p:sldId id="257" r:id="rId5"/>
    <p:sldId id="270" r:id="rId6"/>
    <p:sldId id="273" r:id="rId7"/>
    <p:sldId id="258" r:id="rId8"/>
    <p:sldId id="260" r:id="rId9"/>
    <p:sldId id="262" r:id="rId10"/>
    <p:sldId id="263" r:id="rId11"/>
    <p:sldId id="318" r:id="rId12"/>
    <p:sldId id="274" r:id="rId13"/>
    <p:sldId id="275" r:id="rId14"/>
    <p:sldId id="276" r:id="rId15"/>
    <p:sldId id="282" r:id="rId16"/>
    <p:sldId id="283" r:id="rId17"/>
    <p:sldId id="277" r:id="rId18"/>
    <p:sldId id="271" r:id="rId19"/>
    <p:sldId id="278" r:id="rId20"/>
    <p:sldId id="259" r:id="rId21"/>
    <p:sldId id="261" r:id="rId22"/>
    <p:sldId id="265" r:id="rId23"/>
    <p:sldId id="266" r:id="rId24"/>
    <p:sldId id="267" r:id="rId25"/>
    <p:sldId id="306" r:id="rId26"/>
    <p:sldId id="268" r:id="rId27"/>
    <p:sldId id="272" r:id="rId28"/>
    <p:sldId id="284" r:id="rId29"/>
    <p:sldId id="279" r:id="rId30"/>
    <p:sldId id="269" r:id="rId31"/>
    <p:sldId id="285" r:id="rId32"/>
    <p:sldId id="280" r:id="rId33"/>
    <p:sldId id="319" r:id="rId34"/>
    <p:sldId id="281" r:id="rId35"/>
    <p:sldId id="286" r:id="rId36"/>
    <p:sldId id="287" r:id="rId37"/>
    <p:sldId id="288" r:id="rId38"/>
    <p:sldId id="289" r:id="rId39"/>
    <p:sldId id="291" r:id="rId40"/>
    <p:sldId id="292" r:id="rId41"/>
    <p:sldId id="294" r:id="rId42"/>
    <p:sldId id="323" r:id="rId43"/>
    <p:sldId id="324" r:id="rId44"/>
    <p:sldId id="325" r:id="rId45"/>
    <p:sldId id="326" r:id="rId46"/>
    <p:sldId id="331" r:id="rId47"/>
    <p:sldId id="328" r:id="rId48"/>
    <p:sldId id="327" r:id="rId49"/>
    <p:sldId id="295" r:id="rId50"/>
    <p:sldId id="296" r:id="rId51"/>
    <p:sldId id="298" r:id="rId52"/>
    <p:sldId id="297" r:id="rId53"/>
    <p:sldId id="299" r:id="rId54"/>
    <p:sldId id="300" r:id="rId55"/>
    <p:sldId id="301" r:id="rId56"/>
    <p:sldId id="307" r:id="rId57"/>
    <p:sldId id="302" r:id="rId58"/>
    <p:sldId id="303" r:id="rId59"/>
    <p:sldId id="308" r:id="rId60"/>
    <p:sldId id="309" r:id="rId61"/>
    <p:sldId id="311" r:id="rId62"/>
    <p:sldId id="333" r:id="rId63"/>
    <p:sldId id="310" r:id="rId64"/>
    <p:sldId id="312" r:id="rId65"/>
    <p:sldId id="313" r:id="rId66"/>
    <p:sldId id="314" r:id="rId67"/>
    <p:sldId id="320" r:id="rId68"/>
    <p:sldId id="304" r:id="rId69"/>
    <p:sldId id="305" r:id="rId70"/>
    <p:sldId id="321" r:id="rId7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345" autoAdjust="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rty%20hsieh\Desktop\Special%20Problem\SVMtes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rty%20hsieh\Desktop\Special%20Problem\SVMtest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rty%20hsieh\Desktop\Special%20Problem\SVMtest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rty%20hsieh\Desktop\Special%20Problem\SVMtest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rty%20hsieh\Desktop\Special%20Problem\SVMtest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rty%20hsieh\Desktop\Special%20Problem\SVMtest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rty%20hsieh\Desktop\Special%20Problem\SVMtest.xlsx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rty%20hsieh\Desktop\Special%20Problem\SVMtest.xlsx" TargetMode="External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rty%20hsieh\Desktop\Special%20Problem\SVMtes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rty%20hsieh\Desktop\Special%20Problem\SVMtest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rty%20hsieh\Desktop\Special%20Problem\SVMtest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rty%20hsieh\Desktop\Special%20Problem\SVMtest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rty%20hsieh\Desktop\Special%20Problem\SVMtest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rty%20hsieh\Desktop\Special%20Problem\SVMtest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rty%20hsieh\Desktop\Special%20Problem\SVMtest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rty%20hsieh\Desktop\Special%20Problem\SVMtest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/>
              <a:t>5-Fold Cross Validation</a:t>
            </a:r>
            <a:endParaRPr lang="zh-TW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>
        <c:manualLayout>
          <c:layoutTarget val="inner"/>
          <c:xMode val="edge"/>
          <c:yMode val="edge"/>
          <c:x val="0.1772338145231846"/>
          <c:y val="0.17171296296296296"/>
          <c:w val="0.78587729658792649"/>
          <c:h val="0.63718321668124811"/>
        </c:manualLayout>
      </c:layout>
      <c:scatterChart>
        <c:scatterStyle val="lineMarker"/>
        <c:varyColors val="0"/>
        <c:ser>
          <c:idx val="0"/>
          <c:order val="0"/>
          <c:tx>
            <c:strRef>
              <c:f>工作表8!$B$2</c:f>
              <c:strCache>
                <c:ptCount val="1"/>
                <c:pt idx="0">
                  <c:v>Frame = 23</c:v>
                </c:pt>
              </c:strCache>
            </c:strRef>
          </c:tx>
          <c:spPr>
            <a:ln w="19050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F0000"/>
              </a:solidFill>
              <a:ln w="9525">
                <a:solidFill>
                  <a:srgbClr val="FF0000"/>
                </a:solidFill>
              </a:ln>
              <a:effectLst/>
            </c:spPr>
          </c:marker>
          <c:xVal>
            <c:strRef>
              <c:f>工作表8!$A$3:$A$6</c:f>
              <c:strCache>
                <c:ptCount val="4"/>
                <c:pt idx="0">
                  <c:v>LPC = 92</c:v>
                </c:pt>
                <c:pt idx="1">
                  <c:v>LPC = 184</c:v>
                </c:pt>
                <c:pt idx="2">
                  <c:v>LPC = 276</c:v>
                </c:pt>
                <c:pt idx="3">
                  <c:v>LPC = 368</c:v>
                </c:pt>
              </c:strCache>
            </c:strRef>
          </c:xVal>
          <c:yVal>
            <c:numRef>
              <c:f>工作表8!$B$3:$B$6</c:f>
              <c:numCache>
                <c:formatCode>0.00%</c:formatCode>
                <c:ptCount val="4"/>
                <c:pt idx="0">
                  <c:v>0.83279999999999998</c:v>
                </c:pt>
                <c:pt idx="1">
                  <c:v>0.86080000000000001</c:v>
                </c:pt>
                <c:pt idx="2">
                  <c:v>0.85519999999999996</c:v>
                </c:pt>
                <c:pt idx="3">
                  <c:v>0.86199999999999999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工作表8!$C$2</c:f>
              <c:strCache>
                <c:ptCount val="1"/>
                <c:pt idx="0">
                  <c:v>Frame = 31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strRef>
              <c:f>工作表8!$A$3:$A$6</c:f>
              <c:strCache>
                <c:ptCount val="4"/>
                <c:pt idx="0">
                  <c:v>LPC = 92</c:v>
                </c:pt>
                <c:pt idx="1">
                  <c:v>LPC = 184</c:v>
                </c:pt>
                <c:pt idx="2">
                  <c:v>LPC = 276</c:v>
                </c:pt>
                <c:pt idx="3">
                  <c:v>LPC = 368</c:v>
                </c:pt>
              </c:strCache>
            </c:strRef>
          </c:xVal>
          <c:yVal>
            <c:numRef>
              <c:f>工作表8!$C$3:$C$6</c:f>
              <c:numCache>
                <c:formatCode>0.00%</c:formatCode>
                <c:ptCount val="4"/>
                <c:pt idx="0">
                  <c:v>0.81820000000000004</c:v>
                </c:pt>
                <c:pt idx="1">
                  <c:v>0.85189999999999999</c:v>
                </c:pt>
                <c:pt idx="2">
                  <c:v>0.85860000000000003</c:v>
                </c:pt>
                <c:pt idx="3">
                  <c:v>0.86080000000000001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工作表8!$D$2</c:f>
              <c:strCache>
                <c:ptCount val="1"/>
                <c:pt idx="0">
                  <c:v>Frame = 46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strRef>
              <c:f>工作表8!$A$3:$A$6</c:f>
              <c:strCache>
                <c:ptCount val="4"/>
                <c:pt idx="0">
                  <c:v>LPC = 92</c:v>
                </c:pt>
                <c:pt idx="1">
                  <c:v>LPC = 184</c:v>
                </c:pt>
                <c:pt idx="2">
                  <c:v>LPC = 276</c:v>
                </c:pt>
                <c:pt idx="3">
                  <c:v>LPC = 368</c:v>
                </c:pt>
              </c:strCache>
            </c:strRef>
          </c:xVal>
          <c:yVal>
            <c:numRef>
              <c:f>工作表8!$D$3:$D$6</c:f>
              <c:numCache>
                <c:formatCode>0.00%</c:formatCode>
                <c:ptCount val="4"/>
                <c:pt idx="0">
                  <c:v>0.78449999999999998</c:v>
                </c:pt>
                <c:pt idx="1">
                  <c:v>0.81589999999999996</c:v>
                </c:pt>
                <c:pt idx="2">
                  <c:v>0.86419999999999997</c:v>
                </c:pt>
                <c:pt idx="3">
                  <c:v>0.86419999999999997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22611792"/>
        <c:axId val="2122616688"/>
      </c:scatterChart>
      <c:valAx>
        <c:axId val="2122611792"/>
        <c:scaling>
          <c:orientation val="minMax"/>
          <c:max val="4"/>
          <c:min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/>
                  <a:t>LPC coefficient</a:t>
                </a:r>
                <a:r>
                  <a:rPr lang="en-US" altLang="zh-TW" baseline="0"/>
                  <a:t> set</a:t>
                </a:r>
                <a:endParaRPr lang="zh-TW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122616688"/>
        <c:crosses val="autoZero"/>
        <c:crossBetween val="midCat"/>
        <c:majorUnit val="1"/>
      </c:valAx>
      <c:valAx>
        <c:axId val="21226166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/>
                  <a:t>Accuracy</a:t>
                </a:r>
                <a:endParaRPr lang="zh-TW" altLang="en-US"/>
              </a:p>
            </c:rich>
          </c:tx>
          <c:layout>
            <c:manualLayout>
              <c:xMode val="edge"/>
              <c:yMode val="edge"/>
              <c:x val="2.1680446194225721E-2"/>
              <c:y val="0.3918554972295129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0.0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12261179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74204111986001742"/>
          <c:y val="0.56539297171186931"/>
          <c:w val="0.21869553805774281"/>
          <c:h val="0.24016258384368622"/>
        </c:manualLayout>
      </c:layout>
      <c:overlay val="0"/>
      <c:spPr>
        <a:noFill/>
        <a:ln>
          <a:solidFill>
            <a:schemeClr val="tx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solidFill>
      <a:schemeClr val="bg1"/>
    </a:solidFill>
    <a:ln>
      <a:solidFill>
        <a:schemeClr val="tx1"/>
      </a:solidFill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altLang="zh-TW" sz="1800" dirty="0">
                <a:solidFill>
                  <a:schemeClr val="tx1"/>
                </a:solidFill>
              </a:rPr>
              <a:t>Test_Set3</a:t>
            </a:r>
            <a:endParaRPr lang="zh-TW" altLang="en-US" sz="1800" dirty="0">
              <a:solidFill>
                <a:schemeClr val="tx1"/>
              </a:solidFill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>
        <c:manualLayout>
          <c:layoutTarget val="inner"/>
          <c:xMode val="edge"/>
          <c:yMode val="edge"/>
          <c:x val="0.17499781277340332"/>
          <c:y val="0.17171296296296296"/>
          <c:w val="0.78811329833770782"/>
          <c:h val="0.64644247594050752"/>
        </c:manualLayout>
      </c:layout>
      <c:scatterChart>
        <c:scatterStyle val="lineMarker"/>
        <c:varyColors val="0"/>
        <c:ser>
          <c:idx val="0"/>
          <c:order val="0"/>
          <c:tx>
            <c:strRef>
              <c:f>工作表8!$S$2</c:f>
              <c:strCache>
                <c:ptCount val="1"/>
                <c:pt idx="0">
                  <c:v>Frame = 23</c:v>
                </c:pt>
              </c:strCache>
            </c:strRef>
          </c:tx>
          <c:spPr>
            <a:ln w="19050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F0000"/>
              </a:solidFill>
              <a:ln w="9525">
                <a:solidFill>
                  <a:srgbClr val="FF0000"/>
                </a:solidFill>
              </a:ln>
              <a:effectLst/>
            </c:spPr>
          </c:marker>
          <c:xVal>
            <c:strRef>
              <c:f>工作表8!$R$3:$R$6</c:f>
              <c:strCache>
                <c:ptCount val="4"/>
                <c:pt idx="0">
                  <c:v>LPC = 92</c:v>
                </c:pt>
                <c:pt idx="1">
                  <c:v>LPC = 184</c:v>
                </c:pt>
                <c:pt idx="2">
                  <c:v>LPC = 276</c:v>
                </c:pt>
                <c:pt idx="3">
                  <c:v>LPC = 368</c:v>
                </c:pt>
              </c:strCache>
            </c:strRef>
          </c:xVal>
          <c:yVal>
            <c:numRef>
              <c:f>工作表8!$S$3:$S$6</c:f>
              <c:numCache>
                <c:formatCode>0.00%</c:formatCode>
                <c:ptCount val="4"/>
                <c:pt idx="0">
                  <c:v>0.219</c:v>
                </c:pt>
                <c:pt idx="1">
                  <c:v>0.23810000000000001</c:v>
                </c:pt>
                <c:pt idx="2">
                  <c:v>0.23810000000000001</c:v>
                </c:pt>
                <c:pt idx="3">
                  <c:v>0.219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工作表8!$T$2</c:f>
              <c:strCache>
                <c:ptCount val="1"/>
                <c:pt idx="0">
                  <c:v>Frame = 31</c:v>
                </c:pt>
              </c:strCache>
            </c:strRef>
          </c:tx>
          <c:spPr>
            <a:ln w="1905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tx1"/>
              </a:solidFill>
              <a:ln w="9525">
                <a:solidFill>
                  <a:schemeClr val="tx1"/>
                </a:solidFill>
              </a:ln>
              <a:effectLst/>
            </c:spPr>
          </c:marker>
          <c:xVal>
            <c:strRef>
              <c:f>工作表8!$R$3:$R$6</c:f>
              <c:strCache>
                <c:ptCount val="4"/>
                <c:pt idx="0">
                  <c:v>LPC = 92</c:v>
                </c:pt>
                <c:pt idx="1">
                  <c:v>LPC = 184</c:v>
                </c:pt>
                <c:pt idx="2">
                  <c:v>LPC = 276</c:v>
                </c:pt>
                <c:pt idx="3">
                  <c:v>LPC = 368</c:v>
                </c:pt>
              </c:strCache>
            </c:strRef>
          </c:xVal>
          <c:yVal>
            <c:numRef>
              <c:f>工作表8!$T$3:$T$6</c:f>
              <c:numCache>
                <c:formatCode>0.00%</c:formatCode>
                <c:ptCount val="4"/>
                <c:pt idx="0">
                  <c:v>0.2286</c:v>
                </c:pt>
                <c:pt idx="1">
                  <c:v>0.2571</c:v>
                </c:pt>
                <c:pt idx="2">
                  <c:v>0.219</c:v>
                </c:pt>
                <c:pt idx="3">
                  <c:v>0.2762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工作表8!$U$2</c:f>
              <c:strCache>
                <c:ptCount val="1"/>
                <c:pt idx="0">
                  <c:v>Frame = 46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strRef>
              <c:f>工作表8!$R$3:$R$6</c:f>
              <c:strCache>
                <c:ptCount val="4"/>
                <c:pt idx="0">
                  <c:v>LPC = 92</c:v>
                </c:pt>
                <c:pt idx="1">
                  <c:v>LPC = 184</c:v>
                </c:pt>
                <c:pt idx="2">
                  <c:v>LPC = 276</c:v>
                </c:pt>
                <c:pt idx="3">
                  <c:v>LPC = 368</c:v>
                </c:pt>
              </c:strCache>
            </c:strRef>
          </c:xVal>
          <c:yVal>
            <c:numRef>
              <c:f>工作表8!$U$3:$U$6</c:f>
              <c:numCache>
                <c:formatCode>0.00%</c:formatCode>
                <c:ptCount val="4"/>
                <c:pt idx="0">
                  <c:v>0.20949999999999999</c:v>
                </c:pt>
                <c:pt idx="1">
                  <c:v>0.1714</c:v>
                </c:pt>
                <c:pt idx="2">
                  <c:v>0.1905</c:v>
                </c:pt>
                <c:pt idx="3">
                  <c:v>0.2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21854448"/>
        <c:axId val="221856080"/>
      </c:scatterChart>
      <c:valAx>
        <c:axId val="221854448"/>
        <c:scaling>
          <c:orientation val="minMax"/>
          <c:max val="4"/>
          <c:min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 sz="1200">
                    <a:solidFill>
                      <a:schemeClr val="tx1"/>
                    </a:solidFill>
                  </a:rPr>
                  <a:t>LPC coefficients</a:t>
                </a:r>
                <a:r>
                  <a:rPr lang="en-US" altLang="zh-TW" sz="1200" baseline="0">
                    <a:solidFill>
                      <a:schemeClr val="tx1"/>
                    </a:solidFill>
                  </a:rPr>
                  <a:t> set</a:t>
                </a:r>
                <a:endParaRPr lang="zh-TW" altLang="en-US" sz="1200">
                  <a:solidFill>
                    <a:schemeClr val="tx1"/>
                  </a:solidFill>
                </a:endParaRPr>
              </a:p>
            </c:rich>
          </c:tx>
          <c:layout>
            <c:manualLayout>
              <c:xMode val="edge"/>
              <c:yMode val="edge"/>
              <c:x val="0.41767565536230022"/>
              <c:y val="0.926299802003884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21856080"/>
        <c:crosses val="autoZero"/>
        <c:crossBetween val="midCat"/>
        <c:majorUnit val="1"/>
      </c:valAx>
      <c:valAx>
        <c:axId val="2218560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 sz="1200">
                    <a:solidFill>
                      <a:schemeClr val="tx1"/>
                    </a:solidFill>
                  </a:rPr>
                  <a:t>Accuracy</a:t>
                </a:r>
                <a:endParaRPr lang="zh-TW" altLang="en-US" sz="1200">
                  <a:solidFill>
                    <a:schemeClr val="tx1"/>
                  </a:solidFill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0.0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2185444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63546649538687427"/>
          <c:y val="0.51805258701283996"/>
          <c:w val="0.31971454366062646"/>
          <c:h val="0.29676218116801967"/>
        </c:manualLayout>
      </c:layout>
      <c:overlay val="0"/>
      <c:spPr>
        <a:solidFill>
          <a:schemeClr val="bg1"/>
        </a:solidFill>
        <a:ln>
          <a:solidFill>
            <a:schemeClr val="tx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solidFill>
      <a:schemeClr val="bg1"/>
    </a:solidFill>
    <a:ln>
      <a:solidFill>
        <a:schemeClr val="tx1"/>
      </a:solidFill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altLang="zh-TW" sz="1800">
                <a:solidFill>
                  <a:schemeClr val="tx1"/>
                </a:solidFill>
              </a:rPr>
              <a:t>5-Fold Cross Validation</a:t>
            </a:r>
            <a:endParaRPr lang="zh-TW" altLang="en-US" sz="1800">
              <a:solidFill>
                <a:schemeClr val="tx1"/>
              </a:solidFill>
            </a:endParaRPr>
          </a:p>
        </c:rich>
      </c:tx>
      <c:layout>
        <c:manualLayout>
          <c:xMode val="edge"/>
          <c:yMode val="edge"/>
          <c:x val="0.31181910226122178"/>
          <c:y val="3.774680316280562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>
        <c:manualLayout>
          <c:layoutTarget val="inner"/>
          <c:xMode val="edge"/>
          <c:yMode val="edge"/>
          <c:x val="0.1772338145231846"/>
          <c:y val="0.17171296296296296"/>
          <c:w val="0.78587729658792649"/>
          <c:h val="0.67178436370877692"/>
        </c:manualLayout>
      </c:layout>
      <c:scatterChart>
        <c:scatterStyle val="lineMarker"/>
        <c:varyColors val="0"/>
        <c:ser>
          <c:idx val="0"/>
          <c:order val="0"/>
          <c:tx>
            <c:strRef>
              <c:f>工作表8!$B$2</c:f>
              <c:strCache>
                <c:ptCount val="1"/>
                <c:pt idx="0">
                  <c:v>Frame = 23</c:v>
                </c:pt>
              </c:strCache>
            </c:strRef>
          </c:tx>
          <c:spPr>
            <a:ln w="19050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F0000"/>
              </a:solidFill>
              <a:ln w="9525">
                <a:solidFill>
                  <a:srgbClr val="FF0000"/>
                </a:solidFill>
              </a:ln>
              <a:effectLst/>
            </c:spPr>
          </c:marker>
          <c:xVal>
            <c:strRef>
              <c:f>工作表8!$A$3:$A$6</c:f>
              <c:strCache>
                <c:ptCount val="4"/>
                <c:pt idx="0">
                  <c:v>LPC = 92</c:v>
                </c:pt>
                <c:pt idx="1">
                  <c:v>LPC = 184</c:v>
                </c:pt>
                <c:pt idx="2">
                  <c:v>LPC = 276</c:v>
                </c:pt>
                <c:pt idx="3">
                  <c:v>LPC = 368</c:v>
                </c:pt>
              </c:strCache>
            </c:strRef>
          </c:xVal>
          <c:yVal>
            <c:numRef>
              <c:f>工作表8!$B$3:$B$6</c:f>
              <c:numCache>
                <c:formatCode>0.00%</c:formatCode>
                <c:ptCount val="4"/>
                <c:pt idx="0">
                  <c:v>0.83279999999999998</c:v>
                </c:pt>
                <c:pt idx="1">
                  <c:v>0.86080000000000001</c:v>
                </c:pt>
                <c:pt idx="2">
                  <c:v>0.85519999999999996</c:v>
                </c:pt>
                <c:pt idx="3">
                  <c:v>0.86199999999999999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工作表8!$C$2</c:f>
              <c:strCache>
                <c:ptCount val="1"/>
                <c:pt idx="0">
                  <c:v>Frame = 31</c:v>
                </c:pt>
              </c:strCache>
            </c:strRef>
          </c:tx>
          <c:spPr>
            <a:ln w="1905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tx1"/>
              </a:solidFill>
              <a:ln w="9525">
                <a:solidFill>
                  <a:schemeClr val="tx1"/>
                </a:solidFill>
              </a:ln>
              <a:effectLst/>
            </c:spPr>
          </c:marker>
          <c:xVal>
            <c:strRef>
              <c:f>工作表8!$A$3:$A$6</c:f>
              <c:strCache>
                <c:ptCount val="4"/>
                <c:pt idx="0">
                  <c:v>LPC = 92</c:v>
                </c:pt>
                <c:pt idx="1">
                  <c:v>LPC = 184</c:v>
                </c:pt>
                <c:pt idx="2">
                  <c:v>LPC = 276</c:v>
                </c:pt>
                <c:pt idx="3">
                  <c:v>LPC = 368</c:v>
                </c:pt>
              </c:strCache>
            </c:strRef>
          </c:xVal>
          <c:yVal>
            <c:numRef>
              <c:f>工作表8!$C$3:$C$6</c:f>
              <c:numCache>
                <c:formatCode>0.00%</c:formatCode>
                <c:ptCount val="4"/>
                <c:pt idx="0">
                  <c:v>0.81820000000000004</c:v>
                </c:pt>
                <c:pt idx="1">
                  <c:v>0.85189999999999999</c:v>
                </c:pt>
                <c:pt idx="2">
                  <c:v>0.85860000000000003</c:v>
                </c:pt>
                <c:pt idx="3">
                  <c:v>0.86080000000000001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工作表8!$D$2</c:f>
              <c:strCache>
                <c:ptCount val="1"/>
                <c:pt idx="0">
                  <c:v>Frame = 46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strRef>
              <c:f>工作表8!$A$3:$A$6</c:f>
              <c:strCache>
                <c:ptCount val="4"/>
                <c:pt idx="0">
                  <c:v>LPC = 92</c:v>
                </c:pt>
                <c:pt idx="1">
                  <c:v>LPC = 184</c:v>
                </c:pt>
                <c:pt idx="2">
                  <c:v>LPC = 276</c:v>
                </c:pt>
                <c:pt idx="3">
                  <c:v>LPC = 368</c:v>
                </c:pt>
              </c:strCache>
            </c:strRef>
          </c:xVal>
          <c:yVal>
            <c:numRef>
              <c:f>工作表8!$D$3:$D$6</c:f>
              <c:numCache>
                <c:formatCode>0.00%</c:formatCode>
                <c:ptCount val="4"/>
                <c:pt idx="0">
                  <c:v>0.78449999999999998</c:v>
                </c:pt>
                <c:pt idx="1">
                  <c:v>0.81589999999999996</c:v>
                </c:pt>
                <c:pt idx="2">
                  <c:v>0.86419999999999997</c:v>
                </c:pt>
                <c:pt idx="3">
                  <c:v>0.86419999999999997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21845200"/>
        <c:axId val="221855536"/>
      </c:scatterChart>
      <c:valAx>
        <c:axId val="221845200"/>
        <c:scaling>
          <c:orientation val="minMax"/>
          <c:max val="4"/>
          <c:min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 sz="1200">
                    <a:solidFill>
                      <a:schemeClr val="tx1"/>
                    </a:solidFill>
                  </a:rPr>
                  <a:t>LPC coefficient</a:t>
                </a:r>
                <a:r>
                  <a:rPr lang="en-US" altLang="zh-TW" sz="1200" baseline="0">
                    <a:solidFill>
                      <a:schemeClr val="tx1"/>
                    </a:solidFill>
                  </a:rPr>
                  <a:t> set</a:t>
                </a:r>
                <a:endParaRPr lang="zh-TW" altLang="en-US" sz="1200">
                  <a:solidFill>
                    <a:schemeClr val="tx1"/>
                  </a:solidFill>
                </a:endParaRPr>
              </a:p>
            </c:rich>
          </c:tx>
          <c:layout>
            <c:manualLayout>
              <c:xMode val="edge"/>
              <c:yMode val="edge"/>
              <c:x val="0.4084385719800403"/>
              <c:y val="0.9256753034706599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21855536"/>
        <c:crosses val="autoZero"/>
        <c:crossBetween val="midCat"/>
        <c:majorUnit val="1"/>
      </c:valAx>
      <c:valAx>
        <c:axId val="2218555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 sz="1200">
                    <a:solidFill>
                      <a:schemeClr val="tx1"/>
                    </a:solidFill>
                  </a:rPr>
                  <a:t>Accuracy</a:t>
                </a:r>
                <a:endParaRPr lang="zh-TW" altLang="en-US" sz="1200">
                  <a:solidFill>
                    <a:schemeClr val="tx1"/>
                  </a:solidFill>
                </a:endParaRPr>
              </a:p>
            </c:rich>
          </c:tx>
          <c:layout>
            <c:manualLayout>
              <c:xMode val="edge"/>
              <c:yMode val="edge"/>
              <c:x val="0"/>
              <c:y val="0.3998509835745118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0.0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2184520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>
      <a:solidFill>
        <a:schemeClr val="tx1"/>
      </a:solidFill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altLang="zh-TW" sz="1800" dirty="0" smtClean="0">
                <a:solidFill>
                  <a:schemeClr val="tx1"/>
                </a:solidFill>
              </a:rPr>
              <a:t>Test</a:t>
            </a:r>
            <a:r>
              <a:rPr lang="en-US" altLang="zh-TW" sz="1800" baseline="0" dirty="0" smtClean="0">
                <a:solidFill>
                  <a:schemeClr val="tx1"/>
                </a:solidFill>
              </a:rPr>
              <a:t> sets </a:t>
            </a:r>
            <a:r>
              <a:rPr lang="en-US" altLang="zh-TW" sz="1800" baseline="0" dirty="0">
                <a:solidFill>
                  <a:schemeClr val="tx1"/>
                </a:solidFill>
              </a:rPr>
              <a:t>average</a:t>
            </a:r>
            <a:endParaRPr lang="zh-TW" altLang="en-US" sz="1800" dirty="0">
              <a:solidFill>
                <a:schemeClr val="tx1"/>
              </a:solidFill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>
        <c:manualLayout>
          <c:layoutTarget val="inner"/>
          <c:xMode val="edge"/>
          <c:yMode val="edge"/>
          <c:x val="0.17499781277340332"/>
          <c:y val="0.17694444444444443"/>
          <c:w val="0.78811329833770782"/>
          <c:h val="0.68287766112569259"/>
        </c:manualLayout>
      </c:layout>
      <c:scatterChart>
        <c:scatterStyle val="lineMarker"/>
        <c:varyColors val="0"/>
        <c:ser>
          <c:idx val="0"/>
          <c:order val="0"/>
          <c:tx>
            <c:strRef>
              <c:f>工作表9!$D$9</c:f>
              <c:strCache>
                <c:ptCount val="1"/>
                <c:pt idx="0">
                  <c:v>Frame = 23</c:v>
                </c:pt>
              </c:strCache>
            </c:strRef>
          </c:tx>
          <c:spPr>
            <a:ln w="19050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F0000"/>
              </a:solidFill>
              <a:ln w="9525">
                <a:solidFill>
                  <a:srgbClr val="FF0000"/>
                </a:solidFill>
              </a:ln>
              <a:effectLst/>
            </c:spPr>
          </c:marker>
          <c:xVal>
            <c:strRef>
              <c:f>工作表9!$C$10:$C$13</c:f>
              <c:strCache>
                <c:ptCount val="4"/>
                <c:pt idx="0">
                  <c:v>LPC = 92</c:v>
                </c:pt>
                <c:pt idx="1">
                  <c:v>LPC = 184</c:v>
                </c:pt>
                <c:pt idx="2">
                  <c:v>LPC = 276</c:v>
                </c:pt>
                <c:pt idx="3">
                  <c:v>LPC = 368</c:v>
                </c:pt>
              </c:strCache>
            </c:strRef>
          </c:xVal>
          <c:yVal>
            <c:numRef>
              <c:f>工作表9!$D$10:$D$13</c:f>
              <c:numCache>
                <c:formatCode>0.00%</c:formatCode>
                <c:ptCount val="4"/>
                <c:pt idx="0">
                  <c:v>0.48249999999999998</c:v>
                </c:pt>
                <c:pt idx="1">
                  <c:v>0.48570000000000002</c:v>
                </c:pt>
                <c:pt idx="2">
                  <c:v>0.51739999999999997</c:v>
                </c:pt>
                <c:pt idx="3">
                  <c:v>0.52600000000000002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工作表9!$E$9</c:f>
              <c:strCache>
                <c:ptCount val="1"/>
                <c:pt idx="0">
                  <c:v>Frame = 31</c:v>
                </c:pt>
              </c:strCache>
            </c:strRef>
          </c:tx>
          <c:spPr>
            <a:ln w="1905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tx1"/>
              </a:solidFill>
              <a:ln w="9525">
                <a:solidFill>
                  <a:schemeClr val="tx1"/>
                </a:solidFill>
              </a:ln>
              <a:effectLst/>
            </c:spPr>
          </c:marker>
          <c:xVal>
            <c:strRef>
              <c:f>工作表9!$C$10:$C$13</c:f>
              <c:strCache>
                <c:ptCount val="4"/>
                <c:pt idx="0">
                  <c:v>LPC = 92</c:v>
                </c:pt>
                <c:pt idx="1">
                  <c:v>LPC = 184</c:v>
                </c:pt>
                <c:pt idx="2">
                  <c:v>LPC = 276</c:v>
                </c:pt>
                <c:pt idx="3">
                  <c:v>LPC = 368</c:v>
                </c:pt>
              </c:strCache>
            </c:strRef>
          </c:xVal>
          <c:yVal>
            <c:numRef>
              <c:f>工作表9!$E$10:$E$13</c:f>
              <c:numCache>
                <c:formatCode>0.00%</c:formatCode>
                <c:ptCount val="4"/>
                <c:pt idx="0">
                  <c:v>0.49840000000000001</c:v>
                </c:pt>
                <c:pt idx="1">
                  <c:v>0.47620000000000001</c:v>
                </c:pt>
                <c:pt idx="2">
                  <c:v>0.50470000000000004</c:v>
                </c:pt>
                <c:pt idx="3">
                  <c:v>0.52600000000000002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工作表9!$F$9</c:f>
              <c:strCache>
                <c:ptCount val="1"/>
                <c:pt idx="0">
                  <c:v>Frame = 46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strRef>
              <c:f>工作表9!$C$10:$C$13</c:f>
              <c:strCache>
                <c:ptCount val="4"/>
                <c:pt idx="0">
                  <c:v>LPC = 92</c:v>
                </c:pt>
                <c:pt idx="1">
                  <c:v>LPC = 184</c:v>
                </c:pt>
                <c:pt idx="2">
                  <c:v>LPC = 276</c:v>
                </c:pt>
                <c:pt idx="3">
                  <c:v>LPC = 368</c:v>
                </c:pt>
              </c:strCache>
            </c:strRef>
          </c:xVal>
          <c:yVal>
            <c:numRef>
              <c:f>工作表9!$F$10:$F$13</c:f>
              <c:numCache>
                <c:formatCode>0.00%</c:formatCode>
                <c:ptCount val="4"/>
                <c:pt idx="0">
                  <c:v>0.45710000000000001</c:v>
                </c:pt>
                <c:pt idx="1">
                  <c:v>0.47939999999999999</c:v>
                </c:pt>
                <c:pt idx="2">
                  <c:v>0.45400000000000001</c:v>
                </c:pt>
                <c:pt idx="3">
                  <c:v>0.47939999999999999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21851728"/>
        <c:axId val="221858256"/>
      </c:scatterChart>
      <c:valAx>
        <c:axId val="221851728"/>
        <c:scaling>
          <c:orientation val="minMax"/>
          <c:max val="4"/>
          <c:min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 sz="1200">
                    <a:solidFill>
                      <a:schemeClr val="tx1"/>
                    </a:solidFill>
                  </a:rPr>
                  <a:t>LPC coefficients set</a:t>
                </a:r>
                <a:endParaRPr lang="zh-TW" altLang="en-US" sz="1200">
                  <a:solidFill>
                    <a:schemeClr val="tx1"/>
                  </a:solidFill>
                </a:endParaRPr>
              </a:p>
            </c:rich>
          </c:tx>
          <c:layout>
            <c:manualLayout>
              <c:xMode val="edge"/>
              <c:yMode val="edge"/>
              <c:x val="0.41071057390444216"/>
              <c:y val="0.9283424267768727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21858256"/>
        <c:crosses val="autoZero"/>
        <c:crossBetween val="midCat"/>
        <c:majorUnit val="1"/>
      </c:valAx>
      <c:valAx>
        <c:axId val="2218582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 sz="1200">
                    <a:solidFill>
                      <a:schemeClr val="tx1"/>
                    </a:solidFill>
                  </a:rPr>
                  <a:t>Accuracy</a:t>
                </a:r>
                <a:endParaRPr lang="zh-TW" altLang="en-US" sz="1200">
                  <a:solidFill>
                    <a:schemeClr val="tx1"/>
                  </a:solidFill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0.0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2185172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>
      <a:solidFill>
        <a:schemeClr val="tx1"/>
      </a:solidFill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altLang="zh-TW" sz="1800" dirty="0" smtClean="0">
                <a:solidFill>
                  <a:schemeClr val="tx1"/>
                </a:solidFill>
              </a:rPr>
              <a:t>Execution Time</a:t>
            </a:r>
            <a:endParaRPr lang="zh-TW" altLang="en-US" sz="1800" dirty="0">
              <a:solidFill>
                <a:schemeClr val="tx1"/>
              </a:solidFill>
            </a:endParaRPr>
          </a:p>
        </c:rich>
      </c:tx>
      <c:layout>
        <c:manualLayout>
          <c:xMode val="edge"/>
          <c:yMode val="edge"/>
          <c:x val="0.3702709359175681"/>
          <c:y val="4.17444433602049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>
        <c:manualLayout>
          <c:layoutTarget val="inner"/>
          <c:xMode val="edge"/>
          <c:yMode val="edge"/>
          <c:x val="0.14445603674540683"/>
          <c:y val="0.17171296296296296"/>
          <c:w val="0.81865507436570428"/>
          <c:h val="0.66033136482939636"/>
        </c:manualLayout>
      </c:layout>
      <c:scatterChart>
        <c:scatterStyle val="lineMarker"/>
        <c:varyColors val="0"/>
        <c:ser>
          <c:idx val="0"/>
          <c:order val="0"/>
          <c:tx>
            <c:strRef>
              <c:f>工作表8!$X$2</c:f>
              <c:strCache>
                <c:ptCount val="1"/>
                <c:pt idx="0">
                  <c:v>Frame = 23</c:v>
                </c:pt>
              </c:strCache>
            </c:strRef>
          </c:tx>
          <c:spPr>
            <a:ln w="19050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F0000"/>
              </a:solidFill>
              <a:ln w="9525">
                <a:solidFill>
                  <a:srgbClr val="FF0000"/>
                </a:solidFill>
              </a:ln>
              <a:effectLst/>
            </c:spPr>
          </c:marker>
          <c:xVal>
            <c:strRef>
              <c:f>工作表8!$W$3:$W$6</c:f>
              <c:strCache>
                <c:ptCount val="4"/>
                <c:pt idx="0">
                  <c:v>LPC = 92</c:v>
                </c:pt>
                <c:pt idx="1">
                  <c:v>LPC = 184</c:v>
                </c:pt>
                <c:pt idx="2">
                  <c:v>LPC = 276</c:v>
                </c:pt>
                <c:pt idx="3">
                  <c:v>LPC = 368</c:v>
                </c:pt>
              </c:strCache>
            </c:strRef>
          </c:xVal>
          <c:yVal>
            <c:numRef>
              <c:f>工作表8!$X$3:$X$6</c:f>
              <c:numCache>
                <c:formatCode>General</c:formatCode>
                <c:ptCount val="4"/>
                <c:pt idx="0">
                  <c:v>1.8700000000000001E-2</c:v>
                </c:pt>
                <c:pt idx="1">
                  <c:v>2.6200000000000001E-2</c:v>
                </c:pt>
                <c:pt idx="2">
                  <c:v>3.4099999999999998E-2</c:v>
                </c:pt>
                <c:pt idx="3">
                  <c:v>4.3400000000000001E-2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工作表8!$Y$2</c:f>
              <c:strCache>
                <c:ptCount val="1"/>
                <c:pt idx="0">
                  <c:v>Frame = 31</c:v>
                </c:pt>
              </c:strCache>
            </c:strRef>
          </c:tx>
          <c:spPr>
            <a:ln w="1905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tx1"/>
              </a:solidFill>
              <a:ln w="9525">
                <a:solidFill>
                  <a:schemeClr val="tx1"/>
                </a:solidFill>
              </a:ln>
              <a:effectLst/>
            </c:spPr>
          </c:marker>
          <c:xVal>
            <c:strRef>
              <c:f>工作表8!$W$3:$W$6</c:f>
              <c:strCache>
                <c:ptCount val="4"/>
                <c:pt idx="0">
                  <c:v>LPC = 92</c:v>
                </c:pt>
                <c:pt idx="1">
                  <c:v>LPC = 184</c:v>
                </c:pt>
                <c:pt idx="2">
                  <c:v>LPC = 276</c:v>
                </c:pt>
                <c:pt idx="3">
                  <c:v>LPC = 368</c:v>
                </c:pt>
              </c:strCache>
            </c:strRef>
          </c:xVal>
          <c:yVal>
            <c:numRef>
              <c:f>工作表8!$Y$3:$Y$6</c:f>
              <c:numCache>
                <c:formatCode>General</c:formatCode>
                <c:ptCount val="4"/>
                <c:pt idx="0">
                  <c:v>2.0899999999999998E-2</c:v>
                </c:pt>
                <c:pt idx="1">
                  <c:v>2.87E-2</c:v>
                </c:pt>
                <c:pt idx="2">
                  <c:v>3.5999999999999997E-2</c:v>
                </c:pt>
                <c:pt idx="3">
                  <c:v>4.4299999999999999E-2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工作表8!$Z$2</c:f>
              <c:strCache>
                <c:ptCount val="1"/>
                <c:pt idx="0">
                  <c:v>Frame = 46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strRef>
              <c:f>工作表8!$W$3:$W$6</c:f>
              <c:strCache>
                <c:ptCount val="4"/>
                <c:pt idx="0">
                  <c:v>LPC = 92</c:v>
                </c:pt>
                <c:pt idx="1">
                  <c:v>LPC = 184</c:v>
                </c:pt>
                <c:pt idx="2">
                  <c:v>LPC = 276</c:v>
                </c:pt>
                <c:pt idx="3">
                  <c:v>LPC = 368</c:v>
                </c:pt>
              </c:strCache>
            </c:strRef>
          </c:xVal>
          <c:yVal>
            <c:numRef>
              <c:f>工作表8!$Z$3:$Z$6</c:f>
              <c:numCache>
                <c:formatCode>General</c:formatCode>
                <c:ptCount val="4"/>
                <c:pt idx="0">
                  <c:v>2.1999999999999999E-2</c:v>
                </c:pt>
                <c:pt idx="1">
                  <c:v>2.8799999999999999E-2</c:v>
                </c:pt>
                <c:pt idx="2">
                  <c:v>3.6400000000000002E-2</c:v>
                </c:pt>
                <c:pt idx="3">
                  <c:v>4.48E-2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21859888"/>
        <c:axId val="221856624"/>
      </c:scatterChart>
      <c:valAx>
        <c:axId val="221859888"/>
        <c:scaling>
          <c:orientation val="minMax"/>
          <c:max val="4"/>
          <c:min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 sz="1200">
                    <a:solidFill>
                      <a:schemeClr val="tx1"/>
                    </a:solidFill>
                  </a:rPr>
                  <a:t>LPC coefficients set</a:t>
                </a:r>
                <a:endParaRPr lang="zh-TW" altLang="en-US" sz="1200">
                  <a:solidFill>
                    <a:schemeClr val="tx1"/>
                  </a:solidFill>
                </a:endParaRPr>
              </a:p>
            </c:rich>
          </c:tx>
          <c:layout>
            <c:manualLayout>
              <c:xMode val="edge"/>
              <c:yMode val="edge"/>
              <c:x val="0.40177802553675268"/>
              <c:y val="0.9264464891102136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21856624"/>
        <c:crosses val="autoZero"/>
        <c:crossBetween val="midCat"/>
        <c:majorUnit val="1"/>
      </c:valAx>
      <c:valAx>
        <c:axId val="221856624"/>
        <c:scaling>
          <c:orientation val="minMax"/>
          <c:max val="4.5000000000000012E-2"/>
          <c:min val="1.5000000000000003E-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 sz="1200">
                    <a:solidFill>
                      <a:schemeClr val="tx1"/>
                    </a:solidFill>
                  </a:rPr>
                  <a:t>Time/Prediction</a:t>
                </a:r>
                <a:r>
                  <a:rPr lang="en-US" altLang="zh-TW" sz="1200" baseline="0">
                    <a:solidFill>
                      <a:schemeClr val="tx1"/>
                    </a:solidFill>
                  </a:rPr>
                  <a:t> (second)</a:t>
                </a:r>
                <a:endParaRPr lang="zh-TW" altLang="en-US" sz="1200">
                  <a:solidFill>
                    <a:schemeClr val="tx1"/>
                  </a:solidFill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2185988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63125371336942748"/>
          <c:y val="0.52156709675997759"/>
          <c:w val="0.32618336864647324"/>
          <c:h val="0.31491172017388397"/>
        </c:manualLayout>
      </c:layout>
      <c:overlay val="0"/>
      <c:spPr>
        <a:solidFill>
          <a:schemeClr val="bg1"/>
        </a:solidFill>
        <a:ln>
          <a:solidFill>
            <a:schemeClr val="tx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solidFill>
      <a:schemeClr val="bg1"/>
    </a:solidFill>
    <a:ln>
      <a:solidFill>
        <a:schemeClr val="tx1"/>
      </a:solidFill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altLang="zh-TW" sz="2000">
                <a:solidFill>
                  <a:schemeClr val="tx1"/>
                </a:solidFill>
              </a:rPr>
              <a:t>LPC Number</a:t>
            </a:r>
            <a:r>
              <a:rPr lang="en-US" altLang="zh-TW" sz="2000" baseline="0">
                <a:solidFill>
                  <a:schemeClr val="tx1"/>
                </a:solidFill>
              </a:rPr>
              <a:t> = 184</a:t>
            </a:r>
            <a:endParaRPr lang="zh-TW" altLang="en-US" sz="2000">
              <a:solidFill>
                <a:schemeClr val="tx1"/>
              </a:solidFill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>
        <c:manualLayout>
          <c:layoutTarget val="inner"/>
          <c:xMode val="edge"/>
          <c:yMode val="edge"/>
          <c:x val="0.12876159230096237"/>
          <c:y val="0.17171296296296296"/>
          <c:w val="0.84068285214348204"/>
          <c:h val="0.71046988918051912"/>
        </c:manualLayout>
      </c:layout>
      <c:barChart>
        <c:barDir val="col"/>
        <c:grouping val="clustered"/>
        <c:varyColors val="0"/>
        <c:ser>
          <c:idx val="0"/>
          <c:order val="0"/>
          <c:tx>
            <c:v>w/o MA-ZCR, 23 Frames</c:v>
          </c:tx>
          <c:spPr>
            <a:solidFill>
              <a:srgbClr val="92D050"/>
            </a:solidFill>
            <a:ln>
              <a:noFill/>
            </a:ln>
            <a:effectLst/>
          </c:spPr>
          <c:invertIfNegative val="0"/>
          <c:cat>
            <c:strRef>
              <c:f>工作表10!$B$1:$F$1</c:f>
              <c:strCache>
                <c:ptCount val="5"/>
                <c:pt idx="0">
                  <c:v>5-Fold </c:v>
                </c:pt>
                <c:pt idx="1">
                  <c:v>Test_set1</c:v>
                </c:pt>
                <c:pt idx="2">
                  <c:v>Test_set2</c:v>
                </c:pt>
                <c:pt idx="3">
                  <c:v>Test_set3</c:v>
                </c:pt>
                <c:pt idx="4">
                  <c:v>Test_Avg</c:v>
                </c:pt>
              </c:strCache>
            </c:strRef>
          </c:cat>
          <c:val>
            <c:numRef>
              <c:f>工作表10!$B$2:$F$2</c:f>
              <c:numCache>
                <c:formatCode>0.00%</c:formatCode>
                <c:ptCount val="5"/>
                <c:pt idx="0">
                  <c:v>0.86080000000000001</c:v>
                </c:pt>
                <c:pt idx="1">
                  <c:v>0.83809999999999996</c:v>
                </c:pt>
                <c:pt idx="2">
                  <c:v>0.38100000000000001</c:v>
                </c:pt>
                <c:pt idx="3">
                  <c:v>0.23810000000000001</c:v>
                </c:pt>
                <c:pt idx="4">
                  <c:v>0.48570000000000002</c:v>
                </c:pt>
              </c:numCache>
            </c:numRef>
          </c:val>
        </c:ser>
        <c:ser>
          <c:idx val="1"/>
          <c:order val="1"/>
          <c:tx>
            <c:v>w/ MA-ZCR, 23 Frames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工作表10!$B$1:$F$1</c:f>
              <c:strCache>
                <c:ptCount val="5"/>
                <c:pt idx="0">
                  <c:v>5-Fold </c:v>
                </c:pt>
                <c:pt idx="1">
                  <c:v>Test_set1</c:v>
                </c:pt>
                <c:pt idx="2">
                  <c:v>Test_set2</c:v>
                </c:pt>
                <c:pt idx="3">
                  <c:v>Test_set3</c:v>
                </c:pt>
                <c:pt idx="4">
                  <c:v>Test_Avg</c:v>
                </c:pt>
              </c:strCache>
            </c:strRef>
          </c:cat>
          <c:val>
            <c:numRef>
              <c:f>工作表10!$B$3:$F$3</c:f>
              <c:numCache>
                <c:formatCode>0.00%</c:formatCode>
                <c:ptCount val="5"/>
                <c:pt idx="0">
                  <c:v>0.80359999999999998</c:v>
                </c:pt>
                <c:pt idx="1">
                  <c:v>0.71430000000000005</c:v>
                </c:pt>
                <c:pt idx="2">
                  <c:v>0.28570000000000001</c:v>
                </c:pt>
                <c:pt idx="3">
                  <c:v>0.2571</c:v>
                </c:pt>
                <c:pt idx="4">
                  <c:v>0.41903333333333331</c:v>
                </c:pt>
              </c:numCache>
            </c:numRef>
          </c:val>
        </c:ser>
        <c:ser>
          <c:idx val="2"/>
          <c:order val="2"/>
          <c:tx>
            <c:v>w/ MA-ZCR, 31 Frames</c:v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cat>
            <c:strRef>
              <c:f>工作表10!$B$1:$F$1</c:f>
              <c:strCache>
                <c:ptCount val="5"/>
                <c:pt idx="0">
                  <c:v>5-Fold </c:v>
                </c:pt>
                <c:pt idx="1">
                  <c:v>Test_set1</c:v>
                </c:pt>
                <c:pt idx="2">
                  <c:v>Test_set2</c:v>
                </c:pt>
                <c:pt idx="3">
                  <c:v>Test_set3</c:v>
                </c:pt>
                <c:pt idx="4">
                  <c:v>Test_Avg</c:v>
                </c:pt>
              </c:strCache>
            </c:strRef>
          </c:cat>
          <c:val>
            <c:numRef>
              <c:f>工作表10!$B$4:$F$4</c:f>
              <c:numCache>
                <c:formatCode>0.00%</c:formatCode>
                <c:ptCount val="5"/>
                <c:pt idx="0">
                  <c:v>0.75760000000000005</c:v>
                </c:pt>
                <c:pt idx="1">
                  <c:v>0.7238</c:v>
                </c:pt>
                <c:pt idx="2">
                  <c:v>0.34289999999999998</c:v>
                </c:pt>
                <c:pt idx="3">
                  <c:v>0.31430000000000002</c:v>
                </c:pt>
                <c:pt idx="4">
                  <c:v>0.46033333333333332</c:v>
                </c:pt>
              </c:numCache>
            </c:numRef>
          </c:val>
        </c:ser>
        <c:ser>
          <c:idx val="3"/>
          <c:order val="3"/>
          <c:tx>
            <c:v>w/ MA-ZCR, 46 Frames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工作表10!$B$1:$F$1</c:f>
              <c:strCache>
                <c:ptCount val="5"/>
                <c:pt idx="0">
                  <c:v>5-Fold </c:v>
                </c:pt>
                <c:pt idx="1">
                  <c:v>Test_set1</c:v>
                </c:pt>
                <c:pt idx="2">
                  <c:v>Test_set2</c:v>
                </c:pt>
                <c:pt idx="3">
                  <c:v>Test_set3</c:v>
                </c:pt>
                <c:pt idx="4">
                  <c:v>Test_Avg</c:v>
                </c:pt>
              </c:strCache>
            </c:strRef>
          </c:cat>
          <c:val>
            <c:numRef>
              <c:f>工作表10!$B$5:$F$5</c:f>
              <c:numCache>
                <c:formatCode>0.00%</c:formatCode>
                <c:ptCount val="5"/>
                <c:pt idx="0">
                  <c:v>0.67679999999999996</c:v>
                </c:pt>
                <c:pt idx="1">
                  <c:v>0.7238</c:v>
                </c:pt>
                <c:pt idx="2">
                  <c:v>0.38100000000000001</c:v>
                </c:pt>
                <c:pt idx="3">
                  <c:v>0.3619</c:v>
                </c:pt>
                <c:pt idx="4">
                  <c:v>0.48889999999999995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21849008"/>
        <c:axId val="221853360"/>
      </c:barChart>
      <c:catAx>
        <c:axId val="2218490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21853360"/>
        <c:crosses val="autoZero"/>
        <c:auto val="1"/>
        <c:lblAlgn val="ctr"/>
        <c:lblOffset val="100"/>
        <c:noMultiLvlLbl val="0"/>
      </c:catAx>
      <c:valAx>
        <c:axId val="2218533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218490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71762089614381408"/>
          <c:y val="0.17476742490522021"/>
          <c:w val="0.25556532494091427"/>
          <c:h val="0.32523257509477976"/>
        </c:manualLayout>
      </c:layout>
      <c:overlay val="0"/>
      <c:spPr>
        <a:solidFill>
          <a:schemeClr val="bg1"/>
        </a:solidFill>
        <a:ln>
          <a:solidFill>
            <a:sysClr val="windowText" lastClr="000000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solidFill>
      <a:schemeClr val="bg1"/>
    </a:solidFill>
    <a:ln>
      <a:solidFill>
        <a:schemeClr val="tx1"/>
      </a:solidFill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altLang="zh-TW" sz="2000">
                <a:solidFill>
                  <a:schemeClr val="tx1"/>
                </a:solidFill>
              </a:rPr>
              <a:t>LPC Number = 276</a:t>
            </a:r>
            <a:endParaRPr lang="zh-TW" altLang="en-US" sz="2000">
              <a:solidFill>
                <a:schemeClr val="tx1"/>
              </a:solidFill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>
        <c:manualLayout>
          <c:layoutTarget val="inner"/>
          <c:xMode val="edge"/>
          <c:yMode val="edge"/>
          <c:x val="0.12876159230096237"/>
          <c:y val="0.17171296296296296"/>
          <c:w val="0.84068285214348204"/>
          <c:h val="0.71046988918051912"/>
        </c:manualLayout>
      </c:layout>
      <c:barChart>
        <c:barDir val="col"/>
        <c:grouping val="clustered"/>
        <c:varyColors val="0"/>
        <c:ser>
          <c:idx val="0"/>
          <c:order val="0"/>
          <c:tx>
            <c:v>w/o MA-ZCR, 23 Frames</c:v>
          </c:tx>
          <c:spPr>
            <a:solidFill>
              <a:srgbClr val="92D050"/>
            </a:solidFill>
            <a:ln>
              <a:noFill/>
            </a:ln>
            <a:effectLst/>
          </c:spPr>
          <c:invertIfNegative val="0"/>
          <c:cat>
            <c:strRef>
              <c:f>工作表10!$B$7:$F$7</c:f>
              <c:strCache>
                <c:ptCount val="5"/>
                <c:pt idx="0">
                  <c:v>5-Fold </c:v>
                </c:pt>
                <c:pt idx="1">
                  <c:v>Test_set1</c:v>
                </c:pt>
                <c:pt idx="2">
                  <c:v>Test_set2</c:v>
                </c:pt>
                <c:pt idx="3">
                  <c:v>Test_set3</c:v>
                </c:pt>
                <c:pt idx="4">
                  <c:v>Test_Avg</c:v>
                </c:pt>
              </c:strCache>
            </c:strRef>
          </c:cat>
          <c:val>
            <c:numRef>
              <c:f>工作表10!$B$8:$F$8</c:f>
              <c:numCache>
                <c:formatCode>0.00%</c:formatCode>
                <c:ptCount val="5"/>
                <c:pt idx="0">
                  <c:v>0.85519999999999996</c:v>
                </c:pt>
                <c:pt idx="1">
                  <c:v>0.8952</c:v>
                </c:pt>
                <c:pt idx="2">
                  <c:v>0.41899999999999998</c:v>
                </c:pt>
                <c:pt idx="3">
                  <c:v>0.23810000000000001</c:v>
                </c:pt>
                <c:pt idx="4">
                  <c:v>0.5174333333333333</c:v>
                </c:pt>
              </c:numCache>
            </c:numRef>
          </c:val>
        </c:ser>
        <c:ser>
          <c:idx val="1"/>
          <c:order val="1"/>
          <c:tx>
            <c:v>w/ MA-ZCR, 23 Frames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工作表10!$B$7:$F$7</c:f>
              <c:strCache>
                <c:ptCount val="5"/>
                <c:pt idx="0">
                  <c:v>5-Fold </c:v>
                </c:pt>
                <c:pt idx="1">
                  <c:v>Test_set1</c:v>
                </c:pt>
                <c:pt idx="2">
                  <c:v>Test_set2</c:v>
                </c:pt>
                <c:pt idx="3">
                  <c:v>Test_set3</c:v>
                </c:pt>
                <c:pt idx="4">
                  <c:v>Test_Avg</c:v>
                </c:pt>
              </c:strCache>
            </c:strRef>
          </c:cat>
          <c:val>
            <c:numRef>
              <c:f>工作表10!$B$9:$F$9</c:f>
              <c:numCache>
                <c:formatCode>0.00%</c:formatCode>
                <c:ptCount val="5"/>
                <c:pt idx="0">
                  <c:v>0.80579999999999996</c:v>
                </c:pt>
                <c:pt idx="1">
                  <c:v>0.78100000000000003</c:v>
                </c:pt>
                <c:pt idx="2">
                  <c:v>0.28570000000000001</c:v>
                </c:pt>
                <c:pt idx="3">
                  <c:v>0.24759999999999999</c:v>
                </c:pt>
                <c:pt idx="4">
                  <c:v>0.43809999999999999</c:v>
                </c:pt>
              </c:numCache>
            </c:numRef>
          </c:val>
        </c:ser>
        <c:ser>
          <c:idx val="2"/>
          <c:order val="2"/>
          <c:tx>
            <c:v>w/ MA-ZCR, 31 Frames</c:v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cat>
            <c:strRef>
              <c:f>工作表10!$B$7:$F$7</c:f>
              <c:strCache>
                <c:ptCount val="5"/>
                <c:pt idx="0">
                  <c:v>5-Fold </c:v>
                </c:pt>
                <c:pt idx="1">
                  <c:v>Test_set1</c:v>
                </c:pt>
                <c:pt idx="2">
                  <c:v>Test_set2</c:v>
                </c:pt>
                <c:pt idx="3">
                  <c:v>Test_set3</c:v>
                </c:pt>
                <c:pt idx="4">
                  <c:v>Test_Avg</c:v>
                </c:pt>
              </c:strCache>
            </c:strRef>
          </c:cat>
          <c:val>
            <c:numRef>
              <c:f>工作表10!$B$10:$F$10</c:f>
              <c:numCache>
                <c:formatCode>0.00%</c:formatCode>
                <c:ptCount val="5"/>
                <c:pt idx="0">
                  <c:v>0.78680000000000005</c:v>
                </c:pt>
                <c:pt idx="1">
                  <c:v>0.71430000000000005</c:v>
                </c:pt>
                <c:pt idx="2">
                  <c:v>0.34289999999999998</c:v>
                </c:pt>
                <c:pt idx="3">
                  <c:v>0.26669999999999999</c:v>
                </c:pt>
                <c:pt idx="4">
                  <c:v>0.44129999999999997</c:v>
                </c:pt>
              </c:numCache>
            </c:numRef>
          </c:val>
        </c:ser>
        <c:ser>
          <c:idx val="3"/>
          <c:order val="3"/>
          <c:tx>
            <c:v>w/ MA-ZCR, 46 Frames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工作表10!$B$7:$F$7</c:f>
              <c:strCache>
                <c:ptCount val="5"/>
                <c:pt idx="0">
                  <c:v>5-Fold </c:v>
                </c:pt>
                <c:pt idx="1">
                  <c:v>Test_set1</c:v>
                </c:pt>
                <c:pt idx="2">
                  <c:v>Test_set2</c:v>
                </c:pt>
                <c:pt idx="3">
                  <c:v>Test_set3</c:v>
                </c:pt>
                <c:pt idx="4">
                  <c:v>Test_Avg</c:v>
                </c:pt>
              </c:strCache>
            </c:strRef>
          </c:cat>
          <c:val>
            <c:numRef>
              <c:f>工作表10!$B$11:$F$11</c:f>
              <c:numCache>
                <c:formatCode>0.00%</c:formatCode>
                <c:ptCount val="5"/>
                <c:pt idx="0">
                  <c:v>0.73850000000000005</c:v>
                </c:pt>
                <c:pt idx="1">
                  <c:v>0.69520000000000004</c:v>
                </c:pt>
                <c:pt idx="2">
                  <c:v>0.3619</c:v>
                </c:pt>
                <c:pt idx="3">
                  <c:v>0.31430000000000002</c:v>
                </c:pt>
                <c:pt idx="4">
                  <c:v>0.45713333333333339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21857168"/>
        <c:axId val="221850096"/>
      </c:barChart>
      <c:catAx>
        <c:axId val="2218571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21850096"/>
        <c:crosses val="autoZero"/>
        <c:auto val="1"/>
        <c:lblAlgn val="ctr"/>
        <c:lblOffset val="100"/>
        <c:noMultiLvlLbl val="0"/>
      </c:catAx>
      <c:valAx>
        <c:axId val="2218500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218571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72760444602278529"/>
          <c:y val="0.17476742490522021"/>
          <c:w val="0.24336496818146569"/>
          <c:h val="0.30960702828813069"/>
        </c:manualLayout>
      </c:layout>
      <c:overlay val="0"/>
      <c:spPr>
        <a:solidFill>
          <a:schemeClr val="bg1"/>
        </a:solidFill>
        <a:ln>
          <a:solidFill>
            <a:schemeClr val="tx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solidFill>
      <a:schemeClr val="bg1"/>
    </a:solidFill>
    <a:ln>
      <a:solidFill>
        <a:schemeClr val="tx1"/>
      </a:solidFill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altLang="zh-TW" sz="2400" dirty="0" smtClean="0">
                <a:solidFill>
                  <a:schemeClr val="tx1"/>
                </a:solidFill>
              </a:rPr>
              <a:t>Execution </a:t>
            </a:r>
            <a:r>
              <a:rPr lang="en-US" altLang="zh-TW" sz="2400" dirty="0">
                <a:solidFill>
                  <a:schemeClr val="tx1"/>
                </a:solidFill>
              </a:rPr>
              <a:t>Time</a:t>
            </a:r>
            <a:endParaRPr lang="zh-TW" altLang="en-US" sz="2400" dirty="0">
              <a:solidFill>
                <a:schemeClr val="tx1"/>
              </a:solidFill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LPC Num = 184</c:v>
          </c:tx>
          <c:spPr>
            <a:solidFill>
              <a:srgbClr val="92D050"/>
            </a:solidFill>
            <a:ln>
              <a:noFill/>
            </a:ln>
            <a:effectLst/>
          </c:spPr>
          <c:invertIfNegative val="0"/>
          <c:cat>
            <c:strRef>
              <c:f>工作表10!$A$13:$A$16</c:f>
              <c:strCache>
                <c:ptCount val="4"/>
                <c:pt idx="0">
                  <c:v>w/o MA-ZCR, 23 Frames</c:v>
                </c:pt>
                <c:pt idx="1">
                  <c:v>w/ MA-ZCR, 23 Frames</c:v>
                </c:pt>
                <c:pt idx="2">
                  <c:v>w/ MA-ZCR, 31 Frames</c:v>
                </c:pt>
                <c:pt idx="3">
                  <c:v>w/ MA-ZCR, 46 Frames</c:v>
                </c:pt>
              </c:strCache>
            </c:strRef>
          </c:cat>
          <c:val>
            <c:numRef>
              <c:f>工作表10!$B$13:$B$16</c:f>
              <c:numCache>
                <c:formatCode>General</c:formatCode>
                <c:ptCount val="4"/>
                <c:pt idx="0">
                  <c:v>2.6200000000000001E-2</c:v>
                </c:pt>
                <c:pt idx="1">
                  <c:v>6.93E-2</c:v>
                </c:pt>
                <c:pt idx="2">
                  <c:v>8.09E-2</c:v>
                </c:pt>
                <c:pt idx="3">
                  <c:v>0.1023</c:v>
                </c:pt>
              </c:numCache>
            </c:numRef>
          </c:val>
        </c:ser>
        <c:ser>
          <c:idx val="1"/>
          <c:order val="1"/>
          <c:tx>
            <c:v>LPC Num = 276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工作表10!$A$13:$A$16</c:f>
              <c:strCache>
                <c:ptCount val="4"/>
                <c:pt idx="0">
                  <c:v>w/o MA-ZCR, 23 Frames</c:v>
                </c:pt>
                <c:pt idx="1">
                  <c:v>w/ MA-ZCR, 23 Frames</c:v>
                </c:pt>
                <c:pt idx="2">
                  <c:v>w/ MA-ZCR, 31 Frames</c:v>
                </c:pt>
                <c:pt idx="3">
                  <c:v>w/ MA-ZCR, 46 Frames</c:v>
                </c:pt>
              </c:strCache>
            </c:strRef>
          </c:cat>
          <c:val>
            <c:numRef>
              <c:f>工作表10!$C$13:$C$16</c:f>
              <c:numCache>
                <c:formatCode>General</c:formatCode>
                <c:ptCount val="4"/>
                <c:pt idx="0">
                  <c:v>3.4099999999999998E-2</c:v>
                </c:pt>
                <c:pt idx="1">
                  <c:v>7.8299999999999995E-2</c:v>
                </c:pt>
                <c:pt idx="2">
                  <c:v>8.9300000000000004E-2</c:v>
                </c:pt>
                <c:pt idx="3">
                  <c:v>0.1043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21850640"/>
        <c:axId val="221848464"/>
      </c:barChart>
      <c:catAx>
        <c:axId val="2218506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21848464"/>
        <c:crosses val="autoZero"/>
        <c:auto val="1"/>
        <c:lblAlgn val="ctr"/>
        <c:lblOffset val="100"/>
        <c:noMultiLvlLbl val="0"/>
      </c:catAx>
      <c:valAx>
        <c:axId val="2218484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 sz="1400">
                    <a:solidFill>
                      <a:schemeClr val="tx1"/>
                    </a:solidFill>
                  </a:rPr>
                  <a:t>Second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218506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solidFill>
      <a:schemeClr val="bg1"/>
    </a:solidFill>
    <a:ln>
      <a:solidFill>
        <a:schemeClr val="tx1"/>
      </a:solidFill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/>
              <a:t>Test_Set1</a:t>
            </a:r>
            <a:endParaRPr lang="zh-TW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>
        <c:manualLayout>
          <c:layoutTarget val="inner"/>
          <c:xMode val="edge"/>
          <c:yMode val="edge"/>
          <c:x val="0.1772338145231846"/>
          <c:y val="0.17171296296296296"/>
          <c:w val="0.78587729658792649"/>
          <c:h val="0.64271580635753855"/>
        </c:manualLayout>
      </c:layout>
      <c:scatterChart>
        <c:scatterStyle val="lineMarker"/>
        <c:varyColors val="0"/>
        <c:ser>
          <c:idx val="0"/>
          <c:order val="0"/>
          <c:tx>
            <c:strRef>
              <c:f>工作表8!$I$2</c:f>
              <c:strCache>
                <c:ptCount val="1"/>
                <c:pt idx="0">
                  <c:v>Frame = 23</c:v>
                </c:pt>
              </c:strCache>
            </c:strRef>
          </c:tx>
          <c:spPr>
            <a:ln w="19050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F0000"/>
              </a:solidFill>
              <a:ln w="9525">
                <a:solidFill>
                  <a:srgbClr val="FF0000"/>
                </a:solidFill>
              </a:ln>
              <a:effectLst/>
            </c:spPr>
          </c:marker>
          <c:xVal>
            <c:strRef>
              <c:f>工作表8!$H$3:$H$6</c:f>
              <c:strCache>
                <c:ptCount val="4"/>
                <c:pt idx="0">
                  <c:v>LPC = 92</c:v>
                </c:pt>
                <c:pt idx="1">
                  <c:v>LPC = 184</c:v>
                </c:pt>
                <c:pt idx="2">
                  <c:v>LPC = 276</c:v>
                </c:pt>
                <c:pt idx="3">
                  <c:v>LPC = 368</c:v>
                </c:pt>
              </c:strCache>
            </c:strRef>
          </c:xVal>
          <c:yVal>
            <c:numRef>
              <c:f>工作表8!$I$3:$I$6</c:f>
              <c:numCache>
                <c:formatCode>0.00%</c:formatCode>
                <c:ptCount val="4"/>
                <c:pt idx="0">
                  <c:v>0.78100000000000003</c:v>
                </c:pt>
                <c:pt idx="1">
                  <c:v>0.83809999999999996</c:v>
                </c:pt>
                <c:pt idx="2">
                  <c:v>0.8952</c:v>
                </c:pt>
                <c:pt idx="3">
                  <c:v>0.9143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工作表8!$J$2</c:f>
              <c:strCache>
                <c:ptCount val="1"/>
                <c:pt idx="0">
                  <c:v>Frame = 31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strRef>
              <c:f>工作表8!$H$3:$H$6</c:f>
              <c:strCache>
                <c:ptCount val="4"/>
                <c:pt idx="0">
                  <c:v>LPC = 92</c:v>
                </c:pt>
                <c:pt idx="1">
                  <c:v>LPC = 184</c:v>
                </c:pt>
                <c:pt idx="2">
                  <c:v>LPC = 276</c:v>
                </c:pt>
                <c:pt idx="3">
                  <c:v>LPC = 368</c:v>
                </c:pt>
              </c:strCache>
            </c:strRef>
          </c:xVal>
          <c:yVal>
            <c:numRef>
              <c:f>工作表8!$J$3:$J$6</c:f>
              <c:numCache>
                <c:formatCode>0.00%</c:formatCode>
                <c:ptCount val="4"/>
                <c:pt idx="0">
                  <c:v>0.8286</c:v>
                </c:pt>
                <c:pt idx="1">
                  <c:v>0.84760000000000002</c:v>
                </c:pt>
                <c:pt idx="2">
                  <c:v>0.88570000000000004</c:v>
                </c:pt>
                <c:pt idx="3">
                  <c:v>0.88570000000000004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工作表8!$K$2</c:f>
              <c:strCache>
                <c:ptCount val="1"/>
                <c:pt idx="0">
                  <c:v>Frame = 46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strRef>
              <c:f>工作表8!$H$3:$H$6</c:f>
              <c:strCache>
                <c:ptCount val="4"/>
                <c:pt idx="0">
                  <c:v>LPC = 92</c:v>
                </c:pt>
                <c:pt idx="1">
                  <c:v>LPC = 184</c:v>
                </c:pt>
                <c:pt idx="2">
                  <c:v>LPC = 276</c:v>
                </c:pt>
                <c:pt idx="3">
                  <c:v>LPC = 368</c:v>
                </c:pt>
              </c:strCache>
            </c:strRef>
          </c:xVal>
          <c:yVal>
            <c:numRef>
              <c:f>工作表8!$K$3:$K$6</c:f>
              <c:numCache>
                <c:formatCode>0.00%</c:formatCode>
                <c:ptCount val="4"/>
                <c:pt idx="0">
                  <c:v>0.79049999999999998</c:v>
                </c:pt>
                <c:pt idx="1">
                  <c:v>0.83809999999999996</c:v>
                </c:pt>
                <c:pt idx="2">
                  <c:v>0.81899999999999995</c:v>
                </c:pt>
                <c:pt idx="3">
                  <c:v>0.88570000000000004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22621584"/>
        <c:axId val="2122609072"/>
      </c:scatterChart>
      <c:valAx>
        <c:axId val="2122621584"/>
        <c:scaling>
          <c:orientation val="minMax"/>
          <c:max val="4"/>
          <c:min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/>
                  <a:t>LPC coefficient set</a:t>
                </a:r>
                <a:endParaRPr lang="zh-TW" altLang="en-US"/>
              </a:p>
            </c:rich>
          </c:tx>
          <c:layout>
            <c:manualLayout>
              <c:xMode val="edge"/>
              <c:yMode val="edge"/>
              <c:x val="0.46679046369203847"/>
              <c:y val="0.8940503791192767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122609072"/>
        <c:crosses val="autoZero"/>
        <c:crossBetween val="midCat"/>
        <c:majorUnit val="1"/>
      </c:valAx>
      <c:valAx>
        <c:axId val="21226090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/>
                  <a:t>Accuracy</a:t>
                </a:r>
                <a:endParaRPr lang="zh-TW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0.0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12262158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7448188976377953"/>
          <c:y val="0.59780037911927675"/>
          <c:w val="0.21591776027996498"/>
          <c:h val="0.22627369495479732"/>
        </c:manualLayout>
      </c:layout>
      <c:overlay val="0"/>
      <c:spPr>
        <a:noFill/>
        <a:ln>
          <a:solidFill>
            <a:schemeClr val="tx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solidFill>
      <a:schemeClr val="bg1"/>
    </a:solidFill>
    <a:ln>
      <a:solidFill>
        <a:schemeClr val="tx1"/>
      </a:solidFill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/>
              <a:t>Test_Set2</a:t>
            </a:r>
            <a:endParaRPr lang="zh-TW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>
        <c:manualLayout>
          <c:layoutTarget val="inner"/>
          <c:xMode val="edge"/>
          <c:yMode val="edge"/>
          <c:x val="0.17499781277340332"/>
          <c:y val="0.17171296296296296"/>
          <c:w val="0.78811329833770782"/>
          <c:h val="0.66033136482939625"/>
        </c:manualLayout>
      </c:layout>
      <c:scatterChart>
        <c:scatterStyle val="lineMarker"/>
        <c:varyColors val="0"/>
        <c:ser>
          <c:idx val="0"/>
          <c:order val="0"/>
          <c:tx>
            <c:strRef>
              <c:f>工作表8!$N$2</c:f>
              <c:strCache>
                <c:ptCount val="1"/>
                <c:pt idx="0">
                  <c:v>Frame = 23</c:v>
                </c:pt>
              </c:strCache>
            </c:strRef>
          </c:tx>
          <c:spPr>
            <a:ln w="19050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F0000"/>
              </a:solidFill>
              <a:ln w="9525">
                <a:solidFill>
                  <a:srgbClr val="FF0000"/>
                </a:solidFill>
              </a:ln>
              <a:effectLst/>
            </c:spPr>
          </c:marker>
          <c:xVal>
            <c:strRef>
              <c:f>工作表8!$M$3:$M$6</c:f>
              <c:strCache>
                <c:ptCount val="4"/>
                <c:pt idx="0">
                  <c:v>LPC = 92</c:v>
                </c:pt>
                <c:pt idx="1">
                  <c:v>LPC = 184</c:v>
                </c:pt>
                <c:pt idx="2">
                  <c:v>LPC = 276</c:v>
                </c:pt>
                <c:pt idx="3">
                  <c:v>LPC = 368</c:v>
                </c:pt>
              </c:strCache>
            </c:strRef>
          </c:xVal>
          <c:yVal>
            <c:numRef>
              <c:f>工作表8!$N$3:$N$6</c:f>
              <c:numCache>
                <c:formatCode>0.00%</c:formatCode>
                <c:ptCount val="4"/>
                <c:pt idx="0">
                  <c:v>0.4476</c:v>
                </c:pt>
                <c:pt idx="1">
                  <c:v>0.38100000000000001</c:v>
                </c:pt>
                <c:pt idx="2">
                  <c:v>0.41899999999999998</c:v>
                </c:pt>
                <c:pt idx="3">
                  <c:v>0.42859999999999998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工作表8!$O$2</c:f>
              <c:strCache>
                <c:ptCount val="1"/>
                <c:pt idx="0">
                  <c:v>Frame = 31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strRef>
              <c:f>工作表8!$M$3:$M$6</c:f>
              <c:strCache>
                <c:ptCount val="4"/>
                <c:pt idx="0">
                  <c:v>LPC = 92</c:v>
                </c:pt>
                <c:pt idx="1">
                  <c:v>LPC = 184</c:v>
                </c:pt>
                <c:pt idx="2">
                  <c:v>LPC = 276</c:v>
                </c:pt>
                <c:pt idx="3">
                  <c:v>LPC = 368</c:v>
                </c:pt>
              </c:strCache>
            </c:strRef>
          </c:xVal>
          <c:yVal>
            <c:numRef>
              <c:f>工作表8!$O$3:$O$6</c:f>
              <c:numCache>
                <c:formatCode>0.00%</c:formatCode>
                <c:ptCount val="4"/>
                <c:pt idx="0">
                  <c:v>0.43809999999999999</c:v>
                </c:pt>
                <c:pt idx="1">
                  <c:v>0.32379999999999998</c:v>
                </c:pt>
                <c:pt idx="2">
                  <c:v>0.40949999999999998</c:v>
                </c:pt>
                <c:pt idx="3">
                  <c:v>0.4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工作表8!$P$2</c:f>
              <c:strCache>
                <c:ptCount val="1"/>
                <c:pt idx="0">
                  <c:v>Frame = 46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strRef>
              <c:f>工作表8!$M$3:$M$6</c:f>
              <c:strCache>
                <c:ptCount val="4"/>
                <c:pt idx="0">
                  <c:v>LPC = 92</c:v>
                </c:pt>
                <c:pt idx="1">
                  <c:v>LPC = 184</c:v>
                </c:pt>
                <c:pt idx="2">
                  <c:v>LPC = 276</c:v>
                </c:pt>
                <c:pt idx="3">
                  <c:v>LPC = 368</c:v>
                </c:pt>
              </c:strCache>
            </c:strRef>
          </c:xVal>
          <c:yVal>
            <c:numRef>
              <c:f>工作表8!$P$3:$P$6</c:f>
              <c:numCache>
                <c:formatCode>0.00%</c:formatCode>
                <c:ptCount val="4"/>
                <c:pt idx="0">
                  <c:v>0.37140000000000001</c:v>
                </c:pt>
                <c:pt idx="1">
                  <c:v>0.42859999999999998</c:v>
                </c:pt>
                <c:pt idx="2">
                  <c:v>0.35239999999999999</c:v>
                </c:pt>
                <c:pt idx="3">
                  <c:v>0.35239999999999999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22622672"/>
        <c:axId val="2122609616"/>
      </c:scatterChart>
      <c:valAx>
        <c:axId val="2122622672"/>
        <c:scaling>
          <c:orientation val="minMax"/>
          <c:max val="4"/>
          <c:min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/>
                  <a:t>LPC coefficients set</a:t>
                </a:r>
                <a:endParaRPr lang="zh-TW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122609616"/>
        <c:crosses val="autoZero"/>
        <c:crossBetween val="midCat"/>
        <c:majorUnit val="1"/>
      </c:valAx>
      <c:valAx>
        <c:axId val="2122609616"/>
        <c:scaling>
          <c:orientation val="minMax"/>
          <c:min val="0.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/>
                  <a:t>Accuracy</a:t>
                </a:r>
                <a:endParaRPr lang="zh-TW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0.0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12262267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72537445319335103"/>
          <c:y val="0.58854111986001745"/>
          <c:w val="0.23536220472440944"/>
          <c:h val="0.24016258384368622"/>
        </c:manualLayout>
      </c:layout>
      <c:overlay val="0"/>
      <c:spPr>
        <a:noFill/>
        <a:ln>
          <a:solidFill>
            <a:schemeClr val="tx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solidFill>
      <a:schemeClr val="bg1"/>
    </a:solidFill>
    <a:ln>
      <a:solidFill>
        <a:schemeClr val="tx1"/>
      </a:solidFill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/>
              <a:t>Test_Set3</a:t>
            </a:r>
            <a:endParaRPr lang="zh-TW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>
        <c:manualLayout>
          <c:layoutTarget val="inner"/>
          <c:xMode val="edge"/>
          <c:yMode val="edge"/>
          <c:x val="0.17499781277340332"/>
          <c:y val="0.17171296296296296"/>
          <c:w val="0.78811329833770782"/>
          <c:h val="0.64644247594050752"/>
        </c:manualLayout>
      </c:layout>
      <c:scatterChart>
        <c:scatterStyle val="lineMarker"/>
        <c:varyColors val="0"/>
        <c:ser>
          <c:idx val="0"/>
          <c:order val="0"/>
          <c:tx>
            <c:strRef>
              <c:f>工作表8!$S$2</c:f>
              <c:strCache>
                <c:ptCount val="1"/>
                <c:pt idx="0">
                  <c:v>Frame = 23</c:v>
                </c:pt>
              </c:strCache>
            </c:strRef>
          </c:tx>
          <c:spPr>
            <a:ln w="19050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F0000"/>
              </a:solidFill>
              <a:ln w="9525">
                <a:solidFill>
                  <a:srgbClr val="FF0000"/>
                </a:solidFill>
              </a:ln>
              <a:effectLst/>
            </c:spPr>
          </c:marker>
          <c:xVal>
            <c:strRef>
              <c:f>工作表8!$R$3:$R$6</c:f>
              <c:strCache>
                <c:ptCount val="4"/>
                <c:pt idx="0">
                  <c:v>LPC = 92</c:v>
                </c:pt>
                <c:pt idx="1">
                  <c:v>LPC = 184</c:v>
                </c:pt>
                <c:pt idx="2">
                  <c:v>LPC = 276</c:v>
                </c:pt>
                <c:pt idx="3">
                  <c:v>LPC = 368</c:v>
                </c:pt>
              </c:strCache>
            </c:strRef>
          </c:xVal>
          <c:yVal>
            <c:numRef>
              <c:f>工作表8!$S$3:$S$6</c:f>
              <c:numCache>
                <c:formatCode>0.00%</c:formatCode>
                <c:ptCount val="4"/>
                <c:pt idx="0">
                  <c:v>0.219</c:v>
                </c:pt>
                <c:pt idx="1">
                  <c:v>0.23810000000000001</c:v>
                </c:pt>
                <c:pt idx="2">
                  <c:v>0.23810000000000001</c:v>
                </c:pt>
                <c:pt idx="3">
                  <c:v>0.219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工作表8!$T$2</c:f>
              <c:strCache>
                <c:ptCount val="1"/>
                <c:pt idx="0">
                  <c:v>Frame = 31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strRef>
              <c:f>工作表8!$R$3:$R$6</c:f>
              <c:strCache>
                <c:ptCount val="4"/>
                <c:pt idx="0">
                  <c:v>LPC = 92</c:v>
                </c:pt>
                <c:pt idx="1">
                  <c:v>LPC = 184</c:v>
                </c:pt>
                <c:pt idx="2">
                  <c:v>LPC = 276</c:v>
                </c:pt>
                <c:pt idx="3">
                  <c:v>LPC = 368</c:v>
                </c:pt>
              </c:strCache>
            </c:strRef>
          </c:xVal>
          <c:yVal>
            <c:numRef>
              <c:f>工作表8!$T$3:$T$6</c:f>
              <c:numCache>
                <c:formatCode>0.00%</c:formatCode>
                <c:ptCount val="4"/>
                <c:pt idx="0">
                  <c:v>0.2286</c:v>
                </c:pt>
                <c:pt idx="1">
                  <c:v>0.2571</c:v>
                </c:pt>
                <c:pt idx="2">
                  <c:v>0.219</c:v>
                </c:pt>
                <c:pt idx="3">
                  <c:v>0.2762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工作表8!$U$2</c:f>
              <c:strCache>
                <c:ptCount val="1"/>
                <c:pt idx="0">
                  <c:v>Frame = 46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strRef>
              <c:f>工作表8!$R$3:$R$6</c:f>
              <c:strCache>
                <c:ptCount val="4"/>
                <c:pt idx="0">
                  <c:v>LPC = 92</c:v>
                </c:pt>
                <c:pt idx="1">
                  <c:v>LPC = 184</c:v>
                </c:pt>
                <c:pt idx="2">
                  <c:v>LPC = 276</c:v>
                </c:pt>
                <c:pt idx="3">
                  <c:v>LPC = 368</c:v>
                </c:pt>
              </c:strCache>
            </c:strRef>
          </c:xVal>
          <c:yVal>
            <c:numRef>
              <c:f>工作表8!$U$3:$U$6</c:f>
              <c:numCache>
                <c:formatCode>0.00%</c:formatCode>
                <c:ptCount val="4"/>
                <c:pt idx="0">
                  <c:v>0.20949999999999999</c:v>
                </c:pt>
                <c:pt idx="1">
                  <c:v>0.1714</c:v>
                </c:pt>
                <c:pt idx="2">
                  <c:v>0.1905</c:v>
                </c:pt>
                <c:pt idx="3">
                  <c:v>0.2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21846288"/>
        <c:axId val="221858800"/>
      </c:scatterChart>
      <c:valAx>
        <c:axId val="221846288"/>
        <c:scaling>
          <c:orientation val="minMax"/>
          <c:max val="4"/>
          <c:min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/>
                  <a:t>LPC coefficients</a:t>
                </a:r>
                <a:r>
                  <a:rPr lang="en-US" altLang="zh-TW" baseline="0"/>
                  <a:t> set</a:t>
                </a:r>
                <a:endParaRPr lang="zh-TW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21858800"/>
        <c:crosses val="autoZero"/>
        <c:crossBetween val="midCat"/>
        <c:majorUnit val="1"/>
      </c:valAx>
      <c:valAx>
        <c:axId val="2218588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/>
                  <a:t>Accuracy</a:t>
                </a:r>
                <a:endParaRPr lang="zh-TW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0.0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2184628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73370778652668411"/>
          <c:y val="0.57002260134149896"/>
          <c:w val="0.22147331583552057"/>
          <c:h val="0.24479221347331584"/>
        </c:manualLayout>
      </c:layout>
      <c:overlay val="0"/>
      <c:spPr>
        <a:noFill/>
        <a:ln>
          <a:solidFill>
            <a:schemeClr val="tx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solidFill>
      <a:schemeClr val="bg1"/>
    </a:solidFill>
    <a:ln>
      <a:solidFill>
        <a:schemeClr val="tx1"/>
      </a:solidFill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 sz="1600"/>
              <a:t>5-Fold Cross Validation</a:t>
            </a:r>
            <a:endParaRPr lang="zh-TW" altLang="en-US" sz="1600"/>
          </a:p>
        </c:rich>
      </c:tx>
      <c:layout>
        <c:manualLayout>
          <c:xMode val="edge"/>
          <c:yMode val="edge"/>
          <c:x val="0.31181910226122178"/>
          <c:y val="3.774680316280562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>
        <c:manualLayout>
          <c:layoutTarget val="inner"/>
          <c:xMode val="edge"/>
          <c:yMode val="edge"/>
          <c:x val="0.1772338145231846"/>
          <c:y val="0.17171296296296296"/>
          <c:w val="0.78587729658792649"/>
          <c:h val="0.67178436370877692"/>
        </c:manualLayout>
      </c:layout>
      <c:scatterChart>
        <c:scatterStyle val="lineMarker"/>
        <c:varyColors val="0"/>
        <c:ser>
          <c:idx val="0"/>
          <c:order val="0"/>
          <c:tx>
            <c:strRef>
              <c:f>工作表8!$B$2</c:f>
              <c:strCache>
                <c:ptCount val="1"/>
                <c:pt idx="0">
                  <c:v>Frame = 23</c:v>
                </c:pt>
              </c:strCache>
            </c:strRef>
          </c:tx>
          <c:spPr>
            <a:ln w="19050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F0000"/>
              </a:solidFill>
              <a:ln w="9525">
                <a:solidFill>
                  <a:srgbClr val="FF0000"/>
                </a:solidFill>
              </a:ln>
              <a:effectLst/>
            </c:spPr>
          </c:marker>
          <c:xVal>
            <c:strRef>
              <c:f>工作表8!$A$3:$A$6</c:f>
              <c:strCache>
                <c:ptCount val="4"/>
                <c:pt idx="0">
                  <c:v>LPC = 92</c:v>
                </c:pt>
                <c:pt idx="1">
                  <c:v>LPC = 184</c:v>
                </c:pt>
                <c:pt idx="2">
                  <c:v>LPC = 276</c:v>
                </c:pt>
                <c:pt idx="3">
                  <c:v>LPC = 368</c:v>
                </c:pt>
              </c:strCache>
            </c:strRef>
          </c:xVal>
          <c:yVal>
            <c:numRef>
              <c:f>工作表8!$B$3:$B$6</c:f>
              <c:numCache>
                <c:formatCode>0.00%</c:formatCode>
                <c:ptCount val="4"/>
                <c:pt idx="0">
                  <c:v>0.83279999999999998</c:v>
                </c:pt>
                <c:pt idx="1">
                  <c:v>0.86080000000000001</c:v>
                </c:pt>
                <c:pt idx="2">
                  <c:v>0.85519999999999996</c:v>
                </c:pt>
                <c:pt idx="3">
                  <c:v>0.86199999999999999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工作表8!$C$2</c:f>
              <c:strCache>
                <c:ptCount val="1"/>
                <c:pt idx="0">
                  <c:v>Frame = 31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strRef>
              <c:f>工作表8!$A$3:$A$6</c:f>
              <c:strCache>
                <c:ptCount val="4"/>
                <c:pt idx="0">
                  <c:v>LPC = 92</c:v>
                </c:pt>
                <c:pt idx="1">
                  <c:v>LPC = 184</c:v>
                </c:pt>
                <c:pt idx="2">
                  <c:v>LPC = 276</c:v>
                </c:pt>
                <c:pt idx="3">
                  <c:v>LPC = 368</c:v>
                </c:pt>
              </c:strCache>
            </c:strRef>
          </c:xVal>
          <c:yVal>
            <c:numRef>
              <c:f>工作表8!$C$3:$C$6</c:f>
              <c:numCache>
                <c:formatCode>0.00%</c:formatCode>
                <c:ptCount val="4"/>
                <c:pt idx="0">
                  <c:v>0.81820000000000004</c:v>
                </c:pt>
                <c:pt idx="1">
                  <c:v>0.85189999999999999</c:v>
                </c:pt>
                <c:pt idx="2">
                  <c:v>0.85860000000000003</c:v>
                </c:pt>
                <c:pt idx="3">
                  <c:v>0.86080000000000001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工作表8!$D$2</c:f>
              <c:strCache>
                <c:ptCount val="1"/>
                <c:pt idx="0">
                  <c:v>Frame = 46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strRef>
              <c:f>工作表8!$A$3:$A$6</c:f>
              <c:strCache>
                <c:ptCount val="4"/>
                <c:pt idx="0">
                  <c:v>LPC = 92</c:v>
                </c:pt>
                <c:pt idx="1">
                  <c:v>LPC = 184</c:v>
                </c:pt>
                <c:pt idx="2">
                  <c:v>LPC = 276</c:v>
                </c:pt>
                <c:pt idx="3">
                  <c:v>LPC = 368</c:v>
                </c:pt>
              </c:strCache>
            </c:strRef>
          </c:xVal>
          <c:yVal>
            <c:numRef>
              <c:f>工作表8!$D$3:$D$6</c:f>
              <c:numCache>
                <c:formatCode>0.00%</c:formatCode>
                <c:ptCount val="4"/>
                <c:pt idx="0">
                  <c:v>0.78449999999999998</c:v>
                </c:pt>
                <c:pt idx="1">
                  <c:v>0.81589999999999996</c:v>
                </c:pt>
                <c:pt idx="2">
                  <c:v>0.86419999999999997</c:v>
                </c:pt>
                <c:pt idx="3">
                  <c:v>0.86419999999999997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21845744"/>
        <c:axId val="221859344"/>
      </c:scatterChart>
      <c:valAx>
        <c:axId val="221845744"/>
        <c:scaling>
          <c:orientation val="minMax"/>
          <c:max val="4"/>
          <c:min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/>
                  <a:t>LPC coefficient</a:t>
                </a:r>
                <a:r>
                  <a:rPr lang="en-US" altLang="zh-TW" baseline="0"/>
                  <a:t> set</a:t>
                </a:r>
                <a:endParaRPr lang="zh-TW" altLang="en-US"/>
              </a:p>
            </c:rich>
          </c:tx>
          <c:layout>
            <c:manualLayout>
              <c:xMode val="edge"/>
              <c:yMode val="edge"/>
              <c:x val="0.4654819972645079"/>
              <c:y val="0.9176800180709103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21859344"/>
        <c:crosses val="autoZero"/>
        <c:crossBetween val="midCat"/>
        <c:majorUnit val="1"/>
      </c:valAx>
      <c:valAx>
        <c:axId val="2218593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/>
                  <a:t>Accuracy</a:t>
                </a:r>
                <a:endParaRPr lang="zh-TW" altLang="en-US"/>
              </a:p>
            </c:rich>
          </c:tx>
          <c:layout>
            <c:manualLayout>
              <c:xMode val="edge"/>
              <c:yMode val="edge"/>
              <c:x val="2.1680446194225721E-2"/>
              <c:y val="0.3918554972295129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0.0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2184574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73752935325150537"/>
          <c:y val="0.60313967208827002"/>
          <c:w val="0.21869553805774281"/>
          <c:h val="0.24016258384368622"/>
        </c:manualLayout>
      </c:layout>
      <c:overlay val="0"/>
      <c:spPr>
        <a:noFill/>
        <a:ln>
          <a:solidFill>
            <a:schemeClr val="tx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solidFill>
      <a:schemeClr val="bg1"/>
    </a:solidFill>
    <a:ln>
      <a:solidFill>
        <a:schemeClr val="tx1"/>
      </a:solidFill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 sz="1600"/>
              <a:t>Run Time</a:t>
            </a:r>
            <a:endParaRPr lang="zh-TW" altLang="en-US" sz="1600"/>
          </a:p>
        </c:rich>
      </c:tx>
      <c:layout>
        <c:manualLayout>
          <c:xMode val="edge"/>
          <c:yMode val="edge"/>
          <c:x val="0.42097607332539921"/>
          <c:y val="3.774680316280562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>
        <c:manualLayout>
          <c:layoutTarget val="inner"/>
          <c:xMode val="edge"/>
          <c:yMode val="edge"/>
          <c:x val="0.14445603674540683"/>
          <c:y val="0.17171296296296296"/>
          <c:w val="0.81865507436570428"/>
          <c:h val="0.66033136482939636"/>
        </c:manualLayout>
      </c:layout>
      <c:scatterChart>
        <c:scatterStyle val="lineMarker"/>
        <c:varyColors val="0"/>
        <c:ser>
          <c:idx val="0"/>
          <c:order val="0"/>
          <c:tx>
            <c:strRef>
              <c:f>工作表8!$X$2</c:f>
              <c:strCache>
                <c:ptCount val="1"/>
                <c:pt idx="0">
                  <c:v>Frame = 23</c:v>
                </c:pt>
              </c:strCache>
            </c:strRef>
          </c:tx>
          <c:spPr>
            <a:ln w="19050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F0000"/>
              </a:solidFill>
              <a:ln w="9525">
                <a:solidFill>
                  <a:srgbClr val="FF0000"/>
                </a:solidFill>
              </a:ln>
              <a:effectLst/>
            </c:spPr>
          </c:marker>
          <c:xVal>
            <c:strRef>
              <c:f>工作表8!$W$3:$W$6</c:f>
              <c:strCache>
                <c:ptCount val="4"/>
                <c:pt idx="0">
                  <c:v>LPC = 92</c:v>
                </c:pt>
                <c:pt idx="1">
                  <c:v>LPC = 184</c:v>
                </c:pt>
                <c:pt idx="2">
                  <c:v>LPC = 276</c:v>
                </c:pt>
                <c:pt idx="3">
                  <c:v>LPC = 368</c:v>
                </c:pt>
              </c:strCache>
            </c:strRef>
          </c:xVal>
          <c:yVal>
            <c:numRef>
              <c:f>工作表8!$X$3:$X$6</c:f>
              <c:numCache>
                <c:formatCode>General</c:formatCode>
                <c:ptCount val="4"/>
                <c:pt idx="0">
                  <c:v>1.8700000000000001E-2</c:v>
                </c:pt>
                <c:pt idx="1">
                  <c:v>2.6200000000000001E-2</c:v>
                </c:pt>
                <c:pt idx="2">
                  <c:v>3.4099999999999998E-2</c:v>
                </c:pt>
                <c:pt idx="3">
                  <c:v>4.3400000000000001E-2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工作表8!$Y$2</c:f>
              <c:strCache>
                <c:ptCount val="1"/>
                <c:pt idx="0">
                  <c:v>Frame = 31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strRef>
              <c:f>工作表8!$W$3:$W$6</c:f>
              <c:strCache>
                <c:ptCount val="4"/>
                <c:pt idx="0">
                  <c:v>LPC = 92</c:v>
                </c:pt>
                <c:pt idx="1">
                  <c:v>LPC = 184</c:v>
                </c:pt>
                <c:pt idx="2">
                  <c:v>LPC = 276</c:v>
                </c:pt>
                <c:pt idx="3">
                  <c:v>LPC = 368</c:v>
                </c:pt>
              </c:strCache>
            </c:strRef>
          </c:xVal>
          <c:yVal>
            <c:numRef>
              <c:f>工作表8!$Y$3:$Y$6</c:f>
              <c:numCache>
                <c:formatCode>General</c:formatCode>
                <c:ptCount val="4"/>
                <c:pt idx="0">
                  <c:v>2.0899999999999998E-2</c:v>
                </c:pt>
                <c:pt idx="1">
                  <c:v>2.87E-2</c:v>
                </c:pt>
                <c:pt idx="2">
                  <c:v>3.5999999999999997E-2</c:v>
                </c:pt>
                <c:pt idx="3">
                  <c:v>4.4299999999999999E-2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工作表8!$Z$2</c:f>
              <c:strCache>
                <c:ptCount val="1"/>
                <c:pt idx="0">
                  <c:v>Frame = 46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strRef>
              <c:f>工作表8!$W$3:$W$6</c:f>
              <c:strCache>
                <c:ptCount val="4"/>
                <c:pt idx="0">
                  <c:v>LPC = 92</c:v>
                </c:pt>
                <c:pt idx="1">
                  <c:v>LPC = 184</c:v>
                </c:pt>
                <c:pt idx="2">
                  <c:v>LPC = 276</c:v>
                </c:pt>
                <c:pt idx="3">
                  <c:v>LPC = 368</c:v>
                </c:pt>
              </c:strCache>
            </c:strRef>
          </c:xVal>
          <c:yVal>
            <c:numRef>
              <c:f>工作表8!$Z$3:$Z$6</c:f>
              <c:numCache>
                <c:formatCode>General</c:formatCode>
                <c:ptCount val="4"/>
                <c:pt idx="0">
                  <c:v>2.1999999999999999E-2</c:v>
                </c:pt>
                <c:pt idx="1">
                  <c:v>2.8799999999999999E-2</c:v>
                </c:pt>
                <c:pt idx="2">
                  <c:v>3.6400000000000002E-2</c:v>
                </c:pt>
                <c:pt idx="3">
                  <c:v>4.48E-2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21849552"/>
        <c:axId val="221846832"/>
      </c:scatterChart>
      <c:valAx>
        <c:axId val="221849552"/>
        <c:scaling>
          <c:orientation val="minMax"/>
          <c:max val="4"/>
          <c:min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/>
                  <a:t>LPC coefficients set</a:t>
                </a:r>
                <a:endParaRPr lang="zh-TW" altLang="en-US"/>
              </a:p>
            </c:rich>
          </c:tx>
          <c:layout>
            <c:manualLayout>
              <c:xMode val="edge"/>
              <c:yMode val="edge"/>
              <c:x val="0.43663779527559049"/>
              <c:y val="0.9064581510644502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21846832"/>
        <c:crosses val="autoZero"/>
        <c:crossBetween val="midCat"/>
        <c:majorUnit val="1"/>
      </c:valAx>
      <c:valAx>
        <c:axId val="221846832"/>
        <c:scaling>
          <c:orientation val="minMax"/>
          <c:max val="4.5000000000000012E-2"/>
          <c:min val="1.5000000000000003E-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/>
                  <a:t>Time/Prediction</a:t>
                </a:r>
                <a:r>
                  <a:rPr lang="en-US" altLang="zh-TW" baseline="0"/>
                  <a:t> (second)</a:t>
                </a:r>
                <a:endParaRPr lang="zh-TW" alt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2184955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7326640851199886"/>
          <c:y val="0.5935256306737855"/>
          <c:w val="0.22477290086505494"/>
          <c:h val="0.24295318702896992"/>
        </c:manualLayout>
      </c:layout>
      <c:overlay val="0"/>
      <c:spPr>
        <a:noFill/>
        <a:ln>
          <a:solidFill>
            <a:schemeClr val="tx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solidFill>
      <a:schemeClr val="bg1"/>
    </a:solidFill>
    <a:ln>
      <a:solidFill>
        <a:schemeClr val="tx1"/>
      </a:solidFill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/>
              <a:t>Testing</a:t>
            </a:r>
            <a:r>
              <a:rPr lang="en-US" altLang="zh-TW" baseline="0"/>
              <a:t> set average</a:t>
            </a:r>
            <a:endParaRPr lang="zh-TW" alt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>
        <c:manualLayout>
          <c:layoutTarget val="inner"/>
          <c:xMode val="edge"/>
          <c:yMode val="edge"/>
          <c:x val="0.17499781277340332"/>
          <c:y val="0.17694444444444443"/>
          <c:w val="0.78811329833770782"/>
          <c:h val="0.68287766112569259"/>
        </c:manualLayout>
      </c:layout>
      <c:scatterChart>
        <c:scatterStyle val="lineMarker"/>
        <c:varyColors val="0"/>
        <c:ser>
          <c:idx val="0"/>
          <c:order val="0"/>
          <c:tx>
            <c:strRef>
              <c:f>工作表9!$D$9</c:f>
              <c:strCache>
                <c:ptCount val="1"/>
                <c:pt idx="0">
                  <c:v>Frame = 23</c:v>
                </c:pt>
              </c:strCache>
            </c:strRef>
          </c:tx>
          <c:spPr>
            <a:ln w="19050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F0000"/>
              </a:solidFill>
              <a:ln w="9525">
                <a:solidFill>
                  <a:srgbClr val="FF0000"/>
                </a:solidFill>
              </a:ln>
              <a:effectLst/>
            </c:spPr>
          </c:marker>
          <c:xVal>
            <c:strRef>
              <c:f>工作表9!$C$10:$C$13</c:f>
              <c:strCache>
                <c:ptCount val="4"/>
                <c:pt idx="0">
                  <c:v>LPC = 92</c:v>
                </c:pt>
                <c:pt idx="1">
                  <c:v>LPC = 184</c:v>
                </c:pt>
                <c:pt idx="2">
                  <c:v>LPC = 276</c:v>
                </c:pt>
                <c:pt idx="3">
                  <c:v>LPC = 368</c:v>
                </c:pt>
              </c:strCache>
            </c:strRef>
          </c:xVal>
          <c:yVal>
            <c:numRef>
              <c:f>工作表9!$D$10:$D$13</c:f>
              <c:numCache>
                <c:formatCode>0.00%</c:formatCode>
                <c:ptCount val="4"/>
                <c:pt idx="0">
                  <c:v>0.48249999999999998</c:v>
                </c:pt>
                <c:pt idx="1">
                  <c:v>0.48570000000000002</c:v>
                </c:pt>
                <c:pt idx="2">
                  <c:v>0.51739999999999997</c:v>
                </c:pt>
                <c:pt idx="3">
                  <c:v>0.52600000000000002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工作表9!$E$9</c:f>
              <c:strCache>
                <c:ptCount val="1"/>
                <c:pt idx="0">
                  <c:v>Frame = 31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strRef>
              <c:f>工作表9!$C$10:$C$13</c:f>
              <c:strCache>
                <c:ptCount val="4"/>
                <c:pt idx="0">
                  <c:v>LPC = 92</c:v>
                </c:pt>
                <c:pt idx="1">
                  <c:v>LPC = 184</c:v>
                </c:pt>
                <c:pt idx="2">
                  <c:v>LPC = 276</c:v>
                </c:pt>
                <c:pt idx="3">
                  <c:v>LPC = 368</c:v>
                </c:pt>
              </c:strCache>
            </c:strRef>
          </c:xVal>
          <c:yVal>
            <c:numRef>
              <c:f>工作表9!$E$10:$E$13</c:f>
              <c:numCache>
                <c:formatCode>0.00%</c:formatCode>
                <c:ptCount val="4"/>
                <c:pt idx="0">
                  <c:v>0.49840000000000001</c:v>
                </c:pt>
                <c:pt idx="1">
                  <c:v>0.47620000000000001</c:v>
                </c:pt>
                <c:pt idx="2">
                  <c:v>0.50470000000000004</c:v>
                </c:pt>
                <c:pt idx="3">
                  <c:v>0.52600000000000002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工作表9!$F$9</c:f>
              <c:strCache>
                <c:ptCount val="1"/>
                <c:pt idx="0">
                  <c:v>Frame = 46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strRef>
              <c:f>工作表9!$C$10:$C$13</c:f>
              <c:strCache>
                <c:ptCount val="4"/>
                <c:pt idx="0">
                  <c:v>LPC = 92</c:v>
                </c:pt>
                <c:pt idx="1">
                  <c:v>LPC = 184</c:v>
                </c:pt>
                <c:pt idx="2">
                  <c:v>LPC = 276</c:v>
                </c:pt>
                <c:pt idx="3">
                  <c:v>LPC = 368</c:v>
                </c:pt>
              </c:strCache>
            </c:strRef>
          </c:xVal>
          <c:yVal>
            <c:numRef>
              <c:f>工作表9!$F$10:$F$13</c:f>
              <c:numCache>
                <c:formatCode>0.00%</c:formatCode>
                <c:ptCount val="4"/>
                <c:pt idx="0">
                  <c:v>0.45710000000000001</c:v>
                </c:pt>
                <c:pt idx="1">
                  <c:v>0.47939999999999999</c:v>
                </c:pt>
                <c:pt idx="2">
                  <c:v>0.45400000000000001</c:v>
                </c:pt>
                <c:pt idx="3">
                  <c:v>0.47939999999999999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21852816"/>
        <c:axId val="221854992"/>
      </c:scatterChart>
      <c:valAx>
        <c:axId val="221852816"/>
        <c:scaling>
          <c:orientation val="minMax"/>
          <c:max val="4"/>
          <c:min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/>
                  <a:t>LPC coefficients set</a:t>
                </a:r>
                <a:endParaRPr lang="zh-TW" altLang="en-US"/>
              </a:p>
            </c:rich>
          </c:tx>
          <c:layout>
            <c:manualLayout>
              <c:xMode val="edge"/>
              <c:yMode val="edge"/>
              <c:x val="0.45190857392825901"/>
              <c:y val="0.9203470399533392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21854992"/>
        <c:crosses val="autoZero"/>
        <c:crossBetween val="midCat"/>
        <c:majorUnit val="1"/>
      </c:valAx>
      <c:valAx>
        <c:axId val="2218549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/>
                  <a:t>Accuracy</a:t>
                </a:r>
                <a:endParaRPr lang="zh-TW" alt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0.0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2185281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7259667541557308"/>
          <c:y val="0.18113371245261004"/>
          <c:w val="0.21333208519037525"/>
          <c:h val="0.23885736868244981"/>
        </c:manualLayout>
      </c:layout>
      <c:overlay val="0"/>
      <c:spPr>
        <a:noFill/>
        <a:ln>
          <a:solidFill>
            <a:schemeClr val="tx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solidFill>
      <a:schemeClr val="bg1"/>
    </a:solidFill>
    <a:ln>
      <a:solidFill>
        <a:schemeClr val="tx1"/>
      </a:solidFill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altLang="zh-TW" sz="1800" dirty="0">
                <a:solidFill>
                  <a:schemeClr val="tx1"/>
                </a:solidFill>
              </a:rPr>
              <a:t>Test_Set1</a:t>
            </a:r>
            <a:endParaRPr lang="zh-TW" altLang="en-US" sz="1800" dirty="0">
              <a:solidFill>
                <a:schemeClr val="tx1"/>
              </a:solidFill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>
        <c:manualLayout>
          <c:layoutTarget val="inner"/>
          <c:xMode val="edge"/>
          <c:yMode val="edge"/>
          <c:x val="0.1772338145231846"/>
          <c:y val="0.17171296296296296"/>
          <c:w val="0.78587729658792649"/>
          <c:h val="0.64271580635753855"/>
        </c:manualLayout>
      </c:layout>
      <c:scatterChart>
        <c:scatterStyle val="lineMarker"/>
        <c:varyColors val="0"/>
        <c:ser>
          <c:idx val="0"/>
          <c:order val="0"/>
          <c:tx>
            <c:strRef>
              <c:f>工作表8!$I$2</c:f>
              <c:strCache>
                <c:ptCount val="1"/>
                <c:pt idx="0">
                  <c:v>Frame = 23</c:v>
                </c:pt>
              </c:strCache>
            </c:strRef>
          </c:tx>
          <c:spPr>
            <a:ln w="19050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F0000"/>
              </a:solidFill>
              <a:ln w="9525">
                <a:solidFill>
                  <a:srgbClr val="FF0000"/>
                </a:solidFill>
              </a:ln>
              <a:effectLst/>
            </c:spPr>
          </c:marker>
          <c:xVal>
            <c:strRef>
              <c:f>工作表8!$H$3:$H$6</c:f>
              <c:strCache>
                <c:ptCount val="4"/>
                <c:pt idx="0">
                  <c:v>LPC = 92</c:v>
                </c:pt>
                <c:pt idx="1">
                  <c:v>LPC = 184</c:v>
                </c:pt>
                <c:pt idx="2">
                  <c:v>LPC = 276</c:v>
                </c:pt>
                <c:pt idx="3">
                  <c:v>LPC = 368</c:v>
                </c:pt>
              </c:strCache>
            </c:strRef>
          </c:xVal>
          <c:yVal>
            <c:numRef>
              <c:f>工作表8!$I$3:$I$6</c:f>
              <c:numCache>
                <c:formatCode>0.00%</c:formatCode>
                <c:ptCount val="4"/>
                <c:pt idx="0">
                  <c:v>0.78100000000000003</c:v>
                </c:pt>
                <c:pt idx="1">
                  <c:v>0.83809999999999996</c:v>
                </c:pt>
                <c:pt idx="2">
                  <c:v>0.8952</c:v>
                </c:pt>
                <c:pt idx="3">
                  <c:v>0.9143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工作表8!$J$2</c:f>
              <c:strCache>
                <c:ptCount val="1"/>
                <c:pt idx="0">
                  <c:v>Frame = 31</c:v>
                </c:pt>
              </c:strCache>
            </c:strRef>
          </c:tx>
          <c:spPr>
            <a:ln w="1905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tx1"/>
              </a:solidFill>
              <a:ln w="9525">
                <a:solidFill>
                  <a:schemeClr val="tx1"/>
                </a:solidFill>
              </a:ln>
              <a:effectLst/>
            </c:spPr>
          </c:marker>
          <c:xVal>
            <c:strRef>
              <c:f>工作表8!$H$3:$H$6</c:f>
              <c:strCache>
                <c:ptCount val="4"/>
                <c:pt idx="0">
                  <c:v>LPC = 92</c:v>
                </c:pt>
                <c:pt idx="1">
                  <c:v>LPC = 184</c:v>
                </c:pt>
                <c:pt idx="2">
                  <c:v>LPC = 276</c:v>
                </c:pt>
                <c:pt idx="3">
                  <c:v>LPC = 368</c:v>
                </c:pt>
              </c:strCache>
            </c:strRef>
          </c:xVal>
          <c:yVal>
            <c:numRef>
              <c:f>工作表8!$J$3:$J$6</c:f>
              <c:numCache>
                <c:formatCode>0.00%</c:formatCode>
                <c:ptCount val="4"/>
                <c:pt idx="0">
                  <c:v>0.8286</c:v>
                </c:pt>
                <c:pt idx="1">
                  <c:v>0.84760000000000002</c:v>
                </c:pt>
                <c:pt idx="2">
                  <c:v>0.88570000000000004</c:v>
                </c:pt>
                <c:pt idx="3">
                  <c:v>0.88570000000000004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工作表8!$K$2</c:f>
              <c:strCache>
                <c:ptCount val="1"/>
                <c:pt idx="0">
                  <c:v>Frame = 46</c:v>
                </c:pt>
              </c:strCache>
            </c:strRef>
          </c:tx>
          <c:spPr>
            <a:ln w="19050" cap="rnd">
              <a:solidFill>
                <a:schemeClr val="accent5">
                  <a:alpha val="98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strRef>
              <c:f>工作表8!$H$3:$H$6</c:f>
              <c:strCache>
                <c:ptCount val="4"/>
                <c:pt idx="0">
                  <c:v>LPC = 92</c:v>
                </c:pt>
                <c:pt idx="1">
                  <c:v>LPC = 184</c:v>
                </c:pt>
                <c:pt idx="2">
                  <c:v>LPC = 276</c:v>
                </c:pt>
                <c:pt idx="3">
                  <c:v>LPC = 368</c:v>
                </c:pt>
              </c:strCache>
            </c:strRef>
          </c:xVal>
          <c:yVal>
            <c:numRef>
              <c:f>工作表8!$K$3:$K$6</c:f>
              <c:numCache>
                <c:formatCode>0.00%</c:formatCode>
                <c:ptCount val="4"/>
                <c:pt idx="0">
                  <c:v>0.79049999999999998</c:v>
                </c:pt>
                <c:pt idx="1">
                  <c:v>0.83809999999999996</c:v>
                </c:pt>
                <c:pt idx="2">
                  <c:v>0.81899999999999995</c:v>
                </c:pt>
                <c:pt idx="3">
                  <c:v>0.88570000000000004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21853904"/>
        <c:axId val="221847376"/>
      </c:scatterChart>
      <c:valAx>
        <c:axId val="221853904"/>
        <c:scaling>
          <c:orientation val="minMax"/>
          <c:max val="4"/>
          <c:min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 sz="1200" dirty="0">
                    <a:solidFill>
                      <a:schemeClr val="tx1"/>
                    </a:solidFill>
                  </a:rPr>
                  <a:t>LPC coefficient set</a:t>
                </a:r>
                <a:endParaRPr lang="zh-TW" altLang="en-US" sz="1200" dirty="0">
                  <a:solidFill>
                    <a:schemeClr val="tx1"/>
                  </a:solidFill>
                </a:endParaRPr>
              </a:p>
            </c:rich>
          </c:tx>
          <c:layout>
            <c:manualLayout>
              <c:xMode val="edge"/>
              <c:yMode val="edge"/>
              <c:x val="0.4129161999351712"/>
              <c:y val="0.9260319481898785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21847376"/>
        <c:crosses val="autoZero"/>
        <c:crossBetween val="midCat"/>
        <c:majorUnit val="1"/>
      </c:valAx>
      <c:valAx>
        <c:axId val="2218473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 sz="1200">
                    <a:solidFill>
                      <a:schemeClr val="tx1"/>
                    </a:solidFill>
                  </a:rPr>
                  <a:t>Accuracy</a:t>
                </a:r>
                <a:endParaRPr lang="zh-TW" altLang="en-US" sz="1200">
                  <a:solidFill>
                    <a:schemeClr val="tx1"/>
                  </a:solidFill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0.0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2185390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>
      <a:solidFill>
        <a:schemeClr val="tx1"/>
      </a:solidFill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altLang="zh-TW" sz="1800" dirty="0">
                <a:solidFill>
                  <a:schemeClr val="tx1"/>
                </a:solidFill>
              </a:rPr>
              <a:t>Test_Set2</a:t>
            </a:r>
            <a:endParaRPr lang="zh-TW" altLang="en-US" sz="1800" dirty="0">
              <a:solidFill>
                <a:schemeClr val="tx1"/>
              </a:solidFill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>
        <c:manualLayout>
          <c:layoutTarget val="inner"/>
          <c:xMode val="edge"/>
          <c:yMode val="edge"/>
          <c:x val="0.17499781277340332"/>
          <c:y val="0.17171296296296296"/>
          <c:w val="0.78811329833770782"/>
          <c:h val="0.66033136482939625"/>
        </c:manualLayout>
      </c:layout>
      <c:scatterChart>
        <c:scatterStyle val="lineMarker"/>
        <c:varyColors val="0"/>
        <c:ser>
          <c:idx val="0"/>
          <c:order val="0"/>
          <c:tx>
            <c:strRef>
              <c:f>工作表8!$N$2</c:f>
              <c:strCache>
                <c:ptCount val="1"/>
                <c:pt idx="0">
                  <c:v>Frame = 23</c:v>
                </c:pt>
              </c:strCache>
            </c:strRef>
          </c:tx>
          <c:spPr>
            <a:ln w="19050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F0000"/>
              </a:solidFill>
              <a:ln w="9525">
                <a:solidFill>
                  <a:srgbClr val="FF0000"/>
                </a:solidFill>
              </a:ln>
              <a:effectLst/>
            </c:spPr>
          </c:marker>
          <c:xVal>
            <c:strRef>
              <c:f>工作表8!$M$3:$M$6</c:f>
              <c:strCache>
                <c:ptCount val="4"/>
                <c:pt idx="0">
                  <c:v>LPC = 92</c:v>
                </c:pt>
                <c:pt idx="1">
                  <c:v>LPC = 184</c:v>
                </c:pt>
                <c:pt idx="2">
                  <c:v>LPC = 276</c:v>
                </c:pt>
                <c:pt idx="3">
                  <c:v>LPC = 368</c:v>
                </c:pt>
              </c:strCache>
            </c:strRef>
          </c:xVal>
          <c:yVal>
            <c:numRef>
              <c:f>工作表8!$N$3:$N$6</c:f>
              <c:numCache>
                <c:formatCode>0.00%</c:formatCode>
                <c:ptCount val="4"/>
                <c:pt idx="0">
                  <c:v>0.4476</c:v>
                </c:pt>
                <c:pt idx="1">
                  <c:v>0.38100000000000001</c:v>
                </c:pt>
                <c:pt idx="2">
                  <c:v>0.41899999999999998</c:v>
                </c:pt>
                <c:pt idx="3">
                  <c:v>0.42859999999999998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工作表8!$O$2</c:f>
              <c:strCache>
                <c:ptCount val="1"/>
                <c:pt idx="0">
                  <c:v>Frame = 31</c:v>
                </c:pt>
              </c:strCache>
            </c:strRef>
          </c:tx>
          <c:spPr>
            <a:ln w="1905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tx1">
                  <a:alpha val="91000"/>
                </a:schemeClr>
              </a:solidFill>
              <a:ln w="9525">
                <a:solidFill>
                  <a:schemeClr val="tx1"/>
                </a:solidFill>
              </a:ln>
              <a:effectLst/>
            </c:spPr>
          </c:marker>
          <c:xVal>
            <c:strRef>
              <c:f>工作表8!$M$3:$M$6</c:f>
              <c:strCache>
                <c:ptCount val="4"/>
                <c:pt idx="0">
                  <c:v>LPC = 92</c:v>
                </c:pt>
                <c:pt idx="1">
                  <c:v>LPC = 184</c:v>
                </c:pt>
                <c:pt idx="2">
                  <c:v>LPC = 276</c:v>
                </c:pt>
                <c:pt idx="3">
                  <c:v>LPC = 368</c:v>
                </c:pt>
              </c:strCache>
            </c:strRef>
          </c:xVal>
          <c:yVal>
            <c:numRef>
              <c:f>工作表8!$O$3:$O$6</c:f>
              <c:numCache>
                <c:formatCode>0.00%</c:formatCode>
                <c:ptCount val="4"/>
                <c:pt idx="0">
                  <c:v>0.43809999999999999</c:v>
                </c:pt>
                <c:pt idx="1">
                  <c:v>0.32379999999999998</c:v>
                </c:pt>
                <c:pt idx="2">
                  <c:v>0.40949999999999998</c:v>
                </c:pt>
                <c:pt idx="3">
                  <c:v>0.4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工作表8!$P$2</c:f>
              <c:strCache>
                <c:ptCount val="1"/>
                <c:pt idx="0">
                  <c:v>Frame = 46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strRef>
              <c:f>工作表8!$M$3:$M$6</c:f>
              <c:strCache>
                <c:ptCount val="4"/>
                <c:pt idx="0">
                  <c:v>LPC = 92</c:v>
                </c:pt>
                <c:pt idx="1">
                  <c:v>LPC = 184</c:v>
                </c:pt>
                <c:pt idx="2">
                  <c:v>LPC = 276</c:v>
                </c:pt>
                <c:pt idx="3">
                  <c:v>LPC = 368</c:v>
                </c:pt>
              </c:strCache>
            </c:strRef>
          </c:xVal>
          <c:yVal>
            <c:numRef>
              <c:f>工作表8!$P$3:$P$6</c:f>
              <c:numCache>
                <c:formatCode>0.00%</c:formatCode>
                <c:ptCount val="4"/>
                <c:pt idx="0">
                  <c:v>0.37140000000000001</c:v>
                </c:pt>
                <c:pt idx="1">
                  <c:v>0.42859999999999998</c:v>
                </c:pt>
                <c:pt idx="2">
                  <c:v>0.35239999999999999</c:v>
                </c:pt>
                <c:pt idx="3">
                  <c:v>0.35239999999999999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21852272"/>
        <c:axId val="221847920"/>
      </c:scatterChart>
      <c:valAx>
        <c:axId val="221852272"/>
        <c:scaling>
          <c:orientation val="minMax"/>
          <c:max val="4"/>
          <c:min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 sz="1200">
                    <a:solidFill>
                      <a:schemeClr val="tx1"/>
                    </a:solidFill>
                  </a:rPr>
                  <a:t>LPC coefficients set</a:t>
                </a:r>
                <a:endParaRPr lang="zh-TW" altLang="en-US" sz="1200">
                  <a:solidFill>
                    <a:schemeClr val="tx1"/>
                  </a:solidFill>
                </a:endParaRPr>
              </a:p>
            </c:rich>
          </c:tx>
          <c:layout>
            <c:manualLayout>
              <c:xMode val="edge"/>
              <c:yMode val="edge"/>
              <c:x val="0.41450647651553502"/>
              <c:y val="0.9281954023350320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21847920"/>
        <c:crosses val="autoZero"/>
        <c:crossBetween val="midCat"/>
        <c:majorUnit val="1"/>
      </c:valAx>
      <c:valAx>
        <c:axId val="221847920"/>
        <c:scaling>
          <c:orientation val="minMax"/>
          <c:min val="0.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 sz="1200">
                    <a:solidFill>
                      <a:schemeClr val="tx1"/>
                    </a:solidFill>
                  </a:rPr>
                  <a:t>Accuracy</a:t>
                </a:r>
                <a:endParaRPr lang="zh-TW" altLang="en-US" sz="1200">
                  <a:solidFill>
                    <a:schemeClr val="tx1"/>
                  </a:solidFill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0.0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2185227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>
      <a:solidFill>
        <a:schemeClr val="tx1"/>
      </a:solidFill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6772BC-7396-4BAE-A7AD-85E7B0A33276}" type="datetimeFigureOut">
              <a:rPr lang="zh-TW" altLang="en-US" smtClean="0"/>
              <a:t>2019/1/9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7DF46D-BEDB-4A1A-A0E4-D1F9B46372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96260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DF46D-BEDB-4A1A-A0E4-D1F9B4637246}" type="slidenum">
              <a:rPr lang="zh-TW" altLang="en-US" smtClean="0"/>
              <a:t>62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89240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0E45B-39B1-4D51-84C5-8CE5FE1B6F99}" type="datetimeFigureOut">
              <a:rPr lang="zh-TW" altLang="en-US" smtClean="0"/>
              <a:t>2019/1/9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3FBCA-8BD4-49AF-A1D6-A72B7CECC9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7504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0E45B-39B1-4D51-84C5-8CE5FE1B6F99}" type="datetimeFigureOut">
              <a:rPr lang="zh-TW" altLang="en-US" smtClean="0"/>
              <a:t>2019/1/9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3FBCA-8BD4-49AF-A1D6-A72B7CECC9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33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0E45B-39B1-4D51-84C5-8CE5FE1B6F99}" type="datetimeFigureOut">
              <a:rPr lang="zh-TW" altLang="en-US" smtClean="0"/>
              <a:t>2019/1/9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3FBCA-8BD4-49AF-A1D6-A72B7CECC94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066288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0E45B-39B1-4D51-84C5-8CE5FE1B6F99}" type="datetimeFigureOut">
              <a:rPr lang="zh-TW" altLang="en-US" smtClean="0"/>
              <a:t>2019/1/9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3FBCA-8BD4-49AF-A1D6-A72B7CECC9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36775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0E45B-39B1-4D51-84C5-8CE5FE1B6F99}" type="datetimeFigureOut">
              <a:rPr lang="zh-TW" altLang="en-US" smtClean="0"/>
              <a:t>2019/1/9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3FBCA-8BD4-49AF-A1D6-A72B7CECC94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02673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0E45B-39B1-4D51-84C5-8CE5FE1B6F99}" type="datetimeFigureOut">
              <a:rPr lang="zh-TW" altLang="en-US" smtClean="0"/>
              <a:t>2019/1/9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3FBCA-8BD4-49AF-A1D6-A72B7CECC9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27519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0E45B-39B1-4D51-84C5-8CE5FE1B6F99}" type="datetimeFigureOut">
              <a:rPr lang="zh-TW" altLang="en-US" smtClean="0"/>
              <a:t>2019/1/9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3FBCA-8BD4-49AF-A1D6-A72B7CECC9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39619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0E45B-39B1-4D51-84C5-8CE5FE1B6F99}" type="datetimeFigureOut">
              <a:rPr lang="zh-TW" altLang="en-US" smtClean="0"/>
              <a:t>2019/1/9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3FBCA-8BD4-49AF-A1D6-A72B7CECC9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111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0E45B-39B1-4D51-84C5-8CE5FE1B6F99}" type="datetimeFigureOut">
              <a:rPr lang="zh-TW" altLang="en-US" smtClean="0"/>
              <a:t>2019/1/9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3FBCA-8BD4-49AF-A1D6-A72B7CECC9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8150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0E45B-39B1-4D51-84C5-8CE5FE1B6F99}" type="datetimeFigureOut">
              <a:rPr lang="zh-TW" altLang="en-US" smtClean="0"/>
              <a:t>2019/1/9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3FBCA-8BD4-49AF-A1D6-A72B7CECC9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0795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0E45B-39B1-4D51-84C5-8CE5FE1B6F99}" type="datetimeFigureOut">
              <a:rPr lang="zh-TW" altLang="en-US" smtClean="0"/>
              <a:t>2019/1/9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3FBCA-8BD4-49AF-A1D6-A72B7CECC9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6971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0E45B-39B1-4D51-84C5-8CE5FE1B6F99}" type="datetimeFigureOut">
              <a:rPr lang="zh-TW" altLang="en-US" smtClean="0"/>
              <a:t>2019/1/9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3FBCA-8BD4-49AF-A1D6-A72B7CECC9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5385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0E45B-39B1-4D51-84C5-8CE5FE1B6F99}" type="datetimeFigureOut">
              <a:rPr lang="zh-TW" altLang="en-US" smtClean="0"/>
              <a:t>2019/1/9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3FBCA-8BD4-49AF-A1D6-A72B7CECC9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1626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0E45B-39B1-4D51-84C5-8CE5FE1B6F99}" type="datetimeFigureOut">
              <a:rPr lang="zh-TW" altLang="en-US" smtClean="0"/>
              <a:t>2019/1/9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3FBCA-8BD4-49AF-A1D6-A72B7CECC9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6108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0E45B-39B1-4D51-84C5-8CE5FE1B6F99}" type="datetimeFigureOut">
              <a:rPr lang="zh-TW" altLang="en-US" smtClean="0"/>
              <a:t>2019/1/9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3FBCA-8BD4-49AF-A1D6-A72B7CECC9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5943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3FBCA-8BD4-49AF-A1D6-A72B7CECC94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0E45B-39B1-4D51-84C5-8CE5FE1B6F99}" type="datetimeFigureOut">
              <a:rPr lang="zh-TW" altLang="en-US" smtClean="0"/>
              <a:t>2019/1/9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1595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C0E45B-39B1-4D51-84C5-8CE5FE1B6F99}" type="datetimeFigureOut">
              <a:rPr lang="zh-TW" altLang="en-US" smtClean="0"/>
              <a:t>2019/1/9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153FBCA-8BD4-49AF-A1D6-A72B7CECC9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985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1" r:id="rId1"/>
    <p:sldLayoutId id="2147483852" r:id="rId2"/>
    <p:sldLayoutId id="2147483853" r:id="rId3"/>
    <p:sldLayoutId id="2147483854" r:id="rId4"/>
    <p:sldLayoutId id="2147483855" r:id="rId5"/>
    <p:sldLayoutId id="2147483856" r:id="rId6"/>
    <p:sldLayoutId id="2147483857" r:id="rId7"/>
    <p:sldLayoutId id="2147483858" r:id="rId8"/>
    <p:sldLayoutId id="2147483859" r:id="rId9"/>
    <p:sldLayoutId id="2147483860" r:id="rId10"/>
    <p:sldLayoutId id="2147483861" r:id="rId11"/>
    <p:sldLayoutId id="2147483862" r:id="rId12"/>
    <p:sldLayoutId id="2147483863" r:id="rId13"/>
    <p:sldLayoutId id="2147483864" r:id="rId14"/>
    <p:sldLayoutId id="2147483865" r:id="rId15"/>
    <p:sldLayoutId id="214748386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0.png"/><Relationship Id="rId4" Type="http://schemas.openxmlformats.org/officeDocument/2006/relationships/image" Target="../media/image41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7.xml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3.xml"/><Relationship Id="rId3" Type="http://schemas.openxmlformats.org/officeDocument/2006/relationships/chart" Target="../charts/chart8.xml"/><Relationship Id="rId7" Type="http://schemas.openxmlformats.org/officeDocument/2006/relationships/chart" Target="../charts/chart1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11.xml"/><Relationship Id="rId5" Type="http://schemas.openxmlformats.org/officeDocument/2006/relationships/chart" Target="../charts/chart10.xml"/><Relationship Id="rId4" Type="http://schemas.openxmlformats.org/officeDocument/2006/relationships/chart" Target="../charts/chart9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5.xml"/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Lightweight Speech Recognition for </a:t>
            </a:r>
            <a:r>
              <a:rPr lang="en-US" altLang="zh-TW" dirty="0" err="1" smtClean="0"/>
              <a:t>mTDS</a:t>
            </a:r>
            <a:r>
              <a:rPr lang="en-US" altLang="zh-TW" dirty="0" smtClean="0"/>
              <a:t> 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07067" y="4432970"/>
            <a:ext cx="7766936" cy="1096899"/>
          </a:xfrm>
        </p:spPr>
        <p:txBody>
          <a:bodyPr/>
          <a:lstStyle/>
          <a:p>
            <a:r>
              <a:rPr lang="en-US" altLang="zh-TW" dirty="0" smtClean="0"/>
              <a:t>Yung-An Hsieh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4664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Frame-level features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9149054" cy="3880773"/>
          </a:xfrm>
        </p:spPr>
        <p:txBody>
          <a:bodyPr>
            <a:normAutofit/>
          </a:bodyPr>
          <a:lstStyle/>
          <a:p>
            <a:r>
              <a:rPr lang="en-US" altLang="zh-TW" sz="2000" dirty="0" smtClean="0"/>
              <a:t>Volume - Silence </a:t>
            </a:r>
            <a:r>
              <a:rPr lang="en-US" altLang="zh-TW" sz="2000" dirty="0"/>
              <a:t>detection</a:t>
            </a:r>
            <a:endParaRPr lang="en-US" altLang="zh-TW" sz="2000" dirty="0" smtClean="0"/>
          </a:p>
          <a:p>
            <a:r>
              <a:rPr lang="en-US" altLang="zh-TW" sz="2000" dirty="0" smtClean="0"/>
              <a:t>Zero-Crossing Rate – Unvoiced Speech detection</a:t>
            </a:r>
          </a:p>
          <a:p>
            <a:r>
              <a:rPr lang="en-US" altLang="zh-TW" sz="2000" dirty="0" smtClean="0"/>
              <a:t>Pitch - Long-term variation (over more than one phoneme)</a:t>
            </a:r>
          </a:p>
          <a:p>
            <a:r>
              <a:rPr lang="en-US" altLang="zh-TW" sz="2000" b="1" dirty="0">
                <a:solidFill>
                  <a:srgbClr val="FF0000"/>
                </a:solidFill>
              </a:rPr>
              <a:t>Linear Predicative Code (LPC</a:t>
            </a:r>
            <a:r>
              <a:rPr lang="en-US" altLang="zh-TW" sz="2000" b="1" dirty="0" smtClean="0">
                <a:solidFill>
                  <a:srgbClr val="FF0000"/>
                </a:solidFill>
              </a:rPr>
              <a:t>)</a:t>
            </a:r>
          </a:p>
          <a:p>
            <a:r>
              <a:rPr lang="en-US" altLang="zh-TW" sz="2000" dirty="0" smtClean="0"/>
              <a:t>Spectral Features – e.g. </a:t>
            </a:r>
            <a:r>
              <a:rPr lang="en-US" altLang="zh-TW" sz="2000" dirty="0"/>
              <a:t>Mel-frequency cepstral coefficients (MFCC)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954451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smtClean="0"/>
              <a:t>Introduction</a:t>
            </a:r>
          </a:p>
          <a:p>
            <a:r>
              <a:rPr lang="en-US" altLang="zh-TW" sz="3200" dirty="0" smtClean="0">
                <a:solidFill>
                  <a:schemeClr val="accent2"/>
                </a:solidFill>
              </a:rPr>
              <a:t>Speech Recognition Framework</a:t>
            </a:r>
          </a:p>
          <a:p>
            <a:r>
              <a:rPr lang="en-US" altLang="zh-TW" sz="2400" dirty="0" smtClean="0"/>
              <a:t>Testing and Modification</a:t>
            </a:r>
          </a:p>
          <a:p>
            <a:r>
              <a:rPr lang="en-US" altLang="zh-TW" sz="2400" dirty="0"/>
              <a:t>Demonstration</a:t>
            </a:r>
          </a:p>
          <a:p>
            <a:endParaRPr lang="en-US" altLang="zh-TW" sz="2400" dirty="0" smtClean="0"/>
          </a:p>
        </p:txBody>
      </p:sp>
    </p:spTree>
    <p:extLst>
      <p:ext uri="{BB962C8B-B14F-4D97-AF65-F5344CB8AC3E}">
        <p14:creationId xmlns:p14="http://schemas.microsoft.com/office/powerpoint/2010/main" val="3268252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Framework</a:t>
            </a:r>
            <a:endParaRPr lang="zh-TW" altLang="en-US" dirty="0"/>
          </a:p>
        </p:txBody>
      </p:sp>
      <p:sp>
        <p:nvSpPr>
          <p:cNvPr id="4" name="圓角矩形 3"/>
          <p:cNvSpPr/>
          <p:nvPr/>
        </p:nvSpPr>
        <p:spPr>
          <a:xfrm>
            <a:off x="1573473" y="2630406"/>
            <a:ext cx="1514902" cy="117370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560129" y="2536515"/>
            <a:ext cx="1132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Speech Signal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1819134" y="2894093"/>
            <a:ext cx="12692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Low-pass Filter</a:t>
            </a:r>
            <a:endParaRPr lang="zh-TW" altLang="en-US" dirty="0"/>
          </a:p>
        </p:txBody>
      </p:sp>
      <p:sp>
        <p:nvSpPr>
          <p:cNvPr id="11" name="圓角矩形 10"/>
          <p:cNvSpPr/>
          <p:nvPr/>
        </p:nvSpPr>
        <p:spPr>
          <a:xfrm>
            <a:off x="5618895" y="2628051"/>
            <a:ext cx="1440977" cy="117370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5871378" y="2884742"/>
            <a:ext cx="1023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Signal Framing</a:t>
            </a:r>
            <a:endParaRPr lang="zh-TW" altLang="en-US" dirty="0"/>
          </a:p>
        </p:txBody>
      </p:sp>
      <p:cxnSp>
        <p:nvCxnSpPr>
          <p:cNvPr id="14" name="直線單箭頭接點 13"/>
          <p:cNvCxnSpPr>
            <a:stCxn id="4" idx="3"/>
          </p:cNvCxnSpPr>
          <p:nvPr/>
        </p:nvCxnSpPr>
        <p:spPr>
          <a:xfrm flipV="1">
            <a:off x="3088375" y="3217256"/>
            <a:ext cx="494732" cy="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圓角矩形 15"/>
          <p:cNvSpPr/>
          <p:nvPr/>
        </p:nvSpPr>
        <p:spPr>
          <a:xfrm>
            <a:off x="3887618" y="4806630"/>
            <a:ext cx="1583140" cy="117370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/>
          <p:cNvSpPr txBox="1"/>
          <p:nvPr/>
        </p:nvSpPr>
        <p:spPr>
          <a:xfrm>
            <a:off x="4033194" y="5063321"/>
            <a:ext cx="14375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LPC Coefficients</a:t>
            </a:r>
            <a:endParaRPr lang="zh-TW" altLang="en-US" dirty="0"/>
          </a:p>
        </p:txBody>
      </p:sp>
      <p:sp>
        <p:nvSpPr>
          <p:cNvPr id="19" name="圓角矩形 18"/>
          <p:cNvSpPr/>
          <p:nvPr/>
        </p:nvSpPr>
        <p:spPr>
          <a:xfrm>
            <a:off x="6180443" y="4827275"/>
            <a:ext cx="1429033" cy="117370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文字方塊 19"/>
          <p:cNvSpPr txBox="1"/>
          <p:nvPr/>
        </p:nvSpPr>
        <p:spPr>
          <a:xfrm>
            <a:off x="6404492" y="5090962"/>
            <a:ext cx="13033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SVM</a:t>
            </a:r>
          </a:p>
          <a:p>
            <a:r>
              <a:rPr lang="en-US" altLang="zh-TW" dirty="0" smtClean="0"/>
              <a:t>Training</a:t>
            </a:r>
            <a:endParaRPr lang="zh-TW" altLang="en-US" dirty="0"/>
          </a:p>
        </p:txBody>
      </p:sp>
      <p:cxnSp>
        <p:nvCxnSpPr>
          <p:cNvPr id="21" name="直線單箭頭接點 20"/>
          <p:cNvCxnSpPr/>
          <p:nvPr/>
        </p:nvCxnSpPr>
        <p:spPr>
          <a:xfrm flipV="1">
            <a:off x="5470759" y="5395839"/>
            <a:ext cx="709684" cy="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/>
          <p:cNvSpPr txBox="1"/>
          <p:nvPr/>
        </p:nvSpPr>
        <p:spPr>
          <a:xfrm>
            <a:off x="7806231" y="4998748"/>
            <a:ext cx="1132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Testing</a:t>
            </a:r>
            <a:endParaRPr lang="zh-TW" altLang="en-US" dirty="0"/>
          </a:p>
        </p:txBody>
      </p:sp>
      <p:cxnSp>
        <p:nvCxnSpPr>
          <p:cNvPr id="25" name="直線單箭頭接點 24"/>
          <p:cNvCxnSpPr/>
          <p:nvPr/>
        </p:nvCxnSpPr>
        <p:spPr>
          <a:xfrm>
            <a:off x="1074190" y="3207908"/>
            <a:ext cx="50496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/>
          <p:nvPr/>
        </p:nvCxnSpPr>
        <p:spPr>
          <a:xfrm>
            <a:off x="7609476" y="5395839"/>
            <a:ext cx="6414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/>
          <p:nvPr/>
        </p:nvCxnSpPr>
        <p:spPr>
          <a:xfrm>
            <a:off x="5098009" y="3217255"/>
            <a:ext cx="50496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圓角矩形 31"/>
          <p:cNvSpPr/>
          <p:nvPr/>
        </p:nvSpPr>
        <p:spPr>
          <a:xfrm>
            <a:off x="3583107" y="2630402"/>
            <a:ext cx="1514902" cy="117370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文字方塊 32"/>
          <p:cNvSpPr txBox="1"/>
          <p:nvPr/>
        </p:nvSpPr>
        <p:spPr>
          <a:xfrm>
            <a:off x="3781000" y="2894089"/>
            <a:ext cx="1301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Speech Extracting</a:t>
            </a:r>
            <a:endParaRPr lang="zh-TW" altLang="en-US" dirty="0"/>
          </a:p>
        </p:txBody>
      </p:sp>
      <p:cxnSp>
        <p:nvCxnSpPr>
          <p:cNvPr id="5" name="肘形接點 4"/>
          <p:cNvCxnSpPr>
            <a:stCxn id="11" idx="2"/>
            <a:endCxn id="16" idx="0"/>
          </p:cNvCxnSpPr>
          <p:nvPr/>
        </p:nvCxnSpPr>
        <p:spPr>
          <a:xfrm rot="5400000">
            <a:off x="5006850" y="3474096"/>
            <a:ext cx="1004872" cy="166019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5262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7" name="圓角矩形 36"/>
          <p:cNvSpPr/>
          <p:nvPr/>
        </p:nvSpPr>
        <p:spPr>
          <a:xfrm>
            <a:off x="1573473" y="2630406"/>
            <a:ext cx="1514902" cy="117370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文字方塊 37"/>
          <p:cNvSpPr txBox="1"/>
          <p:nvPr/>
        </p:nvSpPr>
        <p:spPr>
          <a:xfrm>
            <a:off x="560129" y="2536515"/>
            <a:ext cx="1132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Speech Signal</a:t>
            </a:r>
            <a:endParaRPr lang="zh-TW" altLang="en-US" dirty="0"/>
          </a:p>
        </p:txBody>
      </p:sp>
      <p:sp>
        <p:nvSpPr>
          <p:cNvPr id="39" name="文字方塊 38"/>
          <p:cNvSpPr txBox="1"/>
          <p:nvPr/>
        </p:nvSpPr>
        <p:spPr>
          <a:xfrm>
            <a:off x="1819134" y="2894093"/>
            <a:ext cx="12692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Low-pass Filter</a:t>
            </a:r>
            <a:endParaRPr lang="zh-TW" altLang="en-US" dirty="0"/>
          </a:p>
        </p:txBody>
      </p:sp>
      <p:sp>
        <p:nvSpPr>
          <p:cNvPr id="40" name="圓角矩形 39"/>
          <p:cNvSpPr/>
          <p:nvPr/>
        </p:nvSpPr>
        <p:spPr>
          <a:xfrm>
            <a:off x="5618895" y="2628051"/>
            <a:ext cx="1440977" cy="117370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文字方塊 40"/>
          <p:cNvSpPr txBox="1"/>
          <p:nvPr/>
        </p:nvSpPr>
        <p:spPr>
          <a:xfrm>
            <a:off x="5871378" y="2884742"/>
            <a:ext cx="1023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Signal Framing</a:t>
            </a:r>
            <a:endParaRPr lang="zh-TW" altLang="en-US" dirty="0"/>
          </a:p>
        </p:txBody>
      </p:sp>
      <p:cxnSp>
        <p:nvCxnSpPr>
          <p:cNvPr id="42" name="直線單箭頭接點 41"/>
          <p:cNvCxnSpPr>
            <a:stCxn id="37" idx="3"/>
          </p:cNvCxnSpPr>
          <p:nvPr/>
        </p:nvCxnSpPr>
        <p:spPr>
          <a:xfrm flipV="1">
            <a:off x="3088375" y="3217256"/>
            <a:ext cx="494732" cy="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圓角矩形 42"/>
          <p:cNvSpPr/>
          <p:nvPr/>
        </p:nvSpPr>
        <p:spPr>
          <a:xfrm>
            <a:off x="3887618" y="4806630"/>
            <a:ext cx="1583140" cy="117370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文字方塊 43"/>
          <p:cNvSpPr txBox="1"/>
          <p:nvPr/>
        </p:nvSpPr>
        <p:spPr>
          <a:xfrm>
            <a:off x="4033194" y="5063321"/>
            <a:ext cx="14375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LPC Coefficients</a:t>
            </a:r>
            <a:endParaRPr lang="zh-TW" altLang="en-US" dirty="0"/>
          </a:p>
        </p:txBody>
      </p:sp>
      <p:sp>
        <p:nvSpPr>
          <p:cNvPr id="45" name="圓角矩形 44"/>
          <p:cNvSpPr/>
          <p:nvPr/>
        </p:nvSpPr>
        <p:spPr>
          <a:xfrm>
            <a:off x="6180443" y="4827275"/>
            <a:ext cx="1429033" cy="117370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7" name="直線單箭頭接點 46"/>
          <p:cNvCxnSpPr/>
          <p:nvPr/>
        </p:nvCxnSpPr>
        <p:spPr>
          <a:xfrm flipV="1">
            <a:off x="5470759" y="5395839"/>
            <a:ext cx="709684" cy="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字方塊 47"/>
          <p:cNvSpPr txBox="1"/>
          <p:nvPr/>
        </p:nvSpPr>
        <p:spPr>
          <a:xfrm>
            <a:off x="7806231" y="4998748"/>
            <a:ext cx="1132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Testing</a:t>
            </a:r>
            <a:endParaRPr lang="zh-TW" altLang="en-US" dirty="0"/>
          </a:p>
        </p:txBody>
      </p:sp>
      <p:cxnSp>
        <p:nvCxnSpPr>
          <p:cNvPr id="49" name="直線單箭頭接點 48"/>
          <p:cNvCxnSpPr/>
          <p:nvPr/>
        </p:nvCxnSpPr>
        <p:spPr>
          <a:xfrm>
            <a:off x="1074190" y="3207908"/>
            <a:ext cx="50496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/>
          <p:cNvCxnSpPr/>
          <p:nvPr/>
        </p:nvCxnSpPr>
        <p:spPr>
          <a:xfrm>
            <a:off x="7609476" y="5395839"/>
            <a:ext cx="6414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/>
          <p:cNvCxnSpPr/>
          <p:nvPr/>
        </p:nvCxnSpPr>
        <p:spPr>
          <a:xfrm>
            <a:off x="5098009" y="3217255"/>
            <a:ext cx="50496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圓角矩形 51"/>
          <p:cNvSpPr/>
          <p:nvPr/>
        </p:nvSpPr>
        <p:spPr>
          <a:xfrm>
            <a:off x="3583107" y="2630402"/>
            <a:ext cx="1514902" cy="117370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文字方塊 52"/>
          <p:cNvSpPr txBox="1"/>
          <p:nvPr/>
        </p:nvSpPr>
        <p:spPr>
          <a:xfrm>
            <a:off x="3781000" y="2894089"/>
            <a:ext cx="1301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Speech Extracting</a:t>
            </a:r>
            <a:endParaRPr lang="zh-TW" altLang="en-US" dirty="0"/>
          </a:p>
        </p:txBody>
      </p:sp>
      <p:cxnSp>
        <p:nvCxnSpPr>
          <p:cNvPr id="54" name="肘形接點 53"/>
          <p:cNvCxnSpPr>
            <a:stCxn id="40" idx="2"/>
            <a:endCxn id="43" idx="0"/>
          </p:cNvCxnSpPr>
          <p:nvPr/>
        </p:nvCxnSpPr>
        <p:spPr>
          <a:xfrm rot="5400000">
            <a:off x="5006850" y="3474096"/>
            <a:ext cx="1004872" cy="166019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6404492" y="5090962"/>
            <a:ext cx="13033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SVM</a:t>
            </a:r>
          </a:p>
          <a:p>
            <a:r>
              <a:rPr lang="en-US" altLang="zh-TW" dirty="0" smtClean="0"/>
              <a:t>Training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21872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Low-pass filter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994246"/>
            <a:ext cx="8596668" cy="3880773"/>
          </a:xfrm>
        </p:spPr>
        <p:txBody>
          <a:bodyPr>
            <a:normAutofit/>
          </a:bodyPr>
          <a:lstStyle/>
          <a:p>
            <a:r>
              <a:rPr lang="en-US" altLang="zh-TW" sz="2000" dirty="0" smtClean="0"/>
              <a:t>Signal Normalization</a:t>
            </a:r>
          </a:p>
          <a:p>
            <a:r>
              <a:rPr lang="en-US" altLang="zh-TW" sz="2000" dirty="0" smtClean="0"/>
              <a:t>Passband frequency: 5kHz</a:t>
            </a:r>
            <a:endParaRPr lang="zh-TW" altLang="en-US" sz="2000" dirty="0"/>
          </a:p>
        </p:txBody>
      </p:sp>
      <p:pic>
        <p:nvPicPr>
          <p:cNvPr id="1026" name="Picture 2" descr="ãspeech frequencyãçåçæå°çµæ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3167" y="2269654"/>
            <a:ext cx="5370633" cy="3470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6974006" y="5736520"/>
            <a:ext cx="43797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Reference</a:t>
            </a:r>
            <a:r>
              <a:rPr lang="en-US" altLang="zh-TW" sz="1200" dirty="0" smtClean="0"/>
              <a:t>: https</a:t>
            </a:r>
            <a:r>
              <a:rPr lang="en-US" altLang="zh-TW" sz="1200" dirty="0"/>
              <a:t>://universe-review.ca/R12-03-wave03a.htm</a:t>
            </a:r>
            <a:endParaRPr lang="zh-TW" altLang="en-US" sz="1200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9425" y="3084394"/>
            <a:ext cx="4238900" cy="3419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462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圓角矩形 21"/>
          <p:cNvSpPr/>
          <p:nvPr/>
        </p:nvSpPr>
        <p:spPr>
          <a:xfrm>
            <a:off x="1573473" y="2630406"/>
            <a:ext cx="1514902" cy="117370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文字方塊 22"/>
          <p:cNvSpPr txBox="1"/>
          <p:nvPr/>
        </p:nvSpPr>
        <p:spPr>
          <a:xfrm>
            <a:off x="560129" y="2536515"/>
            <a:ext cx="1132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Speech Signal</a:t>
            </a:r>
            <a:endParaRPr lang="zh-TW" altLang="en-US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1819134" y="2894093"/>
            <a:ext cx="12692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Low-pass Filter</a:t>
            </a:r>
            <a:endParaRPr lang="zh-TW" altLang="en-US" dirty="0"/>
          </a:p>
        </p:txBody>
      </p:sp>
      <p:sp>
        <p:nvSpPr>
          <p:cNvPr id="25" name="圓角矩形 24"/>
          <p:cNvSpPr/>
          <p:nvPr/>
        </p:nvSpPr>
        <p:spPr>
          <a:xfrm>
            <a:off x="5618895" y="2628051"/>
            <a:ext cx="1440977" cy="117370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文字方塊 25"/>
          <p:cNvSpPr txBox="1"/>
          <p:nvPr/>
        </p:nvSpPr>
        <p:spPr>
          <a:xfrm>
            <a:off x="5871378" y="2884742"/>
            <a:ext cx="1023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Signal Framing</a:t>
            </a:r>
            <a:endParaRPr lang="zh-TW" altLang="en-US" dirty="0"/>
          </a:p>
        </p:txBody>
      </p:sp>
      <p:cxnSp>
        <p:nvCxnSpPr>
          <p:cNvPr id="27" name="直線單箭頭接點 26"/>
          <p:cNvCxnSpPr>
            <a:stCxn id="22" idx="3"/>
          </p:cNvCxnSpPr>
          <p:nvPr/>
        </p:nvCxnSpPr>
        <p:spPr>
          <a:xfrm flipV="1">
            <a:off x="3088375" y="3217256"/>
            <a:ext cx="494732" cy="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圓角矩形 27"/>
          <p:cNvSpPr/>
          <p:nvPr/>
        </p:nvSpPr>
        <p:spPr>
          <a:xfrm>
            <a:off x="3887618" y="4806630"/>
            <a:ext cx="1583140" cy="117370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文字方塊 28"/>
          <p:cNvSpPr txBox="1"/>
          <p:nvPr/>
        </p:nvSpPr>
        <p:spPr>
          <a:xfrm>
            <a:off x="4033194" y="5063321"/>
            <a:ext cx="14375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LPC Coefficients</a:t>
            </a:r>
            <a:endParaRPr lang="zh-TW" altLang="en-US" dirty="0"/>
          </a:p>
        </p:txBody>
      </p:sp>
      <p:sp>
        <p:nvSpPr>
          <p:cNvPr id="30" name="圓角矩形 29"/>
          <p:cNvSpPr/>
          <p:nvPr/>
        </p:nvSpPr>
        <p:spPr>
          <a:xfrm>
            <a:off x="6180443" y="4827275"/>
            <a:ext cx="1429033" cy="117370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2" name="直線單箭頭接點 31"/>
          <p:cNvCxnSpPr/>
          <p:nvPr/>
        </p:nvCxnSpPr>
        <p:spPr>
          <a:xfrm flipV="1">
            <a:off x="5470759" y="5395839"/>
            <a:ext cx="709684" cy="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字方塊 32"/>
          <p:cNvSpPr txBox="1"/>
          <p:nvPr/>
        </p:nvSpPr>
        <p:spPr>
          <a:xfrm>
            <a:off x="7806231" y="4998748"/>
            <a:ext cx="1132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Testing</a:t>
            </a:r>
            <a:endParaRPr lang="zh-TW" altLang="en-US" dirty="0"/>
          </a:p>
        </p:txBody>
      </p:sp>
      <p:cxnSp>
        <p:nvCxnSpPr>
          <p:cNvPr id="34" name="直線單箭頭接點 33"/>
          <p:cNvCxnSpPr/>
          <p:nvPr/>
        </p:nvCxnSpPr>
        <p:spPr>
          <a:xfrm>
            <a:off x="1074190" y="3207908"/>
            <a:ext cx="50496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/>
          <p:nvPr/>
        </p:nvCxnSpPr>
        <p:spPr>
          <a:xfrm>
            <a:off x="7609476" y="5395839"/>
            <a:ext cx="6414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/>
          <p:nvPr/>
        </p:nvCxnSpPr>
        <p:spPr>
          <a:xfrm>
            <a:off x="5098009" y="3217255"/>
            <a:ext cx="50496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圓角矩形 36"/>
          <p:cNvSpPr/>
          <p:nvPr/>
        </p:nvSpPr>
        <p:spPr>
          <a:xfrm>
            <a:off x="3583107" y="2630402"/>
            <a:ext cx="1514902" cy="117370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文字方塊 37"/>
          <p:cNvSpPr txBox="1"/>
          <p:nvPr/>
        </p:nvSpPr>
        <p:spPr>
          <a:xfrm>
            <a:off x="3781000" y="2894089"/>
            <a:ext cx="1301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Speech Extracting</a:t>
            </a:r>
            <a:endParaRPr lang="zh-TW" altLang="en-US" dirty="0"/>
          </a:p>
        </p:txBody>
      </p:sp>
      <p:cxnSp>
        <p:nvCxnSpPr>
          <p:cNvPr id="39" name="肘形接點 38"/>
          <p:cNvCxnSpPr>
            <a:stCxn id="25" idx="2"/>
            <a:endCxn id="28" idx="0"/>
          </p:cNvCxnSpPr>
          <p:nvPr/>
        </p:nvCxnSpPr>
        <p:spPr>
          <a:xfrm rot="5400000">
            <a:off x="5006850" y="3474096"/>
            <a:ext cx="1004872" cy="166019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/>
          <p:cNvSpPr txBox="1"/>
          <p:nvPr/>
        </p:nvSpPr>
        <p:spPr>
          <a:xfrm>
            <a:off x="6404492" y="5090962"/>
            <a:ext cx="13033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SVM</a:t>
            </a:r>
          </a:p>
          <a:p>
            <a:r>
              <a:rPr lang="en-US" altLang="zh-TW" dirty="0" smtClean="0"/>
              <a:t>Training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280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Speech Extracting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>
            <a:normAutofit/>
          </a:bodyPr>
          <a:lstStyle/>
          <a:p>
            <a:r>
              <a:rPr lang="en-US" altLang="zh-TW" sz="2000" dirty="0" smtClean="0"/>
              <a:t>Sample amplitude</a:t>
            </a:r>
          </a:p>
          <a:p>
            <a:r>
              <a:rPr lang="en-US" altLang="zh-TW" sz="2000" dirty="0" smtClean="0"/>
              <a:t>Mean amplitude</a:t>
            </a:r>
          </a:p>
          <a:p>
            <a:r>
              <a:rPr lang="en-US" altLang="zh-TW" sz="2000" dirty="0" smtClean="0"/>
              <a:t>Zero-crossing </a:t>
            </a:r>
            <a:r>
              <a:rPr lang="en-US" altLang="zh-TW" sz="2000" dirty="0"/>
              <a:t>r</a:t>
            </a:r>
            <a:r>
              <a:rPr lang="en-US" altLang="zh-TW" sz="2000" dirty="0" smtClean="0"/>
              <a:t>ate</a:t>
            </a:r>
            <a:endParaRPr lang="zh-TW" altLang="en-US" sz="20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3391" y="3412604"/>
            <a:ext cx="8661423" cy="3030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700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7" name="圓角矩形 36"/>
          <p:cNvSpPr/>
          <p:nvPr/>
        </p:nvSpPr>
        <p:spPr>
          <a:xfrm>
            <a:off x="1573473" y="2630406"/>
            <a:ext cx="1514902" cy="117370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文字方塊 37"/>
          <p:cNvSpPr txBox="1"/>
          <p:nvPr/>
        </p:nvSpPr>
        <p:spPr>
          <a:xfrm>
            <a:off x="560129" y="2536515"/>
            <a:ext cx="1132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Speech Signal</a:t>
            </a:r>
            <a:endParaRPr lang="zh-TW" altLang="en-US" dirty="0"/>
          </a:p>
        </p:txBody>
      </p:sp>
      <p:sp>
        <p:nvSpPr>
          <p:cNvPr id="39" name="文字方塊 38"/>
          <p:cNvSpPr txBox="1"/>
          <p:nvPr/>
        </p:nvSpPr>
        <p:spPr>
          <a:xfrm>
            <a:off x="1819134" y="2894093"/>
            <a:ext cx="12692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Low-pass Filter</a:t>
            </a:r>
            <a:endParaRPr lang="zh-TW" altLang="en-US" dirty="0"/>
          </a:p>
        </p:txBody>
      </p:sp>
      <p:sp>
        <p:nvSpPr>
          <p:cNvPr id="40" name="圓角矩形 39"/>
          <p:cNvSpPr/>
          <p:nvPr/>
        </p:nvSpPr>
        <p:spPr>
          <a:xfrm>
            <a:off x="5618895" y="2628051"/>
            <a:ext cx="1440977" cy="117370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文字方塊 40"/>
          <p:cNvSpPr txBox="1"/>
          <p:nvPr/>
        </p:nvSpPr>
        <p:spPr>
          <a:xfrm>
            <a:off x="5871378" y="2884742"/>
            <a:ext cx="1023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Signal Framing</a:t>
            </a:r>
            <a:endParaRPr lang="zh-TW" altLang="en-US" dirty="0"/>
          </a:p>
        </p:txBody>
      </p:sp>
      <p:cxnSp>
        <p:nvCxnSpPr>
          <p:cNvPr id="42" name="直線單箭頭接點 41"/>
          <p:cNvCxnSpPr>
            <a:stCxn id="37" idx="3"/>
          </p:cNvCxnSpPr>
          <p:nvPr/>
        </p:nvCxnSpPr>
        <p:spPr>
          <a:xfrm flipV="1">
            <a:off x="3088375" y="3217256"/>
            <a:ext cx="494732" cy="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圓角矩形 42"/>
          <p:cNvSpPr/>
          <p:nvPr/>
        </p:nvSpPr>
        <p:spPr>
          <a:xfrm>
            <a:off x="3887618" y="4806630"/>
            <a:ext cx="1583140" cy="117370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文字方塊 43"/>
          <p:cNvSpPr txBox="1"/>
          <p:nvPr/>
        </p:nvSpPr>
        <p:spPr>
          <a:xfrm>
            <a:off x="4033194" y="5063321"/>
            <a:ext cx="14375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LPC Coefficients</a:t>
            </a:r>
            <a:endParaRPr lang="zh-TW" altLang="en-US" dirty="0"/>
          </a:p>
        </p:txBody>
      </p:sp>
      <p:sp>
        <p:nvSpPr>
          <p:cNvPr id="45" name="圓角矩形 44"/>
          <p:cNvSpPr/>
          <p:nvPr/>
        </p:nvSpPr>
        <p:spPr>
          <a:xfrm>
            <a:off x="6180443" y="4827275"/>
            <a:ext cx="1429033" cy="117370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7" name="直線單箭頭接點 46"/>
          <p:cNvCxnSpPr/>
          <p:nvPr/>
        </p:nvCxnSpPr>
        <p:spPr>
          <a:xfrm flipV="1">
            <a:off x="5470759" y="5395839"/>
            <a:ext cx="709684" cy="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字方塊 47"/>
          <p:cNvSpPr txBox="1"/>
          <p:nvPr/>
        </p:nvSpPr>
        <p:spPr>
          <a:xfrm>
            <a:off x="7806231" y="4998748"/>
            <a:ext cx="1132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Testing</a:t>
            </a:r>
            <a:endParaRPr lang="zh-TW" altLang="en-US" dirty="0"/>
          </a:p>
        </p:txBody>
      </p:sp>
      <p:cxnSp>
        <p:nvCxnSpPr>
          <p:cNvPr id="49" name="直線單箭頭接點 48"/>
          <p:cNvCxnSpPr/>
          <p:nvPr/>
        </p:nvCxnSpPr>
        <p:spPr>
          <a:xfrm>
            <a:off x="1074190" y="3207908"/>
            <a:ext cx="50496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/>
          <p:cNvCxnSpPr/>
          <p:nvPr/>
        </p:nvCxnSpPr>
        <p:spPr>
          <a:xfrm>
            <a:off x="7609476" y="5395839"/>
            <a:ext cx="6414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/>
          <p:cNvCxnSpPr/>
          <p:nvPr/>
        </p:nvCxnSpPr>
        <p:spPr>
          <a:xfrm>
            <a:off x="5098009" y="3217255"/>
            <a:ext cx="50496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圓角矩形 51"/>
          <p:cNvSpPr/>
          <p:nvPr/>
        </p:nvSpPr>
        <p:spPr>
          <a:xfrm>
            <a:off x="3583107" y="2630402"/>
            <a:ext cx="1514902" cy="117370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文字方塊 52"/>
          <p:cNvSpPr txBox="1"/>
          <p:nvPr/>
        </p:nvSpPr>
        <p:spPr>
          <a:xfrm>
            <a:off x="3781000" y="2894089"/>
            <a:ext cx="1301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Speech Extracting</a:t>
            </a:r>
            <a:endParaRPr lang="zh-TW" altLang="en-US" dirty="0"/>
          </a:p>
        </p:txBody>
      </p:sp>
      <p:cxnSp>
        <p:nvCxnSpPr>
          <p:cNvPr id="54" name="肘形接點 53"/>
          <p:cNvCxnSpPr>
            <a:stCxn id="40" idx="2"/>
            <a:endCxn id="43" idx="0"/>
          </p:cNvCxnSpPr>
          <p:nvPr/>
        </p:nvCxnSpPr>
        <p:spPr>
          <a:xfrm rot="5400000">
            <a:off x="5006850" y="3474096"/>
            <a:ext cx="1004872" cy="166019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6404492" y="5090962"/>
            <a:ext cx="13033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SVM</a:t>
            </a:r>
          </a:p>
          <a:p>
            <a:r>
              <a:rPr lang="en-US" altLang="zh-TW" dirty="0" smtClean="0"/>
              <a:t>Training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37534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Signal Framing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sz="2000" dirty="0" smtClean="0"/>
                  <a:t>Input: WAV file (Fs = 44100Hz)</a:t>
                </a:r>
              </a:p>
              <a:p>
                <a:r>
                  <a:rPr lang="en-US" altLang="zh-TW" sz="2000" dirty="0" smtClean="0"/>
                  <a:t>Frame length: 2000 samples (</a:t>
                </a:r>
                <a14:m>
                  <m:oMath xmlns:m="http://schemas.openxmlformats.org/officeDocument/2006/math">
                    <m:r>
                      <a:rPr lang="en-US" altLang="zh-TW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altLang="zh-TW" sz="2000" dirty="0" smtClean="0"/>
                  <a:t>45ms)</a:t>
                </a:r>
              </a:p>
              <a:p>
                <a:r>
                  <a:rPr lang="en-US" altLang="zh-TW" sz="2000" dirty="0" smtClean="0"/>
                  <a:t>Frame overlap: 500 samples (1/4 frame overlap)</a:t>
                </a:r>
              </a:p>
              <a:p>
                <a:r>
                  <a:rPr lang="en-US" altLang="zh-TW" sz="2000" dirty="0" smtClean="0"/>
                  <a:t>Frame number: 23 frames (</a:t>
                </a:r>
                <a14:m>
                  <m:oMath xmlns:m="http://schemas.openxmlformats.org/officeDocument/2006/math">
                    <m:r>
                      <a:rPr lang="en-US" altLang="zh-TW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altLang="zh-TW" sz="2000" dirty="0" smtClean="0"/>
                  <a:t>0.8sec)</a:t>
                </a: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84" t="-94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9763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7" name="圓角矩形 36"/>
          <p:cNvSpPr/>
          <p:nvPr/>
        </p:nvSpPr>
        <p:spPr>
          <a:xfrm>
            <a:off x="1573473" y="2630406"/>
            <a:ext cx="1514902" cy="117370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文字方塊 37"/>
          <p:cNvSpPr txBox="1"/>
          <p:nvPr/>
        </p:nvSpPr>
        <p:spPr>
          <a:xfrm>
            <a:off x="560129" y="2536515"/>
            <a:ext cx="1132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Speech Signal</a:t>
            </a:r>
            <a:endParaRPr lang="zh-TW" altLang="en-US" dirty="0"/>
          </a:p>
        </p:txBody>
      </p:sp>
      <p:sp>
        <p:nvSpPr>
          <p:cNvPr id="39" name="文字方塊 38"/>
          <p:cNvSpPr txBox="1"/>
          <p:nvPr/>
        </p:nvSpPr>
        <p:spPr>
          <a:xfrm>
            <a:off x="1819134" y="2894093"/>
            <a:ext cx="12692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Low-pass Filter</a:t>
            </a:r>
            <a:endParaRPr lang="zh-TW" altLang="en-US" dirty="0"/>
          </a:p>
        </p:txBody>
      </p:sp>
      <p:sp>
        <p:nvSpPr>
          <p:cNvPr id="40" name="圓角矩形 39"/>
          <p:cNvSpPr/>
          <p:nvPr/>
        </p:nvSpPr>
        <p:spPr>
          <a:xfrm>
            <a:off x="5618895" y="2628051"/>
            <a:ext cx="1440977" cy="117370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文字方塊 40"/>
          <p:cNvSpPr txBox="1"/>
          <p:nvPr/>
        </p:nvSpPr>
        <p:spPr>
          <a:xfrm>
            <a:off x="5871378" y="2884742"/>
            <a:ext cx="1023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Signal Framing</a:t>
            </a:r>
            <a:endParaRPr lang="zh-TW" altLang="en-US" dirty="0"/>
          </a:p>
        </p:txBody>
      </p:sp>
      <p:cxnSp>
        <p:nvCxnSpPr>
          <p:cNvPr id="42" name="直線單箭頭接點 41"/>
          <p:cNvCxnSpPr>
            <a:stCxn id="37" idx="3"/>
          </p:cNvCxnSpPr>
          <p:nvPr/>
        </p:nvCxnSpPr>
        <p:spPr>
          <a:xfrm flipV="1">
            <a:off x="3088375" y="3217256"/>
            <a:ext cx="494732" cy="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圓角矩形 42"/>
          <p:cNvSpPr/>
          <p:nvPr/>
        </p:nvSpPr>
        <p:spPr>
          <a:xfrm>
            <a:off x="3887618" y="4806630"/>
            <a:ext cx="1583140" cy="117370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文字方塊 43"/>
          <p:cNvSpPr txBox="1"/>
          <p:nvPr/>
        </p:nvSpPr>
        <p:spPr>
          <a:xfrm>
            <a:off x="4033194" y="5063321"/>
            <a:ext cx="14375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LPC Coefficients</a:t>
            </a:r>
            <a:endParaRPr lang="zh-TW" altLang="en-US" dirty="0"/>
          </a:p>
        </p:txBody>
      </p:sp>
      <p:sp>
        <p:nvSpPr>
          <p:cNvPr id="45" name="圓角矩形 44"/>
          <p:cNvSpPr/>
          <p:nvPr/>
        </p:nvSpPr>
        <p:spPr>
          <a:xfrm>
            <a:off x="6180443" y="4827275"/>
            <a:ext cx="1429033" cy="117370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7" name="直線單箭頭接點 46"/>
          <p:cNvCxnSpPr/>
          <p:nvPr/>
        </p:nvCxnSpPr>
        <p:spPr>
          <a:xfrm flipV="1">
            <a:off x="5470759" y="5395839"/>
            <a:ext cx="709684" cy="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字方塊 47"/>
          <p:cNvSpPr txBox="1"/>
          <p:nvPr/>
        </p:nvSpPr>
        <p:spPr>
          <a:xfrm>
            <a:off x="7806231" y="4998748"/>
            <a:ext cx="1132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Testing</a:t>
            </a:r>
            <a:endParaRPr lang="zh-TW" altLang="en-US" dirty="0"/>
          </a:p>
        </p:txBody>
      </p:sp>
      <p:cxnSp>
        <p:nvCxnSpPr>
          <p:cNvPr id="49" name="直線單箭頭接點 48"/>
          <p:cNvCxnSpPr/>
          <p:nvPr/>
        </p:nvCxnSpPr>
        <p:spPr>
          <a:xfrm>
            <a:off x="1074190" y="3207908"/>
            <a:ext cx="50496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/>
          <p:cNvCxnSpPr/>
          <p:nvPr/>
        </p:nvCxnSpPr>
        <p:spPr>
          <a:xfrm>
            <a:off x="7609476" y="5395839"/>
            <a:ext cx="6414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/>
          <p:cNvCxnSpPr/>
          <p:nvPr/>
        </p:nvCxnSpPr>
        <p:spPr>
          <a:xfrm>
            <a:off x="5098009" y="3217255"/>
            <a:ext cx="50496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圓角矩形 51"/>
          <p:cNvSpPr/>
          <p:nvPr/>
        </p:nvSpPr>
        <p:spPr>
          <a:xfrm>
            <a:off x="3583107" y="2630402"/>
            <a:ext cx="1514902" cy="117370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文字方塊 52"/>
          <p:cNvSpPr txBox="1"/>
          <p:nvPr/>
        </p:nvSpPr>
        <p:spPr>
          <a:xfrm>
            <a:off x="3781000" y="2894089"/>
            <a:ext cx="1301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Speech Extracting</a:t>
            </a:r>
            <a:endParaRPr lang="zh-TW" altLang="en-US" dirty="0"/>
          </a:p>
        </p:txBody>
      </p:sp>
      <p:cxnSp>
        <p:nvCxnSpPr>
          <p:cNvPr id="54" name="肘形接點 53"/>
          <p:cNvCxnSpPr>
            <a:stCxn id="40" idx="2"/>
            <a:endCxn id="43" idx="0"/>
          </p:cNvCxnSpPr>
          <p:nvPr/>
        </p:nvCxnSpPr>
        <p:spPr>
          <a:xfrm rot="5400000">
            <a:off x="5006850" y="3474096"/>
            <a:ext cx="1004872" cy="166019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6404492" y="5090962"/>
            <a:ext cx="13033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SVM</a:t>
            </a:r>
          </a:p>
          <a:p>
            <a:r>
              <a:rPr lang="en-US" altLang="zh-TW" dirty="0" smtClean="0"/>
              <a:t>Training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09701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smtClean="0"/>
              <a:t>Introduction</a:t>
            </a:r>
          </a:p>
          <a:p>
            <a:r>
              <a:rPr lang="en-US" altLang="zh-TW" sz="2400" dirty="0" smtClean="0"/>
              <a:t>Speech Recognition Framework</a:t>
            </a:r>
          </a:p>
          <a:p>
            <a:r>
              <a:rPr lang="en-US" altLang="zh-TW" sz="2400" dirty="0" smtClean="0"/>
              <a:t>Testing and Modification</a:t>
            </a:r>
          </a:p>
          <a:p>
            <a:r>
              <a:rPr lang="en-US" altLang="zh-TW" sz="2400" dirty="0" smtClean="0"/>
              <a:t>Demonstration</a:t>
            </a:r>
          </a:p>
        </p:txBody>
      </p:sp>
    </p:spTree>
    <p:extLst>
      <p:ext uri="{BB962C8B-B14F-4D97-AF65-F5344CB8AC3E}">
        <p14:creationId xmlns:p14="http://schemas.microsoft.com/office/powerpoint/2010/main" val="9508326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Speech Production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14788" y="2268791"/>
            <a:ext cx="9121760" cy="3880773"/>
          </a:xfrm>
        </p:spPr>
        <p:txBody>
          <a:bodyPr/>
          <a:lstStyle/>
          <a:p>
            <a:r>
              <a:rPr lang="en-US" altLang="zh-TW" sz="2000" dirty="0" smtClean="0"/>
              <a:t>Vocal tract acts </a:t>
            </a:r>
            <a:r>
              <a:rPr lang="en-US" altLang="zh-TW" sz="2000" dirty="0"/>
              <a:t>as a resonator that spectrally shapes the periodic </a:t>
            </a:r>
            <a:r>
              <a:rPr lang="en-US" altLang="zh-TW" sz="2000" dirty="0" smtClean="0"/>
              <a:t>input,  and </a:t>
            </a:r>
            <a:r>
              <a:rPr lang="en-US" altLang="zh-TW" sz="2000" dirty="0">
                <a:solidFill>
                  <a:srgbClr val="FF0000"/>
                </a:solidFill>
              </a:rPr>
              <a:t>t</a:t>
            </a:r>
            <a:r>
              <a:rPr lang="en-US" altLang="zh-TW" sz="2000" dirty="0" smtClean="0">
                <a:solidFill>
                  <a:srgbClr val="FF0000"/>
                </a:solidFill>
              </a:rPr>
              <a:t>he </a:t>
            </a:r>
            <a:r>
              <a:rPr lang="en-US" altLang="zh-TW" sz="2000" dirty="0">
                <a:solidFill>
                  <a:srgbClr val="FF0000"/>
                </a:solidFill>
              </a:rPr>
              <a:t>shape of the vocal tract determines the sounds we </a:t>
            </a:r>
            <a:r>
              <a:rPr lang="en-US" altLang="zh-TW" sz="2000" dirty="0" smtClean="0">
                <a:solidFill>
                  <a:srgbClr val="FF0000"/>
                </a:solidFill>
              </a:rPr>
              <a:t>make</a:t>
            </a:r>
          </a:p>
          <a:p>
            <a:r>
              <a:rPr lang="en-US" altLang="zh-TW" sz="2000" dirty="0"/>
              <a:t>A simple model of a steady-state vowel regards the vocal tract as a </a:t>
            </a:r>
            <a:r>
              <a:rPr lang="en-US" altLang="zh-TW" sz="2000" dirty="0">
                <a:solidFill>
                  <a:srgbClr val="FF0000"/>
                </a:solidFill>
              </a:rPr>
              <a:t>linear time-invariant (LTI) filter </a:t>
            </a:r>
            <a:r>
              <a:rPr lang="en-US" altLang="zh-TW" sz="2000" dirty="0"/>
              <a:t>with a periodic impulse-like </a:t>
            </a:r>
            <a:r>
              <a:rPr lang="en-US" altLang="zh-TW" sz="2000" dirty="0" smtClean="0"/>
              <a:t>input</a:t>
            </a:r>
            <a:endParaRPr lang="zh-TW" altLang="zh-TW" sz="2000" dirty="0"/>
          </a:p>
          <a:p>
            <a:endParaRPr lang="zh-TW" altLang="en-US" dirty="0"/>
          </a:p>
        </p:txBody>
      </p:sp>
      <p:sp>
        <p:nvSpPr>
          <p:cNvPr id="6" name="圓角矩形 5"/>
          <p:cNvSpPr/>
          <p:nvPr/>
        </p:nvSpPr>
        <p:spPr>
          <a:xfrm>
            <a:off x="1105468" y="4414614"/>
            <a:ext cx="1692322" cy="655092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1269241" y="4578387"/>
            <a:ext cx="135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Pulse Train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1477369" y="4045282"/>
            <a:ext cx="948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Voiced</a:t>
            </a:r>
            <a:endParaRPr lang="zh-TW" altLang="en-US" dirty="0"/>
          </a:p>
        </p:txBody>
      </p:sp>
      <p:sp>
        <p:nvSpPr>
          <p:cNvPr id="9" name="圓角矩形 8"/>
          <p:cNvSpPr/>
          <p:nvPr/>
        </p:nvSpPr>
        <p:spPr>
          <a:xfrm>
            <a:off x="1105468" y="5616459"/>
            <a:ext cx="1692322" cy="655092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1269241" y="5780232"/>
            <a:ext cx="1528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White Noise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1380128" y="5247127"/>
            <a:ext cx="1143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Unvoiced</a:t>
            </a:r>
            <a:endParaRPr lang="zh-TW" altLang="en-US" dirty="0"/>
          </a:p>
        </p:txBody>
      </p:sp>
      <p:sp>
        <p:nvSpPr>
          <p:cNvPr id="12" name="圓角矩形 11"/>
          <p:cNvSpPr/>
          <p:nvPr/>
        </p:nvSpPr>
        <p:spPr>
          <a:xfrm>
            <a:off x="3935710" y="4975374"/>
            <a:ext cx="1692322" cy="655092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4099483" y="5139147"/>
            <a:ext cx="1528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Vocal Tract</a:t>
            </a:r>
            <a:endParaRPr lang="zh-TW" altLang="en-US" dirty="0"/>
          </a:p>
        </p:txBody>
      </p:sp>
      <p:cxnSp>
        <p:nvCxnSpPr>
          <p:cNvPr id="19" name="直線單箭頭接點 18"/>
          <p:cNvCxnSpPr>
            <a:stCxn id="12" idx="3"/>
          </p:cNvCxnSpPr>
          <p:nvPr/>
        </p:nvCxnSpPr>
        <p:spPr>
          <a:xfrm>
            <a:off x="5628032" y="5302920"/>
            <a:ext cx="73697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/>
          <p:cNvSpPr txBox="1"/>
          <p:nvPr/>
        </p:nvSpPr>
        <p:spPr>
          <a:xfrm>
            <a:off x="6371835" y="5125499"/>
            <a:ext cx="968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Speech</a:t>
            </a:r>
            <a:endParaRPr lang="zh-TW" altLang="en-US" dirty="0"/>
          </a:p>
        </p:txBody>
      </p:sp>
      <p:cxnSp>
        <p:nvCxnSpPr>
          <p:cNvPr id="23" name="直線接點 22"/>
          <p:cNvCxnSpPr>
            <a:stCxn id="6" idx="3"/>
          </p:cNvCxnSpPr>
          <p:nvPr/>
        </p:nvCxnSpPr>
        <p:spPr>
          <a:xfrm flipV="1">
            <a:off x="2797790" y="4735773"/>
            <a:ext cx="559559" cy="63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/>
          <p:nvPr/>
        </p:nvCxnSpPr>
        <p:spPr>
          <a:xfrm flipV="1">
            <a:off x="2797790" y="5971285"/>
            <a:ext cx="559559" cy="63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/>
          <p:nvPr/>
        </p:nvCxnSpPr>
        <p:spPr>
          <a:xfrm flipH="1" flipV="1">
            <a:off x="3466531" y="4825732"/>
            <a:ext cx="469179" cy="4992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/>
          <p:cNvCxnSpPr/>
          <p:nvPr/>
        </p:nvCxnSpPr>
        <p:spPr>
          <a:xfrm flipH="1">
            <a:off x="3487798" y="5314640"/>
            <a:ext cx="424080" cy="57634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/>
          <p:cNvCxnSpPr/>
          <p:nvPr/>
        </p:nvCxnSpPr>
        <p:spPr>
          <a:xfrm>
            <a:off x="3432310" y="4947719"/>
            <a:ext cx="0" cy="832513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橢圓 54"/>
          <p:cNvSpPr/>
          <p:nvPr/>
        </p:nvSpPr>
        <p:spPr>
          <a:xfrm>
            <a:off x="3350423" y="4677988"/>
            <a:ext cx="109182" cy="11556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橢圓 55"/>
          <p:cNvSpPr/>
          <p:nvPr/>
        </p:nvSpPr>
        <p:spPr>
          <a:xfrm>
            <a:off x="3350423" y="5919887"/>
            <a:ext cx="109182" cy="11556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4156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Speech Production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3" y="2160589"/>
            <a:ext cx="8971633" cy="3880773"/>
          </a:xfrm>
        </p:spPr>
        <p:txBody>
          <a:bodyPr>
            <a:normAutofit/>
          </a:bodyPr>
          <a:lstStyle/>
          <a:p>
            <a:r>
              <a:rPr lang="en-US" altLang="zh-TW" sz="2000" dirty="0" smtClean="0"/>
              <a:t>Under </a:t>
            </a:r>
            <a:r>
              <a:rPr lang="en-US" altLang="zh-TW" sz="2000" dirty="0"/>
              <a:t>a vocal tract linearity and time-invariance (LTI) assumption, </a:t>
            </a:r>
            <a:r>
              <a:rPr lang="en-US" altLang="zh-TW" sz="2000" dirty="0" smtClean="0"/>
              <a:t>the </a:t>
            </a:r>
            <a:r>
              <a:rPr lang="en-US" altLang="zh-TW" sz="2000" dirty="0"/>
              <a:t>speech </a:t>
            </a:r>
            <a:r>
              <a:rPr lang="en-US" altLang="zh-TW" sz="2000" dirty="0" smtClean="0"/>
              <a:t>waveform can </a:t>
            </a:r>
            <a:r>
              <a:rPr lang="en-US" altLang="zh-TW" sz="2000" dirty="0"/>
              <a:t>be expressed as the </a:t>
            </a:r>
            <a:r>
              <a:rPr lang="en-US" altLang="zh-TW" sz="2000" dirty="0">
                <a:solidFill>
                  <a:srgbClr val="FF0000"/>
                </a:solidFill>
              </a:rPr>
              <a:t>convolution of the glottal flow input and vocal tract impulse </a:t>
            </a:r>
            <a:r>
              <a:rPr lang="en-US" altLang="zh-TW" sz="2000" dirty="0" smtClean="0">
                <a:solidFill>
                  <a:srgbClr val="FF0000"/>
                </a:solidFill>
              </a:rPr>
              <a:t>response</a:t>
            </a:r>
            <a:endParaRPr lang="zh-TW" altLang="en-US" sz="2000" dirty="0"/>
          </a:p>
        </p:txBody>
      </p:sp>
      <p:pic>
        <p:nvPicPr>
          <p:cNvPr id="4" name="圖片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3" y="3290933"/>
            <a:ext cx="5287448" cy="275042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文字方塊 4"/>
          <p:cNvSpPr txBox="1"/>
          <p:nvPr/>
        </p:nvSpPr>
        <p:spPr>
          <a:xfrm>
            <a:off x="1406429" y="6025330"/>
            <a:ext cx="45583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/>
              <a:t>Reference: http://www.animations.physics.unsw.edu.au/jw/voice.html</a:t>
            </a:r>
            <a:endParaRPr lang="zh-TW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840713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Linear Predictive Code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909170"/>
            <a:ext cx="8596668" cy="3880773"/>
          </a:xfrm>
        </p:spPr>
        <p:txBody>
          <a:bodyPr>
            <a:normAutofit/>
          </a:bodyPr>
          <a:lstStyle/>
          <a:p>
            <a:r>
              <a:rPr lang="en-US" altLang="zh-TW" sz="2000" dirty="0"/>
              <a:t>H(z) represents a </a:t>
            </a:r>
            <a:r>
              <a:rPr lang="en-US" altLang="zh-TW" sz="2000" dirty="0">
                <a:solidFill>
                  <a:srgbClr val="FF0000"/>
                </a:solidFill>
              </a:rPr>
              <a:t>smoothed spectrum of the original speech </a:t>
            </a:r>
            <a:r>
              <a:rPr lang="en-US" altLang="zh-TW" sz="2000" dirty="0" smtClean="0">
                <a:solidFill>
                  <a:srgbClr val="FF0000"/>
                </a:solidFill>
              </a:rPr>
              <a:t>signal</a:t>
            </a:r>
            <a:endParaRPr lang="en-US" altLang="zh-TW" sz="2000" dirty="0" smtClean="0"/>
          </a:p>
          <a:p>
            <a:r>
              <a:rPr lang="en-US" altLang="zh-TW" sz="2000" dirty="0" smtClean="0"/>
              <a:t>The </a:t>
            </a:r>
            <a:r>
              <a:rPr lang="en-US" altLang="zh-TW" sz="2000" dirty="0"/>
              <a:t>model predicts the current sample by a linear combination of its previous </a:t>
            </a:r>
            <a:r>
              <a:rPr lang="en-US" altLang="zh-TW" sz="2000" dirty="0" smtClean="0"/>
              <a:t>P samples</a:t>
            </a:r>
          </a:p>
          <a:p>
            <a:r>
              <a:rPr lang="en-US" altLang="zh-TW" sz="2000" dirty="0" smtClean="0"/>
              <a:t>By </a:t>
            </a:r>
            <a:r>
              <a:rPr lang="en-US" altLang="zh-TW" sz="2000" dirty="0"/>
              <a:t>minimizing the prediction error, </a:t>
            </a:r>
            <a:r>
              <a:rPr lang="en-US" altLang="zh-TW" sz="2000" dirty="0" smtClean="0"/>
              <a:t>the </a:t>
            </a:r>
            <a:r>
              <a:rPr lang="en-US" altLang="zh-TW" sz="2000" dirty="0"/>
              <a:t>LPC coefficients </a:t>
            </a:r>
            <a:r>
              <a:rPr lang="en-US" altLang="zh-TW" sz="2000" dirty="0" smtClean="0"/>
              <a:t>(a1, a2 </a:t>
            </a:r>
            <a:r>
              <a:rPr lang="en-US" altLang="zh-TW" sz="2000" dirty="0"/>
              <a:t>… </a:t>
            </a:r>
            <a:r>
              <a:rPr lang="en-US" altLang="zh-TW" sz="2000" dirty="0" err="1" smtClean="0"/>
              <a:t>ap</a:t>
            </a:r>
            <a:r>
              <a:rPr lang="en-US" altLang="zh-TW" sz="2000" dirty="0" smtClean="0"/>
              <a:t>) can be determined</a:t>
            </a:r>
            <a:endParaRPr lang="zh-TW" altLang="en-US" sz="2000" dirty="0"/>
          </a:p>
        </p:txBody>
      </p:sp>
      <p:pic>
        <p:nvPicPr>
          <p:cNvPr id="7" name="圖片 6" descr="Mathematical model of LPC. H(z) is modeled by an all-pole filter, 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3916907"/>
            <a:ext cx="4482246" cy="2456219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文字方塊 7"/>
          <p:cNvSpPr txBox="1"/>
          <p:nvPr/>
        </p:nvSpPr>
        <p:spPr>
          <a:xfrm>
            <a:off x="1390650" y="6359026"/>
            <a:ext cx="39714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/>
              <a:t>Reference: http://what-when-how.com/video-search-engines/audio-features-audio-processing-video-search-engines/</a:t>
            </a:r>
            <a:endParaRPr lang="zh-TW" altLang="en-US" sz="1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5159580" y="4523258"/>
                <a:ext cx="4316990" cy="68999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9580" y="4523258"/>
                <a:ext cx="4316990" cy="68999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2612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Linear Predictive Code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9039872" cy="3880773"/>
          </a:xfrm>
        </p:spPr>
        <p:txBody>
          <a:bodyPr/>
          <a:lstStyle/>
          <a:p>
            <a:r>
              <a:rPr lang="en-US" altLang="zh-TW" b="1" dirty="0" smtClean="0"/>
              <a:t>Predicts </a:t>
            </a:r>
            <a:r>
              <a:rPr lang="en-US" altLang="zh-TW" b="1" dirty="0"/>
              <a:t>the current</a:t>
            </a:r>
            <a:r>
              <a:rPr lang="en-US" altLang="zh-TW" dirty="0"/>
              <a:t> </a:t>
            </a:r>
            <a:r>
              <a:rPr lang="en-US" altLang="zh-TW" b="1" dirty="0"/>
              <a:t>sample by a linear combination of its previous P samples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232011" y="2902082"/>
                <a:ext cx="6096000" cy="1702261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zh-TW" altLang="zh-TW" i="1" kern="10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en-US" altLang="zh-TW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</m:acc>
                      <m:d>
                        <m:dPr>
                          <m:ctrlPr>
                            <a:rPr lang="zh-TW" altLang="zh-TW" i="1" kern="1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TW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</m:e>
                      </m:d>
                      <m:r>
                        <a:rPr lang="en-US" altLang="zh-TW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zh-TW" altLang="zh-TW" i="1" kern="1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naryPr>
                        <m:sub>
                          <m:r>
                            <a:rPr lang="en-US" altLang="zh-TW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  <m:r>
                            <a:rPr lang="en-US" altLang="zh-TW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𝑃</m:t>
                          </m:r>
                        </m:sup>
                        <m:e>
                          <m:r>
                            <a:rPr lang="en-US" altLang="zh-TW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𝑤</m:t>
                          </m:r>
                          <m:r>
                            <a:rPr lang="en-US" altLang="zh-TW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(</m:t>
                          </m:r>
                          <m:r>
                            <a:rPr lang="en-US" altLang="zh-TW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  <m:r>
                            <a:rPr lang="en-US" altLang="zh-TW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)</m:t>
                          </m:r>
                          <m:r>
                            <a:rPr lang="en-US" altLang="zh-TW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  <m:r>
                            <a:rPr lang="en-US" altLang="zh-TW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(</m:t>
                          </m:r>
                          <m:r>
                            <a:rPr lang="en-US" altLang="zh-TW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  <m:r>
                            <a:rPr lang="en-US" altLang="zh-TW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r>
                            <a:rPr lang="en-US" altLang="zh-TW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  <m:r>
                            <a:rPr lang="en-US" altLang="zh-TW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zh-TW" altLang="zh-TW" kern="100" dirty="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x</m:t>
                      </m:r>
                      <m:d>
                        <m:dPr>
                          <m:ctrlPr>
                            <a:rPr lang="zh-TW" altLang="zh-TW" i="1" kern="1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TW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n</m:t>
                          </m:r>
                        </m:e>
                      </m:d>
                      <m:r>
                        <a:rPr lang="en-US" altLang="zh-TW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en-US" altLang="zh-TW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Input</m:t>
                      </m:r>
                      <m:r>
                        <a:rPr lang="en-US" altLang="zh-TW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Signal</m:t>
                      </m:r>
                    </m:oMath>
                  </m:oMathPara>
                </a14:m>
                <a:endParaRPr lang="zh-TW" altLang="zh-TW" kern="100" dirty="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zh-TW" altLang="zh-TW" i="1" kern="1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en-US" altLang="zh-TW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</m:acc>
                      <m:d>
                        <m:dPr>
                          <m:ctrlPr>
                            <a:rPr lang="zh-TW" altLang="zh-TW" i="1" kern="1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TW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n</m:t>
                          </m:r>
                        </m:e>
                      </m:d>
                      <m:r>
                        <a:rPr lang="en-US" altLang="zh-TW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en-US" altLang="zh-TW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Predicted</m:t>
                      </m:r>
                      <m:r>
                        <a:rPr lang="en-US" altLang="zh-TW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Signal</m:t>
                      </m:r>
                    </m:oMath>
                  </m:oMathPara>
                </a14:m>
                <a:endParaRPr lang="zh-TW" altLang="zh-TW" kern="100" dirty="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w</m:t>
                      </m:r>
                      <m:d>
                        <m:dPr>
                          <m:ctrlPr>
                            <a:rPr lang="zh-TW" altLang="zh-TW" i="1" kern="1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TW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i</m:t>
                          </m:r>
                        </m:e>
                      </m:d>
                      <m:r>
                        <a:rPr lang="en-US" altLang="zh-TW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en-US" altLang="zh-TW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Weights</m:t>
                      </m:r>
                    </m:oMath>
                  </m:oMathPara>
                </a14:m>
                <a:endParaRPr lang="zh-TW" altLang="zh-TW" kern="100" dirty="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011" y="2902082"/>
                <a:ext cx="6096000" cy="1702261"/>
              </a:xfrm>
              <a:prstGeom prst="rect">
                <a:avLst/>
              </a:prstGeom>
              <a:blipFill rotWithShape="0">
                <a:blip r:embed="rId2"/>
                <a:stretch>
                  <a:fillRect b="-250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1050878" y="4980557"/>
                <a:ext cx="9743362" cy="125361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Error</m:t>
                      </m:r>
                      <m:r>
                        <a:rPr lang="en-US" altLang="zh-TW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e</m:t>
                      </m:r>
                      <m:d>
                        <m:dPr>
                          <m:ctrlPr>
                            <a:rPr lang="zh-TW" altLang="zh-TW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TW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n</m:t>
                          </m:r>
                        </m:e>
                      </m:d>
                      <m:r>
                        <a:rPr lang="en-US" altLang="zh-TW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altLang="zh-TW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𝑥</m:t>
                      </m:r>
                      <m:d>
                        <m:dPr>
                          <m:ctrlPr>
                            <a:rPr lang="zh-TW" altLang="zh-TW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TW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</m:e>
                      </m:d>
                      <m:r>
                        <a:rPr lang="en-US" altLang="zh-TW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−</m:t>
                      </m:r>
                      <m:acc>
                        <m:accPr>
                          <m:chr m:val="̂"/>
                          <m:ctrlPr>
                            <a:rPr lang="zh-TW" altLang="zh-TW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en-US" altLang="zh-TW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</m:acc>
                      <m:d>
                        <m:dPr>
                          <m:ctrlPr>
                            <a:rPr lang="zh-TW" altLang="zh-TW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TW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altLang="zh-TW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TW" altLang="en-US" smtClean="0">
                          <a:latin typeface="Cambria Math" panose="02040503050406030204" pitchFamily="18" charset="0"/>
                        </a:rPr>
                        <m:t>M</m:t>
                      </m:r>
                      <m:r>
                        <m:rPr>
                          <m:sty m:val="p"/>
                        </m:rPr>
                        <a:rPr lang="zh-TW" altLang="en-US" i="0">
                          <a:latin typeface="Cambria Math" panose="02040503050406030204" pitchFamily="18" charset="0"/>
                        </a:rPr>
                        <m:t>ean</m:t>
                      </m:r>
                      <m:r>
                        <a:rPr lang="zh-TW" alt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zh-TW" altLang="en-US" i="0">
                          <a:latin typeface="Cambria Math" panose="02040503050406030204" pitchFamily="18" charset="0"/>
                        </a:rPr>
                        <m:t>Square</m:t>
                      </m:r>
                      <m:r>
                        <a:rPr lang="zh-TW" alt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zh-TW" altLang="en-US" i="0">
                          <a:latin typeface="Cambria Math" panose="02040503050406030204" pitchFamily="18" charset="0"/>
                        </a:rPr>
                        <m:t>Error</m:t>
                      </m:r>
                      <m:r>
                        <a:rPr lang="zh-TW" alt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zh-TW" altLang="en-US" i="0">
                          <a:latin typeface="Cambria Math" panose="02040503050406030204" pitchFamily="18" charset="0"/>
                        </a:rPr>
                        <m:t>ϵ</m:t>
                      </m:r>
                      <m:r>
                        <a:rPr lang="zh-TW" alt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zh-TW" altLang="en-US" i="0"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zh-TW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zh-TW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  <m:d>
                                    <m:dPr>
                                      <m:ctrlPr>
                                        <a:rPr lang="zh-TW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zh-TW" altLang="en-US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zh-TW" alt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zh-TW" alt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zh-TW" altLang="en-US" i="0"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zh-TW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zh-TW" altLang="en-US" i="0">
                              <a:latin typeface="Cambria Math" panose="02040503050406030204" pitchFamily="18" charset="0"/>
                            </a:rPr>
                            <m:t>e</m:t>
                          </m:r>
                          <m:d>
                            <m:dPr>
                              <m:ctrlPr>
                                <a:rPr lang="zh-TW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zh-TW" altLang="en-US" i="0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e>
                          </m:d>
                          <m:sSup>
                            <m:sSupPr>
                              <m:ctrlPr>
                                <a:rPr lang="zh-TW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zh-TW" altLang="en-US" i="0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e>
                            <m:sup>
                              <m:r>
                                <a:rPr lang="zh-TW" altLang="en-US" i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d>
                            <m:dPr>
                              <m:ctrlPr>
                                <a:rPr lang="zh-TW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zh-TW" altLang="en-US" i="0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e>
                          </m:d>
                        </m:e>
                      </m:d>
                      <m:r>
                        <a:rPr lang="zh-TW" alt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zh-TW" altLang="en-US" i="0"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zh-TW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zh-TW" altLang="en-US" i="0">
                              <a:latin typeface="Cambria Math" panose="02040503050406030204" pitchFamily="18" charset="0"/>
                            </a:rPr>
                            <m:t>e</m:t>
                          </m:r>
                          <m:r>
                            <a:rPr lang="zh-TW" altLang="en-US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zh-TW" altLang="en-US" i="0"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lang="zh-TW" altLang="en-US" i="0">
                              <a:latin typeface="Cambria Math" panose="02040503050406030204" pitchFamily="18" charset="0"/>
                            </a:rPr>
                            <m:t>)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zh-TW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zh-TW" altLang="en-US" i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zh-TW" altLang="en-US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zh-TW" altLang="en-US" i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sup>
                                <m:e>
                                  <m:d>
                                    <m:dPr>
                                      <m:begChr m:val=""/>
                                      <m:ctrlPr>
                                        <a:rPr lang="zh-TW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zh-TW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zh-TW" altLang="en-US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p>
                                          <m:r>
                                            <a:rPr lang="zh-TW" altLang="en-US" i="0">
                                              <a:latin typeface="Cambria Math" panose="02040503050406030204" pitchFamily="18" charset="0"/>
                                            </a:rPr>
                                            <m:t>∗</m:t>
                                          </m:r>
                                        </m:sup>
                                      </m:sSup>
                                      <m:r>
                                        <a:rPr lang="zh-TW" altLang="en-US" i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zh-TW" alt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zh-TW" altLang="en-US" i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  <m:sSup>
                                        <m:sSupPr>
                                          <m:ctrlPr>
                                            <a:rPr lang="zh-TW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zh-TW" alt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zh-TW" altLang="en-US" i="0">
                                              <a:latin typeface="Cambria Math" panose="02040503050406030204" pitchFamily="18" charset="0"/>
                                            </a:rPr>
                                            <m:t>∗</m:t>
                                          </m:r>
                                        </m:sup>
                                      </m:sSup>
                                      <m:r>
                                        <a:rPr lang="zh-TW" altLang="en-US" i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zh-TW" altLang="en-US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zh-TW" altLang="en-US" i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zh-TW" alt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</m:nary>
                            </m:e>
                          </m:d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878" y="4980557"/>
                <a:ext cx="9743362" cy="1253613"/>
              </a:xfrm>
              <a:prstGeom prst="rect">
                <a:avLst/>
              </a:prstGeom>
              <a:blipFill rotWithShape="0">
                <a:blip r:embed="rId3"/>
                <a:stretch>
                  <a:fillRect t="-145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線單箭頭接點 6"/>
          <p:cNvCxnSpPr/>
          <p:nvPr/>
        </p:nvCxnSpPr>
        <p:spPr>
          <a:xfrm flipV="1">
            <a:off x="6048375" y="4590696"/>
            <a:ext cx="2972796" cy="1395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>
            <a:off x="6588927" y="4069655"/>
            <a:ext cx="0" cy="5173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/>
          <p:nvPr/>
        </p:nvCxnSpPr>
        <p:spPr>
          <a:xfrm>
            <a:off x="6853423" y="4218594"/>
            <a:ext cx="0" cy="3721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/>
          <p:nvPr/>
        </p:nvCxnSpPr>
        <p:spPr>
          <a:xfrm>
            <a:off x="7962640" y="4148778"/>
            <a:ext cx="0" cy="4376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/>
          <p:cNvCxnSpPr/>
          <p:nvPr/>
        </p:nvCxnSpPr>
        <p:spPr>
          <a:xfrm>
            <a:off x="8192965" y="3939540"/>
            <a:ext cx="0" cy="64064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/>
        </p:nvCxnSpPr>
        <p:spPr>
          <a:xfrm>
            <a:off x="8422304" y="4128577"/>
            <a:ext cx="0" cy="462118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/>
          <p:cNvSpPr txBox="1"/>
          <p:nvPr/>
        </p:nvSpPr>
        <p:spPr>
          <a:xfrm>
            <a:off x="7210356" y="4040192"/>
            <a:ext cx="416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…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字方塊 34"/>
              <p:cNvSpPr txBox="1"/>
              <p:nvPr/>
            </p:nvSpPr>
            <p:spPr>
              <a:xfrm>
                <a:off x="8274970" y="4601201"/>
                <a:ext cx="29466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zh-TW" altLang="zh-TW" sz="10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en-US" altLang="zh-TW" sz="10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</m:acc>
                      <m:d>
                        <m:dPr>
                          <m:ctrlPr>
                            <a:rPr lang="zh-TW" altLang="zh-TW" sz="10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TW" sz="10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zh-TW" altLang="en-US" sz="1000" dirty="0"/>
              </a:p>
            </p:txBody>
          </p:sp>
        </mc:Choice>
        <mc:Fallback xmlns="">
          <p:sp>
            <p:nvSpPr>
              <p:cNvPr id="35" name="文字方塊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4970" y="4601201"/>
                <a:ext cx="294668" cy="246221"/>
              </a:xfrm>
              <a:prstGeom prst="rect">
                <a:avLst/>
              </a:prstGeom>
              <a:blipFill rotWithShape="0">
                <a:blip r:embed="rId4"/>
                <a:stretch>
                  <a:fillRect r="-1428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橢圓 39"/>
          <p:cNvSpPr/>
          <p:nvPr/>
        </p:nvSpPr>
        <p:spPr>
          <a:xfrm>
            <a:off x="6563527" y="4013429"/>
            <a:ext cx="50800" cy="508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橢圓 40"/>
          <p:cNvSpPr/>
          <p:nvPr/>
        </p:nvSpPr>
        <p:spPr>
          <a:xfrm>
            <a:off x="6828023" y="4171976"/>
            <a:ext cx="50800" cy="508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橢圓 41"/>
          <p:cNvSpPr/>
          <p:nvPr/>
        </p:nvSpPr>
        <p:spPr>
          <a:xfrm>
            <a:off x="7937734" y="4103177"/>
            <a:ext cx="50800" cy="508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橢圓 42"/>
          <p:cNvSpPr/>
          <p:nvPr/>
        </p:nvSpPr>
        <p:spPr>
          <a:xfrm>
            <a:off x="8167565" y="3888740"/>
            <a:ext cx="50800" cy="508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橢圓 43"/>
          <p:cNvSpPr/>
          <p:nvPr/>
        </p:nvSpPr>
        <p:spPr>
          <a:xfrm>
            <a:off x="8397397" y="4073227"/>
            <a:ext cx="50800" cy="508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6" name="直線單箭頭接點 45"/>
          <p:cNvCxnSpPr/>
          <p:nvPr/>
        </p:nvCxnSpPr>
        <p:spPr>
          <a:xfrm flipH="1">
            <a:off x="8509233" y="3690114"/>
            <a:ext cx="222250" cy="32291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字方塊 46"/>
          <p:cNvSpPr txBox="1"/>
          <p:nvPr/>
        </p:nvSpPr>
        <p:spPr>
          <a:xfrm>
            <a:off x="8363781" y="3285745"/>
            <a:ext cx="1314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Prediction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字方塊 47"/>
              <p:cNvSpPr txBox="1"/>
              <p:nvPr/>
            </p:nvSpPr>
            <p:spPr>
              <a:xfrm>
                <a:off x="7862032" y="3658551"/>
                <a:ext cx="66186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000" b="0" i="1" kern="1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𝑥</m:t>
                      </m:r>
                      <m:d>
                        <m:dPr>
                          <m:ctrlPr>
                            <a:rPr lang="zh-TW" altLang="zh-TW" sz="10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TW" sz="10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  <m:r>
                            <a:rPr lang="en-US" altLang="zh-TW" sz="1000" b="0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zh-TW" altLang="en-US" sz="1000" dirty="0"/>
              </a:p>
            </p:txBody>
          </p:sp>
        </mc:Choice>
        <mc:Fallback xmlns="">
          <p:sp>
            <p:nvSpPr>
              <p:cNvPr id="48" name="文字方塊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2032" y="3658551"/>
                <a:ext cx="661865" cy="24622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文字方塊 48"/>
          <p:cNvSpPr txBox="1"/>
          <p:nvPr/>
        </p:nvSpPr>
        <p:spPr>
          <a:xfrm>
            <a:off x="5966631" y="4069655"/>
            <a:ext cx="416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…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字方塊 50"/>
              <p:cNvSpPr txBox="1"/>
              <p:nvPr/>
            </p:nvSpPr>
            <p:spPr>
              <a:xfrm>
                <a:off x="6259785" y="3727246"/>
                <a:ext cx="66186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000" b="0" i="1" kern="1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𝑥</m:t>
                      </m:r>
                      <m:d>
                        <m:dPr>
                          <m:ctrlPr>
                            <a:rPr lang="zh-TW" altLang="zh-TW" sz="10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TW" sz="10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  <m:r>
                            <a:rPr lang="en-US" altLang="zh-TW" sz="1000" b="0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r>
                            <a:rPr lang="en-US" altLang="zh-TW" sz="1000" b="0" i="1" kern="1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zh-TW" altLang="en-US" sz="1000" dirty="0"/>
              </a:p>
            </p:txBody>
          </p:sp>
        </mc:Choice>
        <mc:Fallback xmlns="">
          <p:sp>
            <p:nvSpPr>
              <p:cNvPr id="51" name="文字方塊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9785" y="3727246"/>
                <a:ext cx="661865" cy="246221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05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614150" y="860399"/>
                <a:ext cx="10413240" cy="49296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To</m:t>
                      </m:r>
                      <m:r>
                        <a:rPr lang="en-US" altLang="zh-TW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minimize</m:t>
                      </m:r>
                      <m:r>
                        <a:rPr lang="en-US" altLang="zh-TW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ϵ</m:t>
                      </m:r>
                      <m:r>
                        <a:rPr lang="en-US" altLang="zh-TW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altLang="zh-TW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set</m:t>
                      </m:r>
                      <m:r>
                        <a:rPr lang="en-US" altLang="zh-TW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f>
                        <m:fPr>
                          <m:ctrlPr>
                            <a:rPr lang="zh-TW" altLang="zh-TW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TW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𝛿𝜖</m:t>
                          </m:r>
                        </m:num>
                        <m:den>
                          <m:r>
                            <a:rPr lang="en-US" altLang="zh-TW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𝛿</m:t>
                          </m:r>
                          <m:sSup>
                            <m:sSupPr>
                              <m:ctrlPr>
                                <a:rPr lang="zh-TW" altLang="zh-TW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altLang="zh-TW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altLang="zh-TW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TW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altLang="zh-TW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altLang="zh-TW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=0, </m:t>
                      </m:r>
                      <m:r>
                        <a:rPr lang="en-US" altLang="zh-TW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𝑤h𝑒𝑟𝑒</m:t>
                      </m:r>
                      <m:r>
                        <a:rPr lang="en-US" altLang="zh-TW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TW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𝑘</m:t>
                      </m:r>
                      <m:r>
                        <a:rPr lang="en-US" altLang="zh-TW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=1,2,…</m:t>
                      </m:r>
                      <m:r>
                        <a:rPr lang="en-US" altLang="zh-TW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𝑃</m:t>
                      </m:r>
                    </m:oMath>
                  </m:oMathPara>
                </a14:m>
                <a:endParaRPr lang="en-US" altLang="zh-TW" kern="100" dirty="0" smtClean="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0"/>
                  </a:spcAft>
                </a:pPr>
                <a:endParaRPr lang="en-US" altLang="zh-TW" kern="100" dirty="0" smtClean="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0"/>
                  </a:spcAft>
                </a:pPr>
                <a:endParaRPr lang="zh-TW" altLang="zh-TW" kern="100" dirty="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∴</m:t>
                      </m:r>
                      <m:r>
                        <m:rPr>
                          <m:sty m:val="p"/>
                        </m:rPr>
                        <a:rPr lang="en-US" altLang="zh-TW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zh-TW" altLang="zh-TW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TW" altLang="zh-TW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𝛿</m:t>
                              </m:r>
                            </m:num>
                            <m:den>
                              <m:r>
                                <a:rPr lang="en-US" altLang="zh-TW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𝛿</m:t>
                              </m:r>
                              <m:sSup>
                                <m:sSupPr>
                                  <m:ctrlPr>
                                    <a:rPr lang="zh-TW" altLang="zh-TW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altLang="zh-TW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lang="en-US" altLang="zh-TW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altLang="zh-TW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n-US" altLang="zh-TW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den>
                          </m:f>
                          <m:d>
                            <m:dPr>
                              <m:begChr m:val="{"/>
                              <m:endChr m:val="}"/>
                              <m:ctrlPr>
                                <a:rPr lang="zh-TW" altLang="zh-TW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  <m:r>
                                <a:rPr lang="en-US" altLang="zh-TW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altLang="zh-TW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altLang="zh-TW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  <m:sSup>
                                <m:sSupPr>
                                  <m:ctrlPr>
                                    <a:rPr lang="zh-TW" altLang="zh-TW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zh-TW" altLang="zh-TW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e>
                          </m:d>
                          <m:r>
                            <a:rPr lang="en-US" altLang="zh-TW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zh-TW" altLang="zh-TW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𝛿</m:t>
                              </m:r>
                            </m:num>
                            <m:den>
                              <m:r>
                                <a:rPr lang="en-US" altLang="zh-TW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𝛿</m:t>
                              </m:r>
                              <m:sSup>
                                <m:sSupPr>
                                  <m:ctrlPr>
                                    <a:rPr lang="zh-TW" altLang="zh-TW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altLang="zh-TW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lang="en-US" altLang="zh-TW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altLang="zh-TW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n-US" altLang="zh-TW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den>
                          </m:f>
                          <m:d>
                            <m:dPr>
                              <m:begChr m:val="{"/>
                              <m:endChr m:val="}"/>
                              <m:ctrlPr>
                                <a:rPr lang="zh-TW" altLang="zh-TW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  <m:r>
                                <a:rPr lang="en-US" altLang="zh-TW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altLang="zh-TW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altLang="zh-TW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zh-TW" altLang="zh-TW" i="1" kern="1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TW" i="1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𝑖</m:t>
                                  </m:r>
                                  <m:r>
                                    <a:rPr lang="en-US" altLang="zh-TW" i="1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zh-TW" i="1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𝑃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zh-TW" altLang="zh-TW" i="1" kern="10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i="1" kern="10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𝑤</m:t>
                                      </m:r>
                                    </m:e>
                                    <m:sup>
                                      <m:r>
                                        <a:rPr lang="en-US" altLang="zh-TW" i="1" kern="10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∗</m:t>
                                      </m:r>
                                    </m:sup>
                                  </m:sSup>
                                  <m:r>
                                    <a:rPr lang="en-US" altLang="zh-TW" i="1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(</m:t>
                                  </m:r>
                                  <m:r>
                                    <a:rPr lang="en-US" altLang="zh-TW" i="1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𝑖</m:t>
                                  </m:r>
                                  <m:r>
                                    <a:rPr lang="en-US" altLang="zh-TW" i="1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)</m:t>
                                  </m:r>
                                  <m:sSup>
                                    <m:sSupPr>
                                      <m:ctrlPr>
                                        <a:rPr lang="zh-TW" altLang="zh-TW" i="1" kern="10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i="1" kern="10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TW" i="1" kern="10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∗</m:t>
                                      </m:r>
                                    </m:sup>
                                  </m:sSup>
                                  <m:r>
                                    <a:rPr lang="en-US" altLang="zh-TW" i="1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(</m:t>
                                  </m:r>
                                  <m:r>
                                    <a:rPr lang="en-US" altLang="zh-TW" i="1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𝑛</m:t>
                                  </m:r>
                                  <m:r>
                                    <a:rPr lang="en-US" altLang="zh-TW" i="1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−</m:t>
                                  </m:r>
                                  <m:r>
                                    <a:rPr lang="en-US" altLang="zh-TW" i="1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𝑖</m:t>
                                  </m:r>
                                  <m:r>
                                    <a:rPr lang="en-US" altLang="zh-TW" i="1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)</m:t>
                                  </m:r>
                                </m:e>
                              </m:nary>
                            </m:e>
                          </m:d>
                        </m:e>
                      </m:d>
                      <m:r>
                        <a:rPr lang="en-US" altLang="zh-TW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=0</m:t>
                      </m:r>
                    </m:oMath>
                  </m:oMathPara>
                </a14:m>
                <a:endParaRPr lang="en-US" altLang="zh-TW" kern="100" dirty="0" smtClean="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0"/>
                  </a:spcAft>
                </a:pPr>
                <a:endParaRPr lang="en-US" altLang="zh-TW" kern="100" dirty="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0"/>
                  </a:spcAft>
                </a:pPr>
                <a:endParaRPr lang="en-US" altLang="zh-TW" kern="100" dirty="0" smtClean="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0"/>
                  </a:spcAft>
                </a:pPr>
                <a:endParaRPr lang="zh-TW" altLang="zh-TW" kern="100" dirty="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  <m:r>
                        <m:rPr>
                          <m:sty m:val="p"/>
                        </m:rPr>
                        <a:rPr lang="en-US" altLang="zh-TW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zh-TW" altLang="zh-TW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TW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TW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  <m:r>
                            <a:rPr lang="en-US" altLang="zh-TW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TW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altLang="zh-TW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zh-TW" altLang="zh-TW" i="1" kern="1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altLang="zh-TW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altLang="zh-TW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(</m:t>
                          </m:r>
                          <m:r>
                            <a:rPr lang="en-US" altLang="zh-TW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  <m:r>
                            <a:rPr lang="en-US" altLang="zh-TW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r>
                            <a:rPr lang="en-US" altLang="zh-TW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𝑘</m:t>
                          </m:r>
                          <m:r>
                            <a:rPr lang="en-US" altLang="zh-TW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)</m:t>
                          </m:r>
                        </m:e>
                      </m:d>
                      <m:r>
                        <a:rPr lang="en-US" altLang="zh-TW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TW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zh-TW" altLang="zh-TW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TW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  <m:r>
                            <a:rPr lang="en-US" altLang="zh-TW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TW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altLang="zh-TW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zh-TW" altLang="zh-TW" i="1" kern="1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altLang="zh-TW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altLang="zh-TW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(</m:t>
                          </m:r>
                          <m:r>
                            <a:rPr lang="en-US" altLang="zh-TW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  <m:r>
                            <a:rPr lang="en-US" altLang="zh-TW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r>
                            <a:rPr lang="en-US" altLang="zh-TW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𝑘</m:t>
                          </m:r>
                          <m:r>
                            <a:rPr lang="en-US" altLang="zh-TW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)</m:t>
                          </m:r>
                        </m:e>
                      </m:d>
                      <m:r>
                        <a:rPr lang="en-US" altLang="zh-TW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=0, </m:t>
                      </m:r>
                      <m:r>
                        <a:rPr lang="en-US" altLang="zh-TW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𝑘</m:t>
                      </m:r>
                      <m:r>
                        <a:rPr lang="en-US" altLang="zh-TW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=1,2,…</m:t>
                      </m:r>
                      <m:r>
                        <a:rPr lang="en-US" altLang="zh-TW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𝑃</m:t>
                      </m:r>
                    </m:oMath>
                  </m:oMathPara>
                </a14:m>
                <a:endParaRPr lang="en-US" altLang="zh-TW" kern="100" dirty="0" smtClean="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0"/>
                  </a:spcAft>
                </a:pPr>
                <a:endParaRPr lang="en-US" altLang="zh-TW" kern="100" dirty="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0"/>
                  </a:spcAft>
                </a:pPr>
                <a:endParaRPr lang="en-US" altLang="zh-TW" kern="100" dirty="0" smtClean="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0"/>
                  </a:spcAft>
                </a:pPr>
                <a:endParaRPr lang="zh-TW" altLang="zh-TW" kern="100" dirty="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  <m:r>
                        <m:rPr>
                          <m:sty m:val="p"/>
                        </m:rPr>
                        <a:rPr lang="en-US" altLang="zh-TW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zh-TW" altLang="zh-TW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zh-TW" altLang="zh-TW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d>
                                <m:dPr>
                                  <m:ctrlPr>
                                    <a:rPr lang="zh-TW" altLang="zh-TW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en-US" altLang="zh-TW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zh-TW" altLang="zh-TW" i="1" kern="1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TW" i="1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𝑖</m:t>
                                  </m:r>
                                  <m:r>
                                    <a:rPr lang="en-US" altLang="zh-TW" i="1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zh-TW" i="1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𝑃</m:t>
                                  </m:r>
                                </m:sup>
                                <m:e>
                                  <m:r>
                                    <a:rPr lang="en-US" altLang="zh-TW" i="1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𝑤</m:t>
                                  </m:r>
                                  <m:r>
                                    <a:rPr lang="en-US" altLang="zh-TW" i="1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(</m:t>
                                  </m:r>
                                  <m:r>
                                    <a:rPr lang="en-US" altLang="zh-TW" i="1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𝑖</m:t>
                                  </m:r>
                                  <m:r>
                                    <a:rPr lang="en-US" altLang="zh-TW" i="1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)</m:t>
                                  </m:r>
                                  <m:r>
                                    <a:rPr lang="en-US" altLang="zh-TW" i="1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  <m:r>
                                    <a:rPr lang="en-US" altLang="zh-TW" i="1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(</m:t>
                                  </m:r>
                                  <m:r>
                                    <a:rPr lang="en-US" altLang="zh-TW" i="1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𝑛</m:t>
                                  </m:r>
                                  <m:r>
                                    <a:rPr lang="en-US" altLang="zh-TW" i="1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−</m:t>
                                  </m:r>
                                  <m:r>
                                    <a:rPr lang="en-US" altLang="zh-TW" i="1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𝑖</m:t>
                                  </m:r>
                                  <m:r>
                                    <a:rPr lang="en-US" altLang="zh-TW" i="1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)</m:t>
                                  </m:r>
                                </m:e>
                              </m:nary>
                            </m:e>
                          </m:d>
                          <m:sSup>
                            <m:sSupPr>
                              <m:ctrlPr>
                                <a:rPr lang="zh-TW" altLang="zh-TW" i="1" kern="1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altLang="zh-TW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altLang="zh-TW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(</m:t>
                          </m:r>
                          <m:r>
                            <a:rPr lang="en-US" altLang="zh-TW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  <m:r>
                            <a:rPr lang="en-US" altLang="zh-TW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r>
                            <a:rPr lang="en-US" altLang="zh-TW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𝑘</m:t>
                          </m:r>
                          <m:r>
                            <a:rPr lang="en-US" altLang="zh-TW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)</m:t>
                          </m:r>
                        </m:e>
                      </m:d>
                      <m:r>
                        <a:rPr lang="en-US" altLang="zh-TW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TW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zh-TW" altLang="zh-TW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TW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TW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TW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altLang="zh-TW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zh-TW" altLang="zh-TW" i="1" kern="1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altLang="zh-TW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altLang="zh-TW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(</m:t>
                          </m:r>
                          <m:r>
                            <a:rPr lang="en-US" altLang="zh-TW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  <m:r>
                            <a:rPr lang="en-US" altLang="zh-TW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r>
                            <a:rPr lang="en-US" altLang="zh-TW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𝑘</m:t>
                          </m:r>
                          <m:r>
                            <a:rPr lang="en-US" altLang="zh-TW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)</m:t>
                          </m:r>
                        </m:e>
                      </m:d>
                      <m:r>
                        <a:rPr lang="en-US" altLang="zh-TW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zh-TW" altLang="zh-TW" i="1" kern="1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naryPr>
                        <m:sub>
                          <m:r>
                            <a:rPr lang="en-US" altLang="zh-TW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  <m:r>
                            <a:rPr lang="en-US" altLang="zh-TW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𝑃</m:t>
                          </m:r>
                        </m:sup>
                        <m:e>
                          <m:r>
                            <a:rPr lang="en-US" altLang="zh-TW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𝑤</m:t>
                          </m:r>
                          <m:d>
                            <m:dPr>
                              <m:ctrlPr>
                                <a:rPr lang="zh-TW" altLang="zh-TW" i="1" kern="1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zh-TW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altLang="zh-TW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zh-TW" altLang="zh-TW" i="1" kern="1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zh-TW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  <m:d>
                                <m:dPr>
                                  <m:ctrlPr>
                                    <a:rPr lang="zh-TW" altLang="zh-TW" i="1" kern="1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i="1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𝑛</m:t>
                                  </m:r>
                                  <m:r>
                                    <a:rPr lang="en-US" altLang="zh-TW" i="1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−</m:t>
                                  </m:r>
                                  <m:r>
                                    <a:rPr lang="en-US" altLang="zh-TW" i="1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𝑖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lang="zh-TW" altLang="zh-TW" i="1" kern="1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i="1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i="1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∗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zh-TW" altLang="zh-TW" i="1" kern="1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i="1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𝑛</m:t>
                                  </m:r>
                                  <m:r>
                                    <a:rPr lang="en-US" altLang="zh-TW" i="1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−</m:t>
                                  </m:r>
                                  <m:r>
                                    <a:rPr lang="en-US" altLang="zh-TW" i="1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𝑘</m:t>
                                  </m:r>
                                </m:e>
                              </m:d>
                            </m:e>
                          </m:d>
                          <m:r>
                            <a:rPr lang="en-US" altLang="zh-TW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=0</m:t>
                          </m:r>
                        </m:e>
                      </m:nary>
                    </m:oMath>
                  </m:oMathPara>
                </a14:m>
                <a:endParaRPr lang="zh-TW" altLang="zh-TW" kern="100" dirty="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150" y="860399"/>
                <a:ext cx="10413240" cy="4929619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64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805218" y="1218468"/>
                <a:ext cx="10413242" cy="491980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US" altLang="zh-TW" kern="100" dirty="0">
                    <a:solidFill>
                      <a:srgbClr val="000000"/>
                    </a:solidFill>
                    <a:latin typeface="Calibri" panose="020F0502020204030204" pitchFamily="34" charset="0"/>
                    <a:cs typeface="Times New Roman" panose="02020603050405020304" pitchFamily="18" charset="0"/>
                  </a:rPr>
                  <a:t>Assume signal in a single frame to be wide sense stationary</a:t>
                </a:r>
                <a:r>
                  <a:rPr lang="en-US" altLang="zh-TW" kern="100" dirty="0" smtClean="0">
                    <a:solidFill>
                      <a:srgbClr val="000000"/>
                    </a:solidFill>
                    <a:latin typeface="Calibri" panose="020F0502020204030204" pitchFamily="34" charset="0"/>
                    <a:cs typeface="Times New Roman" panose="02020603050405020304" pitchFamily="18" charset="0"/>
                  </a:rPr>
                  <a:t>:</a:t>
                </a:r>
              </a:p>
              <a:p>
                <a:pPr>
                  <a:spcAft>
                    <a:spcPts val="0"/>
                  </a:spcAft>
                </a:pPr>
                <a:endParaRPr lang="zh-TW" altLang="zh-TW" kern="100" dirty="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zh-TW" altLang="zh-TW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TW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TW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TW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altLang="zh-TW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zh-TW" altLang="zh-TW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altLang="zh-TW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TW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</m:t>
                          </m:r>
                          <m:r>
                            <a:rPr lang="en-US" altLang="zh-TW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d>
                      <m:r>
                        <a:rPr lang="en-US" altLang="zh-TW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TW" altLang="zh-TW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TW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zh-TW" altLang="zh-TW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TW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altLang="zh-TW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TW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</m:t>
                          </m:r>
                        </m:e>
                      </m:d>
                      <m:r>
                        <a:rPr lang="en-US" altLang="zh-TW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zh-TW" altLang="zh-TW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TW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altLang="zh-TW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TW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𝑖𝑠</m:t>
                      </m:r>
                      <m:r>
                        <a:rPr lang="en-US" altLang="zh-TW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TW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𝑡h𝑒</m:t>
                      </m:r>
                      <m:r>
                        <a:rPr lang="en-US" altLang="zh-TW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TW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𝑎𝑢𝑡𝑜𝑐𝑜𝑟𝑟𝑒𝑙𝑎𝑡𝑖𝑜𝑛</m:t>
                      </m:r>
                      <m:r>
                        <a:rPr lang="en-US" altLang="zh-TW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TW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𝑜𝑓</m:t>
                      </m:r>
                      <m:r>
                        <a:rPr lang="en-US" altLang="zh-TW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TW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𝑠𝑖𝑔𝑛𝑎𝑙</m:t>
                      </m:r>
                    </m:oMath>
                  </m:oMathPara>
                </a14:m>
                <a:endParaRPr lang="en-US" altLang="zh-TW" kern="100" dirty="0" smtClean="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0"/>
                  </a:spcAft>
                </a:pPr>
                <a:endParaRPr lang="zh-TW" altLang="zh-TW" kern="100" dirty="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∴</m:t>
                      </m:r>
                      <m:sSub>
                        <m:sSubPr>
                          <m:ctrlPr>
                            <a:rPr lang="zh-TW" altLang="zh-TW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TW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zh-TW" altLang="zh-TW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TW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altLang="zh-TW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zh-TW" altLang="zh-TW" i="1" kern="1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naryPr>
                        <m:sub>
                          <m:r>
                            <a:rPr lang="en-US" altLang="zh-TW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  <m:r>
                            <a:rPr lang="en-US" altLang="zh-TW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𝑃</m:t>
                          </m:r>
                        </m:sup>
                        <m:e>
                          <m:r>
                            <a:rPr lang="en-US" altLang="zh-TW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𝑤</m:t>
                          </m:r>
                          <m:d>
                            <m:dPr>
                              <m:ctrlPr>
                                <a:rPr lang="zh-TW" altLang="zh-TW" i="1" kern="1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zh-TW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</m:e>
                          </m:d>
                          <m:sSub>
                            <m:sSubPr>
                              <m:ctrlPr>
                                <a:rPr lang="zh-TW" altLang="zh-TW" i="1" kern="1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TW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sub>
                          </m:sSub>
                          <m:d>
                            <m:dPr>
                              <m:ctrlPr>
                                <a:rPr lang="zh-TW" altLang="zh-TW" i="1" kern="1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zh-TW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𝑘</m:t>
                              </m:r>
                              <m:r>
                                <a:rPr lang="en-US" altLang="zh-TW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r>
                                <a:rPr lang="en-US" altLang="zh-TW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altLang="zh-TW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=0, </m:t>
                          </m:r>
                          <m:r>
                            <a:rPr lang="en-US" altLang="zh-TW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𝑘</m:t>
                          </m:r>
                          <m:r>
                            <a:rPr lang="en-US" altLang="zh-TW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=1,2,…</m:t>
                          </m:r>
                          <m:r>
                            <a:rPr lang="en-US" altLang="zh-TW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𝑃</m:t>
                          </m:r>
                        </m:e>
                      </m:nary>
                    </m:oMath>
                  </m:oMathPara>
                </a14:m>
                <a:endParaRPr lang="en-US" altLang="zh-TW" kern="100" dirty="0" smtClean="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0"/>
                  </a:spcAft>
                </a:pPr>
                <a:endParaRPr lang="en-US" altLang="zh-TW" kern="100" dirty="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0"/>
                  </a:spcAft>
                </a:pPr>
                <a:endParaRPr lang="zh-TW" altLang="zh-TW" sz="2800" kern="100" dirty="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zh-TW" altLang="zh-TW" sz="2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zh-TW" altLang="zh-TW" sz="2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zh-TW" altLang="zh-TW" sz="28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zh-TW" altLang="zh-TW" sz="28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800" i="1" kern="10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800" i="1" kern="10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  <m:r>
                                        <a:rPr lang="en-US" altLang="zh-TW" sz="2800" i="1" kern="1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(0)</m:t>
                                      </m:r>
                                    </m:e>
                                    <m:e>
                                      <m:r>
                                        <a:rPr lang="en-US" altLang="zh-TW" sz="2800" i="1" kern="1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          </m:t>
                                      </m:r>
                                      <m:sSubSup>
                                        <m:sSubSupPr>
                                          <m:ctrlPr>
                                            <a:rPr lang="zh-TW" altLang="zh-TW" sz="28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TW" sz="2800" i="1" kern="10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800" i="1" kern="10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  <m:sup>
                                          <m:r>
                                            <a:rPr lang="en-US" altLang="zh-TW" sz="2800" i="1" kern="10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∗</m:t>
                                          </m:r>
                                        </m:sup>
                                      </m:sSubSup>
                                      <m:r>
                                        <a:rPr lang="en-US" altLang="zh-TW" sz="2800" i="1" kern="1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(1)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zh-TW" altLang="zh-TW" sz="28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800" i="1" kern="10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800" i="1" kern="10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  <m:r>
                                        <a:rPr lang="en-US" altLang="zh-TW" sz="2800" i="1" kern="1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(1)</m:t>
                                      </m:r>
                                    </m:e>
                                    <m:e>
                                      <m:r>
                                        <a:rPr lang="en-US" altLang="zh-TW" sz="2800" i="1" kern="1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          </m:t>
                                      </m:r>
                                      <m:sSub>
                                        <m:sSubPr>
                                          <m:ctrlPr>
                                            <a:rPr lang="zh-TW" altLang="zh-TW" sz="28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800" i="1" kern="10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800" i="1" kern="10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  <m:r>
                                        <a:rPr lang="en-US" altLang="zh-TW" sz="2800" i="1" kern="1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(0)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zh-TW" altLang="zh-TW" sz="28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TW" sz="2800" i="1" kern="1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en-US" altLang="zh-TW" sz="2800" i="1" kern="1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 </m:t>
                                      </m:r>
                                      <m:sSubSup>
                                        <m:sSubSupPr>
                                          <m:ctrlPr>
                                            <a:rPr lang="zh-TW" altLang="zh-TW" sz="28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TW" sz="2800" i="1" kern="10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800" i="1" kern="10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  <m:sup>
                                          <m:r>
                                            <a:rPr lang="en-US" altLang="zh-TW" sz="2800" i="1" kern="10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∗</m:t>
                                          </m:r>
                                        </m:sup>
                                      </m:sSubSup>
                                      <m:r>
                                        <a:rPr lang="en-US" altLang="zh-TW" sz="2800" i="1" kern="1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zh-TW" sz="2800" i="1" kern="1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𝑃</m:t>
                                      </m:r>
                                      <m:r>
                                        <a:rPr lang="en-US" altLang="zh-TW" sz="2800" i="1" kern="1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−1)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TW" sz="2800" i="1" kern="1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en-US" altLang="zh-TW" sz="2800" i="1" kern="1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 </m:t>
                                      </m:r>
                                      <m:sSubSup>
                                        <m:sSubSupPr>
                                          <m:ctrlPr>
                                            <a:rPr lang="zh-TW" altLang="zh-TW" sz="28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TW" sz="2800" i="1" kern="10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800" i="1" kern="10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  <m:sup>
                                          <m:r>
                                            <a:rPr lang="en-US" altLang="zh-TW" sz="2800" i="1" kern="10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∗</m:t>
                                          </m:r>
                                        </m:sup>
                                      </m:sSubSup>
                                      <m:r>
                                        <a:rPr lang="en-US" altLang="zh-TW" sz="2800" i="1" kern="1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zh-TW" sz="2800" i="1" kern="1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𝑃</m:t>
                                      </m:r>
                                      <m:r>
                                        <a:rPr lang="en-US" altLang="zh-TW" sz="2800" i="1" kern="1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−2)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zh-TW" altLang="zh-TW" sz="28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TW" sz="2800" i="1" kern="1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altLang="zh-TW" sz="2800" i="1" kern="1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zh-TW" altLang="zh-TW" sz="28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800" i="1" kern="10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800" i="1" kern="10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  <m:r>
                                        <a:rPr lang="en-US" altLang="zh-TW" sz="2800" i="1" kern="1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zh-TW" sz="2800" i="1" kern="1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𝑃</m:t>
                                      </m:r>
                                      <m:r>
                                        <a:rPr lang="en-US" altLang="zh-TW" sz="2800" i="1" kern="1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−1)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zh-TW" altLang="zh-TW" sz="28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800" i="1" kern="10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800" i="1" kern="10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  <m:r>
                                        <a:rPr lang="en-US" altLang="zh-TW" sz="2800" i="1" kern="1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zh-TW" sz="2800" i="1" kern="1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𝑃</m:t>
                                      </m:r>
                                      <m:r>
                                        <a:rPr lang="en-US" altLang="zh-TW" sz="2800" i="1" kern="1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−2)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zh-TW" altLang="zh-TW" sz="28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TW" sz="2800" i="1" kern="1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⋱        </m:t>
                                      </m:r>
                                    </m:e>
                                    <m:e>
                                      <m:r>
                                        <a:rPr lang="en-US" altLang="zh-TW" sz="2800" i="1" kern="1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TW" sz="2800" i="1" kern="1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⋯        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zh-TW" altLang="zh-TW" sz="28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800" i="1" kern="10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800" i="1" kern="10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  <m:r>
                                        <a:rPr lang="en-US" altLang="zh-TW" sz="2800" i="1" kern="1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(0)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zh-TW" altLang="zh-TW" sz="2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TW" altLang="zh-TW" sz="2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zh-TW" altLang="zh-TW" sz="28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TW" sz="2800" i="1" kern="1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𝑤</m:t>
                                      </m:r>
                                      <m:r>
                                        <a:rPr lang="en-US" altLang="zh-TW" sz="2800" i="1" kern="1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(1)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TW" sz="2800" i="1" kern="1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𝑤</m:t>
                                      </m:r>
                                      <m:r>
                                        <a:rPr lang="en-US" altLang="zh-TW" sz="2800" i="1" kern="1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(2)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zh-TW" altLang="zh-TW" sz="28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TW" sz="2800" i="1" kern="1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TW" sz="2800" i="1" kern="1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𝑤</m:t>
                                      </m:r>
                                      <m:r>
                                        <a:rPr lang="en-US" altLang="zh-TW" sz="2800" i="1" kern="1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zh-TW" sz="2800" i="1" kern="1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𝑃</m:t>
                                      </m:r>
                                      <m:r>
                                        <a:rPr lang="en-US" altLang="zh-TW" sz="2800" i="1" kern="1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)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altLang="zh-TW" sz="2800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TW" altLang="zh-TW" sz="2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TW" altLang="zh-TW" sz="2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zh-TW" altLang="zh-TW" sz="28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zh-TW" altLang="zh-TW" sz="28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800" i="1" kern="10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800" i="1" kern="10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  <m:r>
                                        <a:rPr lang="en-US" altLang="zh-TW" sz="2800" i="1" kern="1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(1)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zh-TW" altLang="zh-TW" sz="28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800" i="1" kern="10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800" i="1" kern="10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  <m:r>
                                        <a:rPr lang="en-US" altLang="zh-TW" sz="2800" i="1" kern="1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(2)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zh-TW" altLang="zh-TW" sz="28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TW" sz="2800" i="1" kern="1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zh-TW" altLang="zh-TW" sz="28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800" i="1" kern="10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800" i="1" kern="10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  <m:r>
                                        <a:rPr lang="en-US" altLang="zh-TW" sz="2800" i="1" kern="1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zh-TW" sz="2800" i="1" kern="1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𝑃</m:t>
                                      </m:r>
                                      <m:r>
                                        <a:rPr lang="en-US" altLang="zh-TW" sz="2800" i="1" kern="1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)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zh-TW" sz="2800" kern="100" dirty="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0"/>
                  </a:spcAft>
                </a:pPr>
                <a:r>
                  <a:rPr lang="en-US" altLang="zh-TW" kern="100" dirty="0" smtClean="0">
                    <a:latin typeface="Calibri" panose="020F0502020204030204" pitchFamily="34" charset="0"/>
                    <a:cs typeface="Times New Roman" panose="02020603050405020304" pitchFamily="18" charset="0"/>
                  </a:rPr>
                  <a:t>			</a:t>
                </a:r>
              </a:p>
              <a:p>
                <a:pPr>
                  <a:spcAft>
                    <a:spcPts val="0"/>
                  </a:spcAft>
                </a:pPr>
                <a:r>
                  <a:rPr lang="en-US" altLang="zh-TW" kern="100" dirty="0">
                    <a:latin typeface="Calibri" panose="020F0502020204030204" pitchFamily="34" charset="0"/>
                    <a:cs typeface="Times New Roman" panose="02020603050405020304" pitchFamily="18" charset="0"/>
                  </a:rPr>
                  <a:t>	</a:t>
                </a:r>
                <a:r>
                  <a:rPr lang="en-US" altLang="zh-TW" kern="100" dirty="0" smtClean="0">
                    <a:latin typeface="Calibri" panose="020F0502020204030204" pitchFamily="34" charset="0"/>
                    <a:cs typeface="Times New Roman" panose="02020603050405020304" pitchFamily="18" charset="0"/>
                  </a:rPr>
                  <a:t>		(</a:t>
                </a:r>
                <a:r>
                  <a:rPr lang="en-US" altLang="zh-TW" kern="100" dirty="0">
                    <a:latin typeface="Calibri" panose="020F0502020204030204" pitchFamily="34" charset="0"/>
                    <a:cs typeface="Times New Roman" panose="02020603050405020304" pitchFamily="18" charset="0"/>
                  </a:rPr>
                  <a:t>Autocorrelation Matrix</a:t>
                </a:r>
                <a:r>
                  <a:rPr lang="en-US" altLang="zh-TW" kern="100" dirty="0" smtClean="0">
                    <a:latin typeface="Calibri" panose="020F0502020204030204" pitchFamily="34" charset="0"/>
                    <a:cs typeface="Times New Roman" panose="02020603050405020304" pitchFamily="18" charset="0"/>
                  </a:rPr>
                  <a:t>)  </a:t>
                </a:r>
                <a:r>
                  <a:rPr lang="en-US" altLang="zh-TW" kern="100" dirty="0">
                    <a:latin typeface="Calibri" panose="020F0502020204030204" pitchFamily="34" charset="0"/>
                    <a:cs typeface="Times New Roman" panose="02020603050405020304" pitchFamily="18" charset="0"/>
                  </a:rPr>
                  <a:t>	</a:t>
                </a:r>
                <a:r>
                  <a:rPr lang="en-US" altLang="zh-TW" kern="100" dirty="0" smtClean="0">
                    <a:latin typeface="Calibri" panose="020F0502020204030204" pitchFamily="34" charset="0"/>
                    <a:cs typeface="Times New Roman" panose="02020603050405020304" pitchFamily="18" charset="0"/>
                  </a:rPr>
                  <a:t>                       (</a:t>
                </a:r>
                <a:r>
                  <a:rPr lang="en-US" altLang="zh-TW" kern="100" dirty="0">
                    <a:latin typeface="Calibri" panose="020F0502020204030204" pitchFamily="34" charset="0"/>
                    <a:cs typeface="Times New Roman" panose="02020603050405020304" pitchFamily="18" charset="0"/>
                  </a:rPr>
                  <a:t>LPC coefficients)</a:t>
                </a:r>
                <a:endParaRPr lang="zh-TW" altLang="zh-TW" kern="100" dirty="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218" y="1218468"/>
                <a:ext cx="10413242" cy="4919808"/>
              </a:xfrm>
              <a:prstGeom prst="rect">
                <a:avLst/>
              </a:prstGeom>
              <a:blipFill rotWithShape="0">
                <a:blip r:embed="rId2"/>
                <a:stretch>
                  <a:fillRect l="-468" t="-743" b="-99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084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LPC Coefficients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000" dirty="0" smtClean="0"/>
              <a:t>H(z) represents a </a:t>
            </a:r>
            <a:r>
              <a:rPr lang="en-US" altLang="zh-TW" sz="2000" dirty="0" smtClean="0">
                <a:solidFill>
                  <a:srgbClr val="FF0000"/>
                </a:solidFill>
              </a:rPr>
              <a:t>smoothed spectrum of the original speech signal</a:t>
            </a:r>
          </a:p>
          <a:p>
            <a:r>
              <a:rPr lang="en-US" altLang="zh-TW" sz="2000" dirty="0" smtClean="0"/>
              <a:t>With more extracted coefficients, the spectrum of H(z) matches better to the spectrum of original signal</a:t>
            </a:r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834" y="3306629"/>
            <a:ext cx="3876960" cy="2618848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1542197" y="5931658"/>
            <a:ext cx="1214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K=24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8794" y="3300448"/>
            <a:ext cx="3956681" cy="2637747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5536868" y="5986510"/>
            <a:ext cx="1214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K=16</a:t>
            </a:r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5475" y="3300448"/>
            <a:ext cx="4069813" cy="2625029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9531539" y="5912489"/>
            <a:ext cx="1214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K=8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65187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Hamming Window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3" y="2160589"/>
            <a:ext cx="9449305" cy="3880773"/>
          </a:xfrm>
        </p:spPr>
        <p:txBody>
          <a:bodyPr>
            <a:normAutofit/>
          </a:bodyPr>
          <a:lstStyle/>
          <a:p>
            <a:r>
              <a:rPr lang="en-US" altLang="zh-TW" sz="2000" dirty="0" smtClean="0"/>
              <a:t>Minimize </a:t>
            </a:r>
            <a:r>
              <a:rPr lang="en-US" altLang="zh-TW" sz="2000" dirty="0"/>
              <a:t>the signal discontinuities at the beginning and end of each </a:t>
            </a:r>
            <a:r>
              <a:rPr lang="en-US" altLang="zh-TW" sz="2000" dirty="0" smtClean="0"/>
              <a:t>frame</a:t>
            </a:r>
          </a:p>
          <a:p>
            <a:r>
              <a:rPr lang="en-US" altLang="zh-TW" sz="2000" dirty="0"/>
              <a:t>O</a:t>
            </a:r>
            <a:r>
              <a:rPr lang="en-US" altLang="zh-TW" sz="2000" dirty="0" smtClean="0"/>
              <a:t>verlapping frames </a:t>
            </a:r>
            <a:r>
              <a:rPr lang="en-US" altLang="zh-TW" sz="2000" dirty="0"/>
              <a:t>in order to accommodate all the information </a:t>
            </a:r>
            <a:r>
              <a:rPr lang="en-US" altLang="zh-TW" sz="2000" dirty="0" smtClean="0"/>
              <a:t>correctly</a:t>
            </a:r>
            <a:endParaRPr lang="zh-TW" altLang="en-US" sz="20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218" y="3472683"/>
            <a:ext cx="4892722" cy="2568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969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5322627" y="6224587"/>
            <a:ext cx="1255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K = 8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" y="647700"/>
            <a:ext cx="10763250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885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7" name="圓角矩形 36"/>
          <p:cNvSpPr/>
          <p:nvPr/>
        </p:nvSpPr>
        <p:spPr>
          <a:xfrm>
            <a:off x="1573473" y="2630406"/>
            <a:ext cx="1514902" cy="117370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文字方塊 37"/>
          <p:cNvSpPr txBox="1"/>
          <p:nvPr/>
        </p:nvSpPr>
        <p:spPr>
          <a:xfrm>
            <a:off x="560129" y="2536515"/>
            <a:ext cx="1132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Speech Signal</a:t>
            </a:r>
            <a:endParaRPr lang="zh-TW" altLang="en-US" dirty="0"/>
          </a:p>
        </p:txBody>
      </p:sp>
      <p:sp>
        <p:nvSpPr>
          <p:cNvPr id="39" name="文字方塊 38"/>
          <p:cNvSpPr txBox="1"/>
          <p:nvPr/>
        </p:nvSpPr>
        <p:spPr>
          <a:xfrm>
            <a:off x="1819134" y="2894093"/>
            <a:ext cx="12692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Low-pass Filter</a:t>
            </a:r>
            <a:endParaRPr lang="zh-TW" altLang="en-US" dirty="0"/>
          </a:p>
        </p:txBody>
      </p:sp>
      <p:sp>
        <p:nvSpPr>
          <p:cNvPr id="40" name="圓角矩形 39"/>
          <p:cNvSpPr/>
          <p:nvPr/>
        </p:nvSpPr>
        <p:spPr>
          <a:xfrm>
            <a:off x="5618895" y="2628051"/>
            <a:ext cx="1440977" cy="117370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文字方塊 40"/>
          <p:cNvSpPr txBox="1"/>
          <p:nvPr/>
        </p:nvSpPr>
        <p:spPr>
          <a:xfrm>
            <a:off x="5871378" y="2884742"/>
            <a:ext cx="1023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Signal Framing</a:t>
            </a:r>
            <a:endParaRPr lang="zh-TW" altLang="en-US" dirty="0"/>
          </a:p>
        </p:txBody>
      </p:sp>
      <p:cxnSp>
        <p:nvCxnSpPr>
          <p:cNvPr id="42" name="直線單箭頭接點 41"/>
          <p:cNvCxnSpPr>
            <a:stCxn id="37" idx="3"/>
          </p:cNvCxnSpPr>
          <p:nvPr/>
        </p:nvCxnSpPr>
        <p:spPr>
          <a:xfrm flipV="1">
            <a:off x="3088375" y="3217256"/>
            <a:ext cx="494732" cy="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圓角矩形 42"/>
          <p:cNvSpPr/>
          <p:nvPr/>
        </p:nvSpPr>
        <p:spPr>
          <a:xfrm>
            <a:off x="3887618" y="4806630"/>
            <a:ext cx="1583140" cy="117370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文字方塊 43"/>
          <p:cNvSpPr txBox="1"/>
          <p:nvPr/>
        </p:nvSpPr>
        <p:spPr>
          <a:xfrm>
            <a:off x="4033194" y="5063321"/>
            <a:ext cx="14375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LPC Coefficients</a:t>
            </a:r>
            <a:endParaRPr lang="zh-TW" altLang="en-US" dirty="0"/>
          </a:p>
        </p:txBody>
      </p:sp>
      <p:sp>
        <p:nvSpPr>
          <p:cNvPr id="45" name="圓角矩形 44"/>
          <p:cNvSpPr/>
          <p:nvPr/>
        </p:nvSpPr>
        <p:spPr>
          <a:xfrm>
            <a:off x="6180443" y="4827275"/>
            <a:ext cx="1429033" cy="117370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7" name="直線單箭頭接點 46"/>
          <p:cNvCxnSpPr/>
          <p:nvPr/>
        </p:nvCxnSpPr>
        <p:spPr>
          <a:xfrm flipV="1">
            <a:off x="5470759" y="5395839"/>
            <a:ext cx="709684" cy="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字方塊 47"/>
          <p:cNvSpPr txBox="1"/>
          <p:nvPr/>
        </p:nvSpPr>
        <p:spPr>
          <a:xfrm>
            <a:off x="7806231" y="4998748"/>
            <a:ext cx="1132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Testing</a:t>
            </a:r>
            <a:endParaRPr lang="zh-TW" altLang="en-US" dirty="0"/>
          </a:p>
        </p:txBody>
      </p:sp>
      <p:cxnSp>
        <p:nvCxnSpPr>
          <p:cNvPr id="49" name="直線單箭頭接點 48"/>
          <p:cNvCxnSpPr/>
          <p:nvPr/>
        </p:nvCxnSpPr>
        <p:spPr>
          <a:xfrm>
            <a:off x="1074190" y="3207908"/>
            <a:ext cx="50496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/>
          <p:cNvCxnSpPr/>
          <p:nvPr/>
        </p:nvCxnSpPr>
        <p:spPr>
          <a:xfrm>
            <a:off x="7609476" y="5395839"/>
            <a:ext cx="6414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/>
          <p:cNvCxnSpPr/>
          <p:nvPr/>
        </p:nvCxnSpPr>
        <p:spPr>
          <a:xfrm>
            <a:off x="5098009" y="3217255"/>
            <a:ext cx="50496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圓角矩形 51"/>
          <p:cNvSpPr/>
          <p:nvPr/>
        </p:nvSpPr>
        <p:spPr>
          <a:xfrm>
            <a:off x="3583107" y="2630402"/>
            <a:ext cx="1514902" cy="117370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文字方塊 52"/>
          <p:cNvSpPr txBox="1"/>
          <p:nvPr/>
        </p:nvSpPr>
        <p:spPr>
          <a:xfrm>
            <a:off x="3781000" y="2894089"/>
            <a:ext cx="1301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Speech Extracting</a:t>
            </a:r>
            <a:endParaRPr lang="zh-TW" altLang="en-US" dirty="0"/>
          </a:p>
        </p:txBody>
      </p:sp>
      <p:cxnSp>
        <p:nvCxnSpPr>
          <p:cNvPr id="54" name="肘形接點 53"/>
          <p:cNvCxnSpPr>
            <a:stCxn id="40" idx="2"/>
            <a:endCxn id="43" idx="0"/>
          </p:cNvCxnSpPr>
          <p:nvPr/>
        </p:nvCxnSpPr>
        <p:spPr>
          <a:xfrm rot="5400000">
            <a:off x="5006850" y="3474096"/>
            <a:ext cx="1004872" cy="166019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6404492" y="5090962"/>
            <a:ext cx="13033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SVM</a:t>
            </a:r>
          </a:p>
          <a:p>
            <a:r>
              <a:rPr lang="en-US" altLang="zh-TW" dirty="0" smtClean="0"/>
              <a:t>Training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18182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 smtClean="0">
                <a:solidFill>
                  <a:schemeClr val="accent2"/>
                </a:solidFill>
              </a:rPr>
              <a:t>Introduction</a:t>
            </a:r>
          </a:p>
          <a:p>
            <a:r>
              <a:rPr lang="en-US" altLang="zh-TW" sz="2400" dirty="0" smtClean="0"/>
              <a:t>Speech Recognition Framework</a:t>
            </a:r>
          </a:p>
          <a:p>
            <a:r>
              <a:rPr lang="en-US" altLang="zh-TW" sz="2400" dirty="0" smtClean="0"/>
              <a:t>Testing and Modification</a:t>
            </a:r>
          </a:p>
          <a:p>
            <a:r>
              <a:rPr lang="en-US" altLang="zh-TW" sz="2400" dirty="0"/>
              <a:t>Demonstration</a:t>
            </a:r>
          </a:p>
          <a:p>
            <a:endParaRPr lang="en-US" altLang="zh-TW" sz="2400" dirty="0" smtClean="0"/>
          </a:p>
        </p:txBody>
      </p:sp>
    </p:spTree>
    <p:extLst>
      <p:ext uri="{BB962C8B-B14F-4D97-AF65-F5344CB8AC3E}">
        <p14:creationId xmlns:p14="http://schemas.microsoft.com/office/powerpoint/2010/main" val="42407547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Support Vector Machine (SVM)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000" dirty="0" smtClean="0"/>
              <a:t>Computationally </a:t>
            </a:r>
            <a:r>
              <a:rPr lang="en-US" altLang="zh-TW" sz="2000" dirty="0"/>
              <a:t>less </a:t>
            </a:r>
            <a:r>
              <a:rPr lang="en-US" altLang="zh-TW" sz="2000" dirty="0" smtClean="0"/>
              <a:t>expensive</a:t>
            </a:r>
          </a:p>
          <a:p>
            <a:r>
              <a:rPr lang="en-US" altLang="zh-TW" sz="2000" dirty="0"/>
              <a:t>R</a:t>
            </a:r>
            <a:r>
              <a:rPr lang="en-US" altLang="zh-TW" sz="2000" dirty="0" smtClean="0"/>
              <a:t>equires</a:t>
            </a:r>
            <a:r>
              <a:rPr lang="en-US" altLang="zh-TW" sz="2000" dirty="0"/>
              <a:t> less </a:t>
            </a:r>
            <a:r>
              <a:rPr lang="en-US" altLang="zh-TW" sz="2000" dirty="0" smtClean="0"/>
              <a:t>memory</a:t>
            </a:r>
          </a:p>
          <a:p>
            <a:r>
              <a:rPr lang="en-US" altLang="zh-TW" sz="2000" dirty="0" smtClean="0"/>
              <a:t>Radial </a:t>
            </a:r>
            <a:r>
              <a:rPr lang="en-US" altLang="zh-TW" sz="2000" dirty="0"/>
              <a:t>basis function </a:t>
            </a:r>
            <a:r>
              <a:rPr lang="en-US" altLang="zh-TW" sz="2000" dirty="0" smtClean="0"/>
              <a:t>kernel</a:t>
            </a:r>
          </a:p>
          <a:p>
            <a:r>
              <a:rPr lang="en-US" altLang="zh-TW" sz="2000" dirty="0" err="1" smtClean="0"/>
              <a:t>LibSVM</a:t>
            </a:r>
            <a:endParaRPr lang="zh-TW" altLang="en-US" sz="20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845129" y="5348221"/>
            <a:ext cx="86313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Reference: </a:t>
            </a:r>
          </a:p>
          <a:p>
            <a:r>
              <a:rPr lang="en-US" altLang="zh-TW" sz="1200" dirty="0" err="1" smtClean="0"/>
              <a:t>Chih</a:t>
            </a:r>
            <a:r>
              <a:rPr lang="en-US" altLang="zh-TW" sz="1200" dirty="0" smtClean="0"/>
              <a:t>-Chung </a:t>
            </a:r>
            <a:r>
              <a:rPr lang="en-US" altLang="zh-TW" sz="1200" dirty="0"/>
              <a:t>Chang and </a:t>
            </a:r>
            <a:r>
              <a:rPr lang="en-US" altLang="zh-TW" sz="1200" dirty="0" err="1"/>
              <a:t>Chih</a:t>
            </a:r>
            <a:r>
              <a:rPr lang="en-US" altLang="zh-TW" sz="1200" dirty="0"/>
              <a:t>-Jen Lin, LIBSVM : a library for support vector machines. ACM Transactions on Intelligent Systems and Technology, 2:27:1--27:27, 2011. </a:t>
            </a:r>
            <a:endParaRPr lang="en-US" altLang="zh-TW" sz="1200" dirty="0" smtClean="0"/>
          </a:p>
          <a:p>
            <a:r>
              <a:rPr lang="en-US" altLang="zh-TW" sz="1200" dirty="0" smtClean="0"/>
              <a:t>Software </a:t>
            </a:r>
            <a:r>
              <a:rPr lang="en-US" altLang="zh-TW" sz="1200" dirty="0"/>
              <a:t>available at http://www.csie.ntu.edu.tw/~cjlin/libsvm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199335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Support Vector Machine (SVM)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TW" sz="2000" dirty="0" smtClean="0"/>
                  <a:t>21 labels</a:t>
                </a:r>
              </a:p>
              <a:p>
                <a:r>
                  <a:rPr lang="en-US" altLang="zh-TW" sz="2000" dirty="0" smtClean="0"/>
                  <a:t>(23 frames)</a:t>
                </a:r>
                <a14:m>
                  <m:oMath xmlns:m="http://schemas.openxmlformats.org/officeDocument/2006/math">
                    <m:r>
                      <a:rPr lang="en-US" altLang="zh-TW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TW" sz="2000" dirty="0" smtClean="0"/>
                  <a:t>(8 LPC/frame) = 184 features</a:t>
                </a:r>
                <a:endParaRPr lang="zh-TW" altLang="en-US" sz="2000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84" t="-94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1141" y="2149772"/>
            <a:ext cx="1253216" cy="3980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972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Support Vector Machine (SVM)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3" y="2160589"/>
            <a:ext cx="10872242" cy="3880773"/>
          </a:xfrm>
        </p:spPr>
        <p:txBody>
          <a:bodyPr>
            <a:normAutofit/>
          </a:bodyPr>
          <a:lstStyle/>
          <a:p>
            <a:r>
              <a:rPr lang="en-US" altLang="zh-TW" sz="2000" dirty="0" smtClean="0"/>
              <a:t>Penalty Parameter – How much optimization to avoid misclassifying training examples</a:t>
            </a:r>
          </a:p>
          <a:p>
            <a:r>
              <a:rPr lang="en-US" altLang="zh-TW" sz="2000" dirty="0" smtClean="0"/>
              <a:t>Kernel Parameter – How far the influence of single training data reaches</a:t>
            </a:r>
          </a:p>
          <a:p>
            <a:r>
              <a:rPr lang="en-US" altLang="zh-TW" sz="2000" dirty="0" smtClean="0"/>
              <a:t>Cross Validation and Grid Search</a:t>
            </a:r>
            <a:endParaRPr lang="zh-TW" altLang="en-US" sz="20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7006" y="3449782"/>
            <a:ext cx="4511828" cy="3203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454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smtClean="0"/>
              <a:t>Introduction</a:t>
            </a:r>
          </a:p>
          <a:p>
            <a:r>
              <a:rPr lang="en-US" altLang="zh-TW" sz="2400" dirty="0" smtClean="0"/>
              <a:t>Speech Recognition Framework</a:t>
            </a:r>
          </a:p>
          <a:p>
            <a:r>
              <a:rPr lang="en-US" altLang="zh-TW" sz="3200" dirty="0" smtClean="0">
                <a:solidFill>
                  <a:schemeClr val="accent2"/>
                </a:solidFill>
              </a:rPr>
              <a:t>Testing and Modification</a:t>
            </a:r>
          </a:p>
          <a:p>
            <a:r>
              <a:rPr lang="en-US" altLang="zh-TW" sz="2400" dirty="0"/>
              <a:t>Demonstration</a:t>
            </a:r>
          </a:p>
          <a:p>
            <a:endParaRPr lang="en-US" altLang="zh-TW" sz="3200" dirty="0" smtClean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2744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Testing and Modification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000" dirty="0" smtClean="0"/>
              <a:t>Speech extraction method</a:t>
            </a:r>
          </a:p>
          <a:p>
            <a:r>
              <a:rPr lang="en-US" altLang="zh-TW" sz="2000" dirty="0" smtClean="0"/>
              <a:t>High-pass filter</a:t>
            </a:r>
          </a:p>
          <a:p>
            <a:r>
              <a:rPr lang="en-US" altLang="zh-TW" sz="2000" dirty="0" smtClean="0"/>
              <a:t>Low-pass </a:t>
            </a:r>
            <a:r>
              <a:rPr lang="en-US" altLang="zh-TW" sz="2000" dirty="0"/>
              <a:t>filter passband </a:t>
            </a:r>
            <a:r>
              <a:rPr lang="en-US" altLang="zh-TW" sz="2000" dirty="0" smtClean="0"/>
              <a:t>frequency</a:t>
            </a:r>
          </a:p>
          <a:p>
            <a:r>
              <a:rPr lang="en-US" altLang="zh-TW" sz="2000" dirty="0" smtClean="0"/>
              <a:t>Accuracy vs Run Time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07842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812" y="2706363"/>
            <a:ext cx="10715625" cy="3743325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Speech extraction </a:t>
            </a:r>
            <a:r>
              <a:rPr lang="en-US" altLang="zh-TW" dirty="0" smtClean="0"/>
              <a:t>method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>
            <a:normAutofit/>
          </a:bodyPr>
          <a:lstStyle/>
          <a:p>
            <a:r>
              <a:rPr lang="en-US" altLang="zh-TW" sz="2000" dirty="0" smtClean="0"/>
              <a:t>Direct extraction using sample amplitude threshold</a:t>
            </a:r>
            <a:endParaRPr lang="zh-TW" altLang="en-US" sz="2000" dirty="0"/>
          </a:p>
        </p:txBody>
      </p:sp>
      <p:cxnSp>
        <p:nvCxnSpPr>
          <p:cNvPr id="6" name="直線接點 5"/>
          <p:cNvCxnSpPr/>
          <p:nvPr/>
        </p:nvCxnSpPr>
        <p:spPr>
          <a:xfrm>
            <a:off x="3930557" y="2984903"/>
            <a:ext cx="0" cy="112161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3773004" y="2521697"/>
            <a:ext cx="169232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Get 23 frames</a:t>
            </a:r>
            <a:endParaRPr lang="zh-TW" altLang="en-US" dirty="0"/>
          </a:p>
        </p:txBody>
      </p:sp>
      <p:cxnSp>
        <p:nvCxnSpPr>
          <p:cNvPr id="7" name="直線單箭頭接點 6"/>
          <p:cNvCxnSpPr/>
          <p:nvPr/>
        </p:nvCxnSpPr>
        <p:spPr>
          <a:xfrm>
            <a:off x="3930557" y="2984903"/>
            <a:ext cx="336643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313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Speech extraction method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>
            <a:normAutofit/>
          </a:bodyPr>
          <a:lstStyle/>
          <a:p>
            <a:r>
              <a:rPr lang="en-US" altLang="zh-TW" sz="2000" dirty="0" smtClean="0"/>
              <a:t>Mean amplitude (MA) and zero-crossing rate (ZCR) of each frame</a:t>
            </a:r>
            <a:endParaRPr lang="zh-TW" altLang="en-US" sz="2000" dirty="0"/>
          </a:p>
        </p:txBody>
      </p:sp>
      <p:pic>
        <p:nvPicPr>
          <p:cNvPr id="5" name="圖片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279" y="2503341"/>
            <a:ext cx="7975677" cy="403393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矩形 5"/>
          <p:cNvSpPr/>
          <p:nvPr/>
        </p:nvSpPr>
        <p:spPr>
          <a:xfrm>
            <a:off x="3084394" y="2697076"/>
            <a:ext cx="547680" cy="35565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7636271" y="2697078"/>
            <a:ext cx="1637731" cy="35565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4975668" y="2697077"/>
            <a:ext cx="810983" cy="35565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2778204" y="6309749"/>
            <a:ext cx="116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Unvoiced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4970020" y="6384114"/>
            <a:ext cx="116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V</a:t>
            </a:r>
            <a:r>
              <a:rPr lang="en-US" altLang="zh-TW" dirty="0" smtClean="0"/>
              <a:t>oiced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8113942" y="6361682"/>
            <a:ext cx="116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Silent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07063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7112" y="1536515"/>
            <a:ext cx="8592107" cy="489157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矩形 4"/>
          <p:cNvSpPr/>
          <p:nvPr/>
        </p:nvSpPr>
        <p:spPr>
          <a:xfrm>
            <a:off x="8434317" y="2043278"/>
            <a:ext cx="1323833" cy="411539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8789159" y="6176073"/>
            <a:ext cx="116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Noise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72237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MA and ZCR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000" dirty="0" smtClean="0"/>
              <a:t>Voiced Sound: High MA, low ZCR</a:t>
            </a:r>
          </a:p>
          <a:p>
            <a:r>
              <a:rPr lang="en-US" altLang="zh-TW" sz="2000" dirty="0" smtClean="0"/>
              <a:t>Unvoiced Sound: Low MA, high ZCR</a:t>
            </a:r>
          </a:p>
          <a:p>
            <a:r>
              <a:rPr lang="en-US" altLang="zh-TW" sz="2000" dirty="0" smtClean="0"/>
              <a:t>Noisy background: Low MA, low ZCR</a:t>
            </a:r>
          </a:p>
          <a:p>
            <a:r>
              <a:rPr lang="en-US" altLang="zh-TW" sz="2000" dirty="0" smtClean="0"/>
              <a:t>Nearly silent: Very low MA, high ZCR</a:t>
            </a:r>
          </a:p>
        </p:txBody>
      </p:sp>
    </p:spTree>
    <p:extLst>
      <p:ext uri="{BB962C8B-B14F-4D97-AF65-F5344CB8AC3E}">
        <p14:creationId xmlns:p14="http://schemas.microsoft.com/office/powerpoint/2010/main" val="1363539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MA and ZCR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862" y="2495550"/>
            <a:ext cx="10582275" cy="1866900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861" y="4362450"/>
            <a:ext cx="10588215" cy="1806338"/>
          </a:xfrm>
          <a:prstGeom prst="rect">
            <a:avLst/>
          </a:prstGeom>
        </p:spPr>
      </p:pic>
      <p:sp>
        <p:nvSpPr>
          <p:cNvPr id="5" name="圓角矩形 4"/>
          <p:cNvSpPr/>
          <p:nvPr/>
        </p:nvSpPr>
        <p:spPr>
          <a:xfrm>
            <a:off x="4073236" y="3061855"/>
            <a:ext cx="775855" cy="42949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6254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Goal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000" dirty="0" smtClean="0"/>
              <a:t>A lightweight </a:t>
            </a:r>
            <a:r>
              <a:rPr lang="en-US" altLang="zh-TW" sz="2000" dirty="0"/>
              <a:t>supervised </a:t>
            </a:r>
            <a:r>
              <a:rPr lang="en-US" altLang="zh-TW" sz="2000" dirty="0" smtClean="0"/>
              <a:t>speech </a:t>
            </a:r>
            <a:r>
              <a:rPr lang="en-US" altLang="zh-TW" sz="2000" dirty="0"/>
              <a:t>recognition </a:t>
            </a:r>
            <a:r>
              <a:rPr lang="en-US" altLang="zh-TW" sz="2000" dirty="0" smtClean="0"/>
              <a:t>algorithm that </a:t>
            </a:r>
            <a:r>
              <a:rPr lang="en-US" altLang="zh-TW" sz="2000" dirty="0"/>
              <a:t>can be </a:t>
            </a:r>
            <a:r>
              <a:rPr lang="en-US" altLang="zh-TW" sz="2000" dirty="0" smtClean="0"/>
              <a:t>implemented on </a:t>
            </a:r>
            <a:r>
              <a:rPr lang="en-US" altLang="zh-TW" sz="2000" dirty="0"/>
              <a:t>wearable assistive devices such </a:t>
            </a:r>
            <a:r>
              <a:rPr lang="en-US" altLang="zh-TW" sz="2000" dirty="0" smtClean="0"/>
              <a:t>as </a:t>
            </a:r>
            <a:r>
              <a:rPr lang="en-US" altLang="zh-TW" sz="2000" dirty="0"/>
              <a:t>Multimodal Tongue Drive System</a:t>
            </a:r>
            <a:r>
              <a:rPr lang="en-US" altLang="zh-TW" sz="2000" dirty="0" smtClean="0"/>
              <a:t> (</a:t>
            </a:r>
            <a:r>
              <a:rPr lang="en-US" altLang="zh-TW" sz="2000" dirty="0" err="1" smtClean="0"/>
              <a:t>mTDS</a:t>
            </a:r>
            <a:r>
              <a:rPr lang="en-US" altLang="zh-TW" sz="2000" dirty="0" smtClean="0"/>
              <a:t>)</a:t>
            </a:r>
          </a:p>
          <a:p>
            <a:r>
              <a:rPr lang="en-US" altLang="zh-TW" sz="2000" dirty="0" smtClean="0"/>
              <a:t>Aims </a:t>
            </a:r>
            <a:r>
              <a:rPr lang="en-US" altLang="zh-TW" sz="2000" dirty="0"/>
              <a:t>to classify at least 20 words from the speech signal in real time by using the microcontroller</a:t>
            </a:r>
            <a:endParaRPr lang="en-US" altLang="zh-TW" sz="2000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48467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Speech extraction method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>
            <a:normAutofit/>
          </a:bodyPr>
          <a:lstStyle/>
          <a:p>
            <a:r>
              <a:rPr lang="en-US" altLang="zh-TW" sz="2000" dirty="0" smtClean="0"/>
              <a:t>Amplitude thresholding for every sample</a:t>
            </a:r>
          </a:p>
          <a:p>
            <a:r>
              <a:rPr lang="en-US" altLang="zh-TW" sz="2000" dirty="0" smtClean="0"/>
              <a:t>Eliminate samples below the threshold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848" y="2894558"/>
            <a:ext cx="10810875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523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Amplitude thresholding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066" y="2160589"/>
            <a:ext cx="10972800" cy="3648075"/>
          </a:xfrm>
          <a:prstGeom prst="rect">
            <a:avLst/>
          </a:prstGeom>
        </p:spPr>
      </p:pic>
      <p:sp>
        <p:nvSpPr>
          <p:cNvPr id="5" name="圓角矩形 4"/>
          <p:cNvSpPr/>
          <p:nvPr/>
        </p:nvSpPr>
        <p:spPr>
          <a:xfrm>
            <a:off x="7148945" y="4627418"/>
            <a:ext cx="1482437" cy="42949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圓角矩形 5"/>
          <p:cNvSpPr/>
          <p:nvPr/>
        </p:nvSpPr>
        <p:spPr>
          <a:xfrm>
            <a:off x="3893127" y="2757055"/>
            <a:ext cx="775855" cy="42949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335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圖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382" y="56531"/>
            <a:ext cx="10026362" cy="3369292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381" y="3425823"/>
            <a:ext cx="10026362" cy="3393260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7786255" y="858982"/>
            <a:ext cx="2050472" cy="374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Original Signal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7786255" y="4337541"/>
            <a:ext cx="2489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Amplitude Threshold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2" name="圓角矩形 11"/>
          <p:cNvSpPr/>
          <p:nvPr/>
        </p:nvSpPr>
        <p:spPr>
          <a:xfrm>
            <a:off x="7578436" y="1978405"/>
            <a:ext cx="2161309" cy="123584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圓角矩形 12"/>
          <p:cNvSpPr/>
          <p:nvPr/>
        </p:nvSpPr>
        <p:spPr>
          <a:xfrm>
            <a:off x="7578436" y="5347697"/>
            <a:ext cx="2161309" cy="124783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8222672" y="1582170"/>
            <a:ext cx="872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Silent</a:t>
            </a:r>
            <a:endParaRPr lang="zh-TW" altLang="en-US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8222672" y="4985432"/>
            <a:ext cx="872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Silent</a:t>
            </a:r>
            <a:endParaRPr lang="zh-TW" altLang="en-US" dirty="0"/>
          </a:p>
        </p:txBody>
      </p:sp>
      <p:sp>
        <p:nvSpPr>
          <p:cNvPr id="16" name="圓角矩形 15"/>
          <p:cNvSpPr/>
          <p:nvPr/>
        </p:nvSpPr>
        <p:spPr>
          <a:xfrm>
            <a:off x="2881745" y="1978406"/>
            <a:ext cx="1593273" cy="118359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圓角矩形 16"/>
          <p:cNvSpPr/>
          <p:nvPr/>
        </p:nvSpPr>
        <p:spPr>
          <a:xfrm>
            <a:off x="2881745" y="5354764"/>
            <a:ext cx="1593273" cy="118359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方塊 17"/>
          <p:cNvSpPr txBox="1"/>
          <p:nvPr/>
        </p:nvSpPr>
        <p:spPr>
          <a:xfrm>
            <a:off x="3241963" y="1638870"/>
            <a:ext cx="872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Voiced</a:t>
            </a:r>
            <a:endParaRPr lang="zh-TW" altLang="en-US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3241962" y="4978365"/>
            <a:ext cx="872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Voiced</a:t>
            </a:r>
            <a:endParaRPr lang="zh-TW" altLang="en-US" dirty="0"/>
          </a:p>
        </p:txBody>
      </p:sp>
      <p:sp>
        <p:nvSpPr>
          <p:cNvPr id="20" name="圓角矩形 19"/>
          <p:cNvSpPr/>
          <p:nvPr/>
        </p:nvSpPr>
        <p:spPr>
          <a:xfrm>
            <a:off x="623455" y="1951502"/>
            <a:ext cx="540327" cy="121049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圓角矩形 20"/>
          <p:cNvSpPr/>
          <p:nvPr/>
        </p:nvSpPr>
        <p:spPr>
          <a:xfrm>
            <a:off x="609598" y="5375527"/>
            <a:ext cx="540327" cy="121049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文字方塊 21"/>
          <p:cNvSpPr txBox="1"/>
          <p:nvPr/>
        </p:nvSpPr>
        <p:spPr>
          <a:xfrm>
            <a:off x="309565" y="1609073"/>
            <a:ext cx="1168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Unvoiced</a:t>
            </a:r>
            <a:endParaRPr lang="zh-TW" altLang="en-US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295708" y="5006195"/>
            <a:ext cx="1168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Unvoiced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35260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6797" y="3809969"/>
            <a:ext cx="5318385" cy="2841171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897" y="3750424"/>
            <a:ext cx="5362781" cy="2832085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79725" y="328017"/>
            <a:ext cx="8596668" cy="1320800"/>
          </a:xfrm>
        </p:spPr>
        <p:txBody>
          <a:bodyPr/>
          <a:lstStyle/>
          <a:p>
            <a:r>
              <a:rPr lang="en-US" altLang="zh-TW" dirty="0" smtClean="0"/>
              <a:t>Unvoiced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6797" y="988417"/>
            <a:ext cx="5333163" cy="2821552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5898" y="988417"/>
            <a:ext cx="5370170" cy="2807243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3099190" y="615412"/>
            <a:ext cx="2489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Amplitude Threshold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7082907" y="610671"/>
            <a:ext cx="2050472" cy="374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Original Signal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1" name="左-右雙向箭號 10"/>
          <p:cNvSpPr/>
          <p:nvPr/>
        </p:nvSpPr>
        <p:spPr>
          <a:xfrm>
            <a:off x="5628087" y="2215507"/>
            <a:ext cx="842316" cy="18368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左-右雙向箭號 11"/>
          <p:cNvSpPr/>
          <p:nvPr/>
        </p:nvSpPr>
        <p:spPr>
          <a:xfrm>
            <a:off x="5588678" y="4982780"/>
            <a:ext cx="842316" cy="18368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3901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4" y="357420"/>
            <a:ext cx="8596668" cy="1320800"/>
          </a:xfrm>
        </p:spPr>
        <p:txBody>
          <a:bodyPr/>
          <a:lstStyle/>
          <a:p>
            <a:r>
              <a:rPr lang="en-US" altLang="zh-TW" dirty="0" smtClean="0"/>
              <a:t>Voiced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396" y="1050538"/>
            <a:ext cx="5246541" cy="272746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1909" y="1050538"/>
            <a:ext cx="5235073" cy="2729119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5243" y="3780682"/>
            <a:ext cx="5251739" cy="2756463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9396" y="3779340"/>
            <a:ext cx="5253531" cy="2759149"/>
          </a:xfrm>
          <a:prstGeom prst="rect">
            <a:avLst/>
          </a:prstGeom>
        </p:spPr>
      </p:pic>
      <p:sp>
        <p:nvSpPr>
          <p:cNvPr id="8" name="左-右雙向箭號 7"/>
          <p:cNvSpPr/>
          <p:nvPr/>
        </p:nvSpPr>
        <p:spPr>
          <a:xfrm>
            <a:off x="5432927" y="2230582"/>
            <a:ext cx="842316" cy="18368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左-右雙向箭號 8"/>
          <p:cNvSpPr/>
          <p:nvPr/>
        </p:nvSpPr>
        <p:spPr>
          <a:xfrm>
            <a:off x="5432927" y="5146071"/>
            <a:ext cx="842316" cy="18368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2794185" y="679864"/>
            <a:ext cx="2489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Amplitude Threshold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7103111" y="643747"/>
            <a:ext cx="2050472" cy="374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Original Signal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7300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Silent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6591" y="3858287"/>
            <a:ext cx="5461290" cy="285838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791" y="2882490"/>
            <a:ext cx="5510519" cy="2857306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7103111" y="643747"/>
            <a:ext cx="2050472" cy="374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Original Signal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2486180" y="2435535"/>
            <a:ext cx="2489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Amplitude Threshold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9" name="左-右雙向箭號 8"/>
          <p:cNvSpPr/>
          <p:nvPr/>
        </p:nvSpPr>
        <p:spPr>
          <a:xfrm rot="1014816">
            <a:off x="5816310" y="4810377"/>
            <a:ext cx="740281" cy="1698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左-右雙向箭號 9"/>
          <p:cNvSpPr/>
          <p:nvPr/>
        </p:nvSpPr>
        <p:spPr>
          <a:xfrm rot="20324295">
            <a:off x="5825005" y="3286313"/>
            <a:ext cx="740281" cy="1698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6591" y="1000131"/>
            <a:ext cx="5461290" cy="2858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759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62" y="702292"/>
            <a:ext cx="3819630" cy="2811987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061" y="3514279"/>
            <a:ext cx="3819631" cy="2811987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4692" y="702291"/>
            <a:ext cx="3819631" cy="2811987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4692" y="3514279"/>
            <a:ext cx="3819631" cy="2811987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54322" y="702291"/>
            <a:ext cx="3819631" cy="2811987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54322" y="3514278"/>
            <a:ext cx="3819631" cy="2811988"/>
          </a:xfrm>
          <a:prstGeom prst="rect">
            <a:avLst/>
          </a:prstGeom>
        </p:spPr>
      </p:pic>
      <p:sp>
        <p:nvSpPr>
          <p:cNvPr id="12" name="文字方塊 11"/>
          <p:cNvSpPr txBox="1"/>
          <p:nvPr/>
        </p:nvSpPr>
        <p:spPr>
          <a:xfrm>
            <a:off x="1127440" y="332959"/>
            <a:ext cx="1794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Unvoiced Sound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5021964" y="332959"/>
            <a:ext cx="1645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Voiced Sound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9264656" y="332959"/>
            <a:ext cx="798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Silent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164082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382" y="56531"/>
            <a:ext cx="10026362" cy="3369292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382" y="3425823"/>
            <a:ext cx="10026362" cy="3372176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7724401" y="422563"/>
            <a:ext cx="2050472" cy="374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Original Signal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8288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382" y="23538"/>
            <a:ext cx="10026362" cy="3402285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7786255" y="375141"/>
            <a:ext cx="2489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Amplitude Threshold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382" y="3425824"/>
            <a:ext cx="10026361" cy="3375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683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Speech extraction method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000" dirty="0" smtClean="0"/>
              <a:t>Five-fold Cross-Validation accuracy</a:t>
            </a:r>
          </a:p>
          <a:p>
            <a:r>
              <a:rPr lang="en-US" altLang="zh-TW" sz="2000" dirty="0" smtClean="0"/>
              <a:t>K=8, </a:t>
            </a:r>
            <a:r>
              <a:rPr lang="en-US" altLang="zh-TW" sz="2000" dirty="0" err="1" smtClean="0"/>
              <a:t>FrameNum</a:t>
            </a:r>
            <a:r>
              <a:rPr lang="en-US" altLang="zh-TW" sz="2000" dirty="0" smtClean="0"/>
              <a:t> = 23, </a:t>
            </a:r>
            <a:r>
              <a:rPr lang="en-US" altLang="zh-TW" sz="2000" dirty="0" err="1" smtClean="0"/>
              <a:t>FrameLen</a:t>
            </a:r>
            <a:r>
              <a:rPr lang="en-US" altLang="zh-TW" sz="2000" dirty="0" smtClean="0"/>
              <a:t> = 2000, </a:t>
            </a:r>
            <a:r>
              <a:rPr lang="en-US" altLang="zh-TW" sz="2000" dirty="0" err="1" smtClean="0"/>
              <a:t>FrameOverlap</a:t>
            </a:r>
            <a:r>
              <a:rPr lang="en-US" altLang="zh-TW" sz="2000" dirty="0" smtClean="0"/>
              <a:t> = 500</a:t>
            </a:r>
          </a:p>
          <a:p>
            <a:r>
              <a:rPr lang="en-US" altLang="zh-TW" sz="2000" dirty="0" smtClean="0"/>
              <a:t>Low-pass filter: Passband frequency = 5kHz</a:t>
            </a:r>
            <a:endParaRPr lang="zh-TW" altLang="en-US" sz="20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2493585"/>
              </p:ext>
            </p:extLst>
          </p:nvPr>
        </p:nvGraphicFramePr>
        <p:xfrm>
          <a:off x="956860" y="3862316"/>
          <a:ext cx="8886208" cy="13777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1552"/>
                <a:gridCol w="2221552"/>
                <a:gridCol w="2221552"/>
                <a:gridCol w="2221552"/>
              </a:tblGrid>
              <a:tr h="664357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Direct Extraction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MA and ZCR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Amplitude Threshold</a:t>
                      </a:r>
                      <a:endParaRPr lang="zh-TW" altLang="en-US" sz="2000" dirty="0"/>
                    </a:p>
                  </a:txBody>
                  <a:tcPr/>
                </a:tc>
              </a:tr>
              <a:tr h="676665">
                <a:tc>
                  <a:txBody>
                    <a:bodyPr/>
                    <a:lstStyle/>
                    <a:p>
                      <a:r>
                        <a:rPr lang="en-US" altLang="zh-TW" sz="2400" dirty="0" smtClean="0"/>
                        <a:t>Accuracy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 smtClean="0"/>
                        <a:t>52.53%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 smtClean="0"/>
                        <a:t>58.81%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 smtClean="0"/>
                        <a:t>77.55%</a:t>
                      </a:r>
                      <a:endParaRPr lang="zh-TW" alt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4186075" y="5456025"/>
            <a:ext cx="5087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(Single word recognition, with only 21 words)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11496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Word list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669269"/>
            <a:ext cx="8596668" cy="3880773"/>
          </a:xfrm>
        </p:spPr>
        <p:txBody>
          <a:bodyPr>
            <a:normAutofit/>
          </a:bodyPr>
          <a:lstStyle/>
          <a:p>
            <a:r>
              <a:rPr lang="en-US" altLang="zh-TW" sz="2000" dirty="0" smtClean="0"/>
              <a:t>21 words for </a:t>
            </a:r>
            <a:r>
              <a:rPr lang="en-US" altLang="zh-TW" sz="2000" dirty="0" err="1" smtClean="0"/>
              <a:t>mTDS</a:t>
            </a:r>
            <a:r>
              <a:rPr lang="en-US" altLang="zh-TW" sz="2000" dirty="0" smtClean="0"/>
              <a:t> </a:t>
            </a:r>
            <a:endParaRPr lang="zh-TW" altLang="en-US" sz="2000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1566033"/>
              </p:ext>
            </p:extLst>
          </p:nvPr>
        </p:nvGraphicFramePr>
        <p:xfrm>
          <a:off x="1056905" y="2265534"/>
          <a:ext cx="9047328" cy="388259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15776"/>
                <a:gridCol w="3015776"/>
                <a:gridCol w="3015776"/>
              </a:tblGrid>
              <a:tr h="35296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Wheelchair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Computer</a:t>
                      </a:r>
                      <a:endParaRPr lang="zh-TW" sz="2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Smartphone</a:t>
                      </a:r>
                      <a:endParaRPr lang="zh-TW" sz="2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52963"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chemeClr val="tx1"/>
                          </a:solidFill>
                          <a:effectLst/>
                        </a:rPr>
                        <a:t>Off , Start , Stop</a:t>
                      </a:r>
                      <a:endParaRPr lang="zh-TW" sz="2000" b="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52963"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chemeClr val="tx1"/>
                          </a:solidFill>
                          <a:effectLst/>
                        </a:rPr>
                        <a:t>Left , Right</a:t>
                      </a:r>
                      <a:endParaRPr lang="zh-TW" sz="2000" b="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5296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chemeClr val="tx1"/>
                          </a:solidFill>
                          <a:effectLst/>
                        </a:rPr>
                        <a:t>Turn</a:t>
                      </a:r>
                      <a:endParaRPr lang="zh-TW" sz="2000" b="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chemeClr val="tx1"/>
                          </a:solidFill>
                          <a:effectLst/>
                        </a:rPr>
                        <a:t>Up , Down</a:t>
                      </a:r>
                      <a:endParaRPr lang="zh-TW" sz="2000" b="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5296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chemeClr val="tx1"/>
                          </a:solidFill>
                          <a:effectLst/>
                        </a:rPr>
                        <a:t>Forward , Backward</a:t>
                      </a:r>
                      <a:endParaRPr lang="zh-TW" sz="2000" b="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chemeClr val="tx1"/>
                          </a:solidFill>
                          <a:effectLst/>
                        </a:rPr>
                        <a:t>Scroll</a:t>
                      </a:r>
                      <a:endParaRPr lang="zh-TW" sz="2000" b="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52963">
                <a:tc rowSpan="6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zh-TW" sz="2000" b="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chemeClr val="tx1"/>
                          </a:solidFill>
                          <a:effectLst/>
                        </a:rPr>
                        <a:t>Zoom</a:t>
                      </a:r>
                      <a:endParaRPr lang="zh-TW" sz="2000" b="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52963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chemeClr val="tx1"/>
                          </a:solidFill>
                          <a:effectLst/>
                        </a:rPr>
                        <a:t>Select </a:t>
                      </a:r>
                      <a:endParaRPr lang="zh-TW" sz="2000" b="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52963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chemeClr val="tx1"/>
                          </a:solidFill>
                          <a:effectLst/>
                        </a:rPr>
                        <a:t>Hold (for drag/drop…)</a:t>
                      </a:r>
                      <a:endParaRPr lang="zh-TW" sz="2000" b="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52963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chemeClr val="tx1"/>
                          </a:solidFill>
                          <a:effectLst/>
                        </a:rPr>
                        <a:t>Keyboard</a:t>
                      </a:r>
                      <a:endParaRPr lang="zh-TW" sz="2000" b="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52963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chemeClr val="tx1"/>
                          </a:solidFill>
                          <a:effectLst/>
                        </a:rPr>
                        <a:t>Return</a:t>
                      </a:r>
                      <a:endParaRPr lang="zh-TW" sz="2000" b="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52963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chemeClr val="tx1"/>
                          </a:solidFill>
                          <a:effectLst/>
                        </a:rPr>
                        <a:t>Home</a:t>
                      </a:r>
                      <a:endParaRPr lang="zh-TW" sz="2000" b="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chemeClr val="tx1"/>
                          </a:solidFill>
                          <a:effectLst/>
                        </a:rPr>
                        <a:t>Click</a:t>
                      </a:r>
                      <a:endParaRPr lang="zh-TW" sz="2000" b="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0536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High-pass filter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914976"/>
            <a:ext cx="8596668" cy="3880773"/>
          </a:xfrm>
        </p:spPr>
        <p:txBody>
          <a:bodyPr>
            <a:normAutofit/>
          </a:bodyPr>
          <a:lstStyle/>
          <a:p>
            <a:r>
              <a:rPr lang="en-US" altLang="zh-TW" sz="2000" dirty="0"/>
              <a:t>H</a:t>
            </a:r>
            <a:r>
              <a:rPr lang="en-US" altLang="zh-TW" sz="2000" dirty="0" smtClean="0"/>
              <a:t>igh </a:t>
            </a:r>
            <a:r>
              <a:rPr lang="en-US" altLang="zh-TW" sz="2000" dirty="0"/>
              <a:t>frequency components are more susceptible </a:t>
            </a:r>
            <a:r>
              <a:rPr lang="en-US" altLang="zh-TW" sz="2000" dirty="0" smtClean="0"/>
              <a:t>to noise and have lower amplitude</a:t>
            </a:r>
          </a:p>
          <a:p>
            <a:r>
              <a:rPr lang="en-US" altLang="zh-TW" sz="2000" dirty="0" smtClean="0"/>
              <a:t>Boost the high frequency components after the speech is extracted</a:t>
            </a:r>
          </a:p>
        </p:txBody>
      </p:sp>
      <p:sp>
        <p:nvSpPr>
          <p:cNvPr id="24" name="圓角矩形 23"/>
          <p:cNvSpPr/>
          <p:nvPr/>
        </p:nvSpPr>
        <p:spPr>
          <a:xfrm>
            <a:off x="5803012" y="3189463"/>
            <a:ext cx="1440977" cy="117370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文字方塊 24"/>
          <p:cNvSpPr txBox="1"/>
          <p:nvPr/>
        </p:nvSpPr>
        <p:spPr>
          <a:xfrm>
            <a:off x="5957095" y="3484337"/>
            <a:ext cx="12752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High-pass Filter</a:t>
            </a:r>
            <a:endParaRPr lang="zh-TW" altLang="en-US" dirty="0"/>
          </a:p>
        </p:txBody>
      </p:sp>
      <p:sp>
        <p:nvSpPr>
          <p:cNvPr id="46" name="圓角矩形 45"/>
          <p:cNvSpPr/>
          <p:nvPr/>
        </p:nvSpPr>
        <p:spPr>
          <a:xfrm>
            <a:off x="1730855" y="3211643"/>
            <a:ext cx="1514902" cy="117370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文字方塊 46"/>
          <p:cNvSpPr txBox="1"/>
          <p:nvPr/>
        </p:nvSpPr>
        <p:spPr>
          <a:xfrm>
            <a:off x="659506" y="3798766"/>
            <a:ext cx="1132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Speech Signal</a:t>
            </a:r>
            <a:endParaRPr lang="zh-TW" altLang="en-US" dirty="0"/>
          </a:p>
        </p:txBody>
      </p:sp>
      <p:sp>
        <p:nvSpPr>
          <p:cNvPr id="48" name="文字方塊 47"/>
          <p:cNvSpPr txBox="1"/>
          <p:nvPr/>
        </p:nvSpPr>
        <p:spPr>
          <a:xfrm>
            <a:off x="1976516" y="3475330"/>
            <a:ext cx="12692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Low-pass Filter</a:t>
            </a:r>
            <a:endParaRPr lang="zh-TW" altLang="en-US" dirty="0"/>
          </a:p>
        </p:txBody>
      </p:sp>
      <p:sp>
        <p:nvSpPr>
          <p:cNvPr id="49" name="圓角矩形 48"/>
          <p:cNvSpPr/>
          <p:nvPr/>
        </p:nvSpPr>
        <p:spPr>
          <a:xfrm>
            <a:off x="7959266" y="3177229"/>
            <a:ext cx="1440977" cy="117370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文字方塊 49"/>
          <p:cNvSpPr txBox="1"/>
          <p:nvPr/>
        </p:nvSpPr>
        <p:spPr>
          <a:xfrm>
            <a:off x="8167963" y="3453152"/>
            <a:ext cx="1023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Signal Framing</a:t>
            </a:r>
            <a:endParaRPr lang="zh-TW" altLang="en-US" dirty="0"/>
          </a:p>
        </p:txBody>
      </p:sp>
      <p:cxnSp>
        <p:nvCxnSpPr>
          <p:cNvPr id="51" name="直線單箭頭接點 50"/>
          <p:cNvCxnSpPr>
            <a:stCxn id="46" idx="3"/>
          </p:cNvCxnSpPr>
          <p:nvPr/>
        </p:nvCxnSpPr>
        <p:spPr>
          <a:xfrm flipV="1">
            <a:off x="3245757" y="3798493"/>
            <a:ext cx="494732" cy="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圓角矩形 51"/>
          <p:cNvSpPr/>
          <p:nvPr/>
        </p:nvSpPr>
        <p:spPr>
          <a:xfrm>
            <a:off x="4045000" y="5387867"/>
            <a:ext cx="1583140" cy="117370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文字方塊 52"/>
          <p:cNvSpPr txBox="1"/>
          <p:nvPr/>
        </p:nvSpPr>
        <p:spPr>
          <a:xfrm>
            <a:off x="4190576" y="5644558"/>
            <a:ext cx="14375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LPC Coefficients</a:t>
            </a:r>
            <a:endParaRPr lang="zh-TW" altLang="en-US" dirty="0"/>
          </a:p>
        </p:txBody>
      </p:sp>
      <p:sp>
        <p:nvSpPr>
          <p:cNvPr id="54" name="圓角矩形 53"/>
          <p:cNvSpPr/>
          <p:nvPr/>
        </p:nvSpPr>
        <p:spPr>
          <a:xfrm>
            <a:off x="6337825" y="5408512"/>
            <a:ext cx="1429033" cy="117370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6" name="直線單箭頭接點 55"/>
          <p:cNvCxnSpPr/>
          <p:nvPr/>
        </p:nvCxnSpPr>
        <p:spPr>
          <a:xfrm flipV="1">
            <a:off x="5628141" y="5977076"/>
            <a:ext cx="709684" cy="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字方塊 56"/>
          <p:cNvSpPr txBox="1"/>
          <p:nvPr/>
        </p:nvSpPr>
        <p:spPr>
          <a:xfrm>
            <a:off x="7963613" y="5579985"/>
            <a:ext cx="1132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Testing</a:t>
            </a:r>
            <a:endParaRPr lang="zh-TW" altLang="en-US" dirty="0"/>
          </a:p>
        </p:txBody>
      </p:sp>
      <p:cxnSp>
        <p:nvCxnSpPr>
          <p:cNvPr id="58" name="直線單箭頭接點 57"/>
          <p:cNvCxnSpPr/>
          <p:nvPr/>
        </p:nvCxnSpPr>
        <p:spPr>
          <a:xfrm>
            <a:off x="1231572" y="3789145"/>
            <a:ext cx="50496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/>
          <p:nvPr/>
        </p:nvCxnSpPr>
        <p:spPr>
          <a:xfrm>
            <a:off x="7766858" y="5977076"/>
            <a:ext cx="6414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單箭頭接點 59"/>
          <p:cNvCxnSpPr/>
          <p:nvPr/>
        </p:nvCxnSpPr>
        <p:spPr>
          <a:xfrm>
            <a:off x="5255391" y="3798492"/>
            <a:ext cx="50496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圓角矩形 60"/>
          <p:cNvSpPr/>
          <p:nvPr/>
        </p:nvSpPr>
        <p:spPr>
          <a:xfrm>
            <a:off x="3740489" y="3211639"/>
            <a:ext cx="1514902" cy="117370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" name="文字方塊 61"/>
          <p:cNvSpPr txBox="1"/>
          <p:nvPr/>
        </p:nvSpPr>
        <p:spPr>
          <a:xfrm>
            <a:off x="3938382" y="3475326"/>
            <a:ext cx="1301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Speech Extracting</a:t>
            </a:r>
            <a:endParaRPr lang="zh-TW" altLang="en-US" dirty="0"/>
          </a:p>
        </p:txBody>
      </p:sp>
      <p:cxnSp>
        <p:nvCxnSpPr>
          <p:cNvPr id="63" name="肘形接點 62"/>
          <p:cNvCxnSpPr>
            <a:stCxn id="49" idx="2"/>
            <a:endCxn id="52" idx="0"/>
          </p:cNvCxnSpPr>
          <p:nvPr/>
        </p:nvCxnSpPr>
        <p:spPr>
          <a:xfrm rot="5400000">
            <a:off x="6239698" y="2947809"/>
            <a:ext cx="1036931" cy="384318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>
            <a:stCxn id="24" idx="3"/>
            <a:endCxn id="49" idx="1"/>
          </p:cNvCxnSpPr>
          <p:nvPr/>
        </p:nvCxnSpPr>
        <p:spPr>
          <a:xfrm flipV="1">
            <a:off x="7243989" y="3764083"/>
            <a:ext cx="715277" cy="12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/>
          <p:cNvSpPr txBox="1"/>
          <p:nvPr/>
        </p:nvSpPr>
        <p:spPr>
          <a:xfrm>
            <a:off x="6462800" y="5644558"/>
            <a:ext cx="13033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SVM</a:t>
            </a:r>
          </a:p>
          <a:p>
            <a:r>
              <a:rPr lang="en-US" altLang="zh-TW" dirty="0" smtClean="0"/>
              <a:t>Training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61210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High-pass filter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>
            <a:normAutofit/>
          </a:bodyPr>
          <a:lstStyle/>
          <a:p>
            <a:r>
              <a:rPr lang="en-US" altLang="zh-TW" sz="2000" dirty="0"/>
              <a:t>Balance between low and high frequency </a:t>
            </a:r>
            <a:r>
              <a:rPr lang="en-US" altLang="zh-TW" sz="2000" dirty="0" smtClean="0"/>
              <a:t>components</a:t>
            </a:r>
            <a:endParaRPr lang="zh-TW" altLang="en-US" sz="20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621" y="2454275"/>
            <a:ext cx="4819650" cy="385762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454274"/>
            <a:ext cx="4695825" cy="3857625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1836037" y="2640445"/>
            <a:ext cx="1596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Hpf1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6599600" y="2640445"/>
            <a:ext cx="1596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Hpf2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圓角矩形 7"/>
          <p:cNvSpPr/>
          <p:nvPr/>
        </p:nvSpPr>
        <p:spPr>
          <a:xfrm>
            <a:off x="1515315" y="5036024"/>
            <a:ext cx="1119116" cy="55955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圓角矩形 8"/>
          <p:cNvSpPr/>
          <p:nvPr/>
        </p:nvSpPr>
        <p:spPr>
          <a:xfrm>
            <a:off x="6135458" y="5036024"/>
            <a:ext cx="1119116" cy="55955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5492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858" y="148135"/>
            <a:ext cx="10744200" cy="328911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1908" y="3437245"/>
            <a:ext cx="10725150" cy="3420755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9377860" y="4353636"/>
            <a:ext cx="3123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With High-pass filter</a:t>
            </a:r>
            <a:endParaRPr lang="zh-TW" altLang="en-US" dirty="0"/>
          </a:p>
        </p:txBody>
      </p:sp>
      <p:sp>
        <p:nvSpPr>
          <p:cNvPr id="2" name="圓角矩形 1"/>
          <p:cNvSpPr/>
          <p:nvPr/>
        </p:nvSpPr>
        <p:spPr>
          <a:xfrm>
            <a:off x="1385455" y="1856509"/>
            <a:ext cx="748145" cy="158073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圓角矩形 6"/>
          <p:cNvSpPr/>
          <p:nvPr/>
        </p:nvSpPr>
        <p:spPr>
          <a:xfrm>
            <a:off x="1385454" y="5145619"/>
            <a:ext cx="748145" cy="158073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4085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High-pass filter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000" dirty="0"/>
              <a:t>K=8, </a:t>
            </a:r>
            <a:r>
              <a:rPr lang="en-US" altLang="zh-TW" sz="2000" dirty="0" err="1"/>
              <a:t>FrameNum</a:t>
            </a:r>
            <a:r>
              <a:rPr lang="en-US" altLang="zh-TW" sz="2000" dirty="0"/>
              <a:t> = </a:t>
            </a:r>
            <a:r>
              <a:rPr lang="en-US" altLang="zh-TW" sz="2000" dirty="0" smtClean="0"/>
              <a:t>23, </a:t>
            </a:r>
            <a:r>
              <a:rPr lang="en-US" altLang="zh-TW" sz="2000" dirty="0" err="1"/>
              <a:t>FrameLen</a:t>
            </a:r>
            <a:r>
              <a:rPr lang="en-US" altLang="zh-TW" sz="2000" dirty="0"/>
              <a:t> = 2000, </a:t>
            </a:r>
            <a:r>
              <a:rPr lang="en-US" altLang="zh-TW" sz="2000" dirty="0" err="1"/>
              <a:t>FrameOverlap</a:t>
            </a:r>
            <a:r>
              <a:rPr lang="en-US" altLang="zh-TW" sz="2000" dirty="0"/>
              <a:t> = 500</a:t>
            </a:r>
          </a:p>
          <a:p>
            <a:r>
              <a:rPr lang="en-US" altLang="zh-TW" sz="2000" dirty="0"/>
              <a:t>Low-pass filter: Passband frequency = 5</a:t>
            </a:r>
            <a:r>
              <a:rPr lang="en-US" altLang="zh-TW" sz="2000" dirty="0" smtClean="0"/>
              <a:t>kHz</a:t>
            </a:r>
            <a:endParaRPr lang="zh-TW" altLang="en-US" sz="20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6779119"/>
              </p:ext>
            </p:extLst>
          </p:nvPr>
        </p:nvGraphicFramePr>
        <p:xfrm>
          <a:off x="984156" y="3634565"/>
          <a:ext cx="8886208" cy="1333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1552"/>
                <a:gridCol w="2221552"/>
                <a:gridCol w="2221552"/>
                <a:gridCol w="2221552"/>
              </a:tblGrid>
              <a:tr h="65729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No </a:t>
                      </a:r>
                      <a:r>
                        <a:rPr lang="en-US" altLang="zh-TW" sz="2000" dirty="0" err="1" smtClean="0"/>
                        <a:t>Hpf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Hpf1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Hpf2</a:t>
                      </a:r>
                      <a:endParaRPr lang="zh-TW" altLang="en-US" sz="2000" dirty="0"/>
                    </a:p>
                  </a:txBody>
                  <a:tcPr/>
                </a:tc>
              </a:tr>
              <a:tr h="676665">
                <a:tc>
                  <a:txBody>
                    <a:bodyPr/>
                    <a:lstStyle/>
                    <a:p>
                      <a:r>
                        <a:rPr lang="en-US" altLang="zh-TW" sz="2400" dirty="0" smtClean="0"/>
                        <a:t>Accuracy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 smtClean="0"/>
                        <a:t>77.55%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 smtClean="0"/>
                        <a:t>83.50%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 smtClean="0"/>
                        <a:t>86.08%</a:t>
                      </a:r>
                      <a:endParaRPr lang="zh-TW" altLang="en-US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9117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Low-pass filter passband </a:t>
            </a:r>
            <a:r>
              <a:rPr lang="en-US" altLang="zh-TW" dirty="0" smtClean="0"/>
              <a:t>frequency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8903394" cy="3880773"/>
          </a:xfrm>
        </p:spPr>
        <p:txBody>
          <a:bodyPr/>
          <a:lstStyle/>
          <a:p>
            <a:r>
              <a:rPr lang="en-US" altLang="zh-TW" sz="2000" dirty="0" smtClean="0"/>
              <a:t>High bandwidth: More speech information but also more noise</a:t>
            </a:r>
          </a:p>
          <a:p>
            <a:r>
              <a:rPr lang="en-US" altLang="zh-TW" sz="2000" dirty="0"/>
              <a:t>K=8, </a:t>
            </a:r>
            <a:r>
              <a:rPr lang="en-US" altLang="zh-TW" sz="2000" dirty="0" err="1"/>
              <a:t>FrameNum</a:t>
            </a:r>
            <a:r>
              <a:rPr lang="en-US" altLang="zh-TW" sz="2000" dirty="0"/>
              <a:t> = </a:t>
            </a:r>
            <a:r>
              <a:rPr lang="en-US" altLang="zh-TW" sz="2000" dirty="0" smtClean="0"/>
              <a:t>23, </a:t>
            </a:r>
            <a:r>
              <a:rPr lang="en-US" altLang="zh-TW" sz="2000" dirty="0" err="1"/>
              <a:t>FrameLen</a:t>
            </a:r>
            <a:r>
              <a:rPr lang="en-US" altLang="zh-TW" sz="2000" dirty="0"/>
              <a:t> = 2000, </a:t>
            </a:r>
            <a:r>
              <a:rPr lang="en-US" altLang="zh-TW" sz="2000" dirty="0" err="1"/>
              <a:t>FrameOverlap</a:t>
            </a:r>
            <a:r>
              <a:rPr lang="en-US" altLang="zh-TW" sz="2000" dirty="0"/>
              <a:t> = </a:t>
            </a:r>
            <a:r>
              <a:rPr lang="en-US" altLang="zh-TW" sz="2000" dirty="0" smtClean="0"/>
              <a:t>500, with Hpf2</a:t>
            </a:r>
            <a:endParaRPr lang="en-US" altLang="zh-TW" sz="2000" dirty="0"/>
          </a:p>
          <a:p>
            <a:endParaRPr lang="zh-TW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7214598"/>
              </p:ext>
            </p:extLst>
          </p:nvPr>
        </p:nvGraphicFramePr>
        <p:xfrm>
          <a:off x="573203" y="3757395"/>
          <a:ext cx="9444255" cy="16825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8851"/>
                <a:gridCol w="1888851"/>
                <a:gridCol w="1888851"/>
                <a:gridCol w="1888851"/>
                <a:gridCol w="1888851"/>
              </a:tblGrid>
              <a:tr h="657295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Passband frequency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500Hz </a:t>
                      </a:r>
                    </a:p>
                    <a:p>
                      <a:r>
                        <a:rPr lang="en-US" altLang="zh-TW" sz="2000" dirty="0" smtClean="0"/>
                        <a:t>(Voiced</a:t>
                      </a:r>
                      <a:r>
                        <a:rPr lang="en-US" altLang="zh-TW" sz="2000" baseline="0" dirty="0" smtClean="0"/>
                        <a:t> sound only</a:t>
                      </a:r>
                      <a:r>
                        <a:rPr lang="en-US" altLang="zh-TW" sz="2000" dirty="0" smtClean="0"/>
                        <a:t>)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2000Hz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5000Hz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8000Hz</a:t>
                      </a:r>
                      <a:endParaRPr lang="zh-TW" altLang="en-US" sz="2000" dirty="0"/>
                    </a:p>
                  </a:txBody>
                  <a:tcPr/>
                </a:tc>
              </a:tr>
              <a:tr h="676665">
                <a:tc>
                  <a:txBody>
                    <a:bodyPr/>
                    <a:lstStyle/>
                    <a:p>
                      <a:r>
                        <a:rPr lang="en-US" altLang="zh-TW" sz="2400" dirty="0" smtClean="0"/>
                        <a:t>Accuracy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 smtClean="0"/>
                        <a:t>74.86%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 smtClean="0"/>
                        <a:t>81.14%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 smtClean="0"/>
                        <a:t>86.08%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 smtClean="0"/>
                        <a:t>85.30%</a:t>
                      </a:r>
                      <a:endParaRPr lang="zh-TW" altLang="en-US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7033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Accuracy vs Run </a:t>
            </a:r>
            <a:r>
              <a:rPr lang="en-US" altLang="zh-TW" dirty="0" smtClean="0"/>
              <a:t>Time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smtClean="0"/>
              <a:t>LPC coefficients per frame</a:t>
            </a:r>
          </a:p>
          <a:p>
            <a:r>
              <a:rPr lang="en-US" altLang="zh-TW" sz="2400" dirty="0" smtClean="0"/>
              <a:t>Frame length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76818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Testing set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9131684" cy="3880773"/>
          </a:xfrm>
        </p:spPr>
        <p:txBody>
          <a:bodyPr>
            <a:normAutofit/>
          </a:bodyPr>
          <a:lstStyle/>
          <a:p>
            <a:r>
              <a:rPr lang="en-US" altLang="zh-TW" sz="2000" dirty="0" smtClean="0"/>
              <a:t>Three sets, 5 files per word for each set (210 files per set)</a:t>
            </a:r>
          </a:p>
          <a:p>
            <a:r>
              <a:rPr lang="en-US" altLang="zh-TW" sz="2000" dirty="0" smtClean="0"/>
              <a:t>Set1: My own voice (major speech files in training set)</a:t>
            </a:r>
          </a:p>
          <a:p>
            <a:r>
              <a:rPr lang="en-US" altLang="zh-TW" sz="2000" dirty="0" smtClean="0"/>
              <a:t>Set2</a:t>
            </a:r>
            <a:r>
              <a:rPr lang="en-US" altLang="zh-TW" sz="2000" dirty="0"/>
              <a:t>: </a:t>
            </a:r>
            <a:r>
              <a:rPr lang="en-US" altLang="zh-TW" sz="2000" dirty="0" smtClean="0"/>
              <a:t>A speaker in </a:t>
            </a:r>
            <a:r>
              <a:rPr lang="en-US" altLang="zh-TW" sz="2000" dirty="0"/>
              <a:t>training </a:t>
            </a:r>
            <a:r>
              <a:rPr lang="en-US" altLang="zh-TW" sz="2000" dirty="0" smtClean="0"/>
              <a:t>set (minor speech files), with non-ideal records</a:t>
            </a:r>
          </a:p>
          <a:p>
            <a:r>
              <a:rPr lang="en-US" altLang="zh-TW" sz="2000" dirty="0" smtClean="0"/>
              <a:t>Set3: A speaker not in training set, </a:t>
            </a:r>
            <a:r>
              <a:rPr lang="en-US" altLang="zh-TW" sz="2000" dirty="0"/>
              <a:t>with non-ideal records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924203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LPC coefficients per </a:t>
            </a:r>
            <a:r>
              <a:rPr lang="en-US" altLang="zh-TW" dirty="0" smtClean="0"/>
              <a:t>frame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000" dirty="0" err="1"/>
              <a:t>FrameNum</a:t>
            </a:r>
            <a:r>
              <a:rPr lang="en-US" altLang="zh-TW" sz="2000" dirty="0"/>
              <a:t> = </a:t>
            </a:r>
            <a:r>
              <a:rPr lang="en-US" altLang="zh-TW" sz="2000" dirty="0" smtClean="0"/>
              <a:t>23, </a:t>
            </a:r>
            <a:r>
              <a:rPr lang="en-US" altLang="zh-TW" sz="2000" dirty="0" err="1">
                <a:solidFill>
                  <a:srgbClr val="FF0000"/>
                </a:solidFill>
              </a:rPr>
              <a:t>FrameLen</a:t>
            </a:r>
            <a:r>
              <a:rPr lang="en-US" altLang="zh-TW" sz="2000" dirty="0">
                <a:solidFill>
                  <a:srgbClr val="FF0000"/>
                </a:solidFill>
              </a:rPr>
              <a:t> = 2000</a:t>
            </a:r>
            <a:r>
              <a:rPr lang="en-US" altLang="zh-TW" sz="2000" dirty="0"/>
              <a:t>, </a:t>
            </a:r>
            <a:r>
              <a:rPr lang="en-US" altLang="zh-TW" sz="2000" dirty="0" err="1"/>
              <a:t>FrameOverlap</a:t>
            </a:r>
            <a:r>
              <a:rPr lang="en-US" altLang="zh-TW" sz="2000" dirty="0"/>
              <a:t> = </a:t>
            </a:r>
            <a:r>
              <a:rPr lang="en-US" altLang="zh-TW" sz="2000" dirty="0" smtClean="0"/>
              <a:t>500</a:t>
            </a:r>
          </a:p>
          <a:p>
            <a:r>
              <a:rPr lang="en-US" altLang="zh-TW" sz="2000" dirty="0" smtClean="0"/>
              <a:t>With low-pass filter (5kHz) and Hpf2</a:t>
            </a:r>
            <a:endParaRPr lang="zh-TW" altLang="en-US" sz="2000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9898192"/>
              </p:ext>
            </p:extLst>
          </p:nvPr>
        </p:nvGraphicFramePr>
        <p:xfrm>
          <a:off x="677334" y="3526474"/>
          <a:ext cx="11109275" cy="30175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06559"/>
                <a:gridCol w="1909991"/>
                <a:gridCol w="1947523"/>
                <a:gridCol w="1947523"/>
                <a:gridCol w="1947523"/>
                <a:gridCol w="1550156"/>
              </a:tblGrid>
              <a:tr h="49156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Frame = 23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800" kern="100" dirty="0" smtClean="0">
                          <a:effectLst/>
                          <a:latin typeface="+mn-lt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5-Fold</a:t>
                      </a:r>
                      <a:r>
                        <a:rPr lang="en-US" altLang="zh-TW" sz="1800" kern="100" baseline="0" dirty="0" smtClean="0">
                          <a:effectLst/>
                          <a:latin typeface="+mn-lt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Cross Validation</a:t>
                      </a:r>
                      <a:endParaRPr lang="zh-TW" sz="1800" kern="100" dirty="0">
                        <a:effectLst/>
                        <a:latin typeface="+mn-lt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effectLst/>
                        </a:rPr>
                        <a:t>Test_set1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effectLst/>
                        </a:rPr>
                        <a:t>Test_set2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effectLst/>
                        </a:rPr>
                        <a:t>Test_set3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effectLst/>
                        </a:rPr>
                        <a:t>Run Time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8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(per prediction)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9156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effectLst/>
                        </a:rPr>
                        <a:t>K4 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effectLst/>
                        </a:rPr>
                        <a:t>(92 </a:t>
                      </a:r>
                      <a:r>
                        <a:rPr lang="en-US" sz="1800" kern="100" dirty="0" err="1" smtClean="0">
                          <a:effectLst/>
                        </a:rPr>
                        <a:t>lpc</a:t>
                      </a:r>
                      <a:r>
                        <a:rPr lang="en-US" sz="1800" kern="100" dirty="0" smtClean="0">
                          <a:effectLst/>
                        </a:rPr>
                        <a:t> – Set1)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800" kern="100" dirty="0" smtClean="0">
                          <a:effectLst/>
                          <a:latin typeface="+mn-lt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83.28%</a:t>
                      </a:r>
                      <a:endParaRPr lang="zh-TW" sz="1800" kern="100" dirty="0">
                        <a:effectLst/>
                        <a:latin typeface="+mn-lt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78.10%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44.76%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21.90%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0.0187sec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9156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effectLst/>
                        </a:rPr>
                        <a:t>K8 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effectLst/>
                        </a:rPr>
                        <a:t>(184 </a:t>
                      </a:r>
                      <a:r>
                        <a:rPr lang="en-US" sz="1800" kern="100" dirty="0" err="1" smtClean="0">
                          <a:effectLst/>
                        </a:rPr>
                        <a:t>lpc</a:t>
                      </a:r>
                      <a:r>
                        <a:rPr lang="en-US" sz="1800" kern="100" dirty="0" smtClean="0">
                          <a:effectLst/>
                        </a:rPr>
                        <a:t> – Set2)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800" kern="100" dirty="0" smtClean="0">
                          <a:effectLst/>
                          <a:latin typeface="+mn-lt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86.08%</a:t>
                      </a:r>
                      <a:endParaRPr lang="zh-TW" sz="1800" kern="100" dirty="0">
                        <a:effectLst/>
                        <a:latin typeface="+mn-lt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83.81%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38.10%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23.81%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0.0262sec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9156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effectLst/>
                        </a:rPr>
                        <a:t>K12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effectLst/>
                        </a:rPr>
                        <a:t>(276 </a:t>
                      </a:r>
                      <a:r>
                        <a:rPr lang="en-US" sz="1800" kern="100" dirty="0" err="1" smtClean="0">
                          <a:effectLst/>
                        </a:rPr>
                        <a:t>lpc</a:t>
                      </a:r>
                      <a:r>
                        <a:rPr lang="en-US" sz="1800" kern="100" dirty="0" smtClean="0">
                          <a:effectLst/>
                        </a:rPr>
                        <a:t> – Set3)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800" kern="100" dirty="0" smtClean="0">
                          <a:effectLst/>
                          <a:latin typeface="+mn-lt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85.52%</a:t>
                      </a:r>
                      <a:endParaRPr lang="zh-TW" sz="1800" kern="100" dirty="0">
                        <a:effectLst/>
                        <a:latin typeface="+mn-lt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89.52%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41.90%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23.81%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0.0341sec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9156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effectLst/>
                        </a:rPr>
                        <a:t>K16 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effectLst/>
                        </a:rPr>
                        <a:t>(368 </a:t>
                      </a:r>
                      <a:r>
                        <a:rPr lang="en-US" sz="1800" kern="100" dirty="0" err="1" smtClean="0">
                          <a:effectLst/>
                        </a:rPr>
                        <a:t>lpc</a:t>
                      </a:r>
                      <a:r>
                        <a:rPr lang="en-US" sz="1800" kern="100" baseline="0" dirty="0" smtClean="0">
                          <a:effectLst/>
                        </a:rPr>
                        <a:t> – Set4</a:t>
                      </a:r>
                      <a:r>
                        <a:rPr lang="en-US" sz="1800" kern="100" dirty="0" smtClean="0">
                          <a:effectLst/>
                        </a:rPr>
                        <a:t>)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800" kern="100" dirty="0" smtClean="0">
                          <a:effectLst/>
                          <a:latin typeface="+mn-lt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86.20%</a:t>
                      </a:r>
                      <a:endParaRPr lang="zh-TW" sz="1800" kern="100" dirty="0">
                        <a:effectLst/>
                        <a:latin typeface="+mn-lt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91.43%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42.86%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21.90%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0.0434sec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4293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Frame </a:t>
            </a:r>
            <a:r>
              <a:rPr lang="en-US" altLang="zh-TW" dirty="0" smtClean="0"/>
              <a:t>length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000" dirty="0" err="1"/>
              <a:t>FrameNum</a:t>
            </a:r>
            <a:r>
              <a:rPr lang="en-US" altLang="zh-TW" sz="2000" dirty="0"/>
              <a:t> = </a:t>
            </a:r>
            <a:r>
              <a:rPr lang="en-US" altLang="zh-TW" sz="2000" dirty="0" smtClean="0"/>
              <a:t>31, </a:t>
            </a:r>
            <a:r>
              <a:rPr lang="en-US" altLang="zh-TW" sz="2000" dirty="0" err="1">
                <a:solidFill>
                  <a:srgbClr val="FF0000"/>
                </a:solidFill>
              </a:rPr>
              <a:t>FrameLen</a:t>
            </a:r>
            <a:r>
              <a:rPr lang="en-US" altLang="zh-TW" sz="2000" dirty="0">
                <a:solidFill>
                  <a:srgbClr val="FF0000"/>
                </a:solidFill>
              </a:rPr>
              <a:t> = </a:t>
            </a:r>
            <a:r>
              <a:rPr lang="en-US" altLang="zh-TW" sz="2000" dirty="0" smtClean="0">
                <a:solidFill>
                  <a:srgbClr val="FF0000"/>
                </a:solidFill>
              </a:rPr>
              <a:t>1500</a:t>
            </a:r>
            <a:r>
              <a:rPr lang="en-US" altLang="zh-TW" sz="2000" dirty="0"/>
              <a:t>, </a:t>
            </a:r>
            <a:r>
              <a:rPr lang="en-US" altLang="zh-TW" sz="2000" dirty="0" err="1"/>
              <a:t>FrameOverlap</a:t>
            </a:r>
            <a:r>
              <a:rPr lang="en-US" altLang="zh-TW" sz="2000" dirty="0"/>
              <a:t> = </a:t>
            </a:r>
            <a:r>
              <a:rPr lang="en-US" altLang="zh-TW" sz="2000" dirty="0" smtClean="0"/>
              <a:t>375</a:t>
            </a:r>
            <a:endParaRPr lang="en-US" altLang="zh-TW" sz="2000" dirty="0"/>
          </a:p>
          <a:p>
            <a:r>
              <a:rPr lang="en-US" altLang="zh-TW" sz="2000" dirty="0"/>
              <a:t>With low-pass filter (5kHz) and Hpf2</a:t>
            </a:r>
            <a:endParaRPr lang="zh-TW" altLang="en-US" sz="2000" dirty="0"/>
          </a:p>
          <a:p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4225422"/>
              </p:ext>
            </p:extLst>
          </p:nvPr>
        </p:nvGraphicFramePr>
        <p:xfrm>
          <a:off x="677334" y="3532838"/>
          <a:ext cx="11136571" cy="250852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73375"/>
                <a:gridCol w="1952308"/>
                <a:gridCol w="1952308"/>
                <a:gridCol w="1952308"/>
                <a:gridCol w="1952308"/>
                <a:gridCol w="1553964"/>
              </a:tblGrid>
              <a:tr h="53306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+mn-lt"/>
                        </a:rPr>
                        <a:t>Frame = 31</a:t>
                      </a:r>
                      <a:endParaRPr lang="zh-TW" sz="1800" kern="100" dirty="0">
                        <a:effectLst/>
                        <a:latin typeface="+mn-lt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00" dirty="0" smtClean="0">
                          <a:effectLst/>
                          <a:latin typeface="+mn-lt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5-Fold</a:t>
                      </a:r>
                      <a:r>
                        <a:rPr lang="en-US" altLang="zh-TW" sz="1800" kern="100" baseline="0" dirty="0" smtClean="0">
                          <a:effectLst/>
                          <a:latin typeface="+mn-lt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Cross Validation</a:t>
                      </a:r>
                      <a:endParaRPr lang="zh-TW" altLang="zh-TW" sz="1800" kern="100" dirty="0" smtClean="0">
                        <a:effectLst/>
                        <a:latin typeface="+mn-lt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effectLst/>
                          <a:latin typeface="+mn-lt"/>
                        </a:rPr>
                        <a:t>Test_set1</a:t>
                      </a:r>
                      <a:endParaRPr lang="zh-TW" sz="1800" kern="100" dirty="0">
                        <a:effectLst/>
                        <a:latin typeface="+mn-lt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effectLst/>
                          <a:latin typeface="+mn-lt"/>
                        </a:rPr>
                        <a:t>Test_set2</a:t>
                      </a:r>
                      <a:endParaRPr lang="zh-TW" sz="1800" kern="100" dirty="0">
                        <a:effectLst/>
                        <a:latin typeface="+mn-lt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effectLst/>
                          <a:latin typeface="+mn-lt"/>
                        </a:rPr>
                        <a:t>Test_set3</a:t>
                      </a:r>
                      <a:endParaRPr lang="zh-TW" sz="1800" kern="100" dirty="0">
                        <a:effectLst/>
                        <a:latin typeface="+mn-lt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800" kern="100" dirty="0" smtClean="0">
                          <a:effectLst/>
                        </a:rPr>
                        <a:t>Run Time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8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(per prediction)</a:t>
                      </a:r>
                      <a:endParaRPr lang="zh-TW" sz="1800" kern="100" dirty="0">
                        <a:effectLst/>
                        <a:latin typeface="+mn-lt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8997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effectLst/>
                          <a:latin typeface="+mn-lt"/>
                        </a:rPr>
                        <a:t>K3 (93 </a:t>
                      </a:r>
                      <a:r>
                        <a:rPr lang="en-US" sz="1800" kern="100" dirty="0" err="1" smtClean="0">
                          <a:effectLst/>
                          <a:latin typeface="+mn-lt"/>
                        </a:rPr>
                        <a:t>lpc</a:t>
                      </a:r>
                      <a:r>
                        <a:rPr lang="en-US" sz="1800" kern="100" dirty="0" smtClean="0">
                          <a:effectLst/>
                          <a:latin typeface="+mn-lt"/>
                        </a:rPr>
                        <a:t>)</a:t>
                      </a:r>
                      <a:endParaRPr lang="zh-TW" sz="1800" kern="100" dirty="0">
                        <a:effectLst/>
                        <a:latin typeface="+mn-lt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800" kern="100" dirty="0" smtClean="0">
                          <a:effectLst/>
                          <a:latin typeface="+mn-lt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81.82%</a:t>
                      </a:r>
                      <a:endParaRPr lang="zh-TW" sz="1800" kern="100" dirty="0">
                        <a:effectLst/>
                        <a:latin typeface="+mn-lt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+mn-lt"/>
                        </a:rPr>
                        <a:t>82.86%</a:t>
                      </a:r>
                      <a:endParaRPr lang="zh-TW" sz="1800" kern="100" dirty="0">
                        <a:effectLst/>
                        <a:latin typeface="+mn-lt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+mn-lt"/>
                        </a:rPr>
                        <a:t>43.81%</a:t>
                      </a:r>
                      <a:endParaRPr lang="zh-TW" sz="1800" kern="100" dirty="0">
                        <a:effectLst/>
                        <a:latin typeface="+mn-lt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+mn-lt"/>
                        </a:rPr>
                        <a:t>22.86%</a:t>
                      </a:r>
                      <a:endParaRPr lang="zh-TW" sz="1800" kern="100" dirty="0">
                        <a:effectLst/>
                        <a:latin typeface="+mn-lt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effectLst/>
                          <a:latin typeface="+mn-lt"/>
                        </a:rPr>
                        <a:t>0.0209sec</a:t>
                      </a:r>
                      <a:endParaRPr lang="zh-TW" sz="1800" kern="100" dirty="0">
                        <a:effectLst/>
                        <a:latin typeface="+mn-lt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8997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effectLst/>
                          <a:latin typeface="+mn-lt"/>
                        </a:rPr>
                        <a:t>K6 (186 </a:t>
                      </a:r>
                      <a:r>
                        <a:rPr lang="en-US" sz="1800" kern="100" dirty="0" err="1" smtClean="0">
                          <a:effectLst/>
                          <a:latin typeface="+mn-lt"/>
                        </a:rPr>
                        <a:t>lpc</a:t>
                      </a:r>
                      <a:r>
                        <a:rPr lang="en-US" sz="1800" kern="100" dirty="0" smtClean="0">
                          <a:effectLst/>
                          <a:latin typeface="+mn-lt"/>
                        </a:rPr>
                        <a:t>)</a:t>
                      </a:r>
                      <a:endParaRPr lang="zh-TW" sz="1800" kern="100" dirty="0">
                        <a:effectLst/>
                        <a:latin typeface="+mn-lt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800" kern="100" dirty="0" smtClean="0">
                          <a:effectLst/>
                          <a:latin typeface="+mn-lt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85.19%</a:t>
                      </a:r>
                      <a:endParaRPr lang="zh-TW" sz="1800" kern="100" dirty="0">
                        <a:effectLst/>
                        <a:latin typeface="+mn-lt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+mn-lt"/>
                        </a:rPr>
                        <a:t>84.76%</a:t>
                      </a:r>
                      <a:endParaRPr lang="zh-TW" sz="1800" kern="100" dirty="0">
                        <a:effectLst/>
                        <a:latin typeface="+mn-lt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+mn-lt"/>
                        </a:rPr>
                        <a:t>32.38%</a:t>
                      </a:r>
                      <a:endParaRPr lang="zh-TW" sz="1800" kern="100" dirty="0">
                        <a:effectLst/>
                        <a:latin typeface="+mn-lt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+mn-lt"/>
                        </a:rPr>
                        <a:t>25.71%</a:t>
                      </a:r>
                      <a:endParaRPr lang="zh-TW" sz="1800" kern="100" dirty="0">
                        <a:effectLst/>
                        <a:latin typeface="+mn-lt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effectLst/>
                          <a:latin typeface="+mn-lt"/>
                        </a:rPr>
                        <a:t>0.0287sec</a:t>
                      </a:r>
                      <a:endParaRPr lang="zh-TW" sz="1800" kern="100" dirty="0">
                        <a:effectLst/>
                        <a:latin typeface="+mn-lt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8997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effectLst/>
                          <a:latin typeface="+mn-lt"/>
                        </a:rPr>
                        <a:t>K9 (279 </a:t>
                      </a:r>
                      <a:r>
                        <a:rPr lang="en-US" sz="1800" kern="100" dirty="0" err="1" smtClean="0">
                          <a:effectLst/>
                          <a:latin typeface="+mn-lt"/>
                        </a:rPr>
                        <a:t>lpc</a:t>
                      </a:r>
                      <a:r>
                        <a:rPr lang="en-US" sz="1800" kern="100" dirty="0" smtClean="0">
                          <a:effectLst/>
                          <a:latin typeface="+mn-lt"/>
                        </a:rPr>
                        <a:t>)</a:t>
                      </a:r>
                      <a:endParaRPr lang="zh-TW" sz="1800" kern="100" dirty="0">
                        <a:effectLst/>
                        <a:latin typeface="+mn-lt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800" kern="100" dirty="0" smtClean="0">
                          <a:effectLst/>
                          <a:latin typeface="+mn-lt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85.86%</a:t>
                      </a:r>
                      <a:endParaRPr lang="zh-TW" sz="1800" kern="100" dirty="0">
                        <a:effectLst/>
                        <a:latin typeface="+mn-lt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+mn-lt"/>
                        </a:rPr>
                        <a:t>88.57%</a:t>
                      </a:r>
                      <a:endParaRPr lang="zh-TW" sz="1800" kern="100" dirty="0">
                        <a:effectLst/>
                        <a:latin typeface="+mn-lt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+mn-lt"/>
                        </a:rPr>
                        <a:t>40.95%</a:t>
                      </a:r>
                      <a:endParaRPr lang="zh-TW" sz="1800" kern="100" dirty="0">
                        <a:effectLst/>
                        <a:latin typeface="+mn-lt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+mn-lt"/>
                        </a:rPr>
                        <a:t>21.90%</a:t>
                      </a:r>
                      <a:endParaRPr lang="zh-TW" sz="1800" kern="100" dirty="0">
                        <a:effectLst/>
                        <a:latin typeface="+mn-lt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effectLst/>
                          <a:latin typeface="+mn-lt"/>
                        </a:rPr>
                        <a:t>0.0360sec</a:t>
                      </a:r>
                      <a:endParaRPr lang="zh-TW" sz="1800" kern="100" dirty="0">
                        <a:effectLst/>
                        <a:latin typeface="+mn-lt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8997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effectLst/>
                          <a:latin typeface="+mn-lt"/>
                        </a:rPr>
                        <a:t>K12 (372 </a:t>
                      </a:r>
                      <a:r>
                        <a:rPr lang="en-US" sz="1800" kern="100" dirty="0" err="1" smtClean="0">
                          <a:effectLst/>
                          <a:latin typeface="+mn-lt"/>
                        </a:rPr>
                        <a:t>lpc</a:t>
                      </a:r>
                      <a:r>
                        <a:rPr lang="en-US" sz="1800" kern="100" dirty="0" smtClean="0">
                          <a:effectLst/>
                          <a:latin typeface="+mn-lt"/>
                        </a:rPr>
                        <a:t>)</a:t>
                      </a:r>
                      <a:endParaRPr lang="zh-TW" sz="1800" kern="100" dirty="0">
                        <a:effectLst/>
                        <a:latin typeface="+mn-lt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800" kern="100" dirty="0" smtClean="0">
                          <a:effectLst/>
                          <a:latin typeface="+mn-lt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86.08%</a:t>
                      </a:r>
                      <a:endParaRPr lang="zh-TW" sz="1800" kern="100" dirty="0">
                        <a:effectLst/>
                        <a:latin typeface="+mn-lt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+mn-lt"/>
                        </a:rPr>
                        <a:t>88.57%</a:t>
                      </a:r>
                      <a:endParaRPr lang="zh-TW" sz="1800" kern="100" dirty="0">
                        <a:effectLst/>
                        <a:latin typeface="+mn-lt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+mn-lt"/>
                        </a:rPr>
                        <a:t>40.00%</a:t>
                      </a:r>
                      <a:endParaRPr lang="zh-TW" sz="1800" kern="100" dirty="0">
                        <a:effectLst/>
                        <a:latin typeface="+mn-lt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+mn-lt"/>
                        </a:rPr>
                        <a:t>27.62%</a:t>
                      </a:r>
                      <a:endParaRPr lang="zh-TW" sz="1800" kern="100" dirty="0">
                        <a:effectLst/>
                        <a:latin typeface="+mn-lt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effectLst/>
                          <a:latin typeface="+mn-lt"/>
                        </a:rPr>
                        <a:t>0.0443sec</a:t>
                      </a:r>
                      <a:endParaRPr lang="zh-TW" sz="1800" kern="100" dirty="0">
                        <a:effectLst/>
                        <a:latin typeface="+mn-lt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6186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Frame length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000" dirty="0" err="1"/>
              <a:t>FrameNum</a:t>
            </a:r>
            <a:r>
              <a:rPr lang="en-US" altLang="zh-TW" sz="2000" dirty="0"/>
              <a:t> = </a:t>
            </a:r>
            <a:r>
              <a:rPr lang="en-US" altLang="zh-TW" sz="2000" dirty="0" smtClean="0"/>
              <a:t>46, </a:t>
            </a:r>
            <a:r>
              <a:rPr lang="en-US" altLang="zh-TW" sz="2000" dirty="0" err="1">
                <a:solidFill>
                  <a:srgbClr val="FF0000"/>
                </a:solidFill>
              </a:rPr>
              <a:t>FrameLen</a:t>
            </a:r>
            <a:r>
              <a:rPr lang="en-US" altLang="zh-TW" sz="2000" dirty="0">
                <a:solidFill>
                  <a:srgbClr val="FF0000"/>
                </a:solidFill>
              </a:rPr>
              <a:t> = </a:t>
            </a:r>
            <a:r>
              <a:rPr lang="en-US" altLang="zh-TW" sz="2000" dirty="0" smtClean="0">
                <a:solidFill>
                  <a:srgbClr val="FF0000"/>
                </a:solidFill>
              </a:rPr>
              <a:t>1000</a:t>
            </a:r>
            <a:r>
              <a:rPr lang="en-US" altLang="zh-TW" sz="2000" dirty="0"/>
              <a:t>, </a:t>
            </a:r>
            <a:r>
              <a:rPr lang="en-US" altLang="zh-TW" sz="2000" dirty="0" err="1"/>
              <a:t>FrameOverlap</a:t>
            </a:r>
            <a:r>
              <a:rPr lang="en-US" altLang="zh-TW" sz="2000" dirty="0"/>
              <a:t> = </a:t>
            </a:r>
            <a:r>
              <a:rPr lang="en-US" altLang="zh-TW" sz="2000" dirty="0" smtClean="0"/>
              <a:t>250</a:t>
            </a:r>
            <a:endParaRPr lang="en-US" altLang="zh-TW" sz="2000" dirty="0"/>
          </a:p>
          <a:p>
            <a:r>
              <a:rPr lang="en-US" altLang="zh-TW" sz="2000" dirty="0"/>
              <a:t>With low-pass filter (5kHz) and Hpf2</a:t>
            </a:r>
            <a:endParaRPr lang="zh-TW" altLang="en-US" sz="2000" dirty="0"/>
          </a:p>
          <a:p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5544123"/>
              </p:ext>
            </p:extLst>
          </p:nvPr>
        </p:nvGraphicFramePr>
        <p:xfrm>
          <a:off x="677334" y="3575712"/>
          <a:ext cx="11168922" cy="275175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78527"/>
                <a:gridCol w="1957979"/>
                <a:gridCol w="1957979"/>
                <a:gridCol w="1957979"/>
                <a:gridCol w="1957979"/>
                <a:gridCol w="1558479"/>
              </a:tblGrid>
              <a:tr h="53685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+mn-lt"/>
                        </a:rPr>
                        <a:t>Frame = 46</a:t>
                      </a:r>
                      <a:endParaRPr lang="zh-TW" sz="1800" kern="100" dirty="0">
                        <a:effectLst/>
                        <a:latin typeface="+mn-lt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00" dirty="0" smtClean="0">
                          <a:effectLst/>
                          <a:latin typeface="+mn-lt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5-Fold</a:t>
                      </a:r>
                      <a:r>
                        <a:rPr lang="en-US" altLang="zh-TW" sz="1800" kern="100" baseline="0" dirty="0" smtClean="0">
                          <a:effectLst/>
                          <a:latin typeface="+mn-lt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Cross Validation</a:t>
                      </a:r>
                      <a:endParaRPr lang="zh-TW" altLang="zh-TW" sz="1800" kern="100" dirty="0" smtClean="0">
                        <a:effectLst/>
                        <a:latin typeface="+mn-lt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effectLst/>
                          <a:latin typeface="+mn-lt"/>
                        </a:rPr>
                        <a:t>Test_set1</a:t>
                      </a:r>
                      <a:endParaRPr lang="zh-TW" sz="1800" kern="100" dirty="0">
                        <a:effectLst/>
                        <a:latin typeface="+mn-lt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effectLst/>
                          <a:latin typeface="+mn-lt"/>
                        </a:rPr>
                        <a:t>Test_set2</a:t>
                      </a:r>
                      <a:endParaRPr lang="zh-TW" sz="1800" kern="100" dirty="0">
                        <a:effectLst/>
                        <a:latin typeface="+mn-lt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effectLst/>
                          <a:latin typeface="+mn-lt"/>
                        </a:rPr>
                        <a:t>Test_set3</a:t>
                      </a:r>
                      <a:endParaRPr lang="zh-TW" sz="1800" kern="100" dirty="0">
                        <a:effectLst/>
                        <a:latin typeface="+mn-lt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800" kern="100" dirty="0" smtClean="0">
                          <a:effectLst/>
                          <a:latin typeface="+mn-lt"/>
                        </a:rPr>
                        <a:t>Run Time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8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(per prediction)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8219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effectLst/>
                          <a:latin typeface="+mn-lt"/>
                        </a:rPr>
                        <a:t>K2 (92 </a:t>
                      </a:r>
                      <a:r>
                        <a:rPr lang="en-US" sz="1800" kern="100" dirty="0" err="1" smtClean="0">
                          <a:effectLst/>
                          <a:latin typeface="+mn-lt"/>
                        </a:rPr>
                        <a:t>lpc</a:t>
                      </a:r>
                      <a:r>
                        <a:rPr lang="en-US" sz="1800" kern="100" dirty="0" smtClean="0">
                          <a:effectLst/>
                          <a:latin typeface="+mn-lt"/>
                        </a:rPr>
                        <a:t>)</a:t>
                      </a:r>
                      <a:endParaRPr lang="zh-TW" sz="1800" kern="100" dirty="0">
                        <a:effectLst/>
                        <a:latin typeface="+mn-lt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800" kern="100" dirty="0" smtClean="0">
                          <a:effectLst/>
                          <a:latin typeface="+mn-lt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78.45%</a:t>
                      </a:r>
                      <a:endParaRPr lang="zh-TW" sz="1800" kern="100" dirty="0">
                        <a:effectLst/>
                        <a:latin typeface="+mn-lt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+mn-lt"/>
                        </a:rPr>
                        <a:t>79.05%</a:t>
                      </a:r>
                      <a:endParaRPr lang="zh-TW" sz="1800" kern="100" dirty="0">
                        <a:effectLst/>
                        <a:latin typeface="+mn-lt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+mn-lt"/>
                        </a:rPr>
                        <a:t>37.14%</a:t>
                      </a:r>
                      <a:endParaRPr lang="zh-TW" sz="1800" kern="100" dirty="0">
                        <a:effectLst/>
                        <a:latin typeface="+mn-lt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+mn-lt"/>
                        </a:rPr>
                        <a:t>20.95%</a:t>
                      </a:r>
                      <a:endParaRPr lang="zh-TW" sz="1800" kern="100" dirty="0">
                        <a:effectLst/>
                        <a:latin typeface="+mn-lt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effectLst/>
                          <a:latin typeface="+mn-lt"/>
                        </a:rPr>
                        <a:t>0.0220sec</a:t>
                      </a:r>
                      <a:endParaRPr lang="zh-TW" sz="1800" kern="100" dirty="0">
                        <a:effectLst/>
                        <a:latin typeface="+mn-lt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8219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effectLst/>
                          <a:latin typeface="+mn-lt"/>
                        </a:rPr>
                        <a:t>K4 (184 </a:t>
                      </a:r>
                      <a:r>
                        <a:rPr lang="en-US" sz="1800" kern="100" dirty="0" err="1" smtClean="0">
                          <a:effectLst/>
                          <a:latin typeface="+mn-lt"/>
                        </a:rPr>
                        <a:t>lpc</a:t>
                      </a:r>
                      <a:r>
                        <a:rPr lang="en-US" sz="1800" kern="100" dirty="0" smtClean="0">
                          <a:effectLst/>
                          <a:latin typeface="+mn-lt"/>
                        </a:rPr>
                        <a:t>)</a:t>
                      </a:r>
                      <a:endParaRPr lang="zh-TW" sz="1800" kern="100" dirty="0">
                        <a:effectLst/>
                        <a:latin typeface="+mn-lt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800" kern="100" dirty="0" smtClean="0">
                          <a:effectLst/>
                          <a:latin typeface="+mn-lt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81.59%</a:t>
                      </a:r>
                      <a:endParaRPr lang="zh-TW" sz="1800" kern="100" dirty="0">
                        <a:effectLst/>
                        <a:latin typeface="+mn-lt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+mn-lt"/>
                        </a:rPr>
                        <a:t>83.81%</a:t>
                      </a:r>
                      <a:endParaRPr lang="zh-TW" sz="1800" kern="100" dirty="0">
                        <a:effectLst/>
                        <a:latin typeface="+mn-lt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+mn-lt"/>
                        </a:rPr>
                        <a:t>42.86%</a:t>
                      </a:r>
                      <a:endParaRPr lang="zh-TW" sz="1800" kern="100" dirty="0">
                        <a:effectLst/>
                        <a:latin typeface="+mn-lt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+mn-lt"/>
                        </a:rPr>
                        <a:t>17.14%</a:t>
                      </a:r>
                      <a:endParaRPr lang="zh-TW" sz="1800" kern="100" dirty="0">
                        <a:effectLst/>
                        <a:latin typeface="+mn-lt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effectLst/>
                          <a:latin typeface="+mn-lt"/>
                        </a:rPr>
                        <a:t>0.0288sec</a:t>
                      </a:r>
                      <a:endParaRPr lang="zh-TW" sz="1800" kern="100" dirty="0">
                        <a:effectLst/>
                        <a:latin typeface="+mn-lt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8219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effectLst/>
                          <a:latin typeface="+mn-lt"/>
                        </a:rPr>
                        <a:t>K6 (276 </a:t>
                      </a:r>
                      <a:r>
                        <a:rPr lang="en-US" sz="1800" kern="100" dirty="0" err="1" smtClean="0">
                          <a:effectLst/>
                          <a:latin typeface="+mn-lt"/>
                        </a:rPr>
                        <a:t>lpc</a:t>
                      </a:r>
                      <a:r>
                        <a:rPr lang="en-US" sz="1800" kern="100" dirty="0" smtClean="0">
                          <a:effectLst/>
                          <a:latin typeface="+mn-lt"/>
                        </a:rPr>
                        <a:t>)</a:t>
                      </a:r>
                      <a:endParaRPr lang="zh-TW" sz="1800" kern="100" dirty="0">
                        <a:effectLst/>
                        <a:latin typeface="+mn-lt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800" kern="100" dirty="0" smtClean="0">
                          <a:effectLst/>
                          <a:latin typeface="+mn-lt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86.42%</a:t>
                      </a:r>
                      <a:endParaRPr lang="zh-TW" sz="1800" kern="100" dirty="0">
                        <a:effectLst/>
                        <a:latin typeface="+mn-lt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+mn-lt"/>
                        </a:rPr>
                        <a:t>81.90%</a:t>
                      </a:r>
                      <a:endParaRPr lang="zh-TW" sz="1800" kern="100" dirty="0">
                        <a:effectLst/>
                        <a:latin typeface="+mn-lt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+mn-lt"/>
                        </a:rPr>
                        <a:t>35.24%</a:t>
                      </a:r>
                      <a:endParaRPr lang="zh-TW" sz="1800" kern="100" dirty="0">
                        <a:effectLst/>
                        <a:latin typeface="+mn-lt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+mn-lt"/>
                        </a:rPr>
                        <a:t>19.05%</a:t>
                      </a:r>
                      <a:endParaRPr lang="zh-TW" sz="1800" kern="100" dirty="0">
                        <a:effectLst/>
                        <a:latin typeface="+mn-lt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effectLst/>
                          <a:latin typeface="+mn-lt"/>
                        </a:rPr>
                        <a:t>0.0364sec</a:t>
                      </a:r>
                      <a:endParaRPr lang="zh-TW" sz="1800" kern="100" dirty="0">
                        <a:effectLst/>
                        <a:latin typeface="+mn-lt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8219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effectLst/>
                          <a:latin typeface="+mn-lt"/>
                        </a:rPr>
                        <a:t>K8 (368 </a:t>
                      </a:r>
                      <a:r>
                        <a:rPr lang="en-US" sz="1800" kern="100" dirty="0" err="1" smtClean="0">
                          <a:effectLst/>
                          <a:latin typeface="+mn-lt"/>
                        </a:rPr>
                        <a:t>lpc</a:t>
                      </a:r>
                      <a:r>
                        <a:rPr lang="en-US" sz="1800" kern="100" dirty="0" smtClean="0">
                          <a:effectLst/>
                          <a:latin typeface="+mn-lt"/>
                        </a:rPr>
                        <a:t>)</a:t>
                      </a:r>
                      <a:endParaRPr lang="zh-TW" sz="1800" kern="100" dirty="0">
                        <a:effectLst/>
                        <a:latin typeface="+mn-lt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800" kern="100" dirty="0" smtClean="0">
                          <a:effectLst/>
                          <a:latin typeface="+mn-lt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86.42%</a:t>
                      </a:r>
                      <a:endParaRPr lang="zh-TW" sz="1800" kern="100" dirty="0">
                        <a:effectLst/>
                        <a:latin typeface="+mn-lt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+mn-lt"/>
                        </a:rPr>
                        <a:t>88.57%</a:t>
                      </a:r>
                      <a:endParaRPr lang="zh-TW" sz="1800" kern="100" dirty="0">
                        <a:effectLst/>
                        <a:latin typeface="+mn-lt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+mn-lt"/>
                        </a:rPr>
                        <a:t>35.24%</a:t>
                      </a:r>
                      <a:endParaRPr lang="zh-TW" sz="1800" kern="100" dirty="0">
                        <a:effectLst/>
                        <a:latin typeface="+mn-lt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+mn-lt"/>
                        </a:rPr>
                        <a:t>20.00%</a:t>
                      </a:r>
                      <a:endParaRPr lang="zh-TW" sz="1800" kern="100" dirty="0">
                        <a:effectLst/>
                        <a:latin typeface="+mn-lt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effectLst/>
                          <a:latin typeface="+mn-lt"/>
                        </a:rPr>
                        <a:t>0.0448sec</a:t>
                      </a:r>
                      <a:endParaRPr lang="zh-TW" sz="1800" kern="100" dirty="0">
                        <a:effectLst/>
                        <a:latin typeface="+mn-lt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1703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Data Set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3" y="2160589"/>
            <a:ext cx="9763203" cy="3880773"/>
          </a:xfrm>
        </p:spPr>
        <p:txBody>
          <a:bodyPr>
            <a:normAutofit/>
          </a:bodyPr>
          <a:lstStyle/>
          <a:p>
            <a:r>
              <a:rPr lang="en-US" altLang="zh-TW" sz="2000" dirty="0" smtClean="0"/>
              <a:t>A single WAV file (Fs = 44100Hz) contains a 2 second record with a single word</a:t>
            </a:r>
          </a:p>
          <a:p>
            <a:r>
              <a:rPr lang="en-US" altLang="zh-TW" sz="2000" dirty="0" smtClean="0"/>
              <a:t>Each word has about 40 recorded files</a:t>
            </a:r>
          </a:p>
          <a:p>
            <a:r>
              <a:rPr lang="en-US" altLang="zh-TW" sz="2000" dirty="0" smtClean="0"/>
              <a:t>The files are recorded by three different people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891156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圖表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00562717"/>
              </p:ext>
            </p:extLst>
          </p:nvPr>
        </p:nvGraphicFramePr>
        <p:xfrm>
          <a:off x="491321" y="272955"/>
          <a:ext cx="5227092" cy="30570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圖表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69475744"/>
              </p:ext>
            </p:extLst>
          </p:nvPr>
        </p:nvGraphicFramePr>
        <p:xfrm>
          <a:off x="5718412" y="272951"/>
          <a:ext cx="5227093" cy="30570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圖表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11926254"/>
              </p:ext>
            </p:extLst>
          </p:nvPr>
        </p:nvGraphicFramePr>
        <p:xfrm>
          <a:off x="491319" y="3330052"/>
          <a:ext cx="5227093" cy="30843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圖表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47145162"/>
              </p:ext>
            </p:extLst>
          </p:nvPr>
        </p:nvGraphicFramePr>
        <p:xfrm>
          <a:off x="5718411" y="3330051"/>
          <a:ext cx="5227093" cy="30843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858090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圖表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42386514"/>
              </p:ext>
            </p:extLst>
          </p:nvPr>
        </p:nvGraphicFramePr>
        <p:xfrm>
          <a:off x="367826" y="126609"/>
          <a:ext cx="5629700" cy="31933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圖表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00281335"/>
              </p:ext>
            </p:extLst>
          </p:nvPr>
        </p:nvGraphicFramePr>
        <p:xfrm>
          <a:off x="3182674" y="3319975"/>
          <a:ext cx="5629700" cy="33692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圖表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11580610"/>
              </p:ext>
            </p:extLst>
          </p:nvPr>
        </p:nvGraphicFramePr>
        <p:xfrm>
          <a:off x="5997525" y="126609"/>
          <a:ext cx="5629697" cy="31933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673681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圖表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25339932"/>
              </p:ext>
            </p:extLst>
          </p:nvPr>
        </p:nvGraphicFramePr>
        <p:xfrm>
          <a:off x="110836" y="286803"/>
          <a:ext cx="4007479" cy="31768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圖表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57878493"/>
              </p:ext>
            </p:extLst>
          </p:nvPr>
        </p:nvGraphicFramePr>
        <p:xfrm>
          <a:off x="4118315" y="286804"/>
          <a:ext cx="4007479" cy="31768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6" name="圖表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99172524"/>
              </p:ext>
            </p:extLst>
          </p:nvPr>
        </p:nvGraphicFramePr>
        <p:xfrm>
          <a:off x="8125794" y="286804"/>
          <a:ext cx="4007478" cy="31768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7" name="圖表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69330926"/>
              </p:ext>
            </p:extLst>
          </p:nvPr>
        </p:nvGraphicFramePr>
        <p:xfrm>
          <a:off x="110836" y="3463634"/>
          <a:ext cx="4007479" cy="31768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8" name="圖表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34788097"/>
              </p:ext>
            </p:extLst>
          </p:nvPr>
        </p:nvGraphicFramePr>
        <p:xfrm>
          <a:off x="4118315" y="3463634"/>
          <a:ext cx="4007479" cy="31768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9" name="圖表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84092585"/>
              </p:ext>
            </p:extLst>
          </p:nvPr>
        </p:nvGraphicFramePr>
        <p:xfrm>
          <a:off x="8125794" y="3463635"/>
          <a:ext cx="4007479" cy="31768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</p:spTree>
    <p:extLst>
      <p:ext uri="{BB962C8B-B14F-4D97-AF65-F5344CB8AC3E}">
        <p14:creationId xmlns:p14="http://schemas.microsoft.com/office/powerpoint/2010/main" val="131481277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Poor Record Condition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000" dirty="0" smtClean="0"/>
              <a:t>Combine MA-ZCR method and threshold method</a:t>
            </a:r>
            <a:endParaRPr lang="zh-TW" altLang="en-US" sz="20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862" y="2700266"/>
            <a:ext cx="10582275" cy="18669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861" y="4567166"/>
            <a:ext cx="10588215" cy="1806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042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7381585"/>
              </p:ext>
            </p:extLst>
          </p:nvPr>
        </p:nvGraphicFramePr>
        <p:xfrm>
          <a:off x="423081" y="3725837"/>
          <a:ext cx="10972799" cy="221270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54059"/>
                <a:gridCol w="1858406"/>
                <a:gridCol w="1714877"/>
                <a:gridCol w="1774209"/>
                <a:gridCol w="1699364"/>
                <a:gridCol w="1971884"/>
              </a:tblGrid>
              <a:tr h="62779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+mn-lt"/>
                        </a:rPr>
                        <a:t> </a:t>
                      </a:r>
                      <a:r>
                        <a:rPr lang="en-US" sz="1800" kern="100" dirty="0" smtClean="0">
                          <a:effectLst/>
                          <a:latin typeface="+mn-lt"/>
                        </a:rPr>
                        <a:t>LPC </a:t>
                      </a:r>
                      <a:r>
                        <a:rPr lang="en-US" sz="1800" kern="100" dirty="0" err="1" smtClean="0">
                          <a:effectLst/>
                          <a:latin typeface="+mn-lt"/>
                        </a:rPr>
                        <a:t>Num</a:t>
                      </a:r>
                      <a:r>
                        <a:rPr lang="en-US" sz="1800" kern="100" dirty="0" smtClean="0">
                          <a:effectLst/>
                          <a:latin typeface="+mn-lt"/>
                        </a:rPr>
                        <a:t> = 276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800" kern="100" dirty="0" smtClean="0">
                          <a:effectLst/>
                          <a:latin typeface="+mn-lt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(LPC Set3)</a:t>
                      </a:r>
                      <a:endParaRPr lang="zh-TW" sz="1800" kern="100" dirty="0">
                        <a:effectLst/>
                        <a:latin typeface="+mn-lt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800" kern="100" dirty="0" smtClean="0">
                          <a:effectLst/>
                          <a:latin typeface="+mn-lt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5-Fold</a:t>
                      </a:r>
                      <a:r>
                        <a:rPr lang="en-US" altLang="zh-TW" sz="1800" kern="100" baseline="0" dirty="0" smtClean="0">
                          <a:effectLst/>
                          <a:latin typeface="+mn-lt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800" kern="100" baseline="0" dirty="0" smtClean="0">
                          <a:effectLst/>
                          <a:latin typeface="+mn-lt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Cross-Validation</a:t>
                      </a:r>
                      <a:endParaRPr lang="zh-TW" sz="1800" kern="100" dirty="0">
                        <a:effectLst/>
                        <a:latin typeface="+mn-lt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effectLst/>
                          <a:latin typeface="+mn-lt"/>
                        </a:rPr>
                        <a:t>Test_set1</a:t>
                      </a:r>
                      <a:endParaRPr lang="zh-TW" sz="1800" kern="100" dirty="0">
                        <a:effectLst/>
                        <a:latin typeface="+mn-lt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effectLst/>
                          <a:latin typeface="+mn-lt"/>
                        </a:rPr>
                        <a:t>Test_set2</a:t>
                      </a:r>
                      <a:endParaRPr lang="zh-TW" sz="1800" kern="100" dirty="0">
                        <a:effectLst/>
                        <a:latin typeface="+mn-lt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effectLst/>
                          <a:latin typeface="+mn-lt"/>
                        </a:rPr>
                        <a:t>Test_set3</a:t>
                      </a:r>
                      <a:endParaRPr lang="zh-TW" sz="1800" kern="100" dirty="0">
                        <a:effectLst/>
                        <a:latin typeface="+mn-lt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800" kern="100" dirty="0" smtClean="0">
                          <a:effectLst/>
                          <a:latin typeface="+mn-lt"/>
                        </a:rPr>
                        <a:t>Run Time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800" kern="100" dirty="0" smtClean="0">
                          <a:effectLst/>
                          <a:latin typeface="+mn-lt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(per prediction)</a:t>
                      </a:r>
                      <a:endParaRPr lang="zh-TW" altLang="zh-TW" sz="1800" kern="100" dirty="0" smtClean="0">
                        <a:effectLst/>
                        <a:latin typeface="+mn-lt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52830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effectLst/>
                          <a:latin typeface="+mn-lt"/>
                        </a:rPr>
                        <a:t>23 Frames</a:t>
                      </a:r>
                      <a:endParaRPr lang="zh-TW" sz="1800" kern="100" dirty="0">
                        <a:effectLst/>
                        <a:latin typeface="+mn-lt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800" kern="100" dirty="0" smtClean="0">
                          <a:effectLst/>
                          <a:latin typeface="+mn-lt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80.58%</a:t>
                      </a:r>
                      <a:endParaRPr lang="zh-TW" sz="1800" kern="100" dirty="0">
                        <a:effectLst/>
                        <a:latin typeface="+mn-lt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+mn-lt"/>
                        </a:rPr>
                        <a:t>78.10%</a:t>
                      </a:r>
                      <a:endParaRPr lang="zh-TW" sz="1800" kern="100" dirty="0">
                        <a:effectLst/>
                        <a:latin typeface="+mn-lt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+mn-lt"/>
                        </a:rPr>
                        <a:t>28.57%</a:t>
                      </a:r>
                      <a:endParaRPr lang="zh-TW" sz="1800" kern="100">
                        <a:effectLst/>
                        <a:latin typeface="+mn-lt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+mn-lt"/>
                        </a:rPr>
                        <a:t>24.76%</a:t>
                      </a:r>
                      <a:endParaRPr lang="zh-TW" sz="1800" kern="100">
                        <a:effectLst/>
                        <a:latin typeface="+mn-lt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effectLst/>
                          <a:latin typeface="+mn-lt"/>
                        </a:rPr>
                        <a:t>0.0783sec</a:t>
                      </a:r>
                      <a:endParaRPr lang="zh-TW" sz="1800" kern="100" dirty="0">
                        <a:effectLst/>
                        <a:latin typeface="+mn-lt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52830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8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31</a:t>
                      </a:r>
                      <a:r>
                        <a:rPr lang="en-US" altLang="zh-TW" sz="1800" kern="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Frames</a:t>
                      </a:r>
                      <a:endParaRPr lang="zh-TW" sz="1800" kern="100" dirty="0">
                        <a:effectLst/>
                        <a:latin typeface="+mn-lt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800" kern="100" dirty="0" smtClean="0">
                          <a:effectLst/>
                          <a:latin typeface="+mn-lt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78.68%</a:t>
                      </a:r>
                      <a:endParaRPr lang="zh-TW" sz="1800" kern="100" dirty="0">
                        <a:effectLst/>
                        <a:latin typeface="+mn-lt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+mn-lt"/>
                        </a:rPr>
                        <a:t>71.43%</a:t>
                      </a:r>
                      <a:endParaRPr lang="zh-TW" sz="1800" kern="100" dirty="0">
                        <a:effectLst/>
                        <a:latin typeface="+mn-lt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+mn-lt"/>
                        </a:rPr>
                        <a:t>34.29%</a:t>
                      </a:r>
                      <a:endParaRPr lang="zh-TW" sz="1800" kern="100" dirty="0">
                        <a:effectLst/>
                        <a:latin typeface="+mn-lt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+mn-lt"/>
                        </a:rPr>
                        <a:t>26.67%</a:t>
                      </a:r>
                      <a:endParaRPr lang="zh-TW" sz="1800" kern="100" dirty="0">
                        <a:effectLst/>
                        <a:latin typeface="+mn-lt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effectLst/>
                          <a:latin typeface="+mn-lt"/>
                        </a:rPr>
                        <a:t>0.0893sec</a:t>
                      </a:r>
                      <a:endParaRPr lang="zh-TW" sz="1800" kern="100" dirty="0">
                        <a:effectLst/>
                        <a:latin typeface="+mn-lt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52830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8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46</a:t>
                      </a:r>
                      <a:r>
                        <a:rPr lang="en-US" altLang="zh-TW" sz="1800" kern="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Frames</a:t>
                      </a:r>
                      <a:endParaRPr lang="zh-TW" sz="1800" kern="100" dirty="0">
                        <a:effectLst/>
                        <a:latin typeface="+mn-lt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800" kern="100" dirty="0" smtClean="0">
                          <a:effectLst/>
                          <a:latin typeface="+mn-lt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73.85%</a:t>
                      </a:r>
                      <a:endParaRPr lang="zh-TW" sz="1800" kern="100" dirty="0">
                        <a:effectLst/>
                        <a:latin typeface="+mn-lt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+mn-lt"/>
                        </a:rPr>
                        <a:t>69.52%</a:t>
                      </a:r>
                      <a:endParaRPr lang="zh-TW" sz="1800" kern="100" dirty="0">
                        <a:effectLst/>
                        <a:latin typeface="+mn-lt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+mn-lt"/>
                        </a:rPr>
                        <a:t>36.19%</a:t>
                      </a:r>
                      <a:endParaRPr lang="zh-TW" sz="1800" kern="100" dirty="0">
                        <a:effectLst/>
                        <a:latin typeface="+mn-lt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+mn-lt"/>
                        </a:rPr>
                        <a:t>31.43%</a:t>
                      </a:r>
                      <a:endParaRPr lang="zh-TW" sz="1800" kern="100" dirty="0">
                        <a:effectLst/>
                        <a:latin typeface="+mn-lt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effectLst/>
                          <a:latin typeface="+mn-lt"/>
                        </a:rPr>
                        <a:t>0.1043sec</a:t>
                      </a:r>
                      <a:endParaRPr lang="zh-TW" sz="1800" kern="100" dirty="0">
                        <a:effectLst/>
                        <a:latin typeface="+mn-lt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6392720"/>
              </p:ext>
            </p:extLst>
          </p:nvPr>
        </p:nvGraphicFramePr>
        <p:xfrm>
          <a:off x="423081" y="723329"/>
          <a:ext cx="10972799" cy="221270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51628"/>
                <a:gridCol w="1869744"/>
                <a:gridCol w="1705970"/>
                <a:gridCol w="1787857"/>
                <a:gridCol w="1692322"/>
                <a:gridCol w="1965278"/>
              </a:tblGrid>
              <a:tr h="55317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+mn-lt"/>
                        </a:rPr>
                        <a:t> </a:t>
                      </a:r>
                      <a:r>
                        <a:rPr lang="en-US" sz="1800" kern="100" dirty="0" smtClean="0">
                          <a:effectLst/>
                          <a:latin typeface="+mn-lt"/>
                        </a:rPr>
                        <a:t>LPC </a:t>
                      </a:r>
                      <a:r>
                        <a:rPr lang="en-US" sz="1800" kern="100" dirty="0" err="1" smtClean="0">
                          <a:effectLst/>
                          <a:latin typeface="+mn-lt"/>
                        </a:rPr>
                        <a:t>Num</a:t>
                      </a:r>
                      <a:r>
                        <a:rPr lang="en-US" sz="1800" kern="100" dirty="0" smtClean="0">
                          <a:effectLst/>
                          <a:latin typeface="+mn-lt"/>
                        </a:rPr>
                        <a:t> = 184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800" kern="100" dirty="0" smtClean="0">
                          <a:effectLst/>
                          <a:latin typeface="+mn-lt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(LPC</a:t>
                      </a:r>
                      <a:r>
                        <a:rPr lang="en-US" altLang="zh-TW" sz="1800" kern="100" baseline="0" dirty="0" smtClean="0">
                          <a:effectLst/>
                          <a:latin typeface="+mn-lt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Set2</a:t>
                      </a:r>
                      <a:r>
                        <a:rPr lang="en-US" altLang="zh-TW" sz="1800" kern="100" dirty="0" smtClean="0">
                          <a:effectLst/>
                          <a:latin typeface="+mn-lt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sz="1800" kern="100" dirty="0">
                        <a:effectLst/>
                        <a:latin typeface="+mn-lt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800" kern="100" dirty="0" smtClean="0">
                          <a:effectLst/>
                          <a:latin typeface="+mn-lt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5-Fold</a:t>
                      </a:r>
                      <a:r>
                        <a:rPr lang="en-US" altLang="zh-TW" sz="1800" kern="100" baseline="0" dirty="0" smtClean="0">
                          <a:effectLst/>
                          <a:latin typeface="+mn-lt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800" kern="100" baseline="0" dirty="0" smtClean="0">
                          <a:effectLst/>
                          <a:latin typeface="+mn-lt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Cross-Validation</a:t>
                      </a:r>
                      <a:endParaRPr lang="zh-TW" altLang="zh-TW" sz="1800" kern="100" dirty="0" smtClean="0">
                        <a:effectLst/>
                        <a:latin typeface="+mn-lt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effectLst/>
                          <a:latin typeface="+mn-lt"/>
                        </a:rPr>
                        <a:t>Test_set1</a:t>
                      </a:r>
                      <a:endParaRPr lang="zh-TW" sz="1800" kern="100" dirty="0">
                        <a:effectLst/>
                        <a:latin typeface="+mn-lt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effectLst/>
                          <a:latin typeface="+mn-lt"/>
                        </a:rPr>
                        <a:t>Test_set2</a:t>
                      </a:r>
                      <a:endParaRPr lang="zh-TW" sz="1800" kern="100" dirty="0">
                        <a:effectLst/>
                        <a:latin typeface="+mn-lt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effectLst/>
                          <a:latin typeface="+mn-lt"/>
                        </a:rPr>
                        <a:t>Test_set3</a:t>
                      </a:r>
                      <a:endParaRPr lang="zh-TW" sz="1800" kern="100" dirty="0">
                        <a:effectLst/>
                        <a:latin typeface="+mn-lt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800" kern="100" dirty="0" smtClean="0">
                          <a:effectLst/>
                          <a:latin typeface="+mn-lt"/>
                        </a:rPr>
                        <a:t>Run Time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800" kern="100" dirty="0" smtClean="0">
                          <a:effectLst/>
                          <a:latin typeface="+mn-lt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(per prediction)</a:t>
                      </a:r>
                      <a:endParaRPr lang="zh-TW" altLang="zh-TW" sz="1800" kern="100" dirty="0" smtClean="0">
                        <a:effectLst/>
                        <a:latin typeface="+mn-lt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55317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effectLst/>
                          <a:latin typeface="+mn-lt"/>
                        </a:rPr>
                        <a:t>23 Frames</a:t>
                      </a:r>
                      <a:endParaRPr lang="zh-TW" sz="1800" kern="100" dirty="0">
                        <a:effectLst/>
                        <a:latin typeface="+mn-lt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800" kern="100" dirty="0" smtClean="0">
                          <a:effectLst/>
                          <a:latin typeface="+mn-lt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80.36%</a:t>
                      </a:r>
                      <a:endParaRPr lang="zh-TW" sz="1800" kern="100" dirty="0">
                        <a:effectLst/>
                        <a:latin typeface="+mn-lt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+mn-lt"/>
                        </a:rPr>
                        <a:t>71.43%</a:t>
                      </a:r>
                      <a:endParaRPr lang="zh-TW" sz="1800" kern="100" dirty="0">
                        <a:effectLst/>
                        <a:latin typeface="+mn-lt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+mn-lt"/>
                        </a:rPr>
                        <a:t>28.57%</a:t>
                      </a:r>
                      <a:endParaRPr lang="zh-TW" sz="1800" kern="100" dirty="0">
                        <a:effectLst/>
                        <a:latin typeface="+mn-lt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+mn-lt"/>
                        </a:rPr>
                        <a:t>25.71%</a:t>
                      </a:r>
                      <a:endParaRPr lang="zh-TW" sz="1800" kern="100">
                        <a:effectLst/>
                        <a:latin typeface="+mn-lt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effectLst/>
                          <a:latin typeface="+mn-lt"/>
                        </a:rPr>
                        <a:t>0.0693sec</a:t>
                      </a:r>
                      <a:endParaRPr lang="zh-TW" sz="1800" kern="100" dirty="0">
                        <a:effectLst/>
                        <a:latin typeface="+mn-lt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55317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8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31</a:t>
                      </a:r>
                      <a:r>
                        <a:rPr lang="en-US" altLang="zh-TW" sz="1800" kern="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Frames</a:t>
                      </a:r>
                      <a:endParaRPr lang="zh-TW" sz="1800" kern="100" dirty="0">
                        <a:effectLst/>
                        <a:latin typeface="+mn-lt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800" kern="100" dirty="0" smtClean="0">
                          <a:effectLst/>
                          <a:latin typeface="+mn-lt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75.76%</a:t>
                      </a:r>
                      <a:endParaRPr lang="zh-TW" sz="1800" kern="100" dirty="0">
                        <a:effectLst/>
                        <a:latin typeface="+mn-lt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+mn-lt"/>
                        </a:rPr>
                        <a:t>72.38%</a:t>
                      </a:r>
                      <a:endParaRPr lang="zh-TW" sz="1800" kern="100" dirty="0">
                        <a:effectLst/>
                        <a:latin typeface="+mn-lt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+mn-lt"/>
                        </a:rPr>
                        <a:t>34.29%</a:t>
                      </a:r>
                      <a:endParaRPr lang="zh-TW" sz="1800" kern="100" dirty="0">
                        <a:effectLst/>
                        <a:latin typeface="+mn-lt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+mn-lt"/>
                        </a:rPr>
                        <a:t>31.43%</a:t>
                      </a:r>
                      <a:endParaRPr lang="zh-TW" sz="1800" kern="100" dirty="0">
                        <a:effectLst/>
                        <a:latin typeface="+mn-lt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effectLst/>
                          <a:latin typeface="+mn-lt"/>
                        </a:rPr>
                        <a:t>0.0809sec</a:t>
                      </a:r>
                      <a:endParaRPr lang="zh-TW" sz="1800" kern="100" dirty="0">
                        <a:effectLst/>
                        <a:latin typeface="+mn-lt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55317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8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46</a:t>
                      </a:r>
                      <a:r>
                        <a:rPr lang="en-US" altLang="zh-TW" sz="1800" kern="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Frames</a:t>
                      </a:r>
                      <a:endParaRPr lang="zh-TW" sz="1800" kern="100" dirty="0">
                        <a:effectLst/>
                        <a:latin typeface="+mn-lt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800" kern="100" dirty="0" smtClean="0">
                          <a:effectLst/>
                          <a:latin typeface="+mn-lt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67.68%</a:t>
                      </a:r>
                      <a:endParaRPr lang="zh-TW" sz="1800" kern="100" dirty="0">
                        <a:effectLst/>
                        <a:latin typeface="+mn-lt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+mn-lt"/>
                        </a:rPr>
                        <a:t>72.38%</a:t>
                      </a:r>
                      <a:endParaRPr lang="zh-TW" sz="1800" kern="100" dirty="0">
                        <a:effectLst/>
                        <a:latin typeface="+mn-lt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+mn-lt"/>
                        </a:rPr>
                        <a:t>38.10%</a:t>
                      </a:r>
                      <a:endParaRPr lang="zh-TW" sz="1800" kern="100" dirty="0">
                        <a:effectLst/>
                        <a:latin typeface="+mn-lt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+mn-lt"/>
                        </a:rPr>
                        <a:t>36.19%</a:t>
                      </a:r>
                      <a:endParaRPr lang="zh-TW" sz="1800" kern="100" dirty="0">
                        <a:effectLst/>
                        <a:latin typeface="+mn-lt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effectLst/>
                          <a:latin typeface="+mn-lt"/>
                        </a:rPr>
                        <a:t>0.1023sec</a:t>
                      </a:r>
                      <a:endParaRPr lang="zh-TW" sz="1800" kern="100" dirty="0">
                        <a:effectLst/>
                        <a:latin typeface="+mn-lt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6292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圖表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62838793"/>
              </p:ext>
            </p:extLst>
          </p:nvPr>
        </p:nvGraphicFramePr>
        <p:xfrm>
          <a:off x="879465" y="98474"/>
          <a:ext cx="9658706" cy="33408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圖表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01711782"/>
              </p:ext>
            </p:extLst>
          </p:nvPr>
        </p:nvGraphicFramePr>
        <p:xfrm>
          <a:off x="879465" y="3439290"/>
          <a:ext cx="9658706" cy="33408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圓角矩形 1"/>
          <p:cNvSpPr/>
          <p:nvPr/>
        </p:nvSpPr>
        <p:spPr>
          <a:xfrm>
            <a:off x="7093527" y="2008909"/>
            <a:ext cx="1399309" cy="108065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圓角矩形 5"/>
          <p:cNvSpPr/>
          <p:nvPr/>
        </p:nvSpPr>
        <p:spPr>
          <a:xfrm>
            <a:off x="7093527" y="5349725"/>
            <a:ext cx="1399309" cy="108065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圓角矩形 6"/>
          <p:cNvSpPr/>
          <p:nvPr/>
        </p:nvSpPr>
        <p:spPr>
          <a:xfrm>
            <a:off x="5458690" y="2008909"/>
            <a:ext cx="1399309" cy="108065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圓角矩形 7"/>
          <p:cNvSpPr/>
          <p:nvPr/>
        </p:nvSpPr>
        <p:spPr>
          <a:xfrm>
            <a:off x="5458690" y="5349724"/>
            <a:ext cx="1399309" cy="108065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3581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圖表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2264233"/>
              </p:ext>
            </p:extLst>
          </p:nvPr>
        </p:nvGraphicFramePr>
        <p:xfrm>
          <a:off x="647112" y="1167619"/>
          <a:ext cx="9791116" cy="47126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51749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smtClean="0"/>
              <a:t>Introduction</a:t>
            </a:r>
          </a:p>
          <a:p>
            <a:r>
              <a:rPr lang="en-US" altLang="zh-TW" sz="2400" dirty="0" smtClean="0"/>
              <a:t>Speech Recognition Framework</a:t>
            </a:r>
          </a:p>
          <a:p>
            <a:r>
              <a:rPr lang="en-US" altLang="zh-TW" sz="2400" dirty="0" smtClean="0"/>
              <a:t>Testing and Modification</a:t>
            </a:r>
          </a:p>
          <a:p>
            <a:r>
              <a:rPr lang="en-US" altLang="zh-TW" sz="3200" dirty="0">
                <a:solidFill>
                  <a:schemeClr val="accent2"/>
                </a:solidFill>
              </a:rPr>
              <a:t>Demonstration</a:t>
            </a:r>
          </a:p>
          <a:p>
            <a:endParaRPr lang="en-US" altLang="zh-TW" sz="3200" dirty="0" smtClean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1702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Demo - </a:t>
            </a:r>
            <a:r>
              <a:rPr lang="en-US" altLang="zh-TW" dirty="0" err="1" smtClean="0"/>
              <a:t>Matlab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552" y="2309432"/>
            <a:ext cx="5438775" cy="1975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708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Demo – C++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000" dirty="0" smtClean="0"/>
              <a:t>Test on </a:t>
            </a:r>
            <a:r>
              <a:rPr lang="en-US" altLang="zh-TW" sz="2000" dirty="0" err="1" smtClean="0"/>
              <a:t>CodeBlocks</a:t>
            </a:r>
            <a:endParaRPr lang="en-US" altLang="zh-TW" sz="2000" dirty="0" smtClean="0"/>
          </a:p>
          <a:p>
            <a:r>
              <a:rPr lang="en-US" altLang="zh-TW" sz="2000" dirty="0" smtClean="0"/>
              <a:t>Input signal samples as array</a:t>
            </a:r>
            <a:endParaRPr lang="zh-TW" altLang="en-US" sz="20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0786" y="2110913"/>
            <a:ext cx="1253216" cy="3980123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170" y="3482513"/>
            <a:ext cx="6848958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20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Speech Signal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altLang="zh-TW" sz="2000" dirty="0"/>
              <a:t>Voiced: Periodic source, created by vocal cords</a:t>
            </a:r>
            <a:endParaRPr lang="zh-TW" altLang="zh-TW" sz="2000" dirty="0"/>
          </a:p>
          <a:p>
            <a:r>
              <a:rPr lang="en-US" altLang="zh-TW" sz="2000" dirty="0" smtClean="0"/>
              <a:t>Unvoiced</a:t>
            </a:r>
            <a:r>
              <a:rPr lang="en-US" altLang="zh-TW" sz="2000" dirty="0"/>
              <a:t>: Aperiodic and </a:t>
            </a:r>
            <a:r>
              <a:rPr lang="en-US" altLang="zh-TW" sz="2000" dirty="0" smtClean="0"/>
              <a:t>noisy</a:t>
            </a:r>
          </a:p>
          <a:p>
            <a:r>
              <a:rPr lang="en-US" altLang="zh-TW" sz="2000" dirty="0" smtClean="0"/>
              <a:t>Pitch: Fundamental </a:t>
            </a:r>
            <a:r>
              <a:rPr lang="en-US" altLang="zh-TW" sz="2000" dirty="0"/>
              <a:t>frequency of the vocal </a:t>
            </a:r>
            <a:r>
              <a:rPr lang="en-US" altLang="zh-TW" sz="2000" dirty="0" smtClean="0"/>
              <a:t>cords vibration</a:t>
            </a:r>
          </a:p>
          <a:p>
            <a:pPr marL="0" indent="0">
              <a:buNone/>
            </a:pPr>
            <a:r>
              <a:rPr lang="en-US" altLang="zh-TW" sz="2000" dirty="0" smtClean="0"/>
              <a:t>   (</a:t>
            </a:r>
            <a:r>
              <a:rPr lang="en-US" altLang="zh-TW" sz="2000" dirty="0"/>
              <a:t>Only voiced sound has well defined pitch</a:t>
            </a:r>
            <a:r>
              <a:rPr lang="en-US" altLang="zh-TW" sz="2000" dirty="0" smtClean="0"/>
              <a:t>)</a:t>
            </a:r>
            <a:endParaRPr lang="zh-TW" altLang="zh-TW" sz="2000" dirty="0"/>
          </a:p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578642"/>
            <a:ext cx="10620375" cy="1838325"/>
          </a:xfrm>
          <a:prstGeom prst="rect">
            <a:avLst/>
          </a:prstGeom>
        </p:spPr>
      </p:pic>
      <p:sp>
        <p:nvSpPr>
          <p:cNvPr id="7" name="圓角矩形 6"/>
          <p:cNvSpPr/>
          <p:nvPr/>
        </p:nvSpPr>
        <p:spPr>
          <a:xfrm>
            <a:off x="5145206" y="3998794"/>
            <a:ext cx="286603" cy="87345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圓角矩形 7"/>
          <p:cNvSpPr/>
          <p:nvPr/>
        </p:nvSpPr>
        <p:spPr>
          <a:xfrm>
            <a:off x="4328614" y="4189863"/>
            <a:ext cx="338919" cy="53147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0225" y="5453052"/>
            <a:ext cx="2247848" cy="1245324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5705" y="5485630"/>
            <a:ext cx="3325748" cy="1268828"/>
          </a:xfrm>
          <a:prstGeom prst="rect">
            <a:avLst/>
          </a:prstGeom>
        </p:spPr>
      </p:pic>
      <p:cxnSp>
        <p:nvCxnSpPr>
          <p:cNvPr id="12" name="直線單箭頭接點 11"/>
          <p:cNvCxnSpPr/>
          <p:nvPr/>
        </p:nvCxnSpPr>
        <p:spPr>
          <a:xfrm>
            <a:off x="5431809" y="4872251"/>
            <a:ext cx="1273365" cy="96486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 flipH="1">
            <a:off x="4045527" y="4721340"/>
            <a:ext cx="283088" cy="61076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7947410" y="6176356"/>
            <a:ext cx="1255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Voiced</a:t>
            </a:r>
            <a:endParaRPr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2971229" y="6128385"/>
            <a:ext cx="1255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Unvoiced</a:t>
            </a:r>
            <a:endParaRPr lang="zh-TW" altLang="en-US" dirty="0"/>
          </a:p>
        </p:txBody>
      </p:sp>
      <p:cxnSp>
        <p:nvCxnSpPr>
          <p:cNvPr id="11" name="直線單箭頭接點 10"/>
          <p:cNvCxnSpPr/>
          <p:nvPr/>
        </p:nvCxnSpPr>
        <p:spPr>
          <a:xfrm>
            <a:off x="9020597" y="6313051"/>
            <a:ext cx="1051658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2995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4807527" y="2812473"/>
            <a:ext cx="31726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dirty="0" smtClean="0">
                <a:solidFill>
                  <a:schemeClr val="accent2"/>
                </a:solidFill>
              </a:rPr>
              <a:t>Thanks</a:t>
            </a:r>
            <a:endParaRPr lang="zh-TW" altLang="en-US" sz="48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4624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Phonemes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000" dirty="0"/>
              <a:t>The basic sounds of a language </a:t>
            </a:r>
            <a:r>
              <a:rPr lang="en-US" altLang="zh-TW" sz="2000" dirty="0" smtClean="0"/>
              <a:t>that </a:t>
            </a:r>
            <a:r>
              <a:rPr lang="en-US" altLang="zh-TW" sz="2000" dirty="0">
                <a:solidFill>
                  <a:srgbClr val="FF0000"/>
                </a:solidFill>
              </a:rPr>
              <a:t>distinguish one word from another </a:t>
            </a:r>
            <a:endParaRPr lang="en-US" altLang="zh-TW" sz="2000" dirty="0" smtClean="0">
              <a:solidFill>
                <a:srgbClr val="FF0000"/>
              </a:solidFill>
            </a:endParaRPr>
          </a:p>
          <a:p>
            <a:r>
              <a:rPr lang="en-US" altLang="zh-TW" sz="2000" dirty="0" smtClean="0"/>
              <a:t>Important feature for speech recognition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1698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Audio Features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4141" y="1930400"/>
            <a:ext cx="8596668" cy="3880773"/>
          </a:xfrm>
        </p:spPr>
        <p:txBody>
          <a:bodyPr>
            <a:normAutofit/>
          </a:bodyPr>
          <a:lstStyle/>
          <a:p>
            <a:r>
              <a:rPr lang="en-US" altLang="zh-TW" sz="2000" dirty="0" smtClean="0"/>
              <a:t>Short-term frame-level and long-term clip-level</a:t>
            </a:r>
          </a:p>
          <a:p>
            <a:r>
              <a:rPr lang="en-US" altLang="zh-TW" sz="2000" dirty="0" smtClean="0"/>
              <a:t>Both frames and clips may </a:t>
            </a:r>
            <a:r>
              <a:rPr lang="en-US" altLang="zh-TW" sz="2000" b="1" dirty="0" smtClean="0">
                <a:solidFill>
                  <a:srgbClr val="FF0000"/>
                </a:solidFill>
              </a:rPr>
              <a:t>overlap</a:t>
            </a:r>
            <a:r>
              <a:rPr lang="en-US" altLang="zh-TW" sz="2000" dirty="0" smtClean="0"/>
              <a:t> with their previous ones</a:t>
            </a:r>
          </a:p>
          <a:p>
            <a:r>
              <a:rPr lang="en-US" altLang="zh-TW" sz="2000" dirty="0" smtClean="0"/>
              <a:t>Clips length is </a:t>
            </a:r>
            <a:r>
              <a:rPr lang="en-US" altLang="zh-TW" sz="2000" dirty="0"/>
              <a:t>usually 1 to 2 </a:t>
            </a:r>
            <a:r>
              <a:rPr lang="en-US" altLang="zh-TW" sz="2000" dirty="0" smtClean="0"/>
              <a:t>seconds,</a:t>
            </a:r>
          </a:p>
          <a:p>
            <a:pPr marL="0" indent="0">
              <a:buNone/>
            </a:pPr>
            <a:r>
              <a:rPr lang="en-US" altLang="zh-TW" sz="2000" dirty="0"/>
              <a:t> </a:t>
            </a:r>
            <a:r>
              <a:rPr lang="en-US" altLang="zh-TW" sz="2000" dirty="0" smtClean="0"/>
              <a:t>    for single word detection, I focused</a:t>
            </a:r>
          </a:p>
          <a:p>
            <a:pPr marL="0" indent="0">
              <a:buNone/>
            </a:pPr>
            <a:r>
              <a:rPr lang="en-US" altLang="zh-TW" sz="2000" dirty="0" smtClean="0"/>
              <a:t>     on </a:t>
            </a:r>
            <a:r>
              <a:rPr lang="en-US" altLang="zh-TW" sz="2000" dirty="0" smtClean="0">
                <a:solidFill>
                  <a:srgbClr val="FF0000"/>
                </a:solidFill>
              </a:rPr>
              <a:t>frame-level features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  <p:pic>
        <p:nvPicPr>
          <p:cNvPr id="4" name="圖片 3" descr="http://what-when-how.com/wp-content/uploads/2012/07/tmp725d83_thumb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8150" y="3172483"/>
            <a:ext cx="4959823" cy="300448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文字方塊 4"/>
          <p:cNvSpPr txBox="1"/>
          <p:nvPr/>
        </p:nvSpPr>
        <p:spPr>
          <a:xfrm>
            <a:off x="7223645" y="6176963"/>
            <a:ext cx="4094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/>
              <a:t>Reference: http://what-when-how.com/video-search-engines/audio-features-audio-processing-video-search-engines/</a:t>
            </a:r>
            <a:endParaRPr lang="zh-TW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13015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6767</TotalTime>
  <Words>1665</Words>
  <Application>Microsoft Office PowerPoint</Application>
  <PresentationFormat>寬螢幕</PresentationFormat>
  <Paragraphs>535</Paragraphs>
  <Slides>70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70</vt:i4>
      </vt:variant>
    </vt:vector>
  </HeadingPairs>
  <TitlesOfParts>
    <vt:vector size="79" baseType="lpstr">
      <vt:lpstr>微軟正黑體</vt:lpstr>
      <vt:lpstr>新細明體</vt:lpstr>
      <vt:lpstr>Arial</vt:lpstr>
      <vt:lpstr>Calibri</vt:lpstr>
      <vt:lpstr>Cambria Math</vt:lpstr>
      <vt:lpstr>Times New Roman</vt:lpstr>
      <vt:lpstr>Trebuchet MS</vt:lpstr>
      <vt:lpstr>Wingdings 3</vt:lpstr>
      <vt:lpstr>多面向</vt:lpstr>
      <vt:lpstr>Lightweight Speech Recognition for mTDS </vt:lpstr>
      <vt:lpstr>Outline</vt:lpstr>
      <vt:lpstr>Outline</vt:lpstr>
      <vt:lpstr>Goal</vt:lpstr>
      <vt:lpstr>Word list</vt:lpstr>
      <vt:lpstr>Data Set</vt:lpstr>
      <vt:lpstr>Speech Signal</vt:lpstr>
      <vt:lpstr>Phonemes</vt:lpstr>
      <vt:lpstr>Audio Features</vt:lpstr>
      <vt:lpstr>Frame-level features</vt:lpstr>
      <vt:lpstr>Outline</vt:lpstr>
      <vt:lpstr>Framework</vt:lpstr>
      <vt:lpstr>PowerPoint 簡報</vt:lpstr>
      <vt:lpstr>Low-pass filter</vt:lpstr>
      <vt:lpstr>PowerPoint 簡報</vt:lpstr>
      <vt:lpstr>Speech Extracting</vt:lpstr>
      <vt:lpstr>PowerPoint 簡報</vt:lpstr>
      <vt:lpstr>Signal Framing</vt:lpstr>
      <vt:lpstr>PowerPoint 簡報</vt:lpstr>
      <vt:lpstr>Speech Production</vt:lpstr>
      <vt:lpstr>Speech Production</vt:lpstr>
      <vt:lpstr>Linear Predictive Code</vt:lpstr>
      <vt:lpstr>Linear Predictive Code</vt:lpstr>
      <vt:lpstr>PowerPoint 簡報</vt:lpstr>
      <vt:lpstr>PowerPoint 簡報</vt:lpstr>
      <vt:lpstr>LPC Coefficients</vt:lpstr>
      <vt:lpstr>Hamming Window</vt:lpstr>
      <vt:lpstr>PowerPoint 簡報</vt:lpstr>
      <vt:lpstr>PowerPoint 簡報</vt:lpstr>
      <vt:lpstr>Support Vector Machine (SVM)</vt:lpstr>
      <vt:lpstr>Support Vector Machine (SVM)</vt:lpstr>
      <vt:lpstr>Support Vector Machine (SVM)</vt:lpstr>
      <vt:lpstr>Outline</vt:lpstr>
      <vt:lpstr>Testing and Modification</vt:lpstr>
      <vt:lpstr>Speech extraction method</vt:lpstr>
      <vt:lpstr>Speech extraction method</vt:lpstr>
      <vt:lpstr>PowerPoint 簡報</vt:lpstr>
      <vt:lpstr>MA and ZCR</vt:lpstr>
      <vt:lpstr>MA and ZCR</vt:lpstr>
      <vt:lpstr>Speech extraction method</vt:lpstr>
      <vt:lpstr>Amplitude thresholding</vt:lpstr>
      <vt:lpstr>PowerPoint 簡報</vt:lpstr>
      <vt:lpstr>Unvoiced</vt:lpstr>
      <vt:lpstr>Voiced</vt:lpstr>
      <vt:lpstr>Silent</vt:lpstr>
      <vt:lpstr>PowerPoint 簡報</vt:lpstr>
      <vt:lpstr>PowerPoint 簡報</vt:lpstr>
      <vt:lpstr>PowerPoint 簡報</vt:lpstr>
      <vt:lpstr>Speech extraction method</vt:lpstr>
      <vt:lpstr>High-pass filter</vt:lpstr>
      <vt:lpstr>High-pass filter</vt:lpstr>
      <vt:lpstr>PowerPoint 簡報</vt:lpstr>
      <vt:lpstr>High-pass filter</vt:lpstr>
      <vt:lpstr>Low-pass filter passband frequency</vt:lpstr>
      <vt:lpstr>Accuracy vs Run Time</vt:lpstr>
      <vt:lpstr>Testing set</vt:lpstr>
      <vt:lpstr>LPC coefficients per frame</vt:lpstr>
      <vt:lpstr>Frame length</vt:lpstr>
      <vt:lpstr>Frame length</vt:lpstr>
      <vt:lpstr>PowerPoint 簡報</vt:lpstr>
      <vt:lpstr>PowerPoint 簡報</vt:lpstr>
      <vt:lpstr>PowerPoint 簡報</vt:lpstr>
      <vt:lpstr>Poor Record Condition</vt:lpstr>
      <vt:lpstr>PowerPoint 簡報</vt:lpstr>
      <vt:lpstr>PowerPoint 簡報</vt:lpstr>
      <vt:lpstr>PowerPoint 簡報</vt:lpstr>
      <vt:lpstr>Outline</vt:lpstr>
      <vt:lpstr>Demo - Matlab</vt:lpstr>
      <vt:lpstr>Demo – C++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詠安 謝</dc:creator>
  <cp:lastModifiedBy>詠安 謝</cp:lastModifiedBy>
  <cp:revision>344</cp:revision>
  <dcterms:created xsi:type="dcterms:W3CDTF">2018-11-29T03:25:45Z</dcterms:created>
  <dcterms:modified xsi:type="dcterms:W3CDTF">2019-01-09T16:29:37Z</dcterms:modified>
</cp:coreProperties>
</file>