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8" r:id="rId2"/>
    <p:sldId id="299" r:id="rId3"/>
    <p:sldId id="3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o Qin FOO (CPF)" initials="QQF(" lastIdx="3" clrIdx="0">
    <p:extLst>
      <p:ext uri="{19B8F6BF-5375-455C-9EA6-DF929625EA0E}">
        <p15:presenceInfo xmlns:p15="http://schemas.microsoft.com/office/powerpoint/2012/main" userId="Qiao Qin FOO (CPF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84935" autoAdjust="0"/>
  </p:normalViewPr>
  <p:slideViewPr>
    <p:cSldViewPr snapToGrid="0">
      <p:cViewPr varScale="1">
        <p:scale>
          <a:sx n="89" d="100"/>
          <a:sy n="89" d="100"/>
        </p:scale>
        <p:origin x="1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108-9827-4160-9EAE-79AF3AFACDF5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2604-4EA7-4C81-82BF-94A5AF135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5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10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13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00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590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75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0562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66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12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204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30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29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3CFD-45CB-D75F-6CE5-B3EAD671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7E46-E951-22EC-6278-75F4E350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C00F-FB90-173E-DC01-D7329A9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49F0-12EF-4803-AE94-32BBCB0F656A}" type="datetimeFigureOut">
              <a:rPr lang="en-SG" smtClean="0"/>
              <a:t>27/12/24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4BD0-C282-49E1-6339-C34F2DC1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512B-340F-253B-6CB9-D6257421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C0FA-4A65-4CFE-B2C3-150B625BB5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633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58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2373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3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953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11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97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23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1338700" cy="1115434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Frutiger LT Std 45 Light"/>
              </a:rPr>
              <a:t>Spike in rent prices for HDB flats by 50% in 2022 due to post-Covid recovery and resumption of cross-border activities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44668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44668D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A4EEF8-FEC0-5E04-F95D-EABEDBE9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1" y="1794076"/>
            <a:ext cx="10995240" cy="4646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2F81B-F2F7-2CF7-CEEB-4178DCC9DA97}"/>
              </a:ext>
            </a:extLst>
          </p:cNvPr>
          <p:cNvSpPr txBox="1"/>
          <p:nvPr/>
        </p:nvSpPr>
        <p:spPr>
          <a:xfrm>
            <a:off x="1898248" y="4349560"/>
            <a:ext cx="181722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4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Average rent of 2,000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9020E-9142-BB31-3B85-5F5E63BD00B9}"/>
              </a:ext>
            </a:extLst>
          </p:cNvPr>
          <p:cNvSpPr txBox="1"/>
          <p:nvPr/>
        </p:nvSpPr>
        <p:spPr>
          <a:xfrm>
            <a:off x="5246528" y="2144096"/>
            <a:ext cx="181722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4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Average rent of 3,000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98D77-E43E-D82D-A2A5-FA73A0384556}"/>
              </a:ext>
            </a:extLst>
          </p:cNvPr>
          <p:cNvCxnSpPr>
            <a:cxnSpLocks/>
          </p:cNvCxnSpPr>
          <p:nvPr/>
        </p:nvCxnSpPr>
        <p:spPr>
          <a:xfrm flipV="1">
            <a:off x="3796496" y="2754775"/>
            <a:ext cx="2299504" cy="185639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321332"/>
            <a:ext cx="10968597" cy="1115434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Frutiger LT Std 45 Light"/>
              </a:rPr>
              <a:t>HDB flats in the Central region and larger flats continues to command the highest rent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556426" y="6309925"/>
            <a:ext cx="458592" cy="365125"/>
          </a:xfrm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44668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44668D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ED22D3-6E2A-5B81-1CDD-071EB1112A4D}"/>
              </a:ext>
            </a:extLst>
          </p:cNvPr>
          <p:cNvSpPr/>
          <p:nvPr/>
        </p:nvSpPr>
        <p:spPr>
          <a:xfrm>
            <a:off x="282027" y="5313117"/>
            <a:ext cx="5708930" cy="1047665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Frutiger LT Std 45 Light"/>
              </a:rPr>
              <a:t>Rent in the </a:t>
            </a:r>
            <a:r>
              <a:rPr lang="en-US" b="1" i="1" dirty="0">
                <a:solidFill>
                  <a:srgbClr val="E7E6E6">
                    <a:lumMod val="25000"/>
                  </a:srgbClr>
                </a:solidFill>
                <a:latin typeface="Frutiger LT Std 45 Light"/>
              </a:rPr>
              <a:t>Central region is at least 200 (7%) higher than other regions while rent in the North region is around 200 (7%) below other region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77ACC-A450-630C-1AD7-5A54A6D8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9793"/>
            <a:ext cx="5919019" cy="3410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194DD2-5E91-99B5-CE6F-F52094C4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6" y="1759792"/>
            <a:ext cx="5708930" cy="341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85232-3411-0168-8259-A30312E9019A}"/>
              </a:ext>
            </a:extLst>
          </p:cNvPr>
          <p:cNvSpPr txBox="1"/>
          <p:nvPr/>
        </p:nvSpPr>
        <p:spPr>
          <a:xfrm>
            <a:off x="6579977" y="3334576"/>
            <a:ext cx="81752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1,237 below </a:t>
            </a:r>
            <a:r>
              <a:rPr lang="en-GB" sz="800" b="1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</a:t>
            </a: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206B-2919-0382-E5B0-5E0D439E4D2F}"/>
              </a:ext>
            </a:extLst>
          </p:cNvPr>
          <p:cNvSpPr txBox="1"/>
          <p:nvPr/>
        </p:nvSpPr>
        <p:spPr>
          <a:xfrm>
            <a:off x="7472714" y="3125916"/>
            <a:ext cx="81752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729 below </a:t>
            </a:r>
            <a:r>
              <a:rPr lang="en-GB" sz="800" b="1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</a:t>
            </a: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B85A0-0A8C-2197-D783-EAFB9F014EB7}"/>
              </a:ext>
            </a:extLst>
          </p:cNvPr>
          <p:cNvSpPr txBox="1"/>
          <p:nvPr/>
        </p:nvSpPr>
        <p:spPr>
          <a:xfrm>
            <a:off x="8365451" y="2959430"/>
            <a:ext cx="81752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321 below </a:t>
            </a:r>
            <a:r>
              <a:rPr lang="en-GB" sz="800" b="1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</a:t>
            </a: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A19BD-F635-283E-7268-E644A7356ADA}"/>
              </a:ext>
            </a:extLst>
          </p:cNvPr>
          <p:cNvSpPr txBox="1"/>
          <p:nvPr/>
        </p:nvSpPr>
        <p:spPr>
          <a:xfrm>
            <a:off x="9288015" y="2709494"/>
            <a:ext cx="81752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120 above </a:t>
            </a:r>
            <a:r>
              <a:rPr lang="en-GB" sz="800" b="1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</a:t>
            </a: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E5975-64FA-BFAC-E2A6-69C1CD63B844}"/>
              </a:ext>
            </a:extLst>
          </p:cNvPr>
          <p:cNvSpPr txBox="1"/>
          <p:nvPr/>
        </p:nvSpPr>
        <p:spPr>
          <a:xfrm>
            <a:off x="10190235" y="2618054"/>
            <a:ext cx="81752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270 above </a:t>
            </a:r>
            <a:r>
              <a:rPr lang="en-GB" sz="800" b="1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</a:t>
            </a: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1992B-384D-B177-13EC-8717C881938D}"/>
              </a:ext>
            </a:extLst>
          </p:cNvPr>
          <p:cNvSpPr txBox="1"/>
          <p:nvPr/>
        </p:nvSpPr>
        <p:spPr>
          <a:xfrm>
            <a:off x="11092455" y="2540217"/>
            <a:ext cx="81752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383 above </a:t>
            </a:r>
            <a:r>
              <a:rPr lang="en-GB" sz="800" b="1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</a:t>
            </a:r>
            <a:r>
              <a:rPr lang="en-GB" sz="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price</a:t>
            </a:r>
          </a:p>
        </p:txBody>
      </p:sp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289B69B6-2566-EBCE-DBC2-25C193AA1F5D}"/>
              </a:ext>
            </a:extLst>
          </p:cNvPr>
          <p:cNvSpPr/>
          <p:nvPr/>
        </p:nvSpPr>
        <p:spPr>
          <a:xfrm>
            <a:off x="6095999" y="5307540"/>
            <a:ext cx="5919019" cy="1047665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i="1" dirty="0">
                <a:solidFill>
                  <a:srgbClr val="E7E6E6">
                    <a:lumMod val="25000"/>
                  </a:srgbClr>
                </a:solidFill>
                <a:latin typeface="Frutiger LT Std 45 Light"/>
              </a:rPr>
              <a:t>Bigger increase in rent observed between the smaller flat types as compared to larger flat types</a:t>
            </a:r>
          </a:p>
        </p:txBody>
      </p:sp>
    </p:spTree>
    <p:extLst>
      <p:ext uri="{BB962C8B-B14F-4D97-AF65-F5344CB8AC3E}">
        <p14:creationId xmlns:p14="http://schemas.microsoft.com/office/powerpoint/2010/main" val="21959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82" y="158133"/>
            <a:ext cx="11628981" cy="1115434"/>
          </a:xfrm>
        </p:spPr>
        <p:txBody>
          <a:bodyPr/>
          <a:lstStyle/>
          <a:p>
            <a:r>
              <a:rPr lang="en-US" sz="3200" dirty="0"/>
              <a:t>Machine learning model shows that year and flat type influence rental prices the most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Frutiger LT Std 45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44668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44668D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9B9F8-421D-C64C-F70A-0121655A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58" y="1310714"/>
            <a:ext cx="6698475" cy="299912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933B46-CBCA-E078-8138-1D5E93C2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14904"/>
              </p:ext>
            </p:extLst>
          </p:nvPr>
        </p:nvGraphicFramePr>
        <p:xfrm>
          <a:off x="5788280" y="4338199"/>
          <a:ext cx="4891411" cy="640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8773">
                  <a:extLst>
                    <a:ext uri="{9D8B030D-6E8A-4147-A177-3AD203B41FA5}">
                      <a16:colId xmlns:a16="http://schemas.microsoft.com/office/drawing/2014/main" val="998453419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1871798663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768990431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2809917957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1228963778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206011880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1935140459"/>
                    </a:ext>
                  </a:extLst>
                </a:gridCol>
              </a:tblGrid>
              <a:tr h="150033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0417"/>
                  </a:ext>
                </a:extLst>
              </a:tr>
              <a:tr h="150033">
                <a:tc>
                  <a:txBody>
                    <a:bodyPr/>
                    <a:lstStyle/>
                    <a:p>
                      <a:r>
                        <a:rPr lang="en-GB" sz="800" dirty="0"/>
                        <a:t>Flat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1-Room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2-Room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3-Room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4-Room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5-Room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Executive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8901"/>
                  </a:ext>
                </a:extLst>
              </a:tr>
              <a:tr h="150033">
                <a:tc>
                  <a:txBody>
                    <a:bodyPr/>
                    <a:lstStyle/>
                    <a:p>
                      <a:r>
                        <a:rPr lang="en-GB" sz="8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North-East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445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CE09129-17C2-0529-E99F-6FDDABFF5862}"/>
              </a:ext>
            </a:extLst>
          </p:cNvPr>
          <p:cNvSpPr/>
          <p:nvPr/>
        </p:nvSpPr>
        <p:spPr>
          <a:xfrm>
            <a:off x="8765395" y="3513363"/>
            <a:ext cx="996623" cy="5822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B2A3-7F01-7BB4-A823-7660EF99E003}"/>
              </a:ext>
            </a:extLst>
          </p:cNvPr>
          <p:cNvSpPr/>
          <p:nvPr/>
        </p:nvSpPr>
        <p:spPr>
          <a:xfrm>
            <a:off x="5788280" y="3513363"/>
            <a:ext cx="996623" cy="5822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EF22DD-0BDC-F062-0C4C-05585E5B4F70}"/>
              </a:ext>
            </a:extLst>
          </p:cNvPr>
          <p:cNvSpPr/>
          <p:nvPr/>
        </p:nvSpPr>
        <p:spPr>
          <a:xfrm>
            <a:off x="642320" y="5170255"/>
            <a:ext cx="10260630" cy="1047665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i="1" dirty="0">
                <a:solidFill>
                  <a:srgbClr val="E7E6E6">
                    <a:lumMod val="25000"/>
                  </a:srgbClr>
                </a:solidFill>
                <a:latin typeface="Frutiger LT Std 45 Light"/>
              </a:rPr>
              <a:t>Both correlation plots and feature importance from Random Forest Regressor further confirm that year and flat type has the greatest impact on the rental prices.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D05927-A4EF-05CF-C523-272135174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0" y="1640020"/>
            <a:ext cx="3934473" cy="2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181</Words>
  <Application>Microsoft Macintosh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等线</vt:lpstr>
      <vt:lpstr>Abadi</vt:lpstr>
      <vt:lpstr>Arial</vt:lpstr>
      <vt:lpstr>Calibri</vt:lpstr>
      <vt:lpstr>Frutiger LT Std 45 Light</vt:lpstr>
      <vt:lpstr>Posterama</vt:lpstr>
      <vt:lpstr>Posterama Text Black</vt:lpstr>
      <vt:lpstr>Posterama Text SemiBold</vt:lpstr>
      <vt:lpstr>Custom​​</vt:lpstr>
      <vt:lpstr>Spike in rent prices for HDB flats by 50% in 2022 due to post-Covid recovery and resumption of cross-border activities</vt:lpstr>
      <vt:lpstr>HDB flats in the Central region and larger flats continues to command the highest rent</vt:lpstr>
      <vt:lpstr>Machine learning model shows that year and flat type influence rental prices the most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Ying TEH (CPF)</dc:creator>
  <cp:lastModifiedBy>KongTat Yap</cp:lastModifiedBy>
  <cp:revision>296</cp:revision>
  <dcterms:created xsi:type="dcterms:W3CDTF">2021-09-21T01:18:48Z</dcterms:created>
  <dcterms:modified xsi:type="dcterms:W3CDTF">2024-12-27T02:54:43Z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4c4c7-833e-41e4-b0ab-cdb227a2f6f7_Enabled">
    <vt:lpwstr>true</vt:lpwstr>
  </property>
  <property fmtid="{D5CDD505-2E9C-101B-9397-08002B2CF9AE}" pid="3" name="MSIP_Label_5434c4c7-833e-41e4-b0ab-cdb227a2f6f7_SetDate">
    <vt:lpwstr>2024-12-01T07:59:21Z</vt:lpwstr>
  </property>
  <property fmtid="{D5CDD505-2E9C-101B-9397-08002B2CF9AE}" pid="4" name="MSIP_Label_5434c4c7-833e-41e4-b0ab-cdb227a2f6f7_Method">
    <vt:lpwstr>Privileged</vt:lpwstr>
  </property>
  <property fmtid="{D5CDD505-2E9C-101B-9397-08002B2CF9AE}" pid="5" name="MSIP_Label_5434c4c7-833e-41e4-b0ab-cdb227a2f6f7_Name">
    <vt:lpwstr>Official (Open)</vt:lpwstr>
  </property>
  <property fmtid="{D5CDD505-2E9C-101B-9397-08002B2CF9AE}" pid="6" name="MSIP_Label_5434c4c7-833e-41e4-b0ab-cdb227a2f6f7_SiteId">
    <vt:lpwstr>0b11c524-9a1c-4e1b-84cb-6336aefc2243</vt:lpwstr>
  </property>
  <property fmtid="{D5CDD505-2E9C-101B-9397-08002B2CF9AE}" pid="7" name="MSIP_Label_5434c4c7-833e-41e4-b0ab-cdb227a2f6f7_ActionId">
    <vt:lpwstr>c52ab777-9d40-4d2e-b7a5-f62d32fdbe3d</vt:lpwstr>
  </property>
  <property fmtid="{D5CDD505-2E9C-101B-9397-08002B2CF9AE}" pid="8" name="MSIP_Label_5434c4c7-833e-41e4-b0ab-cdb227a2f6f7_ContentBits">
    <vt:lpwstr>0</vt:lpwstr>
  </property>
</Properties>
</file>