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Cliquez pour déplacer la diapo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0880D09-284C-4ACA-93D6-3B12590F99F3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DFF2A85-FF43-4484-B2B9-6B9C6AB5D48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AC438E5-3D35-4CC0-A744-DFCC121600F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D8C25DA-F682-4CFC-BE9C-CCC6E55D840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DA6C8AE-C7C0-4EDE-A70F-FA4B2653C43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9870C0F-D902-4719-896F-DCAC93A4A90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A6B630-002D-40B1-8B2C-98BF9B2839E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DF559F2-C206-4E91-A9F1-92EB1F7424E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9427D10-D23E-4A5E-9061-A41333432E8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52E336-A256-4036-B085-BBBBFE0465A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A6A0B7-64C5-48E4-A62D-3737EF738E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018A5C-63E6-4A22-B2C3-AF7FDE96B4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45860B-DA06-447F-90AA-DBD032D0A4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E52827-E8FC-4878-AD39-E3FA21E3F4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908946-7D8A-4301-A7A2-486FC6BEA6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5D3F02-A808-4B3C-B661-74432E00DB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FE79C6-BD91-42A1-ACEA-A62D72A2C9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71D370-EA35-4760-904D-2625814884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BD309F-8A5C-44B3-BEE5-655D85F6F9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762867-B868-4D5F-93C0-6486B3B521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D8832C-60BE-44B4-ACB6-52E0E0E059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0D991D-BB0F-43A2-B105-BB41FAB076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317F11-4164-472E-8796-C20C76967C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C05A44-C7F2-4F97-8E01-BC06F0A30D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EC5EE9-1611-42C1-BFE2-B035CD331F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696E40-3B93-47D1-8F11-B53CB071BC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96D4B6-CA91-4F4B-9A80-8E4ACDEBDC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775860-E968-4297-839D-AAB5E71308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34C52F-F4D1-4A01-BDA8-6065FF9DAE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7BBDCF-DA36-40DA-8B65-AA611FA9ED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78B3C5-567A-497D-AE78-6035BD43F3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E1EB81-0D11-4034-8727-3954706232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432B70-CCE9-493F-8CA7-E877BC9B31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436CF3-6D66-42A2-BF25-F56FBC3175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f2f2">
                <a:alpha val="40000"/>
              </a:srgbClr>
            </a:gs>
            <a:gs pos="100000">
              <a:srgbClr val="bfbfb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33DA57-3CDE-4B6D-A0E9-190CAEB99BA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f2f2">
                <a:alpha val="40000"/>
              </a:srgbClr>
            </a:gs>
            <a:gs pos="100000">
              <a:srgbClr val="bfbfb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DDD2D51-0409-4348-BE56-694992A2BAC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bit.ly/2V9KAO2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"/>
          <p:cNvSpPr/>
          <p:nvPr/>
        </p:nvSpPr>
        <p:spPr>
          <a:xfrm>
            <a:off x="0" y="6343560"/>
            <a:ext cx="12191760" cy="5238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523800"/>
              <a:gd name="textAreaBottom" fmla="*/ 524160 h 523800"/>
            </a:gdLst>
            <a:ahLst/>
            <a:rect l="textAreaLeft" t="textAreaTop" r="textAreaRight" b="textAreaBottom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TextBox 6"/>
          <p:cNvSpPr/>
          <p:nvPr/>
        </p:nvSpPr>
        <p:spPr>
          <a:xfrm>
            <a:off x="5863680" y="6477120"/>
            <a:ext cx="6201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Arial"/>
              </a:rPr>
              <a:t>SOFTWARE PROJECT INITIATION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Picture 5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8299800" y="307440"/>
            <a:ext cx="3657240" cy="507240"/>
          </a:xfrm>
          <a:prstGeom prst="rect">
            <a:avLst/>
          </a:prstGeom>
          <a:ln w="0">
            <a:noFill/>
          </a:ln>
        </p:spPr>
      </p:pic>
      <p:sp>
        <p:nvSpPr>
          <p:cNvPr id="91" name="TextBox 10"/>
          <p:cNvSpPr/>
          <p:nvPr/>
        </p:nvSpPr>
        <p:spPr>
          <a:xfrm>
            <a:off x="552960" y="926280"/>
            <a:ext cx="112212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entury Gothic"/>
              </a:rPr>
              <a:t>SOFTWARE PROJECT PLANNING &amp; Development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8"/>
          <p:cNvSpPr/>
          <p:nvPr/>
        </p:nvSpPr>
        <p:spPr>
          <a:xfrm>
            <a:off x="552960" y="2347200"/>
            <a:ext cx="813780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22a35"/>
                </a:solidFill>
                <a:latin typeface="Century Gothic"/>
              </a:rPr>
              <a:t>Project Name: Morpheus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546a"/>
                </a:solidFill>
                <a:latin typeface="Century Gothic"/>
              </a:rPr>
              <a:t> 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4546a"/>
                </a:solidFill>
                <a:latin typeface="Century Gothic"/>
              </a:rPr>
              <a:t>Team leader name: Bathily Yahaya</a:t>
            </a:r>
            <a:r>
              <a:rPr b="0" lang="en-US" sz="1400" spc="-1" strike="noStrike">
                <a:solidFill>
                  <a:srgbClr val="44546a"/>
                </a:solidFill>
                <a:latin typeface="Century Gothic"/>
              </a:rPr>
              <a:t>	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4546a"/>
                </a:solidFill>
                <a:latin typeface="Century Gothic"/>
              </a:rPr>
              <a:t>Team members names: Yahaya – Yaakoub – Vitalii – Astadjam - Celia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3" name="Straight Connector 2"/>
          <p:cNvCxnSpPr/>
          <p:nvPr/>
        </p:nvCxnSpPr>
        <p:spPr>
          <a:xfrm>
            <a:off x="552960" y="1995480"/>
            <a:ext cx="11071080" cy="360"/>
          </a:xfrm>
          <a:prstGeom prst="straightConnector1">
            <a:avLst/>
          </a:prstGeom>
          <a:ln w="6480">
            <a:solidFill>
              <a:srgbClr val="000000"/>
            </a:solidFill>
            <a:miter/>
          </a:ln>
        </p:spPr>
      </p:cxnSp>
      <p:graphicFrame>
        <p:nvGraphicFramePr>
          <p:cNvPr id="94" name="Table 1"/>
          <p:cNvGraphicFramePr/>
          <p:nvPr/>
        </p:nvGraphicFramePr>
        <p:xfrm>
          <a:off x="552960" y="5571720"/>
          <a:ext cx="7745400" cy="548280"/>
        </p:xfrm>
        <a:graphic>
          <a:graphicData uri="http://schemas.openxmlformats.org/drawingml/2006/table">
            <a:tbl>
              <a:tblPr/>
              <a:tblGrid>
                <a:gridCol w="966600"/>
                <a:gridCol w="1895040"/>
                <a:gridCol w="942120"/>
                <a:gridCol w="1567440"/>
                <a:gridCol w="783720"/>
                <a:gridCol w="1590840"/>
              </a:tblGrid>
              <a:tr h="27432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Project Duration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 mois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entury Gothic"/>
                          <a:ea typeface="Calibri"/>
                        </a:rPr>
                        <a:t>University: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Corse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Semester 1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Part I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Project Type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Scolaire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Supervisor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Sshokouh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Semester II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Part II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9000000" y="2392920"/>
            <a:ext cx="1235880" cy="102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4"/>
          <p:cNvGraphicFramePr/>
          <p:nvPr/>
        </p:nvGraphicFramePr>
        <p:xfrm>
          <a:off x="725040" y="228600"/>
          <a:ext cx="10940760" cy="5542920"/>
        </p:xfrm>
        <a:graphic>
          <a:graphicData uri="http://schemas.openxmlformats.org/drawingml/2006/table">
            <a:tbl>
              <a:tblPr/>
              <a:tblGrid>
                <a:gridCol w="1464480"/>
                <a:gridCol w="9476640"/>
              </a:tblGrid>
              <a:tr h="5543280">
                <a:tc>
                  <a:txBody>
                    <a:bodyPr lIns="137160" rIns="137160" tIns="137160" bIns="1371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TABLE</a:t>
                      </a:r>
                      <a:endParaRPr b="0" lang="fr-FR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OF</a:t>
                      </a:r>
                      <a:endParaRPr b="0" lang="fr-FR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CONTENTS</a:t>
                      </a:r>
                      <a:endParaRPr b="0" lang="fr-FR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137160" marR="13716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222a35"/>
                    </a:solidFill>
                  </a:tcPr>
                </a:tc>
                <a:tc>
                  <a:txBody>
                    <a:bodyPr lIns="365760" rIns="137160" tIns="137160" bIns="137160" anchor="ctr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5760" marR="13716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7" name="Rectangle 7"/>
          <p:cNvSpPr/>
          <p:nvPr/>
        </p:nvSpPr>
        <p:spPr>
          <a:xfrm>
            <a:off x="0" y="6333840"/>
            <a:ext cx="12191760" cy="5238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523800"/>
              <a:gd name="textAreaBottom" fmla="*/ 524160 h 523800"/>
            </a:gdLst>
            <a:ahLst/>
            <a:rect l="textAreaLeft" t="textAreaTop" r="textAreaRight" b="textAreaBottom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8" name="TextBox 6"/>
          <p:cNvSpPr/>
          <p:nvPr/>
        </p:nvSpPr>
        <p:spPr>
          <a:xfrm>
            <a:off x="588600" y="6477120"/>
            <a:ext cx="11476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Arial"/>
              </a:rPr>
              <a:t>SOFTWARE PROJECT INITIATION | TABLE OF CONTENTS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2"/>
          <p:cNvSpPr/>
          <p:nvPr/>
        </p:nvSpPr>
        <p:spPr>
          <a:xfrm>
            <a:off x="2379240" y="1085760"/>
            <a:ext cx="8957160" cy="37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8497b0"/>
                </a:solidFill>
                <a:latin typeface="Century Gothic"/>
              </a:rPr>
              <a:t>WHY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PROJECT OBJECTIVES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&amp; BENEFITS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8497b0"/>
                </a:solidFill>
                <a:latin typeface="Century Gothic"/>
              </a:rPr>
              <a:t>WHAT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IN-SCOPE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&amp; OUT-OF-SCOPE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8497b0"/>
                </a:solidFill>
                <a:latin typeface="Century Gothic"/>
              </a:rPr>
              <a:t>WHEN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TIMELINE &amp; MILESTONES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8497b0"/>
                </a:solidFill>
                <a:latin typeface="Century Gothic"/>
              </a:rPr>
              <a:t>WHO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PROJECT ORGANIZATION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8497b0"/>
                </a:solidFill>
                <a:latin typeface="Century Gothic"/>
              </a:rPr>
              <a:t>WHAT IF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RISK REGISTER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"/>
          <p:cNvSpPr/>
          <p:nvPr/>
        </p:nvSpPr>
        <p:spPr>
          <a:xfrm>
            <a:off x="0" y="6333840"/>
            <a:ext cx="12191760" cy="5238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523800"/>
              <a:gd name="textAreaBottom" fmla="*/ 524160 h 523800"/>
            </a:gdLst>
            <a:ahLst/>
            <a:rect l="textAreaLeft" t="textAreaTop" r="textAreaRight" b="textAreaBottom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TextBox 6"/>
          <p:cNvSpPr/>
          <p:nvPr/>
        </p:nvSpPr>
        <p:spPr>
          <a:xfrm>
            <a:off x="3781440" y="6477120"/>
            <a:ext cx="8283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Arial"/>
              </a:rPr>
              <a:t>WHO | PROJECT ORGANIZATION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3"/>
          <p:cNvSpPr/>
          <p:nvPr/>
        </p:nvSpPr>
        <p:spPr>
          <a:xfrm>
            <a:off x="6755760" y="0"/>
            <a:ext cx="513108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6600" spc="-1" strike="noStrike">
                <a:solidFill>
                  <a:srgbClr val="adb9ca"/>
                </a:solidFill>
                <a:latin typeface="Century Gothic"/>
              </a:rPr>
              <a:t>WHO</a:t>
            </a:r>
            <a:endParaRPr b="0" lang="fr-FR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60"/>
          <p:cNvSpPr/>
          <p:nvPr/>
        </p:nvSpPr>
        <p:spPr>
          <a:xfrm>
            <a:off x="552960" y="505440"/>
            <a:ext cx="81378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22a35"/>
                </a:solidFill>
                <a:latin typeface="Century Gothic"/>
              </a:rPr>
              <a:t>PROJECT ORGANIZATION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4" name="Group 8"/>
          <p:cNvGrpSpPr/>
          <p:nvPr/>
        </p:nvGrpSpPr>
        <p:grpSpPr>
          <a:xfrm>
            <a:off x="3559680" y="1617480"/>
            <a:ext cx="5597640" cy="4286520"/>
            <a:chOff x="3559680" y="1617480"/>
            <a:chExt cx="5597640" cy="4286520"/>
          </a:xfrm>
        </p:grpSpPr>
        <p:grpSp>
          <p:nvGrpSpPr>
            <p:cNvPr id="105" name="Group 9"/>
            <p:cNvGrpSpPr/>
            <p:nvPr/>
          </p:nvGrpSpPr>
          <p:grpSpPr>
            <a:xfrm>
              <a:off x="4184640" y="3782880"/>
              <a:ext cx="4403160" cy="1556280"/>
              <a:chOff x="4184640" y="3782880"/>
              <a:chExt cx="4403160" cy="1556280"/>
            </a:xfrm>
          </p:grpSpPr>
          <p:cxnSp>
            <p:nvCxnSpPr>
              <p:cNvPr id="106" name="Straight Arrow Connector 26"/>
              <p:cNvCxnSpPr/>
              <p:nvPr/>
            </p:nvCxnSpPr>
            <p:spPr>
              <a:xfrm>
                <a:off x="6310800" y="3782880"/>
                <a:ext cx="360" cy="384120"/>
              </a:xfrm>
              <a:prstGeom prst="straightConnector1">
                <a:avLst/>
              </a:prstGeom>
              <a:ln w="12600">
                <a:solidFill>
                  <a:srgbClr val="808080"/>
                </a:solidFill>
                <a:miter/>
              </a:ln>
            </p:spPr>
          </p:cxnSp>
          <p:cxnSp>
            <p:nvCxnSpPr>
              <p:cNvPr id="107" name="Straight Arrow Connector 27"/>
              <p:cNvCxnSpPr/>
              <p:nvPr/>
            </p:nvCxnSpPr>
            <p:spPr>
              <a:xfrm>
                <a:off x="4184640" y="4171680"/>
                <a:ext cx="4403520" cy="360"/>
              </a:xfrm>
              <a:prstGeom prst="straightConnector1">
                <a:avLst/>
              </a:prstGeom>
              <a:ln w="12600">
                <a:solidFill>
                  <a:srgbClr val="808080"/>
                </a:solidFill>
                <a:miter/>
              </a:ln>
            </p:spPr>
          </p:cxnSp>
          <p:cxnSp>
            <p:nvCxnSpPr>
              <p:cNvPr id="108" name="Straight Arrow Connector 28"/>
              <p:cNvCxnSpPr/>
              <p:nvPr/>
            </p:nvCxnSpPr>
            <p:spPr>
              <a:xfrm>
                <a:off x="4200480" y="4171680"/>
                <a:ext cx="360" cy="384120"/>
              </a:xfrm>
              <a:prstGeom prst="straightConnector1">
                <a:avLst/>
              </a:prstGeom>
              <a:ln w="12600">
                <a:solidFill>
                  <a:srgbClr val="808080"/>
                </a:solidFill>
                <a:miter/>
              </a:ln>
            </p:spPr>
          </p:cxnSp>
          <p:cxnSp>
            <p:nvCxnSpPr>
              <p:cNvPr id="109" name="Straight Arrow Connector 29"/>
              <p:cNvCxnSpPr/>
              <p:nvPr/>
            </p:nvCxnSpPr>
            <p:spPr>
              <a:xfrm>
                <a:off x="5556960" y="4187520"/>
                <a:ext cx="360" cy="1152000"/>
              </a:xfrm>
              <a:prstGeom prst="straightConnector1">
                <a:avLst/>
              </a:prstGeom>
              <a:ln w="12600">
                <a:solidFill>
                  <a:srgbClr val="808080"/>
                </a:solidFill>
                <a:miter/>
              </a:ln>
            </p:spPr>
          </p:cxnSp>
          <p:cxnSp>
            <p:nvCxnSpPr>
              <p:cNvPr id="110" name="Straight Arrow Connector 30"/>
              <p:cNvCxnSpPr/>
              <p:nvPr/>
            </p:nvCxnSpPr>
            <p:spPr>
              <a:xfrm>
                <a:off x="7770600" y="4171680"/>
                <a:ext cx="360" cy="1152000"/>
              </a:xfrm>
              <a:prstGeom prst="straightConnector1">
                <a:avLst/>
              </a:prstGeom>
              <a:ln w="12600">
                <a:solidFill>
                  <a:srgbClr val="808080"/>
                </a:solidFill>
                <a:miter/>
              </a:ln>
            </p:spPr>
          </p:cxnSp>
          <p:cxnSp>
            <p:nvCxnSpPr>
              <p:cNvPr id="111" name="Straight Arrow Connector 31"/>
              <p:cNvCxnSpPr/>
              <p:nvPr/>
            </p:nvCxnSpPr>
            <p:spPr>
              <a:xfrm>
                <a:off x="8579520" y="4163760"/>
                <a:ext cx="360" cy="384120"/>
              </a:xfrm>
              <a:prstGeom prst="straightConnector1">
                <a:avLst/>
              </a:prstGeom>
              <a:ln w="12600">
                <a:solidFill>
                  <a:srgbClr val="808080"/>
                </a:solidFill>
                <a:miter/>
              </a:ln>
            </p:spPr>
          </p:cxnSp>
        </p:grpSp>
        <p:grpSp>
          <p:nvGrpSpPr>
            <p:cNvPr id="112" name="Group 10"/>
            <p:cNvGrpSpPr/>
            <p:nvPr/>
          </p:nvGrpSpPr>
          <p:grpSpPr>
            <a:xfrm>
              <a:off x="4390920" y="1617480"/>
              <a:ext cx="2624040" cy="1747440"/>
              <a:chOff x="4390920" y="1617480"/>
              <a:chExt cx="2624040" cy="1747440"/>
            </a:xfrm>
          </p:grpSpPr>
          <p:cxnSp>
            <p:nvCxnSpPr>
              <p:cNvPr id="113" name="Straight Arrow Connector 21"/>
              <p:cNvCxnSpPr/>
              <p:nvPr/>
            </p:nvCxnSpPr>
            <p:spPr>
              <a:xfrm>
                <a:off x="7014960" y="2009160"/>
                <a:ext cx="360" cy="384120"/>
              </a:xfrm>
              <a:prstGeom prst="straightConnector1">
                <a:avLst/>
              </a:prstGeom>
              <a:ln w="12600">
                <a:solidFill>
                  <a:srgbClr val="808080"/>
                </a:solidFill>
                <a:miter/>
              </a:ln>
            </p:spPr>
          </p:cxnSp>
          <p:cxnSp>
            <p:nvCxnSpPr>
              <p:cNvPr id="114" name="Straight Arrow Connector 22"/>
              <p:cNvCxnSpPr/>
              <p:nvPr/>
            </p:nvCxnSpPr>
            <p:spPr>
              <a:xfrm>
                <a:off x="5696280" y="1617480"/>
                <a:ext cx="360" cy="384120"/>
              </a:xfrm>
              <a:prstGeom prst="straightConnector1">
                <a:avLst/>
              </a:prstGeom>
              <a:ln w="12600">
                <a:solidFill>
                  <a:srgbClr val="808080"/>
                </a:solidFill>
                <a:miter/>
              </a:ln>
            </p:spPr>
          </p:cxnSp>
          <p:cxnSp>
            <p:nvCxnSpPr>
              <p:cNvPr id="115" name="Straight Arrow Connector 23"/>
              <p:cNvCxnSpPr/>
              <p:nvPr/>
            </p:nvCxnSpPr>
            <p:spPr>
              <a:xfrm>
                <a:off x="4390920" y="2009160"/>
                <a:ext cx="2614680" cy="360"/>
              </a:xfrm>
              <a:prstGeom prst="straightConnector1">
                <a:avLst/>
              </a:prstGeom>
              <a:ln w="12600">
                <a:solidFill>
                  <a:srgbClr val="808080"/>
                </a:solidFill>
                <a:miter/>
              </a:ln>
            </p:spPr>
          </p:cxnSp>
          <p:cxnSp>
            <p:nvCxnSpPr>
              <p:cNvPr id="116" name="Straight Arrow Connector 24"/>
              <p:cNvCxnSpPr/>
              <p:nvPr/>
            </p:nvCxnSpPr>
            <p:spPr>
              <a:xfrm>
                <a:off x="4403880" y="2009160"/>
                <a:ext cx="360" cy="384120"/>
              </a:xfrm>
              <a:prstGeom prst="straightConnector1">
                <a:avLst/>
              </a:prstGeom>
              <a:ln w="12600">
                <a:solidFill>
                  <a:srgbClr val="808080"/>
                </a:solidFill>
                <a:miter/>
              </a:ln>
            </p:spPr>
          </p:cxnSp>
          <p:cxnSp>
            <p:nvCxnSpPr>
              <p:cNvPr id="117" name="Straight Arrow Connector 25"/>
              <p:cNvCxnSpPr/>
              <p:nvPr/>
            </p:nvCxnSpPr>
            <p:spPr>
              <a:xfrm>
                <a:off x="6296760" y="2009160"/>
                <a:ext cx="360" cy="1356120"/>
              </a:xfrm>
              <a:prstGeom prst="straightConnector1">
                <a:avLst/>
              </a:prstGeom>
              <a:ln w="12600">
                <a:solidFill>
                  <a:srgbClr val="808080"/>
                </a:solidFill>
                <a:miter/>
              </a:ln>
            </p:spPr>
          </p:cxnSp>
        </p:grpSp>
        <p:grpSp>
          <p:nvGrpSpPr>
            <p:cNvPr id="118" name="Group 11"/>
            <p:cNvGrpSpPr/>
            <p:nvPr/>
          </p:nvGrpSpPr>
          <p:grpSpPr>
            <a:xfrm>
              <a:off x="3559680" y="4449960"/>
              <a:ext cx="5597640" cy="1454040"/>
              <a:chOff x="3559680" y="4449960"/>
              <a:chExt cx="5597640" cy="1454040"/>
            </a:xfrm>
          </p:grpSpPr>
          <p:sp>
            <p:nvSpPr>
              <p:cNvPr id="119" name="AutoShape 167"/>
              <p:cNvSpPr/>
              <p:nvPr/>
            </p:nvSpPr>
            <p:spPr>
              <a:xfrm>
                <a:off x="3559680" y="4449960"/>
                <a:ext cx="1237320" cy="618480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6a6"/>
                </a:solidFill>
                <a:miter/>
              </a:ln>
              <a:effectLst>
                <a:outerShdw dist="38160" dir="5400000" blurRad="5076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18360" rIns="18360" tIns="18360" bIns="1836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entury Gothic"/>
                    <a:ea typeface="Century Gothic"/>
                  </a:rPr>
                  <a:t>Yahaya</a:t>
                </a:r>
                <a:endParaRPr b="0" lang="fr-FR" sz="1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entury Gothic"/>
                    <a:ea typeface="Century Gothic"/>
                  </a:rPr>
                  <a:t>–––––––––––</a:t>
                </a:r>
                <a:endParaRPr b="0" lang="fr-FR" sz="1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entury Gothic"/>
                    <a:ea typeface="Century Gothic"/>
                  </a:rPr>
                  <a:t>Chef de projet + développeur</a:t>
                </a:r>
                <a:endParaRPr b="0" lang="fr-FR" sz="1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" name="AutoShape 167"/>
              <p:cNvSpPr/>
              <p:nvPr/>
            </p:nvSpPr>
            <p:spPr>
              <a:xfrm>
                <a:off x="5648400" y="4449960"/>
                <a:ext cx="1237320" cy="618480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6a6"/>
                </a:solidFill>
                <a:miter/>
              </a:ln>
              <a:effectLst>
                <a:outerShdw dist="38160" dir="5400000" blurRad="5076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18360" rIns="18360" tIns="18360" bIns="1836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entury Gothic"/>
                    <a:ea typeface="Century Gothic"/>
                  </a:rPr>
                  <a:t>Yaakoiub</a:t>
                </a:r>
                <a:endParaRPr b="0" lang="fr-FR" sz="1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entury Gothic"/>
                    <a:ea typeface="Century Gothic"/>
                  </a:rPr>
                  <a:t>–––––––––––</a:t>
                </a:r>
                <a:endParaRPr b="0" lang="fr-FR" sz="1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entury Gothic"/>
                    <a:ea typeface="Century Gothic"/>
                  </a:rPr>
                  <a:t>développeur</a:t>
                </a:r>
                <a:endParaRPr b="0" lang="fr-FR" sz="1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" name="AutoShape 167"/>
              <p:cNvSpPr/>
              <p:nvPr/>
            </p:nvSpPr>
            <p:spPr>
              <a:xfrm>
                <a:off x="4891320" y="5285520"/>
                <a:ext cx="1237320" cy="618480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6a6"/>
                </a:solidFill>
                <a:miter/>
              </a:ln>
              <a:effectLst>
                <a:outerShdw dist="38160" dir="5400000" blurRad="5076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18360" rIns="18360" tIns="18360" bIns="1836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entury Gothic"/>
                    <a:ea typeface="Century Gothic"/>
                  </a:rPr>
                  <a:t>Astadjam</a:t>
                </a:r>
                <a:endParaRPr b="0" lang="fr-FR" sz="1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entury Gothic"/>
                    <a:ea typeface="Century Gothic"/>
                  </a:rPr>
                  <a:t>–––––––––––</a:t>
                </a:r>
                <a:endParaRPr b="0" lang="fr-FR" sz="1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entury Gothic"/>
                    <a:ea typeface="Century Gothic"/>
                  </a:rPr>
                  <a:t>développeur</a:t>
                </a:r>
                <a:endParaRPr b="0" lang="fr-FR" sz="1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2" name="AutoShape 167"/>
              <p:cNvSpPr/>
              <p:nvPr/>
            </p:nvSpPr>
            <p:spPr>
              <a:xfrm>
                <a:off x="7097760" y="5272200"/>
                <a:ext cx="1237320" cy="618480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6a6"/>
                </a:solidFill>
                <a:miter/>
              </a:ln>
              <a:effectLst>
                <a:outerShdw dist="38160" dir="5400000" blurRad="5076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18360" rIns="18360" tIns="18360" bIns="1836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entury Gothic"/>
                    <a:ea typeface="Century Gothic"/>
                  </a:rPr>
                  <a:t>Celia</a:t>
                </a:r>
                <a:endParaRPr b="0" lang="fr-FR" sz="1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entury Gothic"/>
                    <a:ea typeface="Century Gothic"/>
                  </a:rPr>
                  <a:t>–––––––––––</a:t>
                </a:r>
                <a:endParaRPr b="0" lang="fr-FR" sz="1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entury Gothic"/>
                    <a:ea typeface="Century Gothic"/>
                  </a:rPr>
                  <a:t>développeur</a:t>
                </a:r>
                <a:endParaRPr b="0" lang="fr-FR" sz="1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" name="AutoShape 167"/>
              <p:cNvSpPr/>
              <p:nvPr/>
            </p:nvSpPr>
            <p:spPr>
              <a:xfrm>
                <a:off x="7920000" y="4449960"/>
                <a:ext cx="1237320" cy="618480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6a6"/>
                </a:solidFill>
                <a:miter/>
              </a:ln>
              <a:effectLst>
                <a:outerShdw dist="38160" dir="5400000" blurRad="5076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18360" rIns="18360" tIns="18360" bIns="1836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entury Gothic"/>
                    <a:ea typeface="Century Gothic"/>
                  </a:rPr>
                  <a:t>Vitalli</a:t>
                </a:r>
                <a:endParaRPr b="0" lang="fr-FR" sz="1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entury Gothic"/>
                    <a:ea typeface="Century Gothic"/>
                  </a:rPr>
                  <a:t>–––––––––––</a:t>
                </a:r>
                <a:endParaRPr b="0" lang="fr-FR" sz="1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entury Gothic"/>
                    <a:ea typeface="Century Gothic"/>
                  </a:rPr>
                  <a:t>développeur</a:t>
                </a:r>
                <a:endParaRPr b="0" lang="fr-FR" sz="1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7"/>
          <p:cNvSpPr/>
          <p:nvPr/>
        </p:nvSpPr>
        <p:spPr>
          <a:xfrm>
            <a:off x="0" y="6333840"/>
            <a:ext cx="12191760" cy="5238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523800"/>
              <a:gd name="textAreaBottom" fmla="*/ 524160 h 523800"/>
            </a:gdLst>
            <a:ahLst/>
            <a:rect l="textAreaLeft" t="textAreaTop" r="textAreaRight" b="textAreaBottom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TextBox 6"/>
          <p:cNvSpPr/>
          <p:nvPr/>
        </p:nvSpPr>
        <p:spPr>
          <a:xfrm>
            <a:off x="3781440" y="6477120"/>
            <a:ext cx="8283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Arial"/>
              </a:rPr>
              <a:t>WHY | PROJECT OBJECTIVES &amp; BENEFITS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6" name="Table 2"/>
          <p:cNvGraphicFramePr/>
          <p:nvPr/>
        </p:nvGraphicFramePr>
        <p:xfrm>
          <a:off x="503640" y="556560"/>
          <a:ext cx="11341800" cy="5297400"/>
        </p:xfrm>
        <a:graphic>
          <a:graphicData uri="http://schemas.openxmlformats.org/drawingml/2006/table">
            <a:tbl>
              <a:tblPr/>
              <a:tblGrid>
                <a:gridCol w="5831640"/>
                <a:gridCol w="5510520"/>
              </a:tblGrid>
              <a:tr h="48132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2400" spc="-1" strike="noStrike">
                          <a:solidFill>
                            <a:srgbClr val="595959"/>
                          </a:solidFill>
                          <a:latin typeface="Century Gothic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595959"/>
                          </a:solidFill>
                          <a:latin typeface="Century Gothic"/>
                        </a:rPr>
                        <a:t>OBJECTIVES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2400" spc="-1" strike="noStrike">
                          <a:solidFill>
                            <a:srgbClr val="595959"/>
                          </a:solidFill>
                          <a:latin typeface="Century Gothic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595959"/>
                          </a:solidFill>
                          <a:latin typeface="Century Gothic"/>
                        </a:rPr>
                        <a:t>BENEFITS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4816440">
                <a:tc>
                  <a:txBody>
                    <a:bodyPr lIns="68400" rIns="68400" tIns="0" bIns="0" anchor="t">
                      <a:noAutofit/>
                    </a:bodyPr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•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1: Création de l’interface mobile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•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Création de l’api  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•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Détection des points à partir des vidéos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Calibri"/>
                        </a:rPr>
                        <a:t>…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38160">
                      <a:solidFill>
                        <a:srgbClr val="bfbfbf"/>
                      </a:solidFill>
                    </a:lnT>
                    <a:lnB w="3816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Faciliter le processus d'intubation trachéale à partir d’une application mobile fournissant le meilleur outil à utiliser à partir d’une vidéo prise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38160">
                      <a:solidFill>
                        <a:srgbClr val="bfbfbf"/>
                      </a:solidFill>
                    </a:lnT>
                    <a:lnB w="38160">
                      <a:solidFill>
                        <a:srgbClr val="bfbfbf"/>
                      </a:solidFill>
                    </a:lnB>
                    <a:solidFill>
                      <a:srgbClr val="eaeef3"/>
                    </a:solidFill>
                  </a:tcPr>
                </a:tc>
              </a:tr>
            </a:tbl>
          </a:graphicData>
        </a:graphic>
      </p:graphicFrame>
      <p:pic>
        <p:nvPicPr>
          <p:cNvPr id="127" name="Graphic 1" descr="Bullseye"/>
          <p:cNvPicPr/>
          <p:nvPr/>
        </p:nvPicPr>
        <p:blipFill>
          <a:blip r:embed="rId1"/>
          <a:stretch/>
        </p:blipFill>
        <p:spPr>
          <a:xfrm>
            <a:off x="4135320" y="3964320"/>
            <a:ext cx="1828440" cy="1828440"/>
          </a:xfrm>
          <a:prstGeom prst="rect">
            <a:avLst/>
          </a:prstGeom>
          <a:ln w="0">
            <a:noFill/>
          </a:ln>
        </p:spPr>
      </p:pic>
      <p:pic>
        <p:nvPicPr>
          <p:cNvPr id="128" name="Graphic 2" descr="Add"/>
          <p:cNvPicPr/>
          <p:nvPr/>
        </p:nvPicPr>
        <p:blipFill>
          <a:blip r:embed="rId2"/>
          <a:stretch/>
        </p:blipFill>
        <p:spPr>
          <a:xfrm>
            <a:off x="9846720" y="3968640"/>
            <a:ext cx="1828440" cy="18262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3"/>
          <p:cNvSpPr/>
          <p:nvPr/>
        </p:nvSpPr>
        <p:spPr>
          <a:xfrm>
            <a:off x="8311680" y="0"/>
            <a:ext cx="357552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6600" spc="-1" strike="noStrike">
                <a:solidFill>
                  <a:srgbClr val="adb9ca"/>
                </a:solidFill>
                <a:latin typeface="Century Gothic"/>
              </a:rPr>
              <a:t>WHY</a:t>
            </a:r>
            <a:endParaRPr b="0" lang="fr-F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7"/>
          <p:cNvSpPr/>
          <p:nvPr/>
        </p:nvSpPr>
        <p:spPr>
          <a:xfrm>
            <a:off x="0" y="6333840"/>
            <a:ext cx="12191760" cy="5238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523800"/>
              <a:gd name="textAreaBottom" fmla="*/ 524160 h 523800"/>
            </a:gdLst>
            <a:ahLst/>
            <a:rect l="textAreaLeft" t="textAreaTop" r="textAreaRight" b="textAreaBottom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1" name="TextBox 6"/>
          <p:cNvSpPr/>
          <p:nvPr/>
        </p:nvSpPr>
        <p:spPr>
          <a:xfrm>
            <a:off x="3781440" y="6477120"/>
            <a:ext cx="8283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Arial"/>
              </a:rPr>
              <a:t>WHAT | IN-SCOPE &amp; OUT-OF-SCOPE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503640" y="556560"/>
          <a:ext cx="11341800" cy="5297400"/>
        </p:xfrm>
        <a:graphic>
          <a:graphicData uri="http://schemas.openxmlformats.org/drawingml/2006/table">
            <a:tbl>
              <a:tblPr/>
              <a:tblGrid>
                <a:gridCol w="5671080"/>
                <a:gridCol w="5671080"/>
              </a:tblGrid>
              <a:tr h="48132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2400" spc="-1" strike="noStrike">
                          <a:solidFill>
                            <a:srgbClr val="595959"/>
                          </a:solidFill>
                          <a:latin typeface="Century Gothic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595959"/>
                          </a:solidFill>
                          <a:latin typeface="Century Gothic"/>
                        </a:rPr>
                        <a:t>IN-SCOPE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2400" spc="-1" strike="noStrike">
                          <a:solidFill>
                            <a:srgbClr val="595959"/>
                          </a:solidFill>
                          <a:latin typeface="Century Gothic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595959"/>
                          </a:solidFill>
                          <a:latin typeface="Century Gothic"/>
                        </a:rPr>
                        <a:t>OUT-OF-SCOPE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4816440">
                <a:tc>
                  <a:txBody>
                    <a:bodyPr lIns="68400" rIns="68400" tIns="0" bIns="0" anchor="t">
                      <a:noAutofit/>
                    </a:bodyPr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•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Authentification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•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Capture de vidéo limitable dans le temps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•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Vérification de position face sur la caméra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•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Détection des points à partir de vidéos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•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Sécurisation des données 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Calibri"/>
                        </a:rPr>
                        <a:t>…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38160">
                      <a:solidFill>
                        <a:srgbClr val="bfbfbf"/>
                      </a:solidFill>
                    </a:lnT>
                    <a:lnB w="3816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02240">
                        <a:lnSpc>
                          <a:spcPct val="107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…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38160">
                      <a:solidFill>
                        <a:srgbClr val="bfbfbf"/>
                      </a:solidFill>
                    </a:lnT>
                    <a:lnB w="38160">
                      <a:solidFill>
                        <a:srgbClr val="bfbfbf"/>
                      </a:solidFill>
                    </a:lnB>
                    <a:solidFill>
                      <a:srgbClr val="eaeef3"/>
                    </a:solidFill>
                  </a:tcPr>
                </a:tc>
              </a:tr>
            </a:tbl>
          </a:graphicData>
        </a:graphic>
      </p:graphicFrame>
      <p:sp>
        <p:nvSpPr>
          <p:cNvPr id="133" name="TextBox 3"/>
          <p:cNvSpPr/>
          <p:nvPr/>
        </p:nvSpPr>
        <p:spPr>
          <a:xfrm>
            <a:off x="8311680" y="0"/>
            <a:ext cx="357552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6600" spc="-1" strike="noStrike">
                <a:solidFill>
                  <a:srgbClr val="adb9ca"/>
                </a:solidFill>
                <a:latin typeface="Century Gothic"/>
              </a:rPr>
              <a:t>WHAT</a:t>
            </a:r>
            <a:endParaRPr b="0" lang="fr-FR" sz="6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raphic 4" descr="Research"/>
          <p:cNvPicPr/>
          <p:nvPr/>
        </p:nvPicPr>
        <p:blipFill>
          <a:blip r:embed="rId1"/>
          <a:stretch/>
        </p:blipFill>
        <p:spPr>
          <a:xfrm>
            <a:off x="4069440" y="3972240"/>
            <a:ext cx="1828440" cy="1828440"/>
          </a:xfrm>
          <a:prstGeom prst="rect">
            <a:avLst/>
          </a:prstGeom>
          <a:ln w="0">
            <a:noFill/>
          </a:ln>
        </p:spPr>
      </p:pic>
      <p:grpSp>
        <p:nvGrpSpPr>
          <p:cNvPr id="135" name="Group 10"/>
          <p:cNvGrpSpPr/>
          <p:nvPr/>
        </p:nvGrpSpPr>
        <p:grpSpPr>
          <a:xfrm>
            <a:off x="8731080" y="4150080"/>
            <a:ext cx="2867040" cy="1445400"/>
            <a:chOff x="8731080" y="4150080"/>
            <a:chExt cx="2867040" cy="1445400"/>
          </a:xfrm>
        </p:grpSpPr>
        <p:sp>
          <p:nvSpPr>
            <p:cNvPr id="136" name="Freeform 11"/>
            <p:cNvSpPr/>
            <p:nvPr/>
          </p:nvSpPr>
          <p:spPr>
            <a:xfrm>
              <a:off x="9606960" y="4150080"/>
              <a:ext cx="1443600" cy="1445400"/>
            </a:xfrm>
            <a:custGeom>
              <a:avLst/>
              <a:gdLst>
                <a:gd name="textAreaLeft" fmla="*/ 0 w 1443600"/>
                <a:gd name="textAreaRight" fmla="*/ 1443960 w 1443600"/>
                <a:gd name="textAreaTop" fmla="*/ 0 h 1445400"/>
                <a:gd name="textAreaBottom" fmla="*/ 1445760 h 1445400"/>
              </a:gdLst>
              <a:ahLst/>
              <a:rect l="textAreaLeft" t="textAreaTop" r="textAreaRight" b="textAreaBottom"/>
              <a:pathLst>
                <a:path w="1068223" h="1069573">
                  <a:moveTo>
                    <a:pt x="873481" y="739827"/>
                  </a:moveTo>
                  <a:cubicBezTo>
                    <a:pt x="851881" y="718227"/>
                    <a:pt x="819480" y="707427"/>
                    <a:pt x="789779" y="714177"/>
                  </a:cubicBezTo>
                  <a:lnTo>
                    <a:pt x="729027" y="654775"/>
                  </a:lnTo>
                  <a:cubicBezTo>
                    <a:pt x="783029" y="584573"/>
                    <a:pt x="812729" y="498171"/>
                    <a:pt x="812729" y="409068"/>
                  </a:cubicBezTo>
                  <a:cubicBezTo>
                    <a:pt x="814079" y="183612"/>
                    <a:pt x="631825" y="1357"/>
                    <a:pt x="407718" y="7"/>
                  </a:cubicBezTo>
                  <a:cubicBezTo>
                    <a:pt x="183612" y="-1343"/>
                    <a:pt x="1357" y="180912"/>
                    <a:pt x="7" y="405018"/>
                  </a:cubicBezTo>
                  <a:cubicBezTo>
                    <a:pt x="-1343" y="629124"/>
                    <a:pt x="180912" y="811379"/>
                    <a:pt x="405018" y="812729"/>
                  </a:cubicBezTo>
                  <a:cubicBezTo>
                    <a:pt x="494121" y="812729"/>
                    <a:pt x="581873" y="783029"/>
                    <a:pt x="653425" y="729027"/>
                  </a:cubicBezTo>
                  <a:lnTo>
                    <a:pt x="712827" y="788429"/>
                  </a:lnTo>
                  <a:cubicBezTo>
                    <a:pt x="707427" y="819480"/>
                    <a:pt x="716877" y="850530"/>
                    <a:pt x="738477" y="873481"/>
                  </a:cubicBezTo>
                  <a:lnTo>
                    <a:pt x="907232" y="1042236"/>
                  </a:lnTo>
                  <a:cubicBezTo>
                    <a:pt x="943683" y="1078687"/>
                    <a:pt x="1004435" y="1078687"/>
                    <a:pt x="1040886" y="1042236"/>
                  </a:cubicBezTo>
                  <a:cubicBezTo>
                    <a:pt x="1077337" y="1005785"/>
                    <a:pt x="1077337" y="945033"/>
                    <a:pt x="1040886" y="908582"/>
                  </a:cubicBezTo>
                  <a:lnTo>
                    <a:pt x="873481" y="739827"/>
                  </a:lnTo>
                  <a:close/>
                  <a:moveTo>
                    <a:pt x="407718" y="731727"/>
                  </a:moveTo>
                  <a:cubicBezTo>
                    <a:pt x="228164" y="731727"/>
                    <a:pt x="83710" y="587273"/>
                    <a:pt x="83710" y="407718"/>
                  </a:cubicBezTo>
                  <a:cubicBezTo>
                    <a:pt x="83710" y="228164"/>
                    <a:pt x="228164" y="83710"/>
                    <a:pt x="407718" y="83710"/>
                  </a:cubicBezTo>
                  <a:cubicBezTo>
                    <a:pt x="587273" y="83710"/>
                    <a:pt x="731727" y="228164"/>
                    <a:pt x="731727" y="407718"/>
                  </a:cubicBezTo>
                  <a:cubicBezTo>
                    <a:pt x="731727" y="585923"/>
                    <a:pt x="585923" y="731727"/>
                    <a:pt x="407718" y="731727"/>
                  </a:cubicBezTo>
                  <a:close/>
                </a:path>
              </a:pathLst>
            </a:custGeom>
            <a:solidFill>
              <a:srgbClr val="a6a6a6"/>
            </a:solidFill>
            <a:ln w="13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7" name="Freeform 12"/>
            <p:cNvSpPr/>
            <p:nvPr/>
          </p:nvSpPr>
          <p:spPr>
            <a:xfrm>
              <a:off x="8731080" y="4415760"/>
              <a:ext cx="786240" cy="577080"/>
            </a:xfrm>
            <a:custGeom>
              <a:avLst/>
              <a:gdLst>
                <a:gd name="textAreaLeft" fmla="*/ 0 w 786240"/>
                <a:gd name="textAreaRight" fmla="*/ 786600 w 786240"/>
                <a:gd name="textAreaTop" fmla="*/ 0 h 577080"/>
                <a:gd name="textAreaBottom" fmla="*/ 577440 h 577080"/>
              </a:gdLst>
              <a:ahLst/>
              <a:rect l="textAreaLeft" t="textAreaTop" r="textAreaRight" b="textAreaBottom"/>
              <a:pathLst>
                <a:path w="581865" h="427128">
                  <a:moveTo>
                    <a:pt x="580516" y="186822"/>
                  </a:moveTo>
                  <a:lnTo>
                    <a:pt x="503564" y="186822"/>
                  </a:lnTo>
                  <a:cubicBezTo>
                    <a:pt x="496813" y="188172"/>
                    <a:pt x="490063" y="192223"/>
                    <a:pt x="486013" y="197623"/>
                  </a:cubicBezTo>
                  <a:lnTo>
                    <a:pt x="434712" y="252974"/>
                  </a:lnTo>
                  <a:lnTo>
                    <a:pt x="391511" y="103120"/>
                  </a:lnTo>
                  <a:cubicBezTo>
                    <a:pt x="387460" y="90970"/>
                    <a:pt x="373960" y="82870"/>
                    <a:pt x="361810" y="86920"/>
                  </a:cubicBezTo>
                  <a:cubicBezTo>
                    <a:pt x="355060" y="89620"/>
                    <a:pt x="348309" y="93670"/>
                    <a:pt x="345609" y="101770"/>
                  </a:cubicBezTo>
                  <a:lnTo>
                    <a:pt x="264607" y="316426"/>
                  </a:lnTo>
                  <a:lnTo>
                    <a:pt x="209256" y="19418"/>
                  </a:lnTo>
                  <a:cubicBezTo>
                    <a:pt x="206556" y="5917"/>
                    <a:pt x="194405" y="-2183"/>
                    <a:pt x="182255" y="517"/>
                  </a:cubicBezTo>
                  <a:cubicBezTo>
                    <a:pt x="174155" y="1867"/>
                    <a:pt x="167405" y="8618"/>
                    <a:pt x="163354" y="16718"/>
                  </a:cubicBezTo>
                  <a:lnTo>
                    <a:pt x="105303" y="186822"/>
                  </a:lnTo>
                  <a:lnTo>
                    <a:pt x="0" y="186822"/>
                  </a:lnTo>
                  <a:lnTo>
                    <a:pt x="0" y="240824"/>
                  </a:lnTo>
                  <a:lnTo>
                    <a:pt x="122853" y="240824"/>
                  </a:lnTo>
                  <a:cubicBezTo>
                    <a:pt x="133654" y="239474"/>
                    <a:pt x="143104" y="231374"/>
                    <a:pt x="145804" y="220573"/>
                  </a:cubicBezTo>
                  <a:lnTo>
                    <a:pt x="179555" y="117971"/>
                  </a:lnTo>
                  <a:lnTo>
                    <a:pt x="233556" y="408228"/>
                  </a:lnTo>
                  <a:cubicBezTo>
                    <a:pt x="234906" y="419029"/>
                    <a:pt x="244357" y="427129"/>
                    <a:pt x="255157" y="427129"/>
                  </a:cubicBezTo>
                  <a:lnTo>
                    <a:pt x="257857" y="427129"/>
                  </a:lnTo>
                  <a:cubicBezTo>
                    <a:pt x="267307" y="427129"/>
                    <a:pt x="276757" y="421729"/>
                    <a:pt x="280808" y="412278"/>
                  </a:cubicBezTo>
                  <a:lnTo>
                    <a:pt x="367210" y="185472"/>
                  </a:lnTo>
                  <a:lnTo>
                    <a:pt x="402311" y="306976"/>
                  </a:lnTo>
                  <a:cubicBezTo>
                    <a:pt x="406361" y="319126"/>
                    <a:pt x="418511" y="327226"/>
                    <a:pt x="432012" y="323176"/>
                  </a:cubicBezTo>
                  <a:cubicBezTo>
                    <a:pt x="436062" y="321826"/>
                    <a:pt x="440112" y="319126"/>
                    <a:pt x="442812" y="316426"/>
                  </a:cubicBezTo>
                  <a:lnTo>
                    <a:pt x="515714" y="240824"/>
                  </a:lnTo>
                  <a:lnTo>
                    <a:pt x="581866" y="240824"/>
                  </a:lnTo>
                  <a:lnTo>
                    <a:pt x="581866" y="186822"/>
                  </a:lnTo>
                  <a:close/>
                </a:path>
              </a:pathLst>
            </a:custGeom>
            <a:solidFill>
              <a:srgbClr val="a6a6a6"/>
            </a:solidFill>
            <a:ln w="13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8" name="Freeform 13"/>
            <p:cNvSpPr/>
            <p:nvPr/>
          </p:nvSpPr>
          <p:spPr>
            <a:xfrm>
              <a:off x="10811880" y="4415760"/>
              <a:ext cx="786240" cy="577080"/>
            </a:xfrm>
            <a:custGeom>
              <a:avLst/>
              <a:gdLst>
                <a:gd name="textAreaLeft" fmla="*/ 0 w 786240"/>
                <a:gd name="textAreaRight" fmla="*/ 786600 w 786240"/>
                <a:gd name="textAreaTop" fmla="*/ 0 h 577080"/>
                <a:gd name="textAreaBottom" fmla="*/ 577440 h 577080"/>
              </a:gdLst>
              <a:ahLst/>
              <a:rect l="textAreaLeft" t="textAreaTop" r="textAreaRight" b="textAreaBottom"/>
              <a:pathLst>
                <a:path w="581865" h="427128">
                  <a:moveTo>
                    <a:pt x="580516" y="186822"/>
                  </a:moveTo>
                  <a:lnTo>
                    <a:pt x="503564" y="186822"/>
                  </a:lnTo>
                  <a:cubicBezTo>
                    <a:pt x="496813" y="188172"/>
                    <a:pt x="490063" y="192223"/>
                    <a:pt x="486013" y="197623"/>
                  </a:cubicBezTo>
                  <a:lnTo>
                    <a:pt x="434712" y="252974"/>
                  </a:lnTo>
                  <a:lnTo>
                    <a:pt x="391511" y="103120"/>
                  </a:lnTo>
                  <a:cubicBezTo>
                    <a:pt x="387460" y="90970"/>
                    <a:pt x="373960" y="82870"/>
                    <a:pt x="361810" y="86920"/>
                  </a:cubicBezTo>
                  <a:cubicBezTo>
                    <a:pt x="355060" y="89620"/>
                    <a:pt x="348309" y="93670"/>
                    <a:pt x="345609" y="101770"/>
                  </a:cubicBezTo>
                  <a:lnTo>
                    <a:pt x="264607" y="316426"/>
                  </a:lnTo>
                  <a:lnTo>
                    <a:pt x="209256" y="19418"/>
                  </a:lnTo>
                  <a:cubicBezTo>
                    <a:pt x="206556" y="5917"/>
                    <a:pt x="194405" y="-2183"/>
                    <a:pt x="182255" y="517"/>
                  </a:cubicBezTo>
                  <a:cubicBezTo>
                    <a:pt x="174155" y="1867"/>
                    <a:pt x="167405" y="8618"/>
                    <a:pt x="163354" y="16718"/>
                  </a:cubicBezTo>
                  <a:lnTo>
                    <a:pt x="105303" y="186822"/>
                  </a:lnTo>
                  <a:lnTo>
                    <a:pt x="0" y="186822"/>
                  </a:lnTo>
                  <a:lnTo>
                    <a:pt x="0" y="240824"/>
                  </a:lnTo>
                  <a:lnTo>
                    <a:pt x="122853" y="240824"/>
                  </a:lnTo>
                  <a:cubicBezTo>
                    <a:pt x="133654" y="239474"/>
                    <a:pt x="143104" y="231374"/>
                    <a:pt x="145804" y="220573"/>
                  </a:cubicBezTo>
                  <a:lnTo>
                    <a:pt x="179555" y="117971"/>
                  </a:lnTo>
                  <a:lnTo>
                    <a:pt x="233556" y="408228"/>
                  </a:lnTo>
                  <a:cubicBezTo>
                    <a:pt x="234906" y="419029"/>
                    <a:pt x="244357" y="427129"/>
                    <a:pt x="255157" y="427129"/>
                  </a:cubicBezTo>
                  <a:lnTo>
                    <a:pt x="257857" y="427129"/>
                  </a:lnTo>
                  <a:cubicBezTo>
                    <a:pt x="267307" y="427129"/>
                    <a:pt x="276757" y="421729"/>
                    <a:pt x="280808" y="412278"/>
                  </a:cubicBezTo>
                  <a:lnTo>
                    <a:pt x="367210" y="185472"/>
                  </a:lnTo>
                  <a:lnTo>
                    <a:pt x="402311" y="306976"/>
                  </a:lnTo>
                  <a:cubicBezTo>
                    <a:pt x="406361" y="319126"/>
                    <a:pt x="418511" y="327226"/>
                    <a:pt x="432012" y="323176"/>
                  </a:cubicBezTo>
                  <a:cubicBezTo>
                    <a:pt x="436062" y="321826"/>
                    <a:pt x="440112" y="319126"/>
                    <a:pt x="442812" y="316426"/>
                  </a:cubicBezTo>
                  <a:lnTo>
                    <a:pt x="515714" y="240824"/>
                  </a:lnTo>
                  <a:lnTo>
                    <a:pt x="581866" y="240824"/>
                  </a:lnTo>
                  <a:lnTo>
                    <a:pt x="581866" y="186822"/>
                  </a:lnTo>
                  <a:close/>
                </a:path>
              </a:pathLst>
            </a:custGeom>
            <a:solidFill>
              <a:srgbClr val="a6a6a6"/>
            </a:solidFill>
            <a:ln w="13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2"/>
          <p:cNvSpPr/>
          <p:nvPr/>
        </p:nvSpPr>
        <p:spPr>
          <a:xfrm>
            <a:off x="0" y="6333840"/>
            <a:ext cx="12191760" cy="5238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523800"/>
              <a:gd name="textAreaBottom" fmla="*/ 524160 h 523800"/>
            </a:gdLst>
            <a:ahLst/>
            <a:rect l="textAreaLeft" t="textAreaTop" r="textAreaRight" b="textAreaBottom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40" name="TextBox 7"/>
          <p:cNvSpPr/>
          <p:nvPr/>
        </p:nvSpPr>
        <p:spPr>
          <a:xfrm>
            <a:off x="3781440" y="6477120"/>
            <a:ext cx="8283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Arial"/>
              </a:rPr>
              <a:t>WHEN | TIMELINE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Box 9"/>
          <p:cNvSpPr/>
          <p:nvPr/>
        </p:nvSpPr>
        <p:spPr>
          <a:xfrm>
            <a:off x="8311680" y="0"/>
            <a:ext cx="357552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6600" spc="-1" strike="noStrike">
                <a:solidFill>
                  <a:srgbClr val="adb9ca"/>
                </a:solidFill>
                <a:latin typeface="Century Gothic"/>
              </a:rPr>
              <a:t>WHEN</a:t>
            </a:r>
            <a:endParaRPr b="0" lang="fr-FR" sz="6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2" name="Group 13"/>
          <p:cNvGrpSpPr/>
          <p:nvPr/>
        </p:nvGrpSpPr>
        <p:grpSpPr>
          <a:xfrm>
            <a:off x="695880" y="1305720"/>
            <a:ext cx="10807200" cy="4694040"/>
            <a:chOff x="695880" y="1305720"/>
            <a:chExt cx="10807200" cy="4694040"/>
          </a:xfrm>
        </p:grpSpPr>
        <p:cxnSp>
          <p:nvCxnSpPr>
            <p:cNvPr id="143" name="Straight Connector 13"/>
            <p:cNvCxnSpPr/>
            <p:nvPr/>
          </p:nvCxnSpPr>
          <p:spPr>
            <a:xfrm>
              <a:off x="781200" y="3645720"/>
              <a:ext cx="10722240" cy="360"/>
            </a:xfrm>
            <a:prstGeom prst="straightConnector1">
              <a:avLst/>
            </a:prstGeom>
            <a:ln w="19050">
              <a:solidFill>
                <a:srgbClr val="ffffff">
                  <a:lumMod val="75000"/>
                </a:srgbClr>
              </a:solidFill>
              <a:headEnd len="med" type="diamond" w="med"/>
              <a:tailEnd len="med" type="diamond" w="med"/>
            </a:ln>
          </p:spPr>
        </p:cxnSp>
        <p:grpSp>
          <p:nvGrpSpPr>
            <p:cNvPr id="144" name="Group 14"/>
            <p:cNvGrpSpPr/>
            <p:nvPr/>
          </p:nvGrpSpPr>
          <p:grpSpPr>
            <a:xfrm>
              <a:off x="695880" y="1305720"/>
              <a:ext cx="1717920" cy="2369880"/>
              <a:chOff x="695880" y="1305720"/>
              <a:chExt cx="1717920" cy="2369880"/>
            </a:xfrm>
          </p:grpSpPr>
          <p:sp>
            <p:nvSpPr>
              <p:cNvPr id="145" name="Text Box 12"/>
              <p:cNvSpPr/>
              <p:nvPr/>
            </p:nvSpPr>
            <p:spPr>
              <a:xfrm>
                <a:off x="695880" y="1305720"/>
                <a:ext cx="1717920" cy="5767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entury Gothic"/>
                    <a:ea typeface="Calibri"/>
                  </a:rPr>
                  <a:t>Milestone 1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entury Gothic"/>
                    <a:ea typeface="Calibri"/>
                  </a:rPr>
                  <a:t>01/02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46" name="Straight Connector 14"/>
              <p:cNvCxnSpPr/>
              <p:nvPr/>
            </p:nvCxnSpPr>
            <p:spPr>
              <a:xfrm>
                <a:off x="995760" y="2014560"/>
                <a:ext cx="360" cy="1599120"/>
              </a:xfrm>
              <a:prstGeom prst="straightConnector1">
                <a:avLst/>
              </a:prstGeom>
              <a:ln w="12700">
                <a:solidFill>
                  <a:srgbClr val="ffffff">
                    <a:lumMod val="75000"/>
                  </a:srgbClr>
                </a:solidFill>
                <a:prstDash val="dash"/>
                <a:headEnd len="med" type="oval" w="med"/>
                <a:tailEnd len="med" type="oval" w="med"/>
              </a:ln>
            </p:spPr>
          </p:cxnSp>
          <p:sp>
            <p:nvSpPr>
              <p:cNvPr id="147" name="Oval 12"/>
              <p:cNvSpPr/>
              <p:nvPr/>
            </p:nvSpPr>
            <p:spPr>
              <a:xfrm>
                <a:off x="934200" y="3573360"/>
                <a:ext cx="112320" cy="10224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tIns="72720" bIns="72720" anchor="ctr">
                <a:noAutofit/>
              </a:bodyPr>
              <a:p>
                <a:endParaRPr b="0" lang="en-US" sz="24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148" name="Group 15"/>
            <p:cNvGrpSpPr/>
            <p:nvPr/>
          </p:nvGrpSpPr>
          <p:grpSpPr>
            <a:xfrm>
              <a:off x="2844720" y="1753560"/>
              <a:ext cx="1717920" cy="1929240"/>
              <a:chOff x="2844720" y="1753560"/>
              <a:chExt cx="1717920" cy="1929240"/>
            </a:xfrm>
          </p:grpSpPr>
          <p:sp>
            <p:nvSpPr>
              <p:cNvPr id="149" name="Text Box 13"/>
              <p:cNvSpPr/>
              <p:nvPr/>
            </p:nvSpPr>
            <p:spPr>
              <a:xfrm>
                <a:off x="2844720" y="1753560"/>
                <a:ext cx="1717920" cy="7689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entury Gothic"/>
                    <a:ea typeface="Calibri"/>
                  </a:rPr>
                  <a:t>Milestone 3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entury Gothic"/>
                    <a:ea typeface="Calibri"/>
                  </a:rPr>
                  <a:t>05/ 02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50" name="Straight Connector 15"/>
              <p:cNvCxnSpPr/>
              <p:nvPr/>
            </p:nvCxnSpPr>
            <p:spPr>
              <a:xfrm>
                <a:off x="3144240" y="2469240"/>
                <a:ext cx="360" cy="1150920"/>
              </a:xfrm>
              <a:prstGeom prst="straightConnector1">
                <a:avLst/>
              </a:prstGeom>
              <a:ln w="12700">
                <a:solidFill>
                  <a:srgbClr val="ffffff">
                    <a:lumMod val="75000"/>
                  </a:srgbClr>
                </a:solidFill>
                <a:prstDash val="dash"/>
                <a:headEnd len="med" type="oval" w="med"/>
                <a:tailEnd len="med" type="oval" w="med"/>
              </a:ln>
            </p:spPr>
          </p:cxnSp>
          <p:sp>
            <p:nvSpPr>
              <p:cNvPr id="151" name="Oval 13"/>
              <p:cNvSpPr/>
              <p:nvPr/>
            </p:nvSpPr>
            <p:spPr>
              <a:xfrm>
                <a:off x="3082680" y="3580560"/>
                <a:ext cx="112320" cy="10224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tIns="72720" bIns="72720" anchor="ctr">
                <a:noAutofit/>
              </a:bodyPr>
              <a:p>
                <a:endParaRPr b="0" lang="en-US" sz="24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152" name="Group 16"/>
            <p:cNvGrpSpPr/>
            <p:nvPr/>
          </p:nvGrpSpPr>
          <p:grpSpPr>
            <a:xfrm>
              <a:off x="5019120" y="2260440"/>
              <a:ext cx="1717920" cy="1418760"/>
              <a:chOff x="5019120" y="2260440"/>
              <a:chExt cx="1717920" cy="1418760"/>
            </a:xfrm>
          </p:grpSpPr>
          <p:sp>
            <p:nvSpPr>
              <p:cNvPr id="153" name="Text Box 14"/>
              <p:cNvSpPr/>
              <p:nvPr/>
            </p:nvSpPr>
            <p:spPr>
              <a:xfrm>
                <a:off x="5019120" y="2260440"/>
                <a:ext cx="1717920" cy="7819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entury Gothic"/>
                    <a:ea typeface="Calibri"/>
                  </a:rPr>
                  <a:t>Milestone 5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entury Gothic"/>
                    <a:ea typeface="Calibri"/>
                  </a:rPr>
                  <a:t>16/02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54" name="Straight Connector 16"/>
              <p:cNvCxnSpPr/>
              <p:nvPr/>
            </p:nvCxnSpPr>
            <p:spPr>
              <a:xfrm>
                <a:off x="5318640" y="3005640"/>
                <a:ext cx="360" cy="610560"/>
              </a:xfrm>
              <a:prstGeom prst="straightConnector1">
                <a:avLst/>
              </a:prstGeom>
              <a:ln w="12700">
                <a:solidFill>
                  <a:srgbClr val="ffffff">
                    <a:lumMod val="75000"/>
                  </a:srgbClr>
                </a:solidFill>
                <a:prstDash val="dash"/>
                <a:headEnd len="med" type="oval" w="med"/>
                <a:tailEnd len="med" type="oval" w="med"/>
              </a:ln>
            </p:spPr>
          </p:cxnSp>
          <p:sp>
            <p:nvSpPr>
              <p:cNvPr id="155" name="Oval 14"/>
              <p:cNvSpPr/>
              <p:nvPr/>
            </p:nvSpPr>
            <p:spPr>
              <a:xfrm>
                <a:off x="5257080" y="3576960"/>
                <a:ext cx="112320" cy="10224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tIns="72720" bIns="72720" anchor="ctr">
                <a:noAutofit/>
              </a:bodyPr>
              <a:p>
                <a:endParaRPr b="0" lang="en-US" sz="24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156" name="Group 20"/>
            <p:cNvGrpSpPr/>
            <p:nvPr/>
          </p:nvGrpSpPr>
          <p:grpSpPr>
            <a:xfrm>
              <a:off x="1420920" y="3594240"/>
              <a:ext cx="1717920" cy="1864800"/>
              <a:chOff x="1420920" y="3594240"/>
              <a:chExt cx="1717920" cy="1864800"/>
            </a:xfrm>
          </p:grpSpPr>
          <p:sp>
            <p:nvSpPr>
              <p:cNvPr id="157" name="Text Box 18"/>
              <p:cNvSpPr/>
              <p:nvPr/>
            </p:nvSpPr>
            <p:spPr>
              <a:xfrm>
                <a:off x="1420920" y="4882320"/>
                <a:ext cx="1717920" cy="5767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entury Gothic"/>
                    <a:ea typeface="Calibri"/>
                  </a:rPr>
                  <a:t>Milestone 2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entury Gothic"/>
                    <a:ea typeface="Calibri"/>
                  </a:rPr>
                  <a:t>05/02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58" name="Straight Connector 20"/>
              <p:cNvCxnSpPr/>
              <p:nvPr/>
            </p:nvCxnSpPr>
            <p:spPr>
              <a:xfrm flipV="1">
                <a:off x="1715040" y="3633480"/>
                <a:ext cx="360" cy="1112760"/>
              </a:xfrm>
              <a:prstGeom prst="straightConnector1">
                <a:avLst/>
              </a:prstGeom>
              <a:ln w="12700">
                <a:solidFill>
                  <a:srgbClr val="ffffff">
                    <a:lumMod val="75000"/>
                  </a:srgbClr>
                </a:solidFill>
                <a:prstDash val="dash"/>
                <a:headEnd len="med" type="oval" w="med"/>
                <a:tailEnd len="med" type="oval" w="med"/>
              </a:ln>
            </p:spPr>
          </p:cxnSp>
          <p:sp>
            <p:nvSpPr>
              <p:cNvPr id="159" name="Oval 18"/>
              <p:cNvSpPr/>
              <p:nvPr/>
            </p:nvSpPr>
            <p:spPr>
              <a:xfrm>
                <a:off x="1658880" y="3594240"/>
                <a:ext cx="112320" cy="10224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tIns="72720" bIns="72720" anchor="ctr">
                <a:noAutofit/>
              </a:bodyPr>
              <a:p>
                <a:endParaRPr b="0" lang="en-US" sz="24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160" name="Group 21"/>
            <p:cNvGrpSpPr/>
            <p:nvPr/>
          </p:nvGrpSpPr>
          <p:grpSpPr>
            <a:xfrm>
              <a:off x="4656600" y="3594240"/>
              <a:ext cx="1717920" cy="2405520"/>
              <a:chOff x="4656600" y="3594240"/>
              <a:chExt cx="1717920" cy="2405520"/>
            </a:xfrm>
          </p:grpSpPr>
          <p:sp>
            <p:nvSpPr>
              <p:cNvPr id="161" name="Text Box 19"/>
              <p:cNvSpPr/>
              <p:nvPr/>
            </p:nvSpPr>
            <p:spPr>
              <a:xfrm>
                <a:off x="4656600" y="5423040"/>
                <a:ext cx="1717920" cy="5767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entury Gothic"/>
                    <a:ea typeface="Calibri"/>
                  </a:rPr>
                  <a:t>Milestone 4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entury Gothic"/>
                    <a:ea typeface="Calibri"/>
                  </a:rPr>
                  <a:t>13/02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62" name="Straight Connector 21"/>
              <p:cNvCxnSpPr/>
              <p:nvPr/>
            </p:nvCxnSpPr>
            <p:spPr>
              <a:xfrm flipV="1">
                <a:off x="4950720" y="3633480"/>
                <a:ext cx="360" cy="1691640"/>
              </a:xfrm>
              <a:prstGeom prst="straightConnector1">
                <a:avLst/>
              </a:prstGeom>
              <a:ln w="12700">
                <a:solidFill>
                  <a:srgbClr val="ffffff">
                    <a:lumMod val="75000"/>
                  </a:srgbClr>
                </a:solidFill>
                <a:prstDash val="dash"/>
                <a:headEnd len="med" type="oval" w="med"/>
                <a:tailEnd len="med" type="oval" w="med"/>
              </a:ln>
            </p:spPr>
          </p:cxnSp>
          <p:sp>
            <p:nvSpPr>
              <p:cNvPr id="163" name="Oval 19"/>
              <p:cNvSpPr/>
              <p:nvPr/>
            </p:nvSpPr>
            <p:spPr>
              <a:xfrm>
                <a:off x="4894920" y="3594240"/>
                <a:ext cx="112320" cy="10224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tIns="72720" bIns="72720" anchor="ctr">
                <a:noAutofit/>
              </a:bodyPr>
              <a:p>
                <a:endParaRPr b="0" lang="en-US" sz="24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164" name="Group 22"/>
            <p:cNvGrpSpPr/>
            <p:nvPr/>
          </p:nvGrpSpPr>
          <p:grpSpPr>
            <a:xfrm>
              <a:off x="6106320" y="3594240"/>
              <a:ext cx="1717920" cy="1864800"/>
              <a:chOff x="6106320" y="3594240"/>
              <a:chExt cx="1717920" cy="1864800"/>
            </a:xfrm>
          </p:grpSpPr>
          <p:sp>
            <p:nvSpPr>
              <p:cNvPr id="165" name="Text Box 20"/>
              <p:cNvSpPr/>
              <p:nvPr/>
            </p:nvSpPr>
            <p:spPr>
              <a:xfrm>
                <a:off x="6106320" y="4882320"/>
                <a:ext cx="1717920" cy="5767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entury Gothic"/>
                    <a:ea typeface="Calibri"/>
                  </a:rPr>
                  <a:t>Milestone 6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entury Gothic"/>
                    <a:ea typeface="Calibri"/>
                  </a:rPr>
                  <a:t>09/04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66" name="Straight Connector 22"/>
              <p:cNvCxnSpPr/>
              <p:nvPr/>
            </p:nvCxnSpPr>
            <p:spPr>
              <a:xfrm flipV="1">
                <a:off x="6400440" y="3633480"/>
                <a:ext cx="360" cy="1112760"/>
              </a:xfrm>
              <a:prstGeom prst="straightConnector1">
                <a:avLst/>
              </a:prstGeom>
              <a:ln w="12700">
                <a:solidFill>
                  <a:srgbClr val="ffffff">
                    <a:lumMod val="75000"/>
                  </a:srgbClr>
                </a:solidFill>
                <a:prstDash val="dash"/>
                <a:headEnd len="med" type="oval" w="med"/>
                <a:tailEnd len="med" type="oval" w="med"/>
              </a:ln>
            </p:spPr>
          </p:cxnSp>
          <p:sp>
            <p:nvSpPr>
              <p:cNvPr id="167" name="Oval 20"/>
              <p:cNvSpPr/>
              <p:nvPr/>
            </p:nvSpPr>
            <p:spPr>
              <a:xfrm>
                <a:off x="6344280" y="3594240"/>
                <a:ext cx="112320" cy="10224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tIns="72720" bIns="72720" anchor="ctr">
                <a:noAutofit/>
              </a:bodyPr>
              <a:p>
                <a:endParaRPr b="0" lang="en-US" sz="24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</p:grpSp>
      <p:sp>
        <p:nvSpPr>
          <p:cNvPr id="168" name="TextBox 11"/>
          <p:cNvSpPr/>
          <p:nvPr/>
        </p:nvSpPr>
        <p:spPr>
          <a:xfrm>
            <a:off x="552960" y="505440"/>
            <a:ext cx="8137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22a35"/>
                </a:solidFill>
                <a:latin typeface="Century Gothic"/>
              </a:rPr>
              <a:t>TIMELINE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3"/>
          <p:cNvSpPr/>
          <p:nvPr/>
        </p:nvSpPr>
        <p:spPr>
          <a:xfrm>
            <a:off x="0" y="6333840"/>
            <a:ext cx="12191760" cy="5238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523800"/>
              <a:gd name="textAreaBottom" fmla="*/ 524160 h 523800"/>
            </a:gdLst>
            <a:ahLst/>
            <a:rect l="textAreaLeft" t="textAreaTop" r="textAreaRight" b="textAreaBottom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70" name="TextBox 12"/>
          <p:cNvSpPr/>
          <p:nvPr/>
        </p:nvSpPr>
        <p:spPr>
          <a:xfrm>
            <a:off x="3781440" y="6477120"/>
            <a:ext cx="8283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Arial"/>
              </a:rPr>
              <a:t>WHEN | MILESTONES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Box 13"/>
          <p:cNvSpPr/>
          <p:nvPr/>
        </p:nvSpPr>
        <p:spPr>
          <a:xfrm>
            <a:off x="8311680" y="0"/>
            <a:ext cx="357552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6600" spc="-1" strike="noStrike">
                <a:solidFill>
                  <a:srgbClr val="adb9ca"/>
                </a:solidFill>
                <a:latin typeface="Century Gothic"/>
              </a:rPr>
              <a:t>WHEN</a:t>
            </a:r>
            <a:endParaRPr b="0" lang="fr-FR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14"/>
          <p:cNvSpPr/>
          <p:nvPr/>
        </p:nvSpPr>
        <p:spPr>
          <a:xfrm>
            <a:off x="552960" y="505440"/>
            <a:ext cx="8137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22a35"/>
                </a:solidFill>
                <a:latin typeface="Century Gothic"/>
              </a:rPr>
              <a:t>MILESTONES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3" name="Table 3"/>
          <p:cNvGraphicFramePr/>
          <p:nvPr/>
        </p:nvGraphicFramePr>
        <p:xfrm>
          <a:off x="552960" y="1164960"/>
          <a:ext cx="11332800" cy="4598280"/>
        </p:xfrm>
        <a:graphic>
          <a:graphicData uri="http://schemas.openxmlformats.org/drawingml/2006/table">
            <a:tbl>
              <a:tblPr/>
              <a:tblGrid>
                <a:gridCol w="811440"/>
                <a:gridCol w="3492000"/>
                <a:gridCol w="2008440"/>
                <a:gridCol w="1434600"/>
                <a:gridCol w="3586680"/>
              </a:tblGrid>
              <a:tr h="278280"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DATE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MILESTONE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ASSIGNEE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STATUS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COMMENTS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6dce5"/>
                    </a:solidFill>
                  </a:tcPr>
                </a:tc>
              </a:tr>
              <a:tr h="392760"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 / 02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Définir le format de retour des fonctions du back end pour l'api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  <a:ea typeface="Microsoft YaHei"/>
                        </a:rPr>
                        <a:t> 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 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Yaakoub + Vitalli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 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Done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 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2760"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05/ 02 - 15/02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Création de l’api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 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Vitqlli + Yahaya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 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In progress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2760"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05/02 - 13/02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Création des composants de l’application mobile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 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Astadjam + Celia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 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In progress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 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2760"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13/ 02 - 7/04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Détection des points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 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Yaakoub + Yahaya + Vitalii + Celia + Astadjam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To do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  <a:ea typeface="Microsoft YaHei"/>
                        </a:rPr>
                        <a:t>  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  <a:ea typeface="Microsoft YaHei"/>
                        </a:rPr>
                        <a:t>Astadjam et celia rejoindront cette partie après le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21/02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2760"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16/02 - 10/03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Création des pages de l’application mobile avec vérification des positions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Astadjam + celia + yahaya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To do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Yahaya participera sur cette partie du projet lors de la phase d’implémentation des fonctions de vérification de position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7240"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09 / 04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Rédaction du rapport fin du projet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 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Celia + Astadjam + Yahaya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 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To do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entury Gothic"/>
                        </a:rPr>
                        <a:t> 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7"/>
          <p:cNvSpPr/>
          <p:nvPr/>
        </p:nvSpPr>
        <p:spPr>
          <a:xfrm>
            <a:off x="0" y="6333840"/>
            <a:ext cx="12191760" cy="5238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523800"/>
              <a:gd name="textAreaBottom" fmla="*/ 524160 h 523800"/>
            </a:gdLst>
            <a:ahLst/>
            <a:rect l="textAreaLeft" t="textAreaTop" r="textAreaRight" b="textAreaBottom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5" name="TextBox 6"/>
          <p:cNvSpPr/>
          <p:nvPr/>
        </p:nvSpPr>
        <p:spPr>
          <a:xfrm>
            <a:off x="3781440" y="6477120"/>
            <a:ext cx="8283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Arial"/>
              </a:rPr>
              <a:t>WHAT IF | RISK REGISTER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Box 3"/>
          <p:cNvSpPr/>
          <p:nvPr/>
        </p:nvSpPr>
        <p:spPr>
          <a:xfrm>
            <a:off x="8311680" y="0"/>
            <a:ext cx="357552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6600" spc="-1" strike="noStrike">
                <a:solidFill>
                  <a:srgbClr val="adb9ca"/>
                </a:solidFill>
                <a:latin typeface="Century Gothic"/>
              </a:rPr>
              <a:t>WHAT IF</a:t>
            </a:r>
            <a:endParaRPr b="0" lang="fr-FR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Box 60"/>
          <p:cNvSpPr/>
          <p:nvPr/>
        </p:nvSpPr>
        <p:spPr>
          <a:xfrm>
            <a:off x="552960" y="505440"/>
            <a:ext cx="81378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22a35"/>
                </a:solidFill>
                <a:latin typeface="Century Gothic"/>
              </a:rPr>
              <a:t>RISK REGISTER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8" name="Table 1"/>
          <p:cNvGraphicFramePr/>
          <p:nvPr/>
        </p:nvGraphicFramePr>
        <p:xfrm>
          <a:off x="552960" y="1164960"/>
          <a:ext cx="11246040" cy="1477800"/>
        </p:xfrm>
        <a:graphic>
          <a:graphicData uri="http://schemas.openxmlformats.org/drawingml/2006/table">
            <a:tbl>
              <a:tblPr/>
              <a:tblGrid>
                <a:gridCol w="3732840"/>
                <a:gridCol w="1389600"/>
                <a:gridCol w="1389600"/>
                <a:gridCol w="1389600"/>
                <a:gridCol w="3344760"/>
              </a:tblGrid>
              <a:tr h="386640"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RISK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SEVERITY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LIKELIHOOD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RISK LEVEL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entury Gothic"/>
                          <a:ea typeface="Calibri"/>
                        </a:rPr>
                        <a:t>MITIGATIONS / WARNINGS / REMEDIES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d6dce5"/>
                    </a:solidFill>
                  </a:tcPr>
                </a:tc>
              </a:tr>
              <a:tr h="545760">
                <a:tc>
                  <a:txBody>
                    <a:bodyPr lIns="51120" rIns="51120" tIns="0" bIns="0"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  <a:ea typeface="Calibri"/>
                        </a:rPr>
                        <a:t>Ne pas réussir à limiter la dimension de la caméra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entury Gothic"/>
                        <a:ea typeface="Calibri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Century Gothic"/>
                        <a:ea typeface="Calibri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5760">
                <a:tc>
                  <a:txBody>
                    <a:bodyPr lIns="51120" rIns="5112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  <a:ea typeface="Calibri"/>
                        </a:rPr>
                        <a:t>Ne pas réussir à avoir la distance entre la personne filmée et la caméré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entury Gothic"/>
                        <a:ea typeface="Calibri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1120" rIns="51120" tIns="0" bIns="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Century Gothic"/>
                        <a:ea typeface="Calibri"/>
                      </a:endParaRPr>
                    </a:p>
                  </a:txBody>
                  <a:tcPr anchor="ctr" marL="51120" marR="5112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9" name="Rounded Rectangle 2"/>
          <p:cNvSpPr/>
          <p:nvPr/>
        </p:nvSpPr>
        <p:spPr>
          <a:xfrm>
            <a:off x="4380840" y="1626840"/>
            <a:ext cx="1227960" cy="406440"/>
          </a:xfrm>
          <a:prstGeom prst="roundRect">
            <a:avLst>
              <a:gd name="adj" fmla="val 16667"/>
            </a:avLst>
          </a:prstGeom>
          <a:solidFill>
            <a:srgbClr val="ff4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Intolerrable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Rounded Rectangle 8"/>
          <p:cNvSpPr/>
          <p:nvPr/>
        </p:nvSpPr>
        <p:spPr>
          <a:xfrm>
            <a:off x="4380840" y="2176560"/>
            <a:ext cx="1227960" cy="4064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Intolerrable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Rounded Rectangle 12"/>
          <p:cNvSpPr/>
          <p:nvPr/>
        </p:nvSpPr>
        <p:spPr>
          <a:xfrm>
            <a:off x="5775120" y="2176560"/>
            <a:ext cx="1227960" cy="40644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POSSIBLE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Rounded Rectangle 16"/>
          <p:cNvSpPr/>
          <p:nvPr/>
        </p:nvSpPr>
        <p:spPr>
          <a:xfrm>
            <a:off x="7169760" y="2176560"/>
            <a:ext cx="1227960" cy="4064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MEDIUM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Rounded Rectangle 1"/>
          <p:cNvSpPr/>
          <p:nvPr/>
        </p:nvSpPr>
        <p:spPr>
          <a:xfrm>
            <a:off x="7160040" y="1620000"/>
            <a:ext cx="1227960" cy="4064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MEDIUM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Rounded Rectangle 3"/>
          <p:cNvSpPr/>
          <p:nvPr/>
        </p:nvSpPr>
        <p:spPr>
          <a:xfrm>
            <a:off x="5760000" y="1620000"/>
            <a:ext cx="1227960" cy="40644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POSSIBLE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"/>
          <p:cNvSpPr/>
          <p:nvPr/>
        </p:nvSpPr>
        <p:spPr>
          <a:xfrm>
            <a:off x="0" y="6333840"/>
            <a:ext cx="12191760" cy="5238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523800"/>
              <a:gd name="textAreaBottom" fmla="*/ 524160 h 523800"/>
            </a:gdLst>
            <a:ahLst/>
            <a:rect l="textAreaLeft" t="textAreaTop" r="textAreaRight" b="textAreaBottom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6" name="TextBox 1"/>
          <p:cNvSpPr/>
          <p:nvPr/>
        </p:nvSpPr>
        <p:spPr>
          <a:xfrm>
            <a:off x="3781440" y="6477120"/>
            <a:ext cx="8283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Arial"/>
              </a:rPr>
              <a:t>WHAT IF | RISK REGISTER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Box 4"/>
          <p:cNvSpPr/>
          <p:nvPr/>
        </p:nvSpPr>
        <p:spPr>
          <a:xfrm>
            <a:off x="8311680" y="0"/>
            <a:ext cx="357552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Box 5"/>
          <p:cNvSpPr/>
          <p:nvPr/>
        </p:nvSpPr>
        <p:spPr>
          <a:xfrm>
            <a:off x="552960" y="505440"/>
            <a:ext cx="81378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22a35"/>
                </a:solidFill>
                <a:latin typeface="Century Gothic"/>
              </a:rPr>
              <a:t>Specification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720000" y="1440000"/>
            <a:ext cx="10440000" cy="392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Le projet morpheus ayant pour but de prédire la difficulté d'intubation trachéale.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Objectif : Création d’une application mobile servant à la détection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Description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S’authentifier sur l’application (permettre de sauvegarder la session)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Prendre des séquences vidéos via l’application mobile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Affichage des résultats sur l’application mobile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Détection des points du visage sur les séquences vidéos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Détection des points sur les séquences vidéos de profil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Calcul des distances entre les points utiles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Récupérer le meilleur outil à partir des résultats de calcul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IC-Software-Project-Initiation-Template_PowerPoint</Template>
  <TotalTime>848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2020-03-02T01:01:19Z</dcterms:created>
  <dc:creator>Alexandra Ragazhinskaya</dc:creator>
  <dc:description/>
  <dc:language>fr-FR</dc:language>
  <cp:lastModifiedBy/>
  <dcterms:modified xsi:type="dcterms:W3CDTF">2024-02-06T16:43:17Z</dcterms:modified>
  <cp:revision>21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8</vt:r8>
  </property>
  <property fmtid="{D5CDD505-2E9C-101B-9397-08002B2CF9AE}" pid="3" name="PresentationFormat">
    <vt:lpwstr>Widescreen</vt:lpwstr>
  </property>
  <property fmtid="{D5CDD505-2E9C-101B-9397-08002B2CF9AE}" pid="4" name="Slides">
    <vt:r8>8</vt:r8>
  </property>
</Properties>
</file>