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9" r:id="rId3"/>
    <p:sldId id="257" r:id="rId4"/>
    <p:sldId id="259" r:id="rId5"/>
    <p:sldId id="258"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6" autoAdjust="0"/>
    <p:restoredTop sz="94660"/>
  </p:normalViewPr>
  <p:slideViewPr>
    <p:cSldViewPr snapToGrid="0">
      <p:cViewPr>
        <p:scale>
          <a:sx n="89" d="100"/>
          <a:sy n="89" d="100"/>
        </p:scale>
        <p:origin x="66" y="2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E78805-0BBB-4C93-ABD6-647EFB23AD92}"/>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a:p>
        </p:txBody>
      </p:sp>
      <p:sp>
        <p:nvSpPr>
          <p:cNvPr id="3" name="Sous-titre 2">
            <a:extLst>
              <a:ext uri="{FF2B5EF4-FFF2-40B4-BE49-F238E27FC236}">
                <a16:creationId xmlns:a16="http://schemas.microsoft.com/office/drawing/2014/main" id="{6A6BF82F-4A42-4184-B7D1-558F96D0A1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a:p>
        </p:txBody>
      </p:sp>
      <p:sp>
        <p:nvSpPr>
          <p:cNvPr id="4" name="Espace réservé de la date 3">
            <a:extLst>
              <a:ext uri="{FF2B5EF4-FFF2-40B4-BE49-F238E27FC236}">
                <a16:creationId xmlns:a16="http://schemas.microsoft.com/office/drawing/2014/main" id="{651CC79D-9A9A-433E-BB93-55C6C0EE1722}"/>
              </a:ext>
            </a:extLst>
          </p:cNvPr>
          <p:cNvSpPr>
            <a:spLocks noGrp="1"/>
          </p:cNvSpPr>
          <p:nvPr>
            <p:ph type="dt" sz="half" idx="10"/>
          </p:nvPr>
        </p:nvSpPr>
        <p:spPr/>
        <p:txBody>
          <a:bodyPr/>
          <a:lstStyle/>
          <a:p>
            <a:fld id="{F90DBCB8-8B68-4818-ADA0-E4E5ED533330}" type="datetimeFigureOut">
              <a:rPr lang="en-US" smtClean="0"/>
              <a:t>6/8/2023</a:t>
            </a:fld>
            <a:endParaRPr lang="en-US"/>
          </a:p>
        </p:txBody>
      </p:sp>
      <p:sp>
        <p:nvSpPr>
          <p:cNvPr id="5" name="Espace réservé du pied de page 4">
            <a:extLst>
              <a:ext uri="{FF2B5EF4-FFF2-40B4-BE49-F238E27FC236}">
                <a16:creationId xmlns:a16="http://schemas.microsoft.com/office/drawing/2014/main" id="{9E2E7884-A9D5-483A-8F76-6E151F42BC18}"/>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5C20821D-2A3D-48C4-9EB8-E22E3E3301E6}"/>
              </a:ext>
            </a:extLst>
          </p:cNvPr>
          <p:cNvSpPr>
            <a:spLocks noGrp="1"/>
          </p:cNvSpPr>
          <p:nvPr>
            <p:ph type="sldNum" sz="quarter" idx="12"/>
          </p:nvPr>
        </p:nvSpPr>
        <p:spPr/>
        <p:txBody>
          <a:bodyPr/>
          <a:lstStyle/>
          <a:p>
            <a:fld id="{F603044C-E6FD-4D8C-80BF-C9ACF8A0F5C8}" type="slidenum">
              <a:rPr lang="en-US" smtClean="0"/>
              <a:t>‹N°›</a:t>
            </a:fld>
            <a:endParaRPr lang="en-US"/>
          </a:p>
        </p:txBody>
      </p:sp>
    </p:spTree>
    <p:extLst>
      <p:ext uri="{BB962C8B-B14F-4D97-AF65-F5344CB8AC3E}">
        <p14:creationId xmlns:p14="http://schemas.microsoft.com/office/powerpoint/2010/main" val="596707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794064-BEFA-4556-AFB6-66D4BFE9D315}"/>
              </a:ext>
            </a:extLst>
          </p:cNvPr>
          <p:cNvSpPr>
            <a:spLocks noGrp="1"/>
          </p:cNvSpPr>
          <p:nvPr>
            <p:ph type="title"/>
          </p:nvPr>
        </p:nvSpPr>
        <p:spPr/>
        <p:txBody>
          <a:bodyPr/>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54B7A7F9-FFDD-42EA-8A69-96ACA980628C}"/>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3AECDCC8-33F2-44AD-AFD3-84FF9B9CCA29}"/>
              </a:ext>
            </a:extLst>
          </p:cNvPr>
          <p:cNvSpPr>
            <a:spLocks noGrp="1"/>
          </p:cNvSpPr>
          <p:nvPr>
            <p:ph type="dt" sz="half" idx="10"/>
          </p:nvPr>
        </p:nvSpPr>
        <p:spPr/>
        <p:txBody>
          <a:bodyPr/>
          <a:lstStyle/>
          <a:p>
            <a:fld id="{F90DBCB8-8B68-4818-ADA0-E4E5ED533330}" type="datetimeFigureOut">
              <a:rPr lang="en-US" smtClean="0"/>
              <a:t>6/8/2023</a:t>
            </a:fld>
            <a:endParaRPr lang="en-US"/>
          </a:p>
        </p:txBody>
      </p:sp>
      <p:sp>
        <p:nvSpPr>
          <p:cNvPr id="5" name="Espace réservé du pied de page 4">
            <a:extLst>
              <a:ext uri="{FF2B5EF4-FFF2-40B4-BE49-F238E27FC236}">
                <a16:creationId xmlns:a16="http://schemas.microsoft.com/office/drawing/2014/main" id="{EBCEAE29-292E-425C-A0AF-8B1C2AEC934F}"/>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79D5ABEF-3F29-4B91-9B08-5B40A0BB056C}"/>
              </a:ext>
            </a:extLst>
          </p:cNvPr>
          <p:cNvSpPr>
            <a:spLocks noGrp="1"/>
          </p:cNvSpPr>
          <p:nvPr>
            <p:ph type="sldNum" sz="quarter" idx="12"/>
          </p:nvPr>
        </p:nvSpPr>
        <p:spPr/>
        <p:txBody>
          <a:bodyPr/>
          <a:lstStyle/>
          <a:p>
            <a:fld id="{F603044C-E6FD-4D8C-80BF-C9ACF8A0F5C8}" type="slidenum">
              <a:rPr lang="en-US" smtClean="0"/>
              <a:t>‹N°›</a:t>
            </a:fld>
            <a:endParaRPr lang="en-US"/>
          </a:p>
        </p:txBody>
      </p:sp>
    </p:spTree>
    <p:extLst>
      <p:ext uri="{BB962C8B-B14F-4D97-AF65-F5344CB8AC3E}">
        <p14:creationId xmlns:p14="http://schemas.microsoft.com/office/powerpoint/2010/main" val="1833564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5D329B0-4A3D-4FA9-8C41-F3E9D45B0EE4}"/>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864726A3-6C82-4802-A557-FF21DBFF8C52}"/>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9DE05ECD-7A0D-4C35-A7C5-CDD2A73C5F2E}"/>
              </a:ext>
            </a:extLst>
          </p:cNvPr>
          <p:cNvSpPr>
            <a:spLocks noGrp="1"/>
          </p:cNvSpPr>
          <p:nvPr>
            <p:ph type="dt" sz="half" idx="10"/>
          </p:nvPr>
        </p:nvSpPr>
        <p:spPr/>
        <p:txBody>
          <a:bodyPr/>
          <a:lstStyle/>
          <a:p>
            <a:fld id="{F90DBCB8-8B68-4818-ADA0-E4E5ED533330}" type="datetimeFigureOut">
              <a:rPr lang="en-US" smtClean="0"/>
              <a:t>6/8/2023</a:t>
            </a:fld>
            <a:endParaRPr lang="en-US"/>
          </a:p>
        </p:txBody>
      </p:sp>
      <p:sp>
        <p:nvSpPr>
          <p:cNvPr id="5" name="Espace réservé du pied de page 4">
            <a:extLst>
              <a:ext uri="{FF2B5EF4-FFF2-40B4-BE49-F238E27FC236}">
                <a16:creationId xmlns:a16="http://schemas.microsoft.com/office/drawing/2014/main" id="{0619FEE1-7D3A-4E06-9B50-A6569955A9CC}"/>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2FA59061-5E40-4635-A056-F20449951E1B}"/>
              </a:ext>
            </a:extLst>
          </p:cNvPr>
          <p:cNvSpPr>
            <a:spLocks noGrp="1"/>
          </p:cNvSpPr>
          <p:nvPr>
            <p:ph type="sldNum" sz="quarter" idx="12"/>
          </p:nvPr>
        </p:nvSpPr>
        <p:spPr/>
        <p:txBody>
          <a:bodyPr/>
          <a:lstStyle/>
          <a:p>
            <a:fld id="{F603044C-E6FD-4D8C-80BF-C9ACF8A0F5C8}" type="slidenum">
              <a:rPr lang="en-US" smtClean="0"/>
              <a:t>‹N°›</a:t>
            </a:fld>
            <a:endParaRPr lang="en-US"/>
          </a:p>
        </p:txBody>
      </p:sp>
    </p:spTree>
    <p:extLst>
      <p:ext uri="{BB962C8B-B14F-4D97-AF65-F5344CB8AC3E}">
        <p14:creationId xmlns:p14="http://schemas.microsoft.com/office/powerpoint/2010/main" val="4069349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F2D3D7-3BC4-45DF-AB2A-31D765805BB1}"/>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BCA08FB3-21F9-499D-92F3-4584B7753C3E}"/>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CE8E9E5E-50E5-41A7-AAE4-5BF6BA23EA76}"/>
              </a:ext>
            </a:extLst>
          </p:cNvPr>
          <p:cNvSpPr>
            <a:spLocks noGrp="1"/>
          </p:cNvSpPr>
          <p:nvPr>
            <p:ph type="dt" sz="half" idx="10"/>
          </p:nvPr>
        </p:nvSpPr>
        <p:spPr/>
        <p:txBody>
          <a:bodyPr/>
          <a:lstStyle/>
          <a:p>
            <a:fld id="{F90DBCB8-8B68-4818-ADA0-E4E5ED533330}" type="datetimeFigureOut">
              <a:rPr lang="en-US" smtClean="0"/>
              <a:t>6/8/2023</a:t>
            </a:fld>
            <a:endParaRPr lang="en-US"/>
          </a:p>
        </p:txBody>
      </p:sp>
      <p:sp>
        <p:nvSpPr>
          <p:cNvPr id="5" name="Espace réservé du pied de page 4">
            <a:extLst>
              <a:ext uri="{FF2B5EF4-FFF2-40B4-BE49-F238E27FC236}">
                <a16:creationId xmlns:a16="http://schemas.microsoft.com/office/drawing/2014/main" id="{5C6F3982-0EBA-4BCD-BA9F-7DE19DC1B6E4}"/>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2769F363-2AFD-4526-9D6D-1A78E78FDABB}"/>
              </a:ext>
            </a:extLst>
          </p:cNvPr>
          <p:cNvSpPr>
            <a:spLocks noGrp="1"/>
          </p:cNvSpPr>
          <p:nvPr>
            <p:ph type="sldNum" sz="quarter" idx="12"/>
          </p:nvPr>
        </p:nvSpPr>
        <p:spPr/>
        <p:txBody>
          <a:bodyPr/>
          <a:lstStyle/>
          <a:p>
            <a:fld id="{F603044C-E6FD-4D8C-80BF-C9ACF8A0F5C8}" type="slidenum">
              <a:rPr lang="en-US" smtClean="0"/>
              <a:t>‹N°›</a:t>
            </a:fld>
            <a:endParaRPr lang="en-US"/>
          </a:p>
        </p:txBody>
      </p:sp>
    </p:spTree>
    <p:extLst>
      <p:ext uri="{BB962C8B-B14F-4D97-AF65-F5344CB8AC3E}">
        <p14:creationId xmlns:p14="http://schemas.microsoft.com/office/powerpoint/2010/main" val="2749589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D99143-F27D-4355-86B1-6B4A93DE96AC}"/>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a:p>
        </p:txBody>
      </p:sp>
      <p:sp>
        <p:nvSpPr>
          <p:cNvPr id="3" name="Espace réservé du texte 2">
            <a:extLst>
              <a:ext uri="{FF2B5EF4-FFF2-40B4-BE49-F238E27FC236}">
                <a16:creationId xmlns:a16="http://schemas.microsoft.com/office/drawing/2014/main" id="{CFEEF63D-D917-4D7C-8715-806845B271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04B12A5F-2204-4449-BB28-0F2DD9690E56}"/>
              </a:ext>
            </a:extLst>
          </p:cNvPr>
          <p:cNvSpPr>
            <a:spLocks noGrp="1"/>
          </p:cNvSpPr>
          <p:nvPr>
            <p:ph type="dt" sz="half" idx="10"/>
          </p:nvPr>
        </p:nvSpPr>
        <p:spPr/>
        <p:txBody>
          <a:bodyPr/>
          <a:lstStyle/>
          <a:p>
            <a:fld id="{F90DBCB8-8B68-4818-ADA0-E4E5ED533330}" type="datetimeFigureOut">
              <a:rPr lang="en-US" smtClean="0"/>
              <a:t>6/8/2023</a:t>
            </a:fld>
            <a:endParaRPr lang="en-US"/>
          </a:p>
        </p:txBody>
      </p:sp>
      <p:sp>
        <p:nvSpPr>
          <p:cNvPr id="5" name="Espace réservé du pied de page 4">
            <a:extLst>
              <a:ext uri="{FF2B5EF4-FFF2-40B4-BE49-F238E27FC236}">
                <a16:creationId xmlns:a16="http://schemas.microsoft.com/office/drawing/2014/main" id="{C192CAA3-FC7A-475B-92F1-6BF717D93B32}"/>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1D5715E6-D035-4D01-B036-112F7AB44590}"/>
              </a:ext>
            </a:extLst>
          </p:cNvPr>
          <p:cNvSpPr>
            <a:spLocks noGrp="1"/>
          </p:cNvSpPr>
          <p:nvPr>
            <p:ph type="sldNum" sz="quarter" idx="12"/>
          </p:nvPr>
        </p:nvSpPr>
        <p:spPr/>
        <p:txBody>
          <a:bodyPr/>
          <a:lstStyle/>
          <a:p>
            <a:fld id="{F603044C-E6FD-4D8C-80BF-C9ACF8A0F5C8}" type="slidenum">
              <a:rPr lang="en-US" smtClean="0"/>
              <a:t>‹N°›</a:t>
            </a:fld>
            <a:endParaRPr lang="en-US"/>
          </a:p>
        </p:txBody>
      </p:sp>
    </p:spTree>
    <p:extLst>
      <p:ext uri="{BB962C8B-B14F-4D97-AF65-F5344CB8AC3E}">
        <p14:creationId xmlns:p14="http://schemas.microsoft.com/office/powerpoint/2010/main" val="3856676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6B6D64-60D2-48D7-B450-C8B7264A1FBF}"/>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0B076977-0E71-4A47-BA3A-3DDC1A9DA8B5}"/>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a:extLst>
              <a:ext uri="{FF2B5EF4-FFF2-40B4-BE49-F238E27FC236}">
                <a16:creationId xmlns:a16="http://schemas.microsoft.com/office/drawing/2014/main" id="{F279CF42-F704-4883-9D94-6DEF005862B2}"/>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4">
            <a:extLst>
              <a:ext uri="{FF2B5EF4-FFF2-40B4-BE49-F238E27FC236}">
                <a16:creationId xmlns:a16="http://schemas.microsoft.com/office/drawing/2014/main" id="{7C0D663C-9551-4808-B874-D80B4BA8AE8D}"/>
              </a:ext>
            </a:extLst>
          </p:cNvPr>
          <p:cNvSpPr>
            <a:spLocks noGrp="1"/>
          </p:cNvSpPr>
          <p:nvPr>
            <p:ph type="dt" sz="half" idx="10"/>
          </p:nvPr>
        </p:nvSpPr>
        <p:spPr/>
        <p:txBody>
          <a:bodyPr/>
          <a:lstStyle/>
          <a:p>
            <a:fld id="{F90DBCB8-8B68-4818-ADA0-E4E5ED533330}" type="datetimeFigureOut">
              <a:rPr lang="en-US" smtClean="0"/>
              <a:t>6/8/2023</a:t>
            </a:fld>
            <a:endParaRPr lang="en-US"/>
          </a:p>
        </p:txBody>
      </p:sp>
      <p:sp>
        <p:nvSpPr>
          <p:cNvPr id="6" name="Espace réservé du pied de page 5">
            <a:extLst>
              <a:ext uri="{FF2B5EF4-FFF2-40B4-BE49-F238E27FC236}">
                <a16:creationId xmlns:a16="http://schemas.microsoft.com/office/drawing/2014/main" id="{4155CD48-C4E4-41D0-BF5D-822F765C8293}"/>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BEEAF979-1178-46CC-95FE-2931D3398505}"/>
              </a:ext>
            </a:extLst>
          </p:cNvPr>
          <p:cNvSpPr>
            <a:spLocks noGrp="1"/>
          </p:cNvSpPr>
          <p:nvPr>
            <p:ph type="sldNum" sz="quarter" idx="12"/>
          </p:nvPr>
        </p:nvSpPr>
        <p:spPr/>
        <p:txBody>
          <a:bodyPr/>
          <a:lstStyle/>
          <a:p>
            <a:fld id="{F603044C-E6FD-4D8C-80BF-C9ACF8A0F5C8}" type="slidenum">
              <a:rPr lang="en-US" smtClean="0"/>
              <a:t>‹N°›</a:t>
            </a:fld>
            <a:endParaRPr lang="en-US"/>
          </a:p>
        </p:txBody>
      </p:sp>
    </p:spTree>
    <p:extLst>
      <p:ext uri="{BB962C8B-B14F-4D97-AF65-F5344CB8AC3E}">
        <p14:creationId xmlns:p14="http://schemas.microsoft.com/office/powerpoint/2010/main" val="1094086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76AD71-65BA-49E7-91BA-0F3DFA509B09}"/>
              </a:ext>
            </a:extLst>
          </p:cNvPr>
          <p:cNvSpPr>
            <a:spLocks noGrp="1"/>
          </p:cNvSpPr>
          <p:nvPr>
            <p:ph type="title"/>
          </p:nvPr>
        </p:nvSpPr>
        <p:spPr>
          <a:xfrm>
            <a:off x="839788" y="365125"/>
            <a:ext cx="10515600" cy="1325563"/>
          </a:xfrm>
        </p:spPr>
        <p:txBody>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88F33BF7-6A97-4B51-9E2B-B7D5C8A120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D04A6B2F-E24D-40EF-8B92-B652FD7BA3C0}"/>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a:extLst>
              <a:ext uri="{FF2B5EF4-FFF2-40B4-BE49-F238E27FC236}">
                <a16:creationId xmlns:a16="http://schemas.microsoft.com/office/drawing/2014/main" id="{22CB7B7C-4091-4711-8C05-EF2922ED51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CAC761D0-CCBC-427C-A576-4911906459F6}"/>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6">
            <a:extLst>
              <a:ext uri="{FF2B5EF4-FFF2-40B4-BE49-F238E27FC236}">
                <a16:creationId xmlns:a16="http://schemas.microsoft.com/office/drawing/2014/main" id="{CA059800-EE1D-48E8-8F82-ECF223952DCC}"/>
              </a:ext>
            </a:extLst>
          </p:cNvPr>
          <p:cNvSpPr>
            <a:spLocks noGrp="1"/>
          </p:cNvSpPr>
          <p:nvPr>
            <p:ph type="dt" sz="half" idx="10"/>
          </p:nvPr>
        </p:nvSpPr>
        <p:spPr/>
        <p:txBody>
          <a:bodyPr/>
          <a:lstStyle/>
          <a:p>
            <a:fld id="{F90DBCB8-8B68-4818-ADA0-E4E5ED533330}" type="datetimeFigureOut">
              <a:rPr lang="en-US" smtClean="0"/>
              <a:t>6/8/2023</a:t>
            </a:fld>
            <a:endParaRPr lang="en-US"/>
          </a:p>
        </p:txBody>
      </p:sp>
      <p:sp>
        <p:nvSpPr>
          <p:cNvPr id="8" name="Espace réservé du pied de page 7">
            <a:extLst>
              <a:ext uri="{FF2B5EF4-FFF2-40B4-BE49-F238E27FC236}">
                <a16:creationId xmlns:a16="http://schemas.microsoft.com/office/drawing/2014/main" id="{9DC4994E-7247-49FD-9305-8A5E6D58A93D}"/>
              </a:ext>
            </a:extLst>
          </p:cNvPr>
          <p:cNvSpPr>
            <a:spLocks noGrp="1"/>
          </p:cNvSpPr>
          <p:nvPr>
            <p:ph type="ftr" sz="quarter" idx="11"/>
          </p:nvPr>
        </p:nvSpPr>
        <p:spPr/>
        <p:txBody>
          <a:bodyPr/>
          <a:lstStyle/>
          <a:p>
            <a:endParaRPr lang="en-US"/>
          </a:p>
        </p:txBody>
      </p:sp>
      <p:sp>
        <p:nvSpPr>
          <p:cNvPr id="9" name="Espace réservé du numéro de diapositive 8">
            <a:extLst>
              <a:ext uri="{FF2B5EF4-FFF2-40B4-BE49-F238E27FC236}">
                <a16:creationId xmlns:a16="http://schemas.microsoft.com/office/drawing/2014/main" id="{3A9C42B6-CA20-4D47-A440-D51AE18E09D4}"/>
              </a:ext>
            </a:extLst>
          </p:cNvPr>
          <p:cNvSpPr>
            <a:spLocks noGrp="1"/>
          </p:cNvSpPr>
          <p:nvPr>
            <p:ph type="sldNum" sz="quarter" idx="12"/>
          </p:nvPr>
        </p:nvSpPr>
        <p:spPr/>
        <p:txBody>
          <a:bodyPr/>
          <a:lstStyle/>
          <a:p>
            <a:fld id="{F603044C-E6FD-4D8C-80BF-C9ACF8A0F5C8}" type="slidenum">
              <a:rPr lang="en-US" smtClean="0"/>
              <a:t>‹N°›</a:t>
            </a:fld>
            <a:endParaRPr lang="en-US"/>
          </a:p>
        </p:txBody>
      </p:sp>
    </p:spTree>
    <p:extLst>
      <p:ext uri="{BB962C8B-B14F-4D97-AF65-F5344CB8AC3E}">
        <p14:creationId xmlns:p14="http://schemas.microsoft.com/office/powerpoint/2010/main" val="249625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679E8C-7FFF-4E07-B776-0EC3D5645E52}"/>
              </a:ext>
            </a:extLst>
          </p:cNvPr>
          <p:cNvSpPr>
            <a:spLocks noGrp="1"/>
          </p:cNvSpPr>
          <p:nvPr>
            <p:ph type="title"/>
          </p:nvPr>
        </p:nvSpPr>
        <p:spPr/>
        <p:txBody>
          <a:bodyPr/>
          <a:lstStyle/>
          <a:p>
            <a:r>
              <a:rPr lang="fr-FR"/>
              <a:t>Modifiez le style du titre</a:t>
            </a:r>
            <a:endParaRPr lang="en-US"/>
          </a:p>
        </p:txBody>
      </p:sp>
      <p:sp>
        <p:nvSpPr>
          <p:cNvPr id="3" name="Espace réservé de la date 2">
            <a:extLst>
              <a:ext uri="{FF2B5EF4-FFF2-40B4-BE49-F238E27FC236}">
                <a16:creationId xmlns:a16="http://schemas.microsoft.com/office/drawing/2014/main" id="{D8666D70-8054-4CDC-8149-9968F92FC2AC}"/>
              </a:ext>
            </a:extLst>
          </p:cNvPr>
          <p:cNvSpPr>
            <a:spLocks noGrp="1"/>
          </p:cNvSpPr>
          <p:nvPr>
            <p:ph type="dt" sz="half" idx="10"/>
          </p:nvPr>
        </p:nvSpPr>
        <p:spPr/>
        <p:txBody>
          <a:bodyPr/>
          <a:lstStyle/>
          <a:p>
            <a:fld id="{F90DBCB8-8B68-4818-ADA0-E4E5ED533330}" type="datetimeFigureOut">
              <a:rPr lang="en-US" smtClean="0"/>
              <a:t>6/8/2023</a:t>
            </a:fld>
            <a:endParaRPr lang="en-US"/>
          </a:p>
        </p:txBody>
      </p:sp>
      <p:sp>
        <p:nvSpPr>
          <p:cNvPr id="4" name="Espace réservé du pied de page 3">
            <a:extLst>
              <a:ext uri="{FF2B5EF4-FFF2-40B4-BE49-F238E27FC236}">
                <a16:creationId xmlns:a16="http://schemas.microsoft.com/office/drawing/2014/main" id="{3CB485E8-F2AF-47C6-826F-264990ABC1E5}"/>
              </a:ext>
            </a:extLst>
          </p:cNvPr>
          <p:cNvSpPr>
            <a:spLocks noGrp="1"/>
          </p:cNvSpPr>
          <p:nvPr>
            <p:ph type="ftr" sz="quarter" idx="11"/>
          </p:nvPr>
        </p:nvSpPr>
        <p:spPr/>
        <p:txBody>
          <a:bodyPr/>
          <a:lstStyle/>
          <a:p>
            <a:endParaRPr lang="en-US"/>
          </a:p>
        </p:txBody>
      </p:sp>
      <p:sp>
        <p:nvSpPr>
          <p:cNvPr id="5" name="Espace réservé du numéro de diapositive 4">
            <a:extLst>
              <a:ext uri="{FF2B5EF4-FFF2-40B4-BE49-F238E27FC236}">
                <a16:creationId xmlns:a16="http://schemas.microsoft.com/office/drawing/2014/main" id="{43EA6658-3F88-459B-96C9-4B5DADDE405C}"/>
              </a:ext>
            </a:extLst>
          </p:cNvPr>
          <p:cNvSpPr>
            <a:spLocks noGrp="1"/>
          </p:cNvSpPr>
          <p:nvPr>
            <p:ph type="sldNum" sz="quarter" idx="12"/>
          </p:nvPr>
        </p:nvSpPr>
        <p:spPr/>
        <p:txBody>
          <a:bodyPr/>
          <a:lstStyle/>
          <a:p>
            <a:fld id="{F603044C-E6FD-4D8C-80BF-C9ACF8A0F5C8}" type="slidenum">
              <a:rPr lang="en-US" smtClean="0"/>
              <a:t>‹N°›</a:t>
            </a:fld>
            <a:endParaRPr lang="en-US"/>
          </a:p>
        </p:txBody>
      </p:sp>
    </p:spTree>
    <p:extLst>
      <p:ext uri="{BB962C8B-B14F-4D97-AF65-F5344CB8AC3E}">
        <p14:creationId xmlns:p14="http://schemas.microsoft.com/office/powerpoint/2010/main" val="1755440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58FA4AE2-6DEE-48B9-AB2F-09A0425DA1D7}"/>
              </a:ext>
            </a:extLst>
          </p:cNvPr>
          <p:cNvSpPr>
            <a:spLocks noGrp="1"/>
          </p:cNvSpPr>
          <p:nvPr>
            <p:ph type="dt" sz="half" idx="10"/>
          </p:nvPr>
        </p:nvSpPr>
        <p:spPr/>
        <p:txBody>
          <a:bodyPr/>
          <a:lstStyle/>
          <a:p>
            <a:fld id="{F90DBCB8-8B68-4818-ADA0-E4E5ED533330}" type="datetimeFigureOut">
              <a:rPr lang="en-US" smtClean="0"/>
              <a:t>6/8/2023</a:t>
            </a:fld>
            <a:endParaRPr lang="en-US"/>
          </a:p>
        </p:txBody>
      </p:sp>
      <p:sp>
        <p:nvSpPr>
          <p:cNvPr id="3" name="Espace réservé du pied de page 2">
            <a:extLst>
              <a:ext uri="{FF2B5EF4-FFF2-40B4-BE49-F238E27FC236}">
                <a16:creationId xmlns:a16="http://schemas.microsoft.com/office/drawing/2014/main" id="{66B2F757-6B38-4D74-9A5E-229E10833161}"/>
              </a:ext>
            </a:extLst>
          </p:cNvPr>
          <p:cNvSpPr>
            <a:spLocks noGrp="1"/>
          </p:cNvSpPr>
          <p:nvPr>
            <p:ph type="ftr" sz="quarter" idx="11"/>
          </p:nvPr>
        </p:nvSpPr>
        <p:spPr/>
        <p:txBody>
          <a:bodyPr/>
          <a:lstStyle/>
          <a:p>
            <a:endParaRPr lang="en-US"/>
          </a:p>
        </p:txBody>
      </p:sp>
      <p:sp>
        <p:nvSpPr>
          <p:cNvPr id="4" name="Espace réservé du numéro de diapositive 3">
            <a:extLst>
              <a:ext uri="{FF2B5EF4-FFF2-40B4-BE49-F238E27FC236}">
                <a16:creationId xmlns:a16="http://schemas.microsoft.com/office/drawing/2014/main" id="{34175A1D-4FCA-48C7-93FB-0E93B1AFA77F}"/>
              </a:ext>
            </a:extLst>
          </p:cNvPr>
          <p:cNvSpPr>
            <a:spLocks noGrp="1"/>
          </p:cNvSpPr>
          <p:nvPr>
            <p:ph type="sldNum" sz="quarter" idx="12"/>
          </p:nvPr>
        </p:nvSpPr>
        <p:spPr/>
        <p:txBody>
          <a:bodyPr/>
          <a:lstStyle/>
          <a:p>
            <a:fld id="{F603044C-E6FD-4D8C-80BF-C9ACF8A0F5C8}" type="slidenum">
              <a:rPr lang="en-US" smtClean="0"/>
              <a:t>‹N°›</a:t>
            </a:fld>
            <a:endParaRPr lang="en-US"/>
          </a:p>
        </p:txBody>
      </p:sp>
    </p:spTree>
    <p:extLst>
      <p:ext uri="{BB962C8B-B14F-4D97-AF65-F5344CB8AC3E}">
        <p14:creationId xmlns:p14="http://schemas.microsoft.com/office/powerpoint/2010/main" val="3370160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5D54DF-CCC8-4347-9C75-9FF10C77964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du contenu 2">
            <a:extLst>
              <a:ext uri="{FF2B5EF4-FFF2-40B4-BE49-F238E27FC236}">
                <a16:creationId xmlns:a16="http://schemas.microsoft.com/office/drawing/2014/main" id="{9D921199-F816-4B23-8DF2-BED8AEE4C3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a:extLst>
              <a:ext uri="{FF2B5EF4-FFF2-40B4-BE49-F238E27FC236}">
                <a16:creationId xmlns:a16="http://schemas.microsoft.com/office/drawing/2014/main" id="{CEEA4E81-3CD9-4AAD-A070-1EF4DFDDCE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A0297651-4047-4639-A677-98A97969D931}"/>
              </a:ext>
            </a:extLst>
          </p:cNvPr>
          <p:cNvSpPr>
            <a:spLocks noGrp="1"/>
          </p:cNvSpPr>
          <p:nvPr>
            <p:ph type="dt" sz="half" idx="10"/>
          </p:nvPr>
        </p:nvSpPr>
        <p:spPr/>
        <p:txBody>
          <a:bodyPr/>
          <a:lstStyle/>
          <a:p>
            <a:fld id="{F90DBCB8-8B68-4818-ADA0-E4E5ED533330}" type="datetimeFigureOut">
              <a:rPr lang="en-US" smtClean="0"/>
              <a:t>6/8/2023</a:t>
            </a:fld>
            <a:endParaRPr lang="en-US"/>
          </a:p>
        </p:txBody>
      </p:sp>
      <p:sp>
        <p:nvSpPr>
          <p:cNvPr id="6" name="Espace réservé du pied de page 5">
            <a:extLst>
              <a:ext uri="{FF2B5EF4-FFF2-40B4-BE49-F238E27FC236}">
                <a16:creationId xmlns:a16="http://schemas.microsoft.com/office/drawing/2014/main" id="{07C845C8-F08D-4DFB-A3A2-8B119CFB6F01}"/>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FAFFAFC8-3709-4703-9CF0-40F9C0F1FA58}"/>
              </a:ext>
            </a:extLst>
          </p:cNvPr>
          <p:cNvSpPr>
            <a:spLocks noGrp="1"/>
          </p:cNvSpPr>
          <p:nvPr>
            <p:ph type="sldNum" sz="quarter" idx="12"/>
          </p:nvPr>
        </p:nvSpPr>
        <p:spPr/>
        <p:txBody>
          <a:bodyPr/>
          <a:lstStyle/>
          <a:p>
            <a:fld id="{F603044C-E6FD-4D8C-80BF-C9ACF8A0F5C8}" type="slidenum">
              <a:rPr lang="en-US" smtClean="0"/>
              <a:t>‹N°›</a:t>
            </a:fld>
            <a:endParaRPr lang="en-US"/>
          </a:p>
        </p:txBody>
      </p:sp>
    </p:spTree>
    <p:extLst>
      <p:ext uri="{BB962C8B-B14F-4D97-AF65-F5344CB8AC3E}">
        <p14:creationId xmlns:p14="http://schemas.microsoft.com/office/powerpoint/2010/main" val="2998072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4D9035-B2EE-4282-A0FE-6BE1C6224E7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pour une image  2">
            <a:extLst>
              <a:ext uri="{FF2B5EF4-FFF2-40B4-BE49-F238E27FC236}">
                <a16:creationId xmlns:a16="http://schemas.microsoft.com/office/drawing/2014/main" id="{BB92A2B5-0748-490E-A465-BA2EF75357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a:extLst>
              <a:ext uri="{FF2B5EF4-FFF2-40B4-BE49-F238E27FC236}">
                <a16:creationId xmlns:a16="http://schemas.microsoft.com/office/drawing/2014/main" id="{872F24FE-46BD-4664-89FF-D34F8895D3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B0098CC0-6C2C-4E57-A7F4-2D0ACE087C01}"/>
              </a:ext>
            </a:extLst>
          </p:cNvPr>
          <p:cNvSpPr>
            <a:spLocks noGrp="1"/>
          </p:cNvSpPr>
          <p:nvPr>
            <p:ph type="dt" sz="half" idx="10"/>
          </p:nvPr>
        </p:nvSpPr>
        <p:spPr/>
        <p:txBody>
          <a:bodyPr/>
          <a:lstStyle/>
          <a:p>
            <a:fld id="{F90DBCB8-8B68-4818-ADA0-E4E5ED533330}" type="datetimeFigureOut">
              <a:rPr lang="en-US" smtClean="0"/>
              <a:t>6/8/2023</a:t>
            </a:fld>
            <a:endParaRPr lang="en-US"/>
          </a:p>
        </p:txBody>
      </p:sp>
      <p:sp>
        <p:nvSpPr>
          <p:cNvPr id="6" name="Espace réservé du pied de page 5">
            <a:extLst>
              <a:ext uri="{FF2B5EF4-FFF2-40B4-BE49-F238E27FC236}">
                <a16:creationId xmlns:a16="http://schemas.microsoft.com/office/drawing/2014/main" id="{240C2F68-ECAD-4349-981F-808AC6DF41ED}"/>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EA936F62-3707-473C-AB49-0C3FB885BD7E}"/>
              </a:ext>
            </a:extLst>
          </p:cNvPr>
          <p:cNvSpPr>
            <a:spLocks noGrp="1"/>
          </p:cNvSpPr>
          <p:nvPr>
            <p:ph type="sldNum" sz="quarter" idx="12"/>
          </p:nvPr>
        </p:nvSpPr>
        <p:spPr/>
        <p:txBody>
          <a:bodyPr/>
          <a:lstStyle/>
          <a:p>
            <a:fld id="{F603044C-E6FD-4D8C-80BF-C9ACF8A0F5C8}" type="slidenum">
              <a:rPr lang="en-US" smtClean="0"/>
              <a:t>‹N°›</a:t>
            </a:fld>
            <a:endParaRPr lang="en-US"/>
          </a:p>
        </p:txBody>
      </p:sp>
    </p:spTree>
    <p:extLst>
      <p:ext uri="{BB962C8B-B14F-4D97-AF65-F5344CB8AC3E}">
        <p14:creationId xmlns:p14="http://schemas.microsoft.com/office/powerpoint/2010/main" val="813239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F8E0384-9B70-4309-96D7-7F9477F02D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0240D67F-03EC-48CB-9856-417D0C4A6A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004DB523-734A-4F08-89E3-AED5835BD8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0DBCB8-8B68-4818-ADA0-E4E5ED533330}" type="datetimeFigureOut">
              <a:rPr lang="en-US" smtClean="0"/>
              <a:t>6/8/2023</a:t>
            </a:fld>
            <a:endParaRPr lang="en-US"/>
          </a:p>
        </p:txBody>
      </p:sp>
      <p:sp>
        <p:nvSpPr>
          <p:cNvPr id="5" name="Espace réservé du pied de page 4">
            <a:extLst>
              <a:ext uri="{FF2B5EF4-FFF2-40B4-BE49-F238E27FC236}">
                <a16:creationId xmlns:a16="http://schemas.microsoft.com/office/drawing/2014/main" id="{F63206EE-D7AE-44F5-813E-CE7DFFED2D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a:extLst>
              <a:ext uri="{FF2B5EF4-FFF2-40B4-BE49-F238E27FC236}">
                <a16:creationId xmlns:a16="http://schemas.microsoft.com/office/drawing/2014/main" id="{387EB1AD-EC5B-43C9-A90D-9EE5F382C9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03044C-E6FD-4D8C-80BF-C9ACF8A0F5C8}" type="slidenum">
              <a:rPr lang="en-US" smtClean="0"/>
              <a:t>‹N°›</a:t>
            </a:fld>
            <a:endParaRPr lang="en-US"/>
          </a:p>
        </p:txBody>
      </p:sp>
    </p:spTree>
    <p:extLst>
      <p:ext uri="{BB962C8B-B14F-4D97-AF65-F5344CB8AC3E}">
        <p14:creationId xmlns:p14="http://schemas.microsoft.com/office/powerpoint/2010/main" val="3753622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pubmed.ncbi.nlm.nih.gov/?sort=date&amp;size=50&amp;term=Grati+H&amp;cauthor_id=30686310" TargetMode="External"/><Relationship Id="rId13" Type="http://schemas.openxmlformats.org/officeDocument/2006/relationships/hyperlink" Target="https://pubmed.ncbi.nlm.nih.gov/?sort=date&amp;size=50&amp;term=Jaubert+J&amp;cauthor_id=30686310" TargetMode="External"/><Relationship Id="rId18" Type="http://schemas.openxmlformats.org/officeDocument/2006/relationships/hyperlink" Target="https://pubmed.ncbi.nlm.nih.gov/?sort=date&amp;size=50&amp;term=Mounier+R&amp;cauthor_id=30686310" TargetMode="External"/><Relationship Id="rId26" Type="http://schemas.openxmlformats.org/officeDocument/2006/relationships/hyperlink" Target="https://pubmed.ncbi.nlm.nih.gov/30686310/#full-view-affiliation-4" TargetMode="External"/><Relationship Id="rId3" Type="http://schemas.openxmlformats.org/officeDocument/2006/relationships/hyperlink" Target="https://pubmed.ncbi.nlm.nih.gov/30686310/#full-view-affiliation-1" TargetMode="External"/><Relationship Id="rId21" Type="http://schemas.openxmlformats.org/officeDocument/2006/relationships/hyperlink" Target="https://pubmed.ncbi.nlm.nih.gov/?sort=date&amp;size=50&amp;term=Bloc+S&amp;cauthor_id=30686310" TargetMode="External"/><Relationship Id="rId7" Type="http://schemas.openxmlformats.org/officeDocument/2006/relationships/hyperlink" Target="https://pubmed.ncbi.nlm.nih.gov/30686310/#full-view-affiliation-2" TargetMode="External"/><Relationship Id="rId12" Type="http://schemas.openxmlformats.org/officeDocument/2006/relationships/hyperlink" Target="https://pubmed.ncbi.nlm.nih.gov/?sort=date&amp;size=50&amp;term=Abbay+K&amp;cauthor_id=30686310" TargetMode="External"/><Relationship Id="rId17" Type="http://schemas.openxmlformats.org/officeDocument/2006/relationships/hyperlink" Target="https://pubmed.ncbi.nlm.nih.gov/?sort=date&amp;size=50&amp;term=Slavov+V&amp;cauthor_id=30686310" TargetMode="External"/><Relationship Id="rId25" Type="http://schemas.openxmlformats.org/officeDocument/2006/relationships/hyperlink" Target="https://pubmed.ncbi.nlm.nih.gov/?sort=date&amp;size=50&amp;term=Dhonneur+G&amp;cauthor_id=30686310" TargetMode="External"/><Relationship Id="rId2" Type="http://schemas.openxmlformats.org/officeDocument/2006/relationships/hyperlink" Target="https://pubmed.ncbi.nlm.nih.gov/?sort=date&amp;size=50&amp;term=Cook+F&amp;cauthor_id=30686310" TargetMode="External"/><Relationship Id="rId16" Type="http://schemas.openxmlformats.org/officeDocument/2006/relationships/hyperlink" Target="https://pubmed.ncbi.nlm.nih.gov/?sort=date&amp;size=50&amp;term=Ait-Mamar+B&amp;cauthor_id=30686310" TargetMode="External"/><Relationship Id="rId20" Type="http://schemas.openxmlformats.org/officeDocument/2006/relationships/hyperlink" Target="https://pubmed.ncbi.nlm.nih.gov/30686310/#full-view-affiliation-3" TargetMode="External"/><Relationship Id="rId1" Type="http://schemas.openxmlformats.org/officeDocument/2006/relationships/slideLayout" Target="../slideLayouts/slideLayout2.xml"/><Relationship Id="rId6" Type="http://schemas.openxmlformats.org/officeDocument/2006/relationships/hyperlink" Target="https://pubmed.ncbi.nlm.nih.gov/?sort=date&amp;size=50&amp;term=Imbert+N&amp;cauthor_id=30686310" TargetMode="External"/><Relationship Id="rId11" Type="http://schemas.openxmlformats.org/officeDocument/2006/relationships/hyperlink" Target="https://pubmed.ncbi.nlm.nih.gov/?sort=date&amp;size=50&amp;term=Sa%C3%AFdi+NE&amp;cauthor_id=30686310" TargetMode="External"/><Relationship Id="rId24" Type="http://schemas.openxmlformats.org/officeDocument/2006/relationships/hyperlink" Target="https://pubmed.ncbi.nlm.nih.gov/?sort=date&amp;size=50&amp;term=Haouache+H&amp;cauthor_id=30686310" TargetMode="External"/><Relationship Id="rId5" Type="http://schemas.openxmlformats.org/officeDocument/2006/relationships/hyperlink" Target="https://pubmed.ncbi.nlm.nih.gov/?sort=date&amp;size=50&amp;term=Martin+M&amp;cauthor_id=30686310" TargetMode="External"/><Relationship Id="rId15" Type="http://schemas.openxmlformats.org/officeDocument/2006/relationships/hyperlink" Target="https://pubmed.ncbi.nlm.nih.gov/?sort=date&amp;size=50&amp;term=Bensaid+S&amp;cauthor_id=30686310" TargetMode="External"/><Relationship Id="rId23" Type="http://schemas.openxmlformats.org/officeDocument/2006/relationships/hyperlink" Target="https://pubmed.ncbi.nlm.nih.gov/?sort=date&amp;size=50&amp;term=Abdelhafidh+K&amp;cauthor_id=30686310" TargetMode="External"/><Relationship Id="rId10" Type="http://schemas.openxmlformats.org/officeDocument/2006/relationships/hyperlink" Target="https://pubmed.ncbi.nlm.nih.gov/?sort=date&amp;size=50&amp;term=Cherait+C&amp;cauthor_id=30686310" TargetMode="External"/><Relationship Id="rId19" Type="http://schemas.openxmlformats.org/officeDocument/2006/relationships/hyperlink" Target="https://pubmed.ncbi.nlm.nih.gov/?sort=date&amp;size=50&amp;term=Goater+P&amp;cauthor_id=30686310" TargetMode="External"/><Relationship Id="rId4" Type="http://schemas.openxmlformats.org/officeDocument/2006/relationships/hyperlink" Target="https://pubmed.ncbi.nlm.nih.gov/?sort=date&amp;size=50&amp;term=Lobo+D&amp;cauthor_id=30686310" TargetMode="External"/><Relationship Id="rId9" Type="http://schemas.openxmlformats.org/officeDocument/2006/relationships/hyperlink" Target="https://pubmed.ncbi.nlm.nih.gov/?sort=date&amp;size=50&amp;term=Daami+N&amp;cauthor_id=30686310" TargetMode="External"/><Relationship Id="rId14" Type="http://schemas.openxmlformats.org/officeDocument/2006/relationships/hyperlink" Target="https://pubmed.ncbi.nlm.nih.gov/?sort=date&amp;size=50&amp;term=Younsi+K&amp;cauthor_id=30686310" TargetMode="External"/><Relationship Id="rId22" Type="http://schemas.openxmlformats.org/officeDocument/2006/relationships/hyperlink" Target="https://pubmed.ncbi.nlm.nih.gov/?sort=date&amp;size=50&amp;term=Catineau+J&amp;cauthor_id=30686310" TargetMode="External"/><Relationship Id="rId27"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pubmed.ncbi.nlm.nih.gov/?sort=date&amp;size=50&amp;term=Dru+M&amp;cauthor_id=21169803" TargetMode="External"/><Relationship Id="rId3" Type="http://schemas.openxmlformats.org/officeDocument/2006/relationships/hyperlink" Target="https://pubmed.ncbi.nlm.nih.gov/21169803/#full-view-affiliation-1" TargetMode="External"/><Relationship Id="rId7" Type="http://schemas.openxmlformats.org/officeDocument/2006/relationships/hyperlink" Target="https://pubmed.ncbi.nlm.nih.gov/?sort=date&amp;size=50&amp;term=Leroux+B&amp;cauthor_id=21169803" TargetMode="External"/><Relationship Id="rId2" Type="http://schemas.openxmlformats.org/officeDocument/2006/relationships/hyperlink" Target="https://pubmed.ncbi.nlm.nih.gov/?sort=date&amp;size=50&amp;term=Combes+X&amp;cauthor_id=21169803" TargetMode="External"/><Relationship Id="rId1" Type="http://schemas.openxmlformats.org/officeDocument/2006/relationships/slideLayout" Target="../slideLayouts/slideLayout2.xml"/><Relationship Id="rId6" Type="http://schemas.openxmlformats.org/officeDocument/2006/relationships/hyperlink" Target="https://pubmed.ncbi.nlm.nih.gov/?sort=date&amp;size=50&amp;term=Merle+JC&amp;cauthor_id=21169803" TargetMode="External"/><Relationship Id="rId5" Type="http://schemas.openxmlformats.org/officeDocument/2006/relationships/hyperlink" Target="https://pubmed.ncbi.nlm.nih.gov/?sort=date&amp;size=50&amp;term=Margenet+A&amp;cauthor_id=21169803" TargetMode="External"/><Relationship Id="rId10" Type="http://schemas.openxmlformats.org/officeDocument/2006/relationships/hyperlink" Target="https://pubmed.ncbi.nlm.nih.gov/?sort=date&amp;size=50&amp;term=Dhonneur+G&amp;cauthor_id=21169803" TargetMode="External"/><Relationship Id="rId4" Type="http://schemas.openxmlformats.org/officeDocument/2006/relationships/hyperlink" Target="https://pubmed.ncbi.nlm.nih.gov/?sort=date&amp;size=50&amp;term=Jabre+P&amp;cauthor_id=21169803" TargetMode="External"/><Relationship Id="rId9" Type="http://schemas.openxmlformats.org/officeDocument/2006/relationships/hyperlink" Target="https://pubmed.ncbi.nlm.nih.gov/?sort=date&amp;size=50&amp;term=Lecarpentier+E&amp;cauthor_id=21169803"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s://pubmed.ncbi.nlm.nih.gov/?sort=date&amp;size=50&amp;term=Dinca+A&amp;cauthor_id=21150572" TargetMode="External"/><Relationship Id="rId3" Type="http://schemas.openxmlformats.org/officeDocument/2006/relationships/hyperlink" Target="https://pubmed.ncbi.nlm.nih.gov/21150572/#full-view-affiliation-1" TargetMode="External"/><Relationship Id="rId7" Type="http://schemas.openxmlformats.org/officeDocument/2006/relationships/hyperlink" Target="https://pubmed.ncbi.nlm.nih.gov/?sort=date&amp;size=50&amp;term=Rezzoug+A&amp;cauthor_id=21150572" TargetMode="External"/><Relationship Id="rId2" Type="http://schemas.openxmlformats.org/officeDocument/2006/relationships/hyperlink" Target="https://pubmed.ncbi.nlm.nih.gov/?sort=date&amp;size=50&amp;term=Amathieu+R&amp;cauthor_id=21150572" TargetMode="External"/><Relationship Id="rId1" Type="http://schemas.openxmlformats.org/officeDocument/2006/relationships/slideLayout" Target="../slideLayouts/slideLayout2.xml"/><Relationship Id="rId6" Type="http://schemas.openxmlformats.org/officeDocument/2006/relationships/hyperlink" Target="https://pubmed.ncbi.nlm.nih.gov/?sort=date&amp;size=50&amp;term=Housseini+LE&amp;cauthor_id=21150572" TargetMode="External"/><Relationship Id="rId11" Type="http://schemas.openxmlformats.org/officeDocument/2006/relationships/hyperlink" Target="https://pubmed.ncbi.nlm.nih.gov/?sort=date&amp;size=50&amp;term=Dhonneur+G&amp;cauthor_id=21150572" TargetMode="External"/><Relationship Id="rId5" Type="http://schemas.openxmlformats.org/officeDocument/2006/relationships/hyperlink" Target="https://pubmed.ncbi.nlm.nih.gov/?sort=date&amp;size=50&amp;term=Abdi+W&amp;cauthor_id=21150572" TargetMode="External"/><Relationship Id="rId10" Type="http://schemas.openxmlformats.org/officeDocument/2006/relationships/hyperlink" Target="https://pubmed.ncbi.nlm.nih.gov/?sort=date&amp;size=50&amp;term=Bloc+S&amp;cauthor_id=21150572" TargetMode="External"/><Relationship Id="rId4" Type="http://schemas.openxmlformats.org/officeDocument/2006/relationships/hyperlink" Target="https://pubmed.ncbi.nlm.nih.gov/?sort=date&amp;size=50&amp;term=Combes+X&amp;cauthor_id=21150572" TargetMode="External"/><Relationship Id="rId9" Type="http://schemas.openxmlformats.org/officeDocument/2006/relationships/hyperlink" Target="https://pubmed.ncbi.nlm.nih.gov/?sort=date&amp;size=50&amp;term=Slavov+V&amp;cauthor_id=21150572" TargetMode="External"/></Relationships>
</file>

<file path=ppt/slides/_rels/slide22.xml.rels><?xml version="1.0" encoding="UTF-8" standalone="yes"?>
<Relationships xmlns="http://schemas.openxmlformats.org/package/2006/relationships"><Relationship Id="rId8" Type="http://schemas.openxmlformats.org/officeDocument/2006/relationships/hyperlink" Target="https://pubmed.ncbi.nlm.nih.gov/?sort=date&amp;size=50&amp;term=Margenet+A&amp;cauthor_id=16807397" TargetMode="External"/><Relationship Id="rId3" Type="http://schemas.openxmlformats.org/officeDocument/2006/relationships/hyperlink" Target="https://pubmed.ncbi.nlm.nih.gov/16807397/#full-view-affiliation-1" TargetMode="External"/><Relationship Id="rId7" Type="http://schemas.openxmlformats.org/officeDocument/2006/relationships/hyperlink" Target="https://pubmed.ncbi.nlm.nih.gov/?sort=date&amp;size=50&amp;term=Bastuji-Garin+S&amp;cauthor_id=16807397" TargetMode="External"/><Relationship Id="rId2" Type="http://schemas.openxmlformats.org/officeDocument/2006/relationships/hyperlink" Target="https://pubmed.ncbi.nlm.nih.gov/?sort=date&amp;size=50&amp;term=Combes+X&amp;cauthor_id=16807397" TargetMode="External"/><Relationship Id="rId1" Type="http://schemas.openxmlformats.org/officeDocument/2006/relationships/slideLayout" Target="../slideLayouts/slideLayout2.xml"/><Relationship Id="rId6" Type="http://schemas.openxmlformats.org/officeDocument/2006/relationships/hyperlink" Target="https://pubmed.ncbi.nlm.nih.gov/?sort=date&amp;size=50&amp;term=Leroux+B&amp;cauthor_id=16807397" TargetMode="External"/><Relationship Id="rId5" Type="http://schemas.openxmlformats.org/officeDocument/2006/relationships/hyperlink" Target="https://pubmed.ncbi.nlm.nih.gov/?sort=date&amp;size=50&amp;term=Jbeili+C&amp;cauthor_id=16807397" TargetMode="External"/><Relationship Id="rId10" Type="http://schemas.openxmlformats.org/officeDocument/2006/relationships/hyperlink" Target="https://pubmed.ncbi.nlm.nih.gov/?sort=date&amp;size=50&amp;term=Dhonneur+G&amp;cauthor_id=16807397" TargetMode="External"/><Relationship Id="rId4" Type="http://schemas.openxmlformats.org/officeDocument/2006/relationships/hyperlink" Target="https://pubmed.ncbi.nlm.nih.gov/?sort=date&amp;size=50&amp;term=Jabre+P&amp;cauthor_id=16807397" TargetMode="External"/><Relationship Id="rId9" Type="http://schemas.openxmlformats.org/officeDocument/2006/relationships/hyperlink" Target="https://pubmed.ncbi.nlm.nih.gov/?sort=date&amp;size=50&amp;term=Adnet+F&amp;cauthor_id=16807397" TargetMode="External"/></Relationships>
</file>

<file path=ppt/slides/_rels/slide23.xml.rels><?xml version="1.0" encoding="UTF-8" standalone="yes"?>
<Relationships xmlns="http://schemas.openxmlformats.org/package/2006/relationships"><Relationship Id="rId8" Type="http://schemas.openxmlformats.org/officeDocument/2006/relationships/hyperlink" Target="https://pubmed.ncbi.nlm.nih.gov/?sort=date&amp;size=50&amp;term=Sauvat+S&amp;cauthor_id=15114211" TargetMode="External"/><Relationship Id="rId3" Type="http://schemas.openxmlformats.org/officeDocument/2006/relationships/hyperlink" Target="https://pubmed.ncbi.nlm.nih.gov/15114211/#full-view-affiliation-1" TargetMode="External"/><Relationship Id="rId7" Type="http://schemas.openxmlformats.org/officeDocument/2006/relationships/hyperlink" Target="https://pubmed.ncbi.nlm.nih.gov/?sort=date&amp;size=50&amp;term=Motamed+C&amp;cauthor_id=15114211" TargetMode="External"/><Relationship Id="rId2" Type="http://schemas.openxmlformats.org/officeDocument/2006/relationships/hyperlink" Target="https://pubmed.ncbi.nlm.nih.gov/?sort=date&amp;size=50&amp;term=Combes+X&amp;cauthor_id=15114211" TargetMode="External"/><Relationship Id="rId1" Type="http://schemas.openxmlformats.org/officeDocument/2006/relationships/slideLayout" Target="../slideLayouts/slideLayout2.xml"/><Relationship Id="rId6" Type="http://schemas.openxmlformats.org/officeDocument/2006/relationships/hyperlink" Target="https://pubmed.ncbi.nlm.nih.gov/?sort=date&amp;size=50&amp;term=Dumerat+M&amp;cauthor_id=15114211" TargetMode="External"/><Relationship Id="rId5" Type="http://schemas.openxmlformats.org/officeDocument/2006/relationships/hyperlink" Target="https://pubmed.ncbi.nlm.nih.gov/?sort=date&amp;size=50&amp;term=Suen+P&amp;cauthor_id=15114211" TargetMode="External"/><Relationship Id="rId10" Type="http://schemas.openxmlformats.org/officeDocument/2006/relationships/hyperlink" Target="https://pubmed.ncbi.nlm.nih.gov/?sort=date&amp;size=50&amp;term=Dhonneur+G&amp;cauthor_id=15114211" TargetMode="External"/><Relationship Id="rId4" Type="http://schemas.openxmlformats.org/officeDocument/2006/relationships/hyperlink" Target="https://pubmed.ncbi.nlm.nih.gov/?sort=date&amp;size=50&amp;term=Le+Roux+B&amp;cauthor_id=15114211" TargetMode="External"/><Relationship Id="rId9" Type="http://schemas.openxmlformats.org/officeDocument/2006/relationships/hyperlink" Target="https://pubmed.ncbi.nlm.nih.gov/?sort=date&amp;size=50&amp;term=Duvaldestin+P&amp;cauthor_id=15114211"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A8BA807-2E1F-4456-984B-6447AD7C192E}"/>
              </a:ext>
            </a:extLst>
          </p:cNvPr>
          <p:cNvSpPr/>
          <p:nvPr/>
        </p:nvSpPr>
        <p:spPr>
          <a:xfrm>
            <a:off x="834636" y="1165499"/>
            <a:ext cx="9824224" cy="3818033"/>
          </a:xfrm>
          <a:prstGeom prst="rect">
            <a:avLst/>
          </a:prstGeom>
        </p:spPr>
        <p:txBody>
          <a:bodyPr wrap="square">
            <a:spAutoFit/>
          </a:bodyPr>
          <a:lstStyle/>
          <a:p>
            <a:pPr algn="ctr">
              <a:lnSpc>
                <a:spcPct val="107000"/>
              </a:lnSpc>
              <a:spcAft>
                <a:spcPts val="800"/>
              </a:spcAft>
            </a:pPr>
            <a:r>
              <a:rPr lang="fr-FR" b="1" dirty="0">
                <a:effectLst/>
                <a:latin typeface="Calibri" panose="020F0502020204030204" pitchFamily="34" charset="0"/>
                <a:ea typeface="Calibri" panose="020F0502020204030204" pitchFamily="34" charset="0"/>
                <a:cs typeface="Arial" panose="020B0604020202020204" pitchFamily="34" charset="0"/>
              </a:rPr>
              <a:t>Travaux Collaboratifs : Centre Hospitalier de Bastia &amp; Université de Corte (2023)</a:t>
            </a:r>
            <a:endParaRPr lang="en-US" dirty="0">
              <a:effectLst/>
              <a:latin typeface="Calibri" panose="020F0502020204030204" pitchFamily="34" charset="0"/>
              <a:ea typeface="Calibri" panose="020F0502020204030204" pitchFamily="34" charset="0"/>
              <a:cs typeface="Arial" panose="020B0604020202020204" pitchFamily="34" charset="0"/>
            </a:endParaRPr>
          </a:p>
          <a:p>
            <a:pPr algn="ctr">
              <a:lnSpc>
                <a:spcPct val="107000"/>
              </a:lnSpc>
              <a:spcAft>
                <a:spcPts val="800"/>
              </a:spcAft>
            </a:pPr>
            <a:r>
              <a:rPr lang="fr-FR" sz="2400" b="1" dirty="0">
                <a:effectLst/>
                <a:latin typeface="Calibri" panose="020F0502020204030204" pitchFamily="34" charset="0"/>
                <a:ea typeface="Calibri" panose="020F0502020204030204" pitchFamily="34" charset="0"/>
                <a:cs typeface="Arial" panose="020B0604020202020204" pitchFamily="34" charset="0"/>
              </a:rPr>
              <a:t> </a:t>
            </a:r>
            <a:endParaRPr lang="en-US" sz="1050" dirty="0">
              <a:effectLst/>
              <a:latin typeface="Calibri" panose="020F0502020204030204" pitchFamily="34" charset="0"/>
              <a:ea typeface="Calibri" panose="020F0502020204030204" pitchFamily="34" charset="0"/>
              <a:cs typeface="Arial" panose="020B0604020202020204" pitchFamily="34" charset="0"/>
            </a:endParaRPr>
          </a:p>
          <a:p>
            <a:pPr algn="ctr">
              <a:lnSpc>
                <a:spcPct val="107000"/>
              </a:lnSpc>
              <a:spcAft>
                <a:spcPts val="800"/>
              </a:spcAft>
            </a:pPr>
            <a:r>
              <a:rPr lang="fr-FR" sz="3200" b="1" dirty="0">
                <a:effectLst/>
                <a:latin typeface="Calibri" panose="020F0502020204030204" pitchFamily="34" charset="0"/>
                <a:ea typeface="Calibri" panose="020F0502020204030204" pitchFamily="34" charset="0"/>
                <a:cs typeface="Arial" panose="020B0604020202020204" pitchFamily="34" charset="0"/>
              </a:rPr>
              <a:t>Analyse </a:t>
            </a:r>
            <a:r>
              <a:rPr lang="fr-FR" sz="3200" b="1" dirty="0" err="1">
                <a:effectLst/>
                <a:latin typeface="Calibri" panose="020F0502020204030204" pitchFamily="34" charset="0"/>
                <a:ea typeface="Calibri" panose="020F0502020204030204" pitchFamily="34" charset="0"/>
                <a:cs typeface="Arial" panose="020B0604020202020204" pitchFamily="34" charset="0"/>
              </a:rPr>
              <a:t>MORPHométrique</a:t>
            </a:r>
            <a:r>
              <a:rPr lang="fr-FR" sz="3200" b="1" dirty="0">
                <a:effectLst/>
                <a:latin typeface="Calibri" panose="020F0502020204030204" pitchFamily="34" charset="0"/>
                <a:ea typeface="Calibri" panose="020F0502020204030204" pitchFamily="34" charset="0"/>
                <a:cs typeface="Arial" panose="020B0604020202020204" pitchFamily="34" charset="0"/>
              </a:rPr>
              <a:t> </a:t>
            </a:r>
            <a:r>
              <a:rPr lang="fr-FR" sz="3200" b="1" dirty="0" err="1">
                <a:effectLst/>
                <a:latin typeface="Calibri" panose="020F0502020204030204" pitchFamily="34" charset="0"/>
                <a:ea typeface="Calibri" panose="020F0502020204030204" pitchFamily="34" charset="0"/>
                <a:cs typeface="Arial" panose="020B0604020202020204" pitchFamily="34" charset="0"/>
              </a:rPr>
              <a:t>aUtomatiSée</a:t>
            </a:r>
            <a:r>
              <a:rPr lang="fr-FR" sz="3200" b="1" dirty="0">
                <a:effectLst/>
                <a:latin typeface="Calibri" panose="020F0502020204030204" pitchFamily="34" charset="0"/>
                <a:ea typeface="Calibri" panose="020F0502020204030204" pitchFamily="34" charset="0"/>
                <a:cs typeface="Arial" panose="020B0604020202020204" pitchFamily="34" charset="0"/>
              </a:rPr>
              <a:t> de la Difficulté d’Intubation Trachéale (IOT)</a:t>
            </a:r>
            <a:endParaRPr lang="en-US" sz="3200" dirty="0">
              <a:effectLst/>
              <a:latin typeface="Calibri" panose="020F0502020204030204" pitchFamily="34" charset="0"/>
              <a:ea typeface="Calibri" panose="020F0502020204030204" pitchFamily="34" charset="0"/>
              <a:cs typeface="Arial" panose="020B0604020202020204" pitchFamily="34" charset="0"/>
            </a:endParaRPr>
          </a:p>
          <a:p>
            <a:pPr algn="ctr">
              <a:lnSpc>
                <a:spcPct val="107000"/>
              </a:lnSpc>
              <a:spcAft>
                <a:spcPts val="800"/>
              </a:spcAft>
            </a:pPr>
            <a:r>
              <a:rPr lang="fr-FR" sz="3200" dirty="0">
                <a:effectLst/>
                <a:latin typeface="Calibri" panose="020F0502020204030204" pitchFamily="34" charset="0"/>
                <a:ea typeface="Calibri" panose="020F0502020204030204" pitchFamily="34" charset="0"/>
                <a:cs typeface="Arial" panose="020B0604020202020204" pitchFamily="34" charset="0"/>
              </a:rPr>
              <a:t>Etude « </a:t>
            </a:r>
            <a:r>
              <a:rPr lang="fr-FR" sz="3200" i="1" dirty="0" err="1">
                <a:effectLst/>
                <a:latin typeface="Calibri" panose="020F0502020204030204" pitchFamily="34" charset="0"/>
                <a:ea typeface="Calibri" panose="020F0502020204030204" pitchFamily="34" charset="0"/>
                <a:cs typeface="Arial" panose="020B0604020202020204" pitchFamily="34" charset="0"/>
              </a:rPr>
              <a:t>MORPHéUS</a:t>
            </a:r>
            <a:r>
              <a:rPr lang="fr-FR" sz="3200" dirty="0">
                <a:effectLst/>
                <a:latin typeface="Calibri" panose="020F0502020204030204" pitchFamily="34" charset="0"/>
                <a:ea typeface="Calibri" panose="020F0502020204030204" pitchFamily="34" charset="0"/>
                <a:cs typeface="Arial" panose="020B0604020202020204" pitchFamily="34" charset="0"/>
              </a:rPr>
              <a:t>»</a:t>
            </a:r>
            <a:endParaRPr lang="en-US" sz="3200" dirty="0">
              <a:effectLst/>
              <a:latin typeface="Calibri" panose="020F0502020204030204" pitchFamily="34" charset="0"/>
              <a:ea typeface="Calibri" panose="020F0502020204030204" pitchFamily="34" charset="0"/>
              <a:cs typeface="Arial" panose="020B0604020202020204" pitchFamily="34" charset="0"/>
            </a:endParaRPr>
          </a:p>
          <a:p>
            <a:pPr algn="ctr">
              <a:lnSpc>
                <a:spcPct val="107000"/>
              </a:lnSpc>
              <a:spcAft>
                <a:spcPts val="800"/>
              </a:spcAft>
            </a:pPr>
            <a:r>
              <a:rPr lang="fr-FR" b="1" dirty="0">
                <a:latin typeface="Calibri" panose="020F0502020204030204" pitchFamily="34" charset="0"/>
                <a:ea typeface="Calibri" panose="020F0502020204030204" pitchFamily="34" charset="0"/>
                <a:cs typeface="Arial" panose="020B0604020202020204" pitchFamily="34" charset="0"/>
              </a:rPr>
              <a:t> </a:t>
            </a:r>
            <a:endParaRPr lang="en-US" sz="1050" dirty="0">
              <a:effectLst/>
              <a:latin typeface="Calibri" panose="020F0502020204030204" pitchFamily="34" charset="0"/>
              <a:ea typeface="Calibri" panose="020F0502020204030204" pitchFamily="34" charset="0"/>
              <a:cs typeface="Arial" panose="020B0604020202020204" pitchFamily="34" charset="0"/>
            </a:endParaRPr>
          </a:p>
          <a:p>
            <a:pPr algn="ctr">
              <a:lnSpc>
                <a:spcPct val="107000"/>
              </a:lnSpc>
              <a:spcAft>
                <a:spcPts val="800"/>
              </a:spcAft>
            </a:pPr>
            <a:r>
              <a:rPr lang="fr-FR" sz="2000" b="1" dirty="0">
                <a:solidFill>
                  <a:srgbClr val="FF0000"/>
                </a:solidFill>
                <a:latin typeface="Calibri" panose="020F0502020204030204" pitchFamily="34" charset="0"/>
                <a:ea typeface="Calibri" panose="020F0502020204030204" pitchFamily="34" charset="0"/>
                <a:cs typeface="Arial" panose="020B0604020202020204" pitchFamily="34" charset="0"/>
              </a:rPr>
              <a:t>« Analyse dynamique en 3D du visage et du cou pour prédire la difficulté d’intubation trachéale »</a:t>
            </a:r>
            <a:endParaRPr lang="en-US" sz="20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150501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09328EAF-B95B-4420-9C84-1B68E60DD420}"/>
              </a:ext>
            </a:extLst>
          </p:cNvPr>
          <p:cNvGrpSpPr/>
          <p:nvPr/>
        </p:nvGrpSpPr>
        <p:grpSpPr>
          <a:xfrm>
            <a:off x="3767112" y="1303964"/>
            <a:ext cx="4038925" cy="4014439"/>
            <a:chOff x="0" y="0"/>
            <a:chExt cx="3554361" cy="3613356"/>
          </a:xfrm>
        </p:grpSpPr>
        <p:pic>
          <p:nvPicPr>
            <p:cNvPr id="5" name="Picture 2" descr="Comment dessiner un visage de face? - ArtCademy Atelier">
              <a:extLst>
                <a:ext uri="{FF2B5EF4-FFF2-40B4-BE49-F238E27FC236}">
                  <a16:creationId xmlns:a16="http://schemas.microsoft.com/office/drawing/2014/main" id="{B6F51A9C-C746-4859-88D8-FD3DBFA47CD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451" t="26970" r="13053" b="6018"/>
            <a:stretch/>
          </p:blipFill>
          <p:spPr bwMode="auto">
            <a:xfrm>
              <a:off x="0" y="0"/>
              <a:ext cx="3554361" cy="3613356"/>
            </a:xfrm>
            <a:prstGeom prst="rect">
              <a:avLst/>
            </a:prstGeom>
            <a:noFill/>
            <a:extLst>
              <a:ext uri="{909E8E84-426E-40DD-AFC4-6F175D3DCCD1}">
                <a14:hiddenFill xmlns:a14="http://schemas.microsoft.com/office/drawing/2010/main">
                  <a:solidFill>
                    <a:srgbClr val="FFFFFF"/>
                  </a:solidFill>
                </a14:hiddenFill>
              </a:ext>
            </a:extLst>
          </p:spPr>
        </p:pic>
        <p:cxnSp>
          <p:nvCxnSpPr>
            <p:cNvPr id="6" name="Connecteur droit avec flèche 5">
              <a:extLst>
                <a:ext uri="{FF2B5EF4-FFF2-40B4-BE49-F238E27FC236}">
                  <a16:creationId xmlns:a16="http://schemas.microsoft.com/office/drawing/2014/main" id="{30C50AF8-E7FA-469B-A9E6-8A3373120ED8}"/>
                </a:ext>
              </a:extLst>
            </p:cNvPr>
            <p:cNvCxnSpPr>
              <a:cxnSpLocks/>
            </p:cNvCxnSpPr>
            <p:nvPr/>
          </p:nvCxnSpPr>
          <p:spPr>
            <a:xfrm>
              <a:off x="620002" y="2508635"/>
              <a:ext cx="2319417" cy="1"/>
            </a:xfrm>
            <a:prstGeom prst="straightConnector1">
              <a:avLst/>
            </a:prstGeom>
            <a:ln w="76200">
              <a:solidFill>
                <a:schemeClr val="accent6">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7" name="Connecteur droit avec flèche 6">
            <a:extLst>
              <a:ext uri="{FF2B5EF4-FFF2-40B4-BE49-F238E27FC236}">
                <a16:creationId xmlns:a16="http://schemas.microsoft.com/office/drawing/2014/main" id="{FF09F684-E05D-4AF0-8316-E7885379A5E2}"/>
              </a:ext>
            </a:extLst>
          </p:cNvPr>
          <p:cNvCxnSpPr>
            <a:cxnSpLocks/>
          </p:cNvCxnSpPr>
          <p:nvPr/>
        </p:nvCxnSpPr>
        <p:spPr>
          <a:xfrm flipH="1">
            <a:off x="5934692" y="4208420"/>
            <a:ext cx="1224958" cy="836427"/>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Connecteur droit avec flèche 7">
            <a:extLst>
              <a:ext uri="{FF2B5EF4-FFF2-40B4-BE49-F238E27FC236}">
                <a16:creationId xmlns:a16="http://schemas.microsoft.com/office/drawing/2014/main" id="{93BF3DC0-A277-4D9A-B053-03315751B689}"/>
              </a:ext>
            </a:extLst>
          </p:cNvPr>
          <p:cNvCxnSpPr>
            <a:cxnSpLocks/>
          </p:cNvCxnSpPr>
          <p:nvPr/>
        </p:nvCxnSpPr>
        <p:spPr>
          <a:xfrm flipH="1">
            <a:off x="5829172" y="4208420"/>
            <a:ext cx="1362733" cy="1828169"/>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Connecteur droit avec flèche 8">
            <a:extLst>
              <a:ext uri="{FF2B5EF4-FFF2-40B4-BE49-F238E27FC236}">
                <a16:creationId xmlns:a16="http://schemas.microsoft.com/office/drawing/2014/main" id="{A9A8203D-200E-42CF-8B93-29256E0D270F}"/>
              </a:ext>
            </a:extLst>
          </p:cNvPr>
          <p:cNvCxnSpPr>
            <a:cxnSpLocks/>
          </p:cNvCxnSpPr>
          <p:nvPr/>
        </p:nvCxnSpPr>
        <p:spPr>
          <a:xfrm>
            <a:off x="4361830" y="4133526"/>
            <a:ext cx="1320605" cy="1830038"/>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ZoneTexte 41">
            <a:extLst>
              <a:ext uri="{FF2B5EF4-FFF2-40B4-BE49-F238E27FC236}">
                <a16:creationId xmlns:a16="http://schemas.microsoft.com/office/drawing/2014/main" id="{0BE46EEC-2D62-4C01-BB5E-91901260FE1F}"/>
              </a:ext>
            </a:extLst>
          </p:cNvPr>
          <p:cNvSpPr txBox="1"/>
          <p:nvPr/>
        </p:nvSpPr>
        <p:spPr>
          <a:xfrm rot="16200000">
            <a:off x="5297002" y="5400290"/>
            <a:ext cx="718185" cy="227965"/>
          </a:xfrm>
          <a:prstGeom prst="rect">
            <a:avLst/>
          </a:prstGeom>
          <a:noFill/>
        </p:spPr>
        <p:txBody>
          <a:bodyPr wrap="none" rtlCol="0">
            <a:spAutoFit/>
          </a:bodyPr>
          <a:lstStyle/>
          <a:p>
            <a:pPr>
              <a:spcAft>
                <a:spcPts val="0"/>
              </a:spcAft>
            </a:pPr>
            <a:r>
              <a:rPr lang="fr-FR" sz="800" kern="12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DTM (en cm)</a:t>
            </a:r>
            <a:endParaRPr lang="en-US" sz="1200" dirty="0">
              <a:effectLst/>
              <a:latin typeface="Times New Roman" panose="02020603050405020304" pitchFamily="18" charset="0"/>
              <a:ea typeface="Times New Roman" panose="02020603050405020304" pitchFamily="18" charset="0"/>
            </a:endParaRPr>
          </a:p>
        </p:txBody>
      </p:sp>
      <p:sp>
        <p:nvSpPr>
          <p:cNvPr id="11" name="ZoneTexte 59">
            <a:extLst>
              <a:ext uri="{FF2B5EF4-FFF2-40B4-BE49-F238E27FC236}">
                <a16:creationId xmlns:a16="http://schemas.microsoft.com/office/drawing/2014/main" id="{DEBF75D1-EA7C-4F35-8EE4-F264912676E3}"/>
              </a:ext>
            </a:extLst>
          </p:cNvPr>
          <p:cNvSpPr txBox="1"/>
          <p:nvPr/>
        </p:nvSpPr>
        <p:spPr>
          <a:xfrm rot="3225041">
            <a:off x="4090398" y="4740783"/>
            <a:ext cx="1356995" cy="489585"/>
          </a:xfrm>
          <a:prstGeom prst="rect">
            <a:avLst/>
          </a:prstGeom>
          <a:noFill/>
        </p:spPr>
        <p:txBody>
          <a:bodyPr wrap="square" rtlCol="0">
            <a:spAutoFit/>
          </a:bodyPr>
          <a:lstStyle/>
          <a:p>
            <a:pPr algn="ctr">
              <a:spcAft>
                <a:spcPts val="0"/>
              </a:spcAft>
            </a:pPr>
            <a:r>
              <a:rPr lang="fr-FR" sz="800" kern="12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Longueur de la Mandibule</a:t>
            </a:r>
            <a:r>
              <a:rPr lang="fr-FR" sz="1200" kern="12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(LM en cm)</a:t>
            </a:r>
            <a:endParaRPr lang="en-US" sz="1200" dirty="0">
              <a:effectLst/>
              <a:latin typeface="Times New Roman" panose="02020603050405020304" pitchFamily="18" charset="0"/>
              <a:ea typeface="Times New Roman" panose="02020603050405020304" pitchFamily="18" charset="0"/>
            </a:endParaRPr>
          </a:p>
        </p:txBody>
      </p:sp>
      <p:sp>
        <p:nvSpPr>
          <p:cNvPr id="12" name="Ellipse 11">
            <a:extLst>
              <a:ext uri="{FF2B5EF4-FFF2-40B4-BE49-F238E27FC236}">
                <a16:creationId xmlns:a16="http://schemas.microsoft.com/office/drawing/2014/main" id="{DAF9B242-7B74-4DCE-97F8-619BEC625CDB}"/>
              </a:ext>
            </a:extLst>
          </p:cNvPr>
          <p:cNvSpPr/>
          <p:nvPr/>
        </p:nvSpPr>
        <p:spPr>
          <a:xfrm flipH="1" flipV="1">
            <a:off x="7107261" y="4043433"/>
            <a:ext cx="104775" cy="95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Ellipse 12">
            <a:extLst>
              <a:ext uri="{FF2B5EF4-FFF2-40B4-BE49-F238E27FC236}">
                <a16:creationId xmlns:a16="http://schemas.microsoft.com/office/drawing/2014/main" id="{5463E51C-50C6-47E4-95B2-02BD8A243F9E}"/>
              </a:ext>
            </a:extLst>
          </p:cNvPr>
          <p:cNvSpPr/>
          <p:nvPr/>
        </p:nvSpPr>
        <p:spPr>
          <a:xfrm flipH="1" flipV="1">
            <a:off x="4333113" y="4038276"/>
            <a:ext cx="104775" cy="95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6" name="Ellipse 15">
            <a:extLst>
              <a:ext uri="{FF2B5EF4-FFF2-40B4-BE49-F238E27FC236}">
                <a16:creationId xmlns:a16="http://schemas.microsoft.com/office/drawing/2014/main" id="{6AC273A0-D42F-4F76-84DF-CDBE3B221F35}"/>
              </a:ext>
            </a:extLst>
          </p:cNvPr>
          <p:cNvSpPr/>
          <p:nvPr/>
        </p:nvSpPr>
        <p:spPr>
          <a:xfrm flipH="1" flipV="1">
            <a:off x="5751772" y="5044847"/>
            <a:ext cx="123825" cy="95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9" name="Ellipse 18">
            <a:extLst>
              <a:ext uri="{FF2B5EF4-FFF2-40B4-BE49-F238E27FC236}">
                <a16:creationId xmlns:a16="http://schemas.microsoft.com/office/drawing/2014/main" id="{7D8A77C0-D6CC-4B7A-81D5-8608E83B2270}"/>
              </a:ext>
            </a:extLst>
          </p:cNvPr>
          <p:cNvSpPr/>
          <p:nvPr/>
        </p:nvSpPr>
        <p:spPr>
          <a:xfrm flipH="1" flipV="1">
            <a:off x="5692420" y="5967363"/>
            <a:ext cx="123825" cy="95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21" name="Connecteur droit avec flèche 20">
            <a:extLst>
              <a:ext uri="{FF2B5EF4-FFF2-40B4-BE49-F238E27FC236}">
                <a16:creationId xmlns:a16="http://schemas.microsoft.com/office/drawing/2014/main" id="{111F8A8F-B23F-4FEB-B3E6-4578E12BE7AB}"/>
              </a:ext>
            </a:extLst>
          </p:cNvPr>
          <p:cNvCxnSpPr>
            <a:cxnSpLocks/>
          </p:cNvCxnSpPr>
          <p:nvPr/>
        </p:nvCxnSpPr>
        <p:spPr>
          <a:xfrm flipH="1">
            <a:off x="5777082" y="5167189"/>
            <a:ext cx="36602" cy="735744"/>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Connecteur droit avec flèche 25">
            <a:extLst>
              <a:ext uri="{FF2B5EF4-FFF2-40B4-BE49-F238E27FC236}">
                <a16:creationId xmlns:a16="http://schemas.microsoft.com/office/drawing/2014/main" id="{E7D3DF8C-946F-46F2-9DC0-8FDE7AACE935}"/>
              </a:ext>
            </a:extLst>
          </p:cNvPr>
          <p:cNvCxnSpPr>
            <a:cxnSpLocks/>
            <a:stCxn id="13" idx="1"/>
          </p:cNvCxnSpPr>
          <p:nvPr/>
        </p:nvCxnSpPr>
        <p:spPr>
          <a:xfrm>
            <a:off x="4422544" y="4119577"/>
            <a:ext cx="1259891" cy="92527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ZoneTexte 41">
            <a:extLst>
              <a:ext uri="{FF2B5EF4-FFF2-40B4-BE49-F238E27FC236}">
                <a16:creationId xmlns:a16="http://schemas.microsoft.com/office/drawing/2014/main" id="{7622DC4F-BA07-487D-98DF-3F564105875F}"/>
              </a:ext>
            </a:extLst>
          </p:cNvPr>
          <p:cNvSpPr txBox="1"/>
          <p:nvPr/>
        </p:nvSpPr>
        <p:spPr>
          <a:xfrm>
            <a:off x="5419407" y="3668318"/>
            <a:ext cx="1353185" cy="390525"/>
          </a:xfrm>
          <a:prstGeom prst="rect">
            <a:avLst/>
          </a:prstGeom>
          <a:noFill/>
        </p:spPr>
        <p:txBody>
          <a:bodyPr wrap="square" rtlCol="0">
            <a:noAutofit/>
          </a:bodyPr>
          <a:lstStyle/>
          <a:p>
            <a:pPr>
              <a:spcAft>
                <a:spcPts val="0"/>
              </a:spcAft>
            </a:pPr>
            <a:r>
              <a:rPr lang="fr-FR" sz="1800" b="1" kern="120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DPP (cm) </a:t>
            </a:r>
            <a:endParaRPr lang="en-US" sz="12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09842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1E1252B0-0F50-4590-8B74-03CC5E606E3C}"/>
              </a:ext>
            </a:extLst>
          </p:cNvPr>
          <p:cNvGrpSpPr/>
          <p:nvPr/>
        </p:nvGrpSpPr>
        <p:grpSpPr>
          <a:xfrm>
            <a:off x="2497875" y="1256565"/>
            <a:ext cx="5329748" cy="3761484"/>
            <a:chOff x="-1" y="0"/>
            <a:chExt cx="4261273" cy="3956878"/>
          </a:xfrm>
        </p:grpSpPr>
        <p:sp>
          <p:nvSpPr>
            <p:cNvPr id="5" name="Forme libre : forme 4">
              <a:extLst>
                <a:ext uri="{FF2B5EF4-FFF2-40B4-BE49-F238E27FC236}">
                  <a16:creationId xmlns:a16="http://schemas.microsoft.com/office/drawing/2014/main" id="{610EC66A-100D-479E-89C7-6E9D15E093D3}"/>
                </a:ext>
              </a:extLst>
            </p:cNvPr>
            <p:cNvSpPr/>
            <p:nvPr/>
          </p:nvSpPr>
          <p:spPr>
            <a:xfrm>
              <a:off x="1077950" y="520503"/>
              <a:ext cx="2979174" cy="1578078"/>
            </a:xfrm>
            <a:custGeom>
              <a:avLst/>
              <a:gdLst>
                <a:gd name="connsiteX0" fmla="*/ 1327355 w 2949678"/>
                <a:gd name="connsiteY0" fmla="*/ 0 h 1578078"/>
                <a:gd name="connsiteX1" fmla="*/ 2949678 w 2949678"/>
                <a:gd name="connsiteY1" fmla="*/ 988142 h 1578078"/>
                <a:gd name="connsiteX2" fmla="*/ 0 w 2949678"/>
                <a:gd name="connsiteY2" fmla="*/ 1578078 h 1578078"/>
                <a:gd name="connsiteX3" fmla="*/ 1327355 w 2949678"/>
                <a:gd name="connsiteY3" fmla="*/ 0 h 1578078"/>
              </a:gdLst>
              <a:ahLst/>
              <a:cxnLst>
                <a:cxn ang="0">
                  <a:pos x="connsiteX0" y="connsiteY0"/>
                </a:cxn>
                <a:cxn ang="0">
                  <a:pos x="connsiteX1" y="connsiteY1"/>
                </a:cxn>
                <a:cxn ang="0">
                  <a:pos x="connsiteX2" y="connsiteY2"/>
                </a:cxn>
                <a:cxn ang="0">
                  <a:pos x="connsiteX3" y="connsiteY3"/>
                </a:cxn>
              </a:cxnLst>
              <a:rect l="l" t="t" r="r" b="b"/>
              <a:pathLst>
                <a:path w="2949678" h="1578078">
                  <a:moveTo>
                    <a:pt x="1327355" y="0"/>
                  </a:moveTo>
                  <a:lnTo>
                    <a:pt x="2949678" y="988142"/>
                  </a:lnTo>
                  <a:lnTo>
                    <a:pt x="0" y="1578078"/>
                  </a:lnTo>
                  <a:lnTo>
                    <a:pt x="1327355" y="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 name="Forme libre : forme 5">
              <a:extLst>
                <a:ext uri="{FF2B5EF4-FFF2-40B4-BE49-F238E27FC236}">
                  <a16:creationId xmlns:a16="http://schemas.microsoft.com/office/drawing/2014/main" id="{137F7E52-84CB-46AC-B415-44C4C0E2C80C}"/>
                </a:ext>
              </a:extLst>
            </p:cNvPr>
            <p:cNvSpPr/>
            <p:nvPr/>
          </p:nvSpPr>
          <p:spPr>
            <a:xfrm>
              <a:off x="1077950" y="1493897"/>
              <a:ext cx="3141407" cy="2462981"/>
            </a:xfrm>
            <a:custGeom>
              <a:avLst/>
              <a:gdLst>
                <a:gd name="connsiteX0" fmla="*/ 0 w 3082413"/>
                <a:gd name="connsiteY0" fmla="*/ 619432 h 2462981"/>
                <a:gd name="connsiteX1" fmla="*/ 88490 w 3082413"/>
                <a:gd name="connsiteY1" fmla="*/ 2462981 h 2462981"/>
                <a:gd name="connsiteX2" fmla="*/ 3082413 w 3082413"/>
                <a:gd name="connsiteY2" fmla="*/ 1814052 h 2462981"/>
                <a:gd name="connsiteX3" fmla="*/ 3038168 w 3082413"/>
                <a:gd name="connsiteY3" fmla="*/ 1814052 h 2462981"/>
                <a:gd name="connsiteX4" fmla="*/ 2934929 w 3082413"/>
                <a:gd name="connsiteY4" fmla="*/ 0 h 2462981"/>
                <a:gd name="connsiteX5" fmla="*/ 2934929 w 3082413"/>
                <a:gd name="connsiteY5" fmla="*/ 0 h 2462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2413" h="2462981">
                  <a:moveTo>
                    <a:pt x="0" y="619432"/>
                  </a:moveTo>
                  <a:lnTo>
                    <a:pt x="88490" y="2462981"/>
                  </a:lnTo>
                  <a:lnTo>
                    <a:pt x="3082413" y="1814052"/>
                  </a:lnTo>
                  <a:lnTo>
                    <a:pt x="3038168" y="1814052"/>
                  </a:lnTo>
                  <a:lnTo>
                    <a:pt x="2934929" y="0"/>
                  </a:lnTo>
                  <a:lnTo>
                    <a:pt x="2934929"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7" name="Connecteur droit 6">
              <a:extLst>
                <a:ext uri="{FF2B5EF4-FFF2-40B4-BE49-F238E27FC236}">
                  <a16:creationId xmlns:a16="http://schemas.microsoft.com/office/drawing/2014/main" id="{81979168-153B-43D0-B50F-0E5AC08528EB}"/>
                </a:ext>
              </a:extLst>
            </p:cNvPr>
            <p:cNvCxnSpPr>
              <a:cxnSpLocks/>
            </p:cNvCxnSpPr>
            <p:nvPr/>
          </p:nvCxnSpPr>
          <p:spPr>
            <a:xfrm>
              <a:off x="2418578" y="520503"/>
              <a:ext cx="134211" cy="2204884"/>
            </a:xfrm>
            <a:prstGeom prst="line">
              <a:avLst/>
            </a:prstGeom>
          </p:spPr>
          <p:style>
            <a:lnRef idx="1">
              <a:schemeClr val="accent1"/>
            </a:lnRef>
            <a:fillRef idx="0">
              <a:schemeClr val="accent1"/>
            </a:fillRef>
            <a:effectRef idx="0">
              <a:schemeClr val="accent1"/>
            </a:effectRef>
            <a:fontRef idx="minor">
              <a:schemeClr val="tx1"/>
            </a:fontRef>
          </p:style>
        </p:cxnSp>
        <p:sp>
          <p:nvSpPr>
            <p:cNvPr id="8" name="Forme libre : forme 7">
              <a:extLst>
                <a:ext uri="{FF2B5EF4-FFF2-40B4-BE49-F238E27FC236}">
                  <a16:creationId xmlns:a16="http://schemas.microsoft.com/office/drawing/2014/main" id="{6CA5ABD3-1559-4709-9711-FF5B35A0B17D}"/>
                </a:ext>
              </a:extLst>
            </p:cNvPr>
            <p:cNvSpPr/>
            <p:nvPr/>
          </p:nvSpPr>
          <p:spPr>
            <a:xfrm>
              <a:off x="1225434" y="2703265"/>
              <a:ext cx="1327355" cy="1238864"/>
            </a:xfrm>
            <a:custGeom>
              <a:avLst/>
              <a:gdLst>
                <a:gd name="connsiteX0" fmla="*/ 1327355 w 1327355"/>
                <a:gd name="connsiteY0" fmla="*/ 0 h 1238864"/>
                <a:gd name="connsiteX1" fmla="*/ 0 w 1327355"/>
                <a:gd name="connsiteY1" fmla="*/ 1238864 h 1238864"/>
                <a:gd name="connsiteX2" fmla="*/ 1327355 w 1327355"/>
                <a:gd name="connsiteY2" fmla="*/ 0 h 1238864"/>
              </a:gdLst>
              <a:ahLst/>
              <a:cxnLst>
                <a:cxn ang="0">
                  <a:pos x="connsiteX0" y="connsiteY0"/>
                </a:cxn>
                <a:cxn ang="0">
                  <a:pos x="connsiteX1" y="connsiteY1"/>
                </a:cxn>
                <a:cxn ang="0">
                  <a:pos x="connsiteX2" y="connsiteY2"/>
                </a:cxn>
              </a:cxnLst>
              <a:rect l="l" t="t" r="r" b="b"/>
              <a:pathLst>
                <a:path w="1327355" h="1238864">
                  <a:moveTo>
                    <a:pt x="1327355" y="0"/>
                  </a:moveTo>
                  <a:lnTo>
                    <a:pt x="0" y="1238864"/>
                  </a:lnTo>
                  <a:lnTo>
                    <a:pt x="1327355"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9" name="Connecteur droit 8">
              <a:extLst>
                <a:ext uri="{FF2B5EF4-FFF2-40B4-BE49-F238E27FC236}">
                  <a16:creationId xmlns:a16="http://schemas.microsoft.com/office/drawing/2014/main" id="{6F2F509C-EC18-4ED3-BB42-7005D807BC07}"/>
                </a:ext>
              </a:extLst>
            </p:cNvPr>
            <p:cNvCxnSpPr>
              <a:cxnSpLocks/>
            </p:cNvCxnSpPr>
            <p:nvPr/>
          </p:nvCxnSpPr>
          <p:spPr>
            <a:xfrm>
              <a:off x="2552789" y="2703265"/>
              <a:ext cx="1621476" cy="604684"/>
            </a:xfrm>
            <a:prstGeom prst="line">
              <a:avLst/>
            </a:prstGeom>
          </p:spPr>
          <p:style>
            <a:lnRef idx="1">
              <a:schemeClr val="accent1"/>
            </a:lnRef>
            <a:fillRef idx="0">
              <a:schemeClr val="accent1"/>
            </a:fillRef>
            <a:effectRef idx="0">
              <a:schemeClr val="accent1"/>
            </a:effectRef>
            <a:fontRef idx="minor">
              <a:schemeClr val="tx1"/>
            </a:fontRef>
          </p:style>
        </p:cxnSp>
        <p:sp>
          <p:nvSpPr>
            <p:cNvPr id="10" name="ZoneTexte 19">
              <a:extLst>
                <a:ext uri="{FF2B5EF4-FFF2-40B4-BE49-F238E27FC236}">
                  <a16:creationId xmlns:a16="http://schemas.microsoft.com/office/drawing/2014/main" id="{05B87037-C8ED-4E23-81C0-6B2B7EF37CA5}"/>
                </a:ext>
              </a:extLst>
            </p:cNvPr>
            <p:cNvSpPr txBox="1"/>
            <p:nvPr/>
          </p:nvSpPr>
          <p:spPr>
            <a:xfrm>
              <a:off x="-1" y="2725254"/>
              <a:ext cx="1465291" cy="382289"/>
            </a:xfrm>
            <a:prstGeom prst="rect">
              <a:avLst/>
            </a:prstGeom>
            <a:noFill/>
          </p:spPr>
          <p:txBody>
            <a:bodyPr wrap="square" rtlCol="0">
              <a:noAutofit/>
            </a:bodyPr>
            <a:lstStyle/>
            <a:p>
              <a:pPr>
                <a:spcAft>
                  <a:spcPts val="0"/>
                </a:spcAft>
              </a:pPr>
              <a:r>
                <a:rPr lang="fr-FR" sz="1800" kern="120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DTM( cm)</a:t>
              </a:r>
              <a:endParaRPr lang="en-US" sz="1200">
                <a:effectLst/>
                <a:latin typeface="Times New Roman" panose="02020603050405020304" pitchFamily="18" charset="0"/>
                <a:ea typeface="Times New Roman" panose="02020603050405020304" pitchFamily="18" charset="0"/>
              </a:endParaRPr>
            </a:p>
          </p:txBody>
        </p:sp>
        <p:cxnSp>
          <p:nvCxnSpPr>
            <p:cNvPr id="11" name="Connecteur droit avec flèche 10">
              <a:extLst>
                <a:ext uri="{FF2B5EF4-FFF2-40B4-BE49-F238E27FC236}">
                  <a16:creationId xmlns:a16="http://schemas.microsoft.com/office/drawing/2014/main" id="{F81DF21D-FFFD-4BDD-A08D-1405F4926BBF}"/>
                </a:ext>
              </a:extLst>
            </p:cNvPr>
            <p:cNvCxnSpPr/>
            <p:nvPr/>
          </p:nvCxnSpPr>
          <p:spPr>
            <a:xfrm>
              <a:off x="1077950" y="2098581"/>
              <a:ext cx="90184" cy="1858297"/>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Connecteur droit avec flèche 11">
              <a:extLst>
                <a:ext uri="{FF2B5EF4-FFF2-40B4-BE49-F238E27FC236}">
                  <a16:creationId xmlns:a16="http://schemas.microsoft.com/office/drawing/2014/main" id="{394A9D78-73F5-4E06-B3EB-BCAC5BC99E99}"/>
                </a:ext>
              </a:extLst>
            </p:cNvPr>
            <p:cNvCxnSpPr>
              <a:cxnSpLocks/>
            </p:cNvCxnSpPr>
            <p:nvPr/>
          </p:nvCxnSpPr>
          <p:spPr>
            <a:xfrm flipH="1">
              <a:off x="1225434" y="2905267"/>
              <a:ext cx="1946704" cy="1007366"/>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ZoneTexte 26">
              <a:extLst>
                <a:ext uri="{FF2B5EF4-FFF2-40B4-BE49-F238E27FC236}">
                  <a16:creationId xmlns:a16="http://schemas.microsoft.com/office/drawing/2014/main" id="{0CA17D3E-0197-4F4F-8AF2-E65472F825ED}"/>
                </a:ext>
              </a:extLst>
            </p:cNvPr>
            <p:cNvSpPr txBox="1"/>
            <p:nvPr/>
          </p:nvSpPr>
          <p:spPr>
            <a:xfrm>
              <a:off x="2447361" y="3183355"/>
              <a:ext cx="943068" cy="382289"/>
            </a:xfrm>
            <a:prstGeom prst="rect">
              <a:avLst/>
            </a:prstGeom>
            <a:noFill/>
          </p:spPr>
          <p:txBody>
            <a:bodyPr wrap="square" rtlCol="0">
              <a:noAutofit/>
            </a:bodyPr>
            <a:lstStyle/>
            <a:p>
              <a:pPr>
                <a:spcAft>
                  <a:spcPts val="0"/>
                </a:spcAft>
              </a:pPr>
              <a:r>
                <a:rPr lang="fr-FR" sz="1800" kern="120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LM (cm)</a:t>
              </a:r>
              <a:endParaRPr lang="en-US" sz="1200">
                <a:effectLst/>
                <a:latin typeface="Times New Roman" panose="02020603050405020304" pitchFamily="18" charset="0"/>
                <a:ea typeface="Times New Roman" panose="02020603050405020304" pitchFamily="18" charset="0"/>
              </a:endParaRPr>
            </a:p>
          </p:txBody>
        </p:sp>
        <p:cxnSp>
          <p:nvCxnSpPr>
            <p:cNvPr id="14" name="Connecteur droit avec flèche 13">
              <a:extLst>
                <a:ext uri="{FF2B5EF4-FFF2-40B4-BE49-F238E27FC236}">
                  <a16:creationId xmlns:a16="http://schemas.microsoft.com/office/drawing/2014/main" id="{A15E416C-E849-454E-B109-7308C4D85B71}"/>
                </a:ext>
              </a:extLst>
            </p:cNvPr>
            <p:cNvCxnSpPr>
              <a:cxnSpLocks/>
            </p:cNvCxnSpPr>
            <p:nvPr/>
          </p:nvCxnSpPr>
          <p:spPr>
            <a:xfrm>
              <a:off x="2485683" y="1375910"/>
              <a:ext cx="1567809" cy="866779"/>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ZoneTexte 33">
              <a:extLst>
                <a:ext uri="{FF2B5EF4-FFF2-40B4-BE49-F238E27FC236}">
                  <a16:creationId xmlns:a16="http://schemas.microsoft.com/office/drawing/2014/main" id="{315BA093-D381-472C-BB46-CFCF58A18CFD}"/>
                </a:ext>
              </a:extLst>
            </p:cNvPr>
            <p:cNvSpPr txBox="1"/>
            <p:nvPr/>
          </p:nvSpPr>
          <p:spPr>
            <a:xfrm rot="1927335">
              <a:off x="2730587" y="1960263"/>
              <a:ext cx="1256513" cy="382289"/>
            </a:xfrm>
            <a:prstGeom prst="rect">
              <a:avLst/>
            </a:prstGeom>
            <a:noFill/>
          </p:spPr>
          <p:txBody>
            <a:bodyPr wrap="square" rtlCol="0">
              <a:noAutofit/>
            </a:bodyPr>
            <a:lstStyle/>
            <a:p>
              <a:pPr>
                <a:spcAft>
                  <a:spcPts val="0"/>
                </a:spcAft>
              </a:pPr>
              <a:r>
                <a:rPr lang="fr-FR" sz="1800" kern="120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DPP(cm)</a:t>
              </a:r>
              <a:endParaRPr lang="en-US" sz="1200">
                <a:effectLst/>
                <a:latin typeface="Times New Roman" panose="02020603050405020304" pitchFamily="18" charset="0"/>
                <a:ea typeface="Times New Roman" panose="02020603050405020304" pitchFamily="18" charset="0"/>
              </a:endParaRPr>
            </a:p>
          </p:txBody>
        </p:sp>
        <p:sp>
          <p:nvSpPr>
            <p:cNvPr id="16" name="ZoneTexte 35">
              <a:extLst>
                <a:ext uri="{FF2B5EF4-FFF2-40B4-BE49-F238E27FC236}">
                  <a16:creationId xmlns:a16="http://schemas.microsoft.com/office/drawing/2014/main" id="{18E9EB31-9746-4AB7-ABCD-A14A7B697433}"/>
                </a:ext>
              </a:extLst>
            </p:cNvPr>
            <p:cNvSpPr txBox="1"/>
            <p:nvPr/>
          </p:nvSpPr>
          <p:spPr>
            <a:xfrm>
              <a:off x="403291" y="0"/>
              <a:ext cx="3857981" cy="382289"/>
            </a:xfrm>
            <a:prstGeom prst="rect">
              <a:avLst/>
            </a:prstGeom>
            <a:noFill/>
          </p:spPr>
          <p:txBody>
            <a:bodyPr wrap="square" rtlCol="0">
              <a:noAutofit/>
            </a:bodyPr>
            <a:lstStyle/>
            <a:p>
              <a:pPr>
                <a:spcAft>
                  <a:spcPts val="0"/>
                </a:spcAft>
              </a:pPr>
              <a:r>
                <a:rPr lang="fr-FR" sz="1800" b="1" kern="120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LTMv (cm3) </a:t>
              </a:r>
              <a:r>
                <a:rPr lang="fr-FR" sz="1800" kern="120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½ de LM x DTM x DPP</a:t>
              </a:r>
              <a:endParaRPr lang="en-US" sz="1200">
                <a:effectLst/>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2584116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17A6F1-D82A-446F-95D7-4E6A5778A059}"/>
              </a:ext>
            </a:extLst>
          </p:cNvPr>
          <p:cNvSpPr>
            <a:spLocks noGrp="1"/>
          </p:cNvSpPr>
          <p:nvPr>
            <p:ph type="title"/>
          </p:nvPr>
        </p:nvSpPr>
        <p:spPr>
          <a:xfrm>
            <a:off x="202580" y="102855"/>
            <a:ext cx="10515600" cy="722338"/>
          </a:xfrm>
        </p:spPr>
        <p:txBody>
          <a:bodyPr/>
          <a:lstStyle/>
          <a:p>
            <a:pPr algn="ctr"/>
            <a:r>
              <a:rPr lang="fr-FR" sz="2800" b="1" dirty="0">
                <a:solidFill>
                  <a:srgbClr val="0000FF"/>
                </a:solidFill>
              </a:rPr>
              <a:t>Le score de Mallampati </a:t>
            </a:r>
            <a:r>
              <a:rPr lang="fr-FR" sz="2800" b="1" i="1" dirty="0">
                <a:solidFill>
                  <a:srgbClr val="0000FF"/>
                </a:solidFill>
              </a:rPr>
              <a:t>modifié</a:t>
            </a:r>
            <a:endParaRPr lang="en-US" dirty="0"/>
          </a:p>
        </p:txBody>
      </p:sp>
      <p:pic>
        <p:nvPicPr>
          <p:cNvPr id="4" name="Image 3" descr="Mallampati classification JAMA 2013">
            <a:extLst>
              <a:ext uri="{FF2B5EF4-FFF2-40B4-BE49-F238E27FC236}">
                <a16:creationId xmlns:a16="http://schemas.microsoft.com/office/drawing/2014/main" id="{54C9DE5D-367E-4F63-B19A-8295969F6B6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661532" y="825193"/>
            <a:ext cx="7782505" cy="3445959"/>
          </a:xfrm>
          <a:prstGeom prst="rect">
            <a:avLst/>
          </a:prstGeom>
          <a:noFill/>
          <a:ln>
            <a:noFill/>
          </a:ln>
        </p:spPr>
      </p:pic>
      <p:sp>
        <p:nvSpPr>
          <p:cNvPr id="5" name="Forme libre : forme 4">
            <a:extLst>
              <a:ext uri="{FF2B5EF4-FFF2-40B4-BE49-F238E27FC236}">
                <a16:creationId xmlns:a16="http://schemas.microsoft.com/office/drawing/2014/main" id="{57877EAC-F5B3-486B-8AF7-7BE74168FD20}"/>
              </a:ext>
            </a:extLst>
          </p:cNvPr>
          <p:cNvSpPr/>
          <p:nvPr/>
        </p:nvSpPr>
        <p:spPr>
          <a:xfrm>
            <a:off x="2373234" y="2185255"/>
            <a:ext cx="648746" cy="333375"/>
          </a:xfrm>
          <a:custGeom>
            <a:avLst/>
            <a:gdLst>
              <a:gd name="connsiteX0" fmla="*/ 0 w 752475"/>
              <a:gd name="connsiteY0" fmla="*/ 390525 h 485775"/>
              <a:gd name="connsiteX1" fmla="*/ 47625 w 752475"/>
              <a:gd name="connsiteY1" fmla="*/ 161925 h 485775"/>
              <a:gd name="connsiteX2" fmla="*/ 123825 w 752475"/>
              <a:gd name="connsiteY2" fmla="*/ 66675 h 485775"/>
              <a:gd name="connsiteX3" fmla="*/ 161925 w 752475"/>
              <a:gd name="connsiteY3" fmla="*/ 19050 h 485775"/>
              <a:gd name="connsiteX4" fmla="*/ 228600 w 752475"/>
              <a:gd name="connsiteY4" fmla="*/ 0 h 485775"/>
              <a:gd name="connsiteX5" fmla="*/ 266700 w 752475"/>
              <a:gd name="connsiteY5" fmla="*/ 0 h 485775"/>
              <a:gd name="connsiteX6" fmla="*/ 304800 w 752475"/>
              <a:gd name="connsiteY6" fmla="*/ 76200 h 485775"/>
              <a:gd name="connsiteX7" fmla="*/ 323850 w 752475"/>
              <a:gd name="connsiteY7" fmla="*/ 180975 h 485775"/>
              <a:gd name="connsiteX8" fmla="*/ 361950 w 752475"/>
              <a:gd name="connsiteY8" fmla="*/ 219075 h 485775"/>
              <a:gd name="connsiteX9" fmla="*/ 447675 w 752475"/>
              <a:gd name="connsiteY9" fmla="*/ 219075 h 485775"/>
              <a:gd name="connsiteX10" fmla="*/ 476250 w 752475"/>
              <a:gd name="connsiteY10" fmla="*/ 114300 h 485775"/>
              <a:gd name="connsiteX11" fmla="*/ 495300 w 752475"/>
              <a:gd name="connsiteY11" fmla="*/ 28575 h 485775"/>
              <a:gd name="connsiteX12" fmla="*/ 552450 w 752475"/>
              <a:gd name="connsiteY12" fmla="*/ 28575 h 485775"/>
              <a:gd name="connsiteX13" fmla="*/ 676275 w 752475"/>
              <a:gd name="connsiteY13" fmla="*/ 142875 h 485775"/>
              <a:gd name="connsiteX14" fmla="*/ 752475 w 752475"/>
              <a:gd name="connsiteY14" fmla="*/ 371475 h 485775"/>
              <a:gd name="connsiteX15" fmla="*/ 533400 w 752475"/>
              <a:gd name="connsiteY15" fmla="*/ 438150 h 485775"/>
              <a:gd name="connsiteX16" fmla="*/ 457200 w 752475"/>
              <a:gd name="connsiteY16" fmla="*/ 447675 h 485775"/>
              <a:gd name="connsiteX17" fmla="*/ 352425 w 752475"/>
              <a:gd name="connsiteY17" fmla="*/ 466725 h 485775"/>
              <a:gd name="connsiteX18" fmla="*/ 304800 w 752475"/>
              <a:gd name="connsiteY18" fmla="*/ 485775 h 485775"/>
              <a:gd name="connsiteX19" fmla="*/ 200025 w 752475"/>
              <a:gd name="connsiteY19" fmla="*/ 476250 h 485775"/>
              <a:gd name="connsiteX20" fmla="*/ 85725 w 752475"/>
              <a:gd name="connsiteY20" fmla="*/ 438150 h 485775"/>
              <a:gd name="connsiteX21" fmla="*/ 0 w 752475"/>
              <a:gd name="connsiteY21" fmla="*/ 390525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2475" h="485775">
                <a:moveTo>
                  <a:pt x="0" y="390525"/>
                </a:moveTo>
                <a:lnTo>
                  <a:pt x="47625" y="161925"/>
                </a:lnTo>
                <a:lnTo>
                  <a:pt x="123825" y="66675"/>
                </a:lnTo>
                <a:lnTo>
                  <a:pt x="161925" y="19050"/>
                </a:lnTo>
                <a:lnTo>
                  <a:pt x="228600" y="0"/>
                </a:lnTo>
                <a:lnTo>
                  <a:pt x="266700" y="0"/>
                </a:lnTo>
                <a:lnTo>
                  <a:pt x="304800" y="76200"/>
                </a:lnTo>
                <a:lnTo>
                  <a:pt x="323850" y="180975"/>
                </a:lnTo>
                <a:lnTo>
                  <a:pt x="361950" y="219075"/>
                </a:lnTo>
                <a:lnTo>
                  <a:pt x="447675" y="219075"/>
                </a:lnTo>
                <a:lnTo>
                  <a:pt x="476250" y="114300"/>
                </a:lnTo>
                <a:lnTo>
                  <a:pt x="495300" y="28575"/>
                </a:lnTo>
                <a:lnTo>
                  <a:pt x="552450" y="28575"/>
                </a:lnTo>
                <a:lnTo>
                  <a:pt x="676275" y="142875"/>
                </a:lnTo>
                <a:lnTo>
                  <a:pt x="752475" y="371475"/>
                </a:lnTo>
                <a:lnTo>
                  <a:pt x="533400" y="438150"/>
                </a:lnTo>
                <a:lnTo>
                  <a:pt x="457200" y="447675"/>
                </a:lnTo>
                <a:lnTo>
                  <a:pt x="352425" y="466725"/>
                </a:lnTo>
                <a:lnTo>
                  <a:pt x="304800" y="485775"/>
                </a:lnTo>
                <a:lnTo>
                  <a:pt x="200025" y="476250"/>
                </a:lnTo>
                <a:lnTo>
                  <a:pt x="85725" y="438150"/>
                </a:lnTo>
                <a:lnTo>
                  <a:pt x="0" y="390525"/>
                </a:lnTo>
                <a:close/>
              </a:path>
            </a:pathLst>
          </a:cu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 name="Forme libre : forme 5">
            <a:extLst>
              <a:ext uri="{FF2B5EF4-FFF2-40B4-BE49-F238E27FC236}">
                <a16:creationId xmlns:a16="http://schemas.microsoft.com/office/drawing/2014/main" id="{C8D342E0-9715-4FC5-8D52-A86EAE8A6DE3}"/>
              </a:ext>
            </a:extLst>
          </p:cNvPr>
          <p:cNvSpPr/>
          <p:nvPr/>
        </p:nvSpPr>
        <p:spPr>
          <a:xfrm>
            <a:off x="4314911" y="2218824"/>
            <a:ext cx="673698" cy="190500"/>
          </a:xfrm>
          <a:custGeom>
            <a:avLst/>
            <a:gdLst>
              <a:gd name="connsiteX0" fmla="*/ 0 w 514350"/>
              <a:gd name="connsiteY0" fmla="*/ 171450 h 190500"/>
              <a:gd name="connsiteX1" fmla="*/ 0 w 514350"/>
              <a:gd name="connsiteY1" fmla="*/ 95250 h 190500"/>
              <a:gd name="connsiteX2" fmla="*/ 57150 w 514350"/>
              <a:gd name="connsiteY2" fmla="*/ 38100 h 190500"/>
              <a:gd name="connsiteX3" fmla="*/ 133350 w 514350"/>
              <a:gd name="connsiteY3" fmla="*/ 9525 h 190500"/>
              <a:gd name="connsiteX4" fmla="*/ 161925 w 514350"/>
              <a:gd name="connsiteY4" fmla="*/ 38100 h 190500"/>
              <a:gd name="connsiteX5" fmla="*/ 219075 w 514350"/>
              <a:gd name="connsiteY5" fmla="*/ 161925 h 190500"/>
              <a:gd name="connsiteX6" fmla="*/ 285750 w 514350"/>
              <a:gd name="connsiteY6" fmla="*/ 161925 h 190500"/>
              <a:gd name="connsiteX7" fmla="*/ 333375 w 514350"/>
              <a:gd name="connsiteY7" fmla="*/ 38100 h 190500"/>
              <a:gd name="connsiteX8" fmla="*/ 352425 w 514350"/>
              <a:gd name="connsiteY8" fmla="*/ 0 h 190500"/>
              <a:gd name="connsiteX9" fmla="*/ 457200 w 514350"/>
              <a:gd name="connsiteY9" fmla="*/ 66675 h 190500"/>
              <a:gd name="connsiteX10" fmla="*/ 514350 w 514350"/>
              <a:gd name="connsiteY10" fmla="*/ 133350 h 190500"/>
              <a:gd name="connsiteX11" fmla="*/ 428625 w 514350"/>
              <a:gd name="connsiteY11" fmla="*/ 171450 h 190500"/>
              <a:gd name="connsiteX12" fmla="*/ 247650 w 514350"/>
              <a:gd name="connsiteY12" fmla="*/ 190500 h 190500"/>
              <a:gd name="connsiteX13" fmla="*/ 104775 w 514350"/>
              <a:gd name="connsiteY13" fmla="*/ 190500 h 190500"/>
              <a:gd name="connsiteX14" fmla="*/ 0 w 514350"/>
              <a:gd name="connsiteY14" fmla="*/ 171450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14350" h="190500">
                <a:moveTo>
                  <a:pt x="0" y="171450"/>
                </a:moveTo>
                <a:lnTo>
                  <a:pt x="0" y="95250"/>
                </a:lnTo>
                <a:lnTo>
                  <a:pt x="57150" y="38100"/>
                </a:lnTo>
                <a:lnTo>
                  <a:pt x="133350" y="9525"/>
                </a:lnTo>
                <a:lnTo>
                  <a:pt x="161925" y="38100"/>
                </a:lnTo>
                <a:lnTo>
                  <a:pt x="219075" y="161925"/>
                </a:lnTo>
                <a:lnTo>
                  <a:pt x="285750" y="161925"/>
                </a:lnTo>
                <a:lnTo>
                  <a:pt x="333375" y="38100"/>
                </a:lnTo>
                <a:lnTo>
                  <a:pt x="352425" y="0"/>
                </a:lnTo>
                <a:lnTo>
                  <a:pt x="457200" y="66675"/>
                </a:lnTo>
                <a:lnTo>
                  <a:pt x="514350" y="133350"/>
                </a:lnTo>
                <a:lnTo>
                  <a:pt x="428625" y="171450"/>
                </a:lnTo>
                <a:lnTo>
                  <a:pt x="247650" y="190500"/>
                </a:lnTo>
                <a:lnTo>
                  <a:pt x="104775" y="190500"/>
                </a:lnTo>
                <a:lnTo>
                  <a:pt x="0" y="171450"/>
                </a:lnTo>
                <a:close/>
              </a:path>
            </a:pathLst>
          </a:custGeom>
          <a:solidFill>
            <a:schemeClr val="accent1">
              <a:alpha val="22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Forme libre : forme 6">
            <a:extLst>
              <a:ext uri="{FF2B5EF4-FFF2-40B4-BE49-F238E27FC236}">
                <a16:creationId xmlns:a16="http://schemas.microsoft.com/office/drawing/2014/main" id="{60F9052D-AEE7-4BBD-94D7-9E72C7BE0A92}"/>
              </a:ext>
            </a:extLst>
          </p:cNvPr>
          <p:cNvSpPr/>
          <p:nvPr/>
        </p:nvSpPr>
        <p:spPr>
          <a:xfrm>
            <a:off x="6096000" y="2232245"/>
            <a:ext cx="798457" cy="190500"/>
          </a:xfrm>
          <a:custGeom>
            <a:avLst/>
            <a:gdLst>
              <a:gd name="connsiteX0" fmla="*/ 76200 w 609600"/>
              <a:gd name="connsiteY0" fmla="*/ 104775 h 190500"/>
              <a:gd name="connsiteX1" fmla="*/ 190500 w 609600"/>
              <a:gd name="connsiteY1" fmla="*/ 9525 h 190500"/>
              <a:gd name="connsiteX2" fmla="*/ 228600 w 609600"/>
              <a:gd name="connsiteY2" fmla="*/ 0 h 190500"/>
              <a:gd name="connsiteX3" fmla="*/ 352425 w 609600"/>
              <a:gd name="connsiteY3" fmla="*/ 28575 h 190500"/>
              <a:gd name="connsiteX4" fmla="*/ 447675 w 609600"/>
              <a:gd name="connsiteY4" fmla="*/ 0 h 190500"/>
              <a:gd name="connsiteX5" fmla="*/ 552450 w 609600"/>
              <a:gd name="connsiteY5" fmla="*/ 76200 h 190500"/>
              <a:gd name="connsiteX6" fmla="*/ 609600 w 609600"/>
              <a:gd name="connsiteY6" fmla="*/ 180975 h 190500"/>
              <a:gd name="connsiteX7" fmla="*/ 581025 w 609600"/>
              <a:gd name="connsiteY7" fmla="*/ 190500 h 190500"/>
              <a:gd name="connsiteX8" fmla="*/ 419100 w 609600"/>
              <a:gd name="connsiteY8" fmla="*/ 66675 h 190500"/>
              <a:gd name="connsiteX9" fmla="*/ 266700 w 609600"/>
              <a:gd name="connsiteY9" fmla="*/ 95250 h 190500"/>
              <a:gd name="connsiteX10" fmla="*/ 123825 w 609600"/>
              <a:gd name="connsiteY10" fmla="*/ 123825 h 190500"/>
              <a:gd name="connsiteX11" fmla="*/ 0 w 609600"/>
              <a:gd name="connsiteY11" fmla="*/ 171450 h 190500"/>
              <a:gd name="connsiteX12" fmla="*/ 76200 w 609600"/>
              <a:gd name="connsiteY12" fmla="*/ 104775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9600" h="190500">
                <a:moveTo>
                  <a:pt x="76200" y="104775"/>
                </a:moveTo>
                <a:lnTo>
                  <a:pt x="190500" y="9525"/>
                </a:lnTo>
                <a:lnTo>
                  <a:pt x="228600" y="0"/>
                </a:lnTo>
                <a:lnTo>
                  <a:pt x="352425" y="28575"/>
                </a:lnTo>
                <a:lnTo>
                  <a:pt x="447675" y="0"/>
                </a:lnTo>
                <a:lnTo>
                  <a:pt x="552450" y="76200"/>
                </a:lnTo>
                <a:lnTo>
                  <a:pt x="609600" y="180975"/>
                </a:lnTo>
                <a:lnTo>
                  <a:pt x="581025" y="190500"/>
                </a:lnTo>
                <a:lnTo>
                  <a:pt x="419100" y="66675"/>
                </a:lnTo>
                <a:lnTo>
                  <a:pt x="266700" y="95250"/>
                </a:lnTo>
                <a:lnTo>
                  <a:pt x="123825" y="123825"/>
                </a:lnTo>
                <a:lnTo>
                  <a:pt x="0" y="171450"/>
                </a:lnTo>
                <a:lnTo>
                  <a:pt x="76200" y="104775"/>
                </a:lnTo>
                <a:close/>
              </a:path>
            </a:pathLst>
          </a:custGeom>
          <a:solidFill>
            <a:schemeClr val="accent1">
              <a:alpha val="32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Forme libre : forme 7">
            <a:extLst>
              <a:ext uri="{FF2B5EF4-FFF2-40B4-BE49-F238E27FC236}">
                <a16:creationId xmlns:a16="http://schemas.microsoft.com/office/drawing/2014/main" id="{CDB89982-9AC9-48E4-9B4C-1A00593656DA}"/>
              </a:ext>
            </a:extLst>
          </p:cNvPr>
          <p:cNvSpPr/>
          <p:nvPr/>
        </p:nvSpPr>
        <p:spPr>
          <a:xfrm>
            <a:off x="7859169" y="2103031"/>
            <a:ext cx="1084109" cy="322580"/>
          </a:xfrm>
          <a:custGeom>
            <a:avLst/>
            <a:gdLst>
              <a:gd name="connsiteX0" fmla="*/ 0 w 904875"/>
              <a:gd name="connsiteY0" fmla="*/ 322801 h 322801"/>
              <a:gd name="connsiteX1" fmla="*/ 133350 w 904875"/>
              <a:gd name="connsiteY1" fmla="*/ 122776 h 322801"/>
              <a:gd name="connsiteX2" fmla="*/ 390525 w 904875"/>
              <a:gd name="connsiteY2" fmla="*/ 8476 h 322801"/>
              <a:gd name="connsiteX3" fmla="*/ 581025 w 904875"/>
              <a:gd name="connsiteY3" fmla="*/ 18001 h 322801"/>
              <a:gd name="connsiteX4" fmla="*/ 771525 w 904875"/>
              <a:gd name="connsiteY4" fmla="*/ 94201 h 322801"/>
              <a:gd name="connsiteX5" fmla="*/ 904875 w 904875"/>
              <a:gd name="connsiteY5" fmla="*/ 322801 h 322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4875" h="322801">
                <a:moveTo>
                  <a:pt x="0" y="322801"/>
                </a:moveTo>
                <a:cubicBezTo>
                  <a:pt x="34131" y="248982"/>
                  <a:pt x="68262" y="175164"/>
                  <a:pt x="133350" y="122776"/>
                </a:cubicBezTo>
                <a:cubicBezTo>
                  <a:pt x="198438" y="70388"/>
                  <a:pt x="315913" y="25938"/>
                  <a:pt x="390525" y="8476"/>
                </a:cubicBezTo>
                <a:cubicBezTo>
                  <a:pt x="465137" y="-8986"/>
                  <a:pt x="517525" y="3713"/>
                  <a:pt x="581025" y="18001"/>
                </a:cubicBezTo>
                <a:cubicBezTo>
                  <a:pt x="644525" y="32288"/>
                  <a:pt x="717550" y="43401"/>
                  <a:pt x="771525" y="94201"/>
                </a:cubicBezTo>
                <a:cubicBezTo>
                  <a:pt x="825500" y="145001"/>
                  <a:pt x="865187" y="233901"/>
                  <a:pt x="904875" y="322801"/>
                </a:cubicBezTo>
              </a:path>
            </a:pathLst>
          </a:custGeom>
          <a:noFill/>
          <a:ln w="9525"/>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5" name="Rectangle 14">
            <a:extLst>
              <a:ext uri="{FF2B5EF4-FFF2-40B4-BE49-F238E27FC236}">
                <a16:creationId xmlns:a16="http://schemas.microsoft.com/office/drawing/2014/main" id="{552AC2E4-84B4-43E1-87CD-E992FD16FCEE}"/>
              </a:ext>
            </a:extLst>
          </p:cNvPr>
          <p:cNvSpPr/>
          <p:nvPr/>
        </p:nvSpPr>
        <p:spPr>
          <a:xfrm>
            <a:off x="352325" y="5308453"/>
            <a:ext cx="11286892" cy="1004186"/>
          </a:xfrm>
          <a:prstGeom prst="rect">
            <a:avLst/>
          </a:prstGeom>
        </p:spPr>
        <p:txBody>
          <a:bodyPr wrap="square">
            <a:spAutoFit/>
          </a:bodyPr>
          <a:lstStyle/>
          <a:p>
            <a:pPr marL="457200">
              <a:lnSpc>
                <a:spcPct val="107000"/>
              </a:lnSpc>
              <a:spcAft>
                <a:spcPts val="0"/>
              </a:spcAft>
            </a:pPr>
            <a:r>
              <a:rPr lang="fr-FR" sz="1400" dirty="0">
                <a:latin typeface="Calibri" panose="020F0502020204030204" pitchFamily="34" charset="0"/>
                <a:ea typeface="Calibri" panose="020F0502020204030204" pitchFamily="34" charset="0"/>
                <a:cs typeface="Arial" panose="020B0604020202020204" pitchFamily="34" charset="0"/>
              </a:rPr>
              <a:t>La Score de Mallampati Modifié (</a:t>
            </a:r>
            <a:r>
              <a:rPr lang="fr-FR" sz="1400" dirty="0" err="1">
                <a:latin typeface="Calibri" panose="020F0502020204030204" pitchFamily="34" charset="0"/>
                <a:ea typeface="Calibri" panose="020F0502020204030204" pitchFamily="34" charset="0"/>
                <a:cs typeface="Arial" panose="020B0604020202020204" pitchFamily="34" charset="0"/>
              </a:rPr>
              <a:t>MalMo</a:t>
            </a:r>
            <a:r>
              <a:rPr lang="fr-FR" sz="1400" dirty="0">
                <a:latin typeface="Calibri" panose="020F0502020204030204" pitchFamily="34" charset="0"/>
                <a:ea typeface="Calibri" panose="020F0502020204030204" pitchFamily="34" charset="0"/>
                <a:cs typeface="Arial" panose="020B0604020202020204" pitchFamily="34" charset="0"/>
              </a:rPr>
              <a:t>) sera réalisée face au patient (ouverture de bouche maximale, langue sortie </a:t>
            </a:r>
            <a:endParaRPr lang="en-US" sz="1400" dirty="0">
              <a:latin typeface="Calibri" panose="020F0502020204030204" pitchFamily="34" charset="0"/>
              <a:ea typeface="Calibri" panose="020F0502020204030204" pitchFamily="34" charset="0"/>
              <a:cs typeface="Arial" panose="020B0604020202020204" pitchFamily="34" charset="0"/>
            </a:endParaRPr>
          </a:p>
          <a:p>
            <a:pPr marL="457200">
              <a:lnSpc>
                <a:spcPct val="107000"/>
              </a:lnSpc>
              <a:spcAft>
                <a:spcPts val="0"/>
              </a:spcAft>
            </a:pPr>
            <a:r>
              <a:rPr lang="fr-FR" sz="1400" dirty="0">
                <a:latin typeface="Calibri" panose="020F0502020204030204" pitchFamily="34" charset="0"/>
                <a:ea typeface="Calibri" panose="020F0502020204030204" pitchFamily="34" charset="0"/>
                <a:cs typeface="Arial" panose="020B0604020202020204" pitchFamily="34" charset="0"/>
              </a:rPr>
              <a:t>le plus possible) et à une distance prédéfinie avec le Flash de l’appareil photo. </a:t>
            </a:r>
            <a:r>
              <a:rPr lang="fr-FR" sz="1400" dirty="0" err="1">
                <a:latin typeface="Calibri" panose="020F0502020204030204" pitchFamily="34" charset="0"/>
                <a:ea typeface="Calibri" panose="020F0502020204030204" pitchFamily="34" charset="0"/>
                <a:cs typeface="Arial" panose="020B0604020202020204" pitchFamily="34" charset="0"/>
              </a:rPr>
              <a:t>MalMo</a:t>
            </a:r>
            <a:r>
              <a:rPr lang="fr-FR" sz="1400" dirty="0">
                <a:latin typeface="Calibri" panose="020F0502020204030204" pitchFamily="34" charset="0"/>
                <a:ea typeface="Calibri" panose="020F0502020204030204" pitchFamily="34" charset="0"/>
                <a:cs typeface="Arial" panose="020B0604020202020204" pitchFamily="34" charset="0"/>
              </a:rPr>
              <a:t> propose 4 classes de difficultés</a:t>
            </a:r>
            <a:endParaRPr lang="en-US" sz="1400" dirty="0">
              <a:latin typeface="Calibri" panose="020F0502020204030204" pitchFamily="34" charset="0"/>
              <a:ea typeface="Calibri" panose="020F0502020204030204" pitchFamily="34" charset="0"/>
              <a:cs typeface="Arial" panose="020B0604020202020204" pitchFamily="34" charset="0"/>
            </a:endParaRPr>
          </a:p>
          <a:p>
            <a:pPr marL="457200">
              <a:lnSpc>
                <a:spcPct val="107000"/>
              </a:lnSpc>
              <a:spcAft>
                <a:spcPts val="0"/>
              </a:spcAft>
            </a:pPr>
            <a:r>
              <a:rPr lang="fr-FR" sz="1400" dirty="0">
                <a:latin typeface="Calibri" panose="020F0502020204030204" pitchFamily="34" charset="0"/>
                <a:ea typeface="Calibri" panose="020F0502020204030204" pitchFamily="34" charset="0"/>
                <a:cs typeface="Arial" panose="020B0604020202020204" pitchFamily="34" charset="0"/>
              </a:rPr>
              <a:t> d’IOT croissantes avec le LM. Sur une photo prise avec le bon angle et en noir et blanc on peut caractériser les zone</a:t>
            </a:r>
            <a:endParaRPr lang="en-US" sz="1400" dirty="0">
              <a:latin typeface="Calibri" panose="020F0502020204030204" pitchFamily="34" charset="0"/>
              <a:ea typeface="Calibri" panose="020F0502020204030204" pitchFamily="34" charset="0"/>
              <a:cs typeface="Arial" panose="020B0604020202020204" pitchFamily="34" charset="0"/>
            </a:endParaRPr>
          </a:p>
          <a:p>
            <a:pPr marL="457200">
              <a:lnSpc>
                <a:spcPct val="107000"/>
              </a:lnSpc>
              <a:spcAft>
                <a:spcPts val="800"/>
              </a:spcAft>
            </a:pPr>
            <a:r>
              <a:rPr lang="fr-FR" sz="1400" dirty="0">
                <a:latin typeface="Calibri" panose="020F0502020204030204" pitchFamily="34" charset="0"/>
                <a:ea typeface="Calibri" panose="020F0502020204030204" pitchFamily="34" charset="0"/>
                <a:cs typeface="Arial" panose="020B0604020202020204" pitchFamily="34" charset="0"/>
              </a:rPr>
              <a:t>s pharyngées postérieures visibles en noir</a:t>
            </a:r>
            <a:endParaRPr lang="en-US" sz="1400" dirty="0">
              <a:latin typeface="Calibri" panose="020F0502020204030204" pitchFamily="34" charset="0"/>
              <a:ea typeface="Calibri" panose="020F0502020204030204" pitchFamily="34" charset="0"/>
              <a:cs typeface="Arial" panose="020B0604020202020204" pitchFamily="34" charset="0"/>
            </a:endParaRPr>
          </a:p>
        </p:txBody>
      </p:sp>
      <p:sp>
        <p:nvSpPr>
          <p:cNvPr id="16" name="Forme libre : forme 15">
            <a:extLst>
              <a:ext uri="{FF2B5EF4-FFF2-40B4-BE49-F238E27FC236}">
                <a16:creationId xmlns:a16="http://schemas.microsoft.com/office/drawing/2014/main" id="{0C5D844A-F905-46A1-8AAE-785A16BF3937}"/>
              </a:ext>
            </a:extLst>
          </p:cNvPr>
          <p:cNvSpPr/>
          <p:nvPr/>
        </p:nvSpPr>
        <p:spPr>
          <a:xfrm>
            <a:off x="2214788" y="4194069"/>
            <a:ext cx="868654" cy="589744"/>
          </a:xfrm>
          <a:custGeom>
            <a:avLst/>
            <a:gdLst>
              <a:gd name="connsiteX0" fmla="*/ 0 w 752475"/>
              <a:gd name="connsiteY0" fmla="*/ 390525 h 485775"/>
              <a:gd name="connsiteX1" fmla="*/ 47625 w 752475"/>
              <a:gd name="connsiteY1" fmla="*/ 161925 h 485775"/>
              <a:gd name="connsiteX2" fmla="*/ 123825 w 752475"/>
              <a:gd name="connsiteY2" fmla="*/ 66675 h 485775"/>
              <a:gd name="connsiteX3" fmla="*/ 161925 w 752475"/>
              <a:gd name="connsiteY3" fmla="*/ 19050 h 485775"/>
              <a:gd name="connsiteX4" fmla="*/ 228600 w 752475"/>
              <a:gd name="connsiteY4" fmla="*/ 0 h 485775"/>
              <a:gd name="connsiteX5" fmla="*/ 266700 w 752475"/>
              <a:gd name="connsiteY5" fmla="*/ 0 h 485775"/>
              <a:gd name="connsiteX6" fmla="*/ 304800 w 752475"/>
              <a:gd name="connsiteY6" fmla="*/ 76200 h 485775"/>
              <a:gd name="connsiteX7" fmla="*/ 323850 w 752475"/>
              <a:gd name="connsiteY7" fmla="*/ 180975 h 485775"/>
              <a:gd name="connsiteX8" fmla="*/ 361950 w 752475"/>
              <a:gd name="connsiteY8" fmla="*/ 219075 h 485775"/>
              <a:gd name="connsiteX9" fmla="*/ 447675 w 752475"/>
              <a:gd name="connsiteY9" fmla="*/ 219075 h 485775"/>
              <a:gd name="connsiteX10" fmla="*/ 476250 w 752475"/>
              <a:gd name="connsiteY10" fmla="*/ 114300 h 485775"/>
              <a:gd name="connsiteX11" fmla="*/ 495300 w 752475"/>
              <a:gd name="connsiteY11" fmla="*/ 28575 h 485775"/>
              <a:gd name="connsiteX12" fmla="*/ 552450 w 752475"/>
              <a:gd name="connsiteY12" fmla="*/ 28575 h 485775"/>
              <a:gd name="connsiteX13" fmla="*/ 676275 w 752475"/>
              <a:gd name="connsiteY13" fmla="*/ 142875 h 485775"/>
              <a:gd name="connsiteX14" fmla="*/ 752475 w 752475"/>
              <a:gd name="connsiteY14" fmla="*/ 371475 h 485775"/>
              <a:gd name="connsiteX15" fmla="*/ 533400 w 752475"/>
              <a:gd name="connsiteY15" fmla="*/ 438150 h 485775"/>
              <a:gd name="connsiteX16" fmla="*/ 457200 w 752475"/>
              <a:gd name="connsiteY16" fmla="*/ 447675 h 485775"/>
              <a:gd name="connsiteX17" fmla="*/ 352425 w 752475"/>
              <a:gd name="connsiteY17" fmla="*/ 466725 h 485775"/>
              <a:gd name="connsiteX18" fmla="*/ 304800 w 752475"/>
              <a:gd name="connsiteY18" fmla="*/ 485775 h 485775"/>
              <a:gd name="connsiteX19" fmla="*/ 200025 w 752475"/>
              <a:gd name="connsiteY19" fmla="*/ 476250 h 485775"/>
              <a:gd name="connsiteX20" fmla="*/ 85725 w 752475"/>
              <a:gd name="connsiteY20" fmla="*/ 438150 h 485775"/>
              <a:gd name="connsiteX21" fmla="*/ 0 w 752475"/>
              <a:gd name="connsiteY21" fmla="*/ 390525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52475" h="485775">
                <a:moveTo>
                  <a:pt x="0" y="390525"/>
                </a:moveTo>
                <a:lnTo>
                  <a:pt x="47625" y="161925"/>
                </a:lnTo>
                <a:lnTo>
                  <a:pt x="123825" y="66675"/>
                </a:lnTo>
                <a:lnTo>
                  <a:pt x="161925" y="19050"/>
                </a:lnTo>
                <a:lnTo>
                  <a:pt x="228600" y="0"/>
                </a:lnTo>
                <a:lnTo>
                  <a:pt x="266700" y="0"/>
                </a:lnTo>
                <a:lnTo>
                  <a:pt x="304800" y="76200"/>
                </a:lnTo>
                <a:lnTo>
                  <a:pt x="323850" y="180975"/>
                </a:lnTo>
                <a:lnTo>
                  <a:pt x="361950" y="219075"/>
                </a:lnTo>
                <a:lnTo>
                  <a:pt x="447675" y="219075"/>
                </a:lnTo>
                <a:lnTo>
                  <a:pt x="476250" y="114300"/>
                </a:lnTo>
                <a:lnTo>
                  <a:pt x="495300" y="28575"/>
                </a:lnTo>
                <a:lnTo>
                  <a:pt x="552450" y="28575"/>
                </a:lnTo>
                <a:lnTo>
                  <a:pt x="676275" y="142875"/>
                </a:lnTo>
                <a:lnTo>
                  <a:pt x="752475" y="371475"/>
                </a:lnTo>
                <a:lnTo>
                  <a:pt x="533400" y="438150"/>
                </a:lnTo>
                <a:lnTo>
                  <a:pt x="457200" y="447675"/>
                </a:lnTo>
                <a:lnTo>
                  <a:pt x="352425" y="466725"/>
                </a:lnTo>
                <a:lnTo>
                  <a:pt x="304800" y="485775"/>
                </a:lnTo>
                <a:lnTo>
                  <a:pt x="200025" y="476250"/>
                </a:lnTo>
                <a:lnTo>
                  <a:pt x="85725" y="438150"/>
                </a:lnTo>
                <a:lnTo>
                  <a:pt x="0" y="390525"/>
                </a:lnTo>
                <a:close/>
              </a:path>
            </a:pathLst>
          </a:cu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7" name="Forme libre : forme 16">
            <a:extLst>
              <a:ext uri="{FF2B5EF4-FFF2-40B4-BE49-F238E27FC236}">
                <a16:creationId xmlns:a16="http://schemas.microsoft.com/office/drawing/2014/main" id="{83D087B9-1C74-4CB9-93AE-C8ADEBAE4F40}"/>
              </a:ext>
            </a:extLst>
          </p:cNvPr>
          <p:cNvSpPr/>
          <p:nvPr/>
        </p:nvSpPr>
        <p:spPr>
          <a:xfrm>
            <a:off x="4287657" y="4290777"/>
            <a:ext cx="902063" cy="336997"/>
          </a:xfrm>
          <a:custGeom>
            <a:avLst/>
            <a:gdLst>
              <a:gd name="connsiteX0" fmla="*/ 0 w 514350"/>
              <a:gd name="connsiteY0" fmla="*/ 171450 h 190500"/>
              <a:gd name="connsiteX1" fmla="*/ 0 w 514350"/>
              <a:gd name="connsiteY1" fmla="*/ 95250 h 190500"/>
              <a:gd name="connsiteX2" fmla="*/ 57150 w 514350"/>
              <a:gd name="connsiteY2" fmla="*/ 38100 h 190500"/>
              <a:gd name="connsiteX3" fmla="*/ 133350 w 514350"/>
              <a:gd name="connsiteY3" fmla="*/ 9525 h 190500"/>
              <a:gd name="connsiteX4" fmla="*/ 161925 w 514350"/>
              <a:gd name="connsiteY4" fmla="*/ 38100 h 190500"/>
              <a:gd name="connsiteX5" fmla="*/ 219075 w 514350"/>
              <a:gd name="connsiteY5" fmla="*/ 161925 h 190500"/>
              <a:gd name="connsiteX6" fmla="*/ 285750 w 514350"/>
              <a:gd name="connsiteY6" fmla="*/ 161925 h 190500"/>
              <a:gd name="connsiteX7" fmla="*/ 333375 w 514350"/>
              <a:gd name="connsiteY7" fmla="*/ 38100 h 190500"/>
              <a:gd name="connsiteX8" fmla="*/ 352425 w 514350"/>
              <a:gd name="connsiteY8" fmla="*/ 0 h 190500"/>
              <a:gd name="connsiteX9" fmla="*/ 457200 w 514350"/>
              <a:gd name="connsiteY9" fmla="*/ 66675 h 190500"/>
              <a:gd name="connsiteX10" fmla="*/ 514350 w 514350"/>
              <a:gd name="connsiteY10" fmla="*/ 133350 h 190500"/>
              <a:gd name="connsiteX11" fmla="*/ 428625 w 514350"/>
              <a:gd name="connsiteY11" fmla="*/ 171450 h 190500"/>
              <a:gd name="connsiteX12" fmla="*/ 247650 w 514350"/>
              <a:gd name="connsiteY12" fmla="*/ 190500 h 190500"/>
              <a:gd name="connsiteX13" fmla="*/ 104775 w 514350"/>
              <a:gd name="connsiteY13" fmla="*/ 190500 h 190500"/>
              <a:gd name="connsiteX14" fmla="*/ 0 w 514350"/>
              <a:gd name="connsiteY14" fmla="*/ 171450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14350" h="190500">
                <a:moveTo>
                  <a:pt x="0" y="171450"/>
                </a:moveTo>
                <a:lnTo>
                  <a:pt x="0" y="95250"/>
                </a:lnTo>
                <a:lnTo>
                  <a:pt x="57150" y="38100"/>
                </a:lnTo>
                <a:lnTo>
                  <a:pt x="133350" y="9525"/>
                </a:lnTo>
                <a:lnTo>
                  <a:pt x="161925" y="38100"/>
                </a:lnTo>
                <a:lnTo>
                  <a:pt x="219075" y="161925"/>
                </a:lnTo>
                <a:lnTo>
                  <a:pt x="285750" y="161925"/>
                </a:lnTo>
                <a:lnTo>
                  <a:pt x="333375" y="38100"/>
                </a:lnTo>
                <a:lnTo>
                  <a:pt x="352425" y="0"/>
                </a:lnTo>
                <a:lnTo>
                  <a:pt x="457200" y="66675"/>
                </a:lnTo>
                <a:lnTo>
                  <a:pt x="514350" y="133350"/>
                </a:lnTo>
                <a:lnTo>
                  <a:pt x="428625" y="171450"/>
                </a:lnTo>
                <a:lnTo>
                  <a:pt x="247650" y="190500"/>
                </a:lnTo>
                <a:lnTo>
                  <a:pt x="104775" y="190500"/>
                </a:lnTo>
                <a:lnTo>
                  <a:pt x="0" y="171450"/>
                </a:lnTo>
                <a:close/>
              </a:path>
            </a:pathLst>
          </a:cu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8" name="Forme libre : forme 17">
            <a:extLst>
              <a:ext uri="{FF2B5EF4-FFF2-40B4-BE49-F238E27FC236}">
                <a16:creationId xmlns:a16="http://schemas.microsoft.com/office/drawing/2014/main" id="{9A05E3A7-60D3-4617-BD54-8CD00E39A4FD}"/>
              </a:ext>
            </a:extLst>
          </p:cNvPr>
          <p:cNvSpPr/>
          <p:nvPr/>
        </p:nvSpPr>
        <p:spPr>
          <a:xfrm>
            <a:off x="5995771" y="4358177"/>
            <a:ext cx="1069112" cy="202198"/>
          </a:xfrm>
          <a:custGeom>
            <a:avLst/>
            <a:gdLst>
              <a:gd name="connsiteX0" fmla="*/ 76200 w 609600"/>
              <a:gd name="connsiteY0" fmla="*/ 104775 h 190500"/>
              <a:gd name="connsiteX1" fmla="*/ 190500 w 609600"/>
              <a:gd name="connsiteY1" fmla="*/ 9525 h 190500"/>
              <a:gd name="connsiteX2" fmla="*/ 228600 w 609600"/>
              <a:gd name="connsiteY2" fmla="*/ 0 h 190500"/>
              <a:gd name="connsiteX3" fmla="*/ 352425 w 609600"/>
              <a:gd name="connsiteY3" fmla="*/ 28575 h 190500"/>
              <a:gd name="connsiteX4" fmla="*/ 447675 w 609600"/>
              <a:gd name="connsiteY4" fmla="*/ 0 h 190500"/>
              <a:gd name="connsiteX5" fmla="*/ 552450 w 609600"/>
              <a:gd name="connsiteY5" fmla="*/ 76200 h 190500"/>
              <a:gd name="connsiteX6" fmla="*/ 609600 w 609600"/>
              <a:gd name="connsiteY6" fmla="*/ 180975 h 190500"/>
              <a:gd name="connsiteX7" fmla="*/ 581025 w 609600"/>
              <a:gd name="connsiteY7" fmla="*/ 190500 h 190500"/>
              <a:gd name="connsiteX8" fmla="*/ 419100 w 609600"/>
              <a:gd name="connsiteY8" fmla="*/ 66675 h 190500"/>
              <a:gd name="connsiteX9" fmla="*/ 266700 w 609600"/>
              <a:gd name="connsiteY9" fmla="*/ 95250 h 190500"/>
              <a:gd name="connsiteX10" fmla="*/ 123825 w 609600"/>
              <a:gd name="connsiteY10" fmla="*/ 123825 h 190500"/>
              <a:gd name="connsiteX11" fmla="*/ 0 w 609600"/>
              <a:gd name="connsiteY11" fmla="*/ 171450 h 190500"/>
              <a:gd name="connsiteX12" fmla="*/ 76200 w 609600"/>
              <a:gd name="connsiteY12" fmla="*/ 104775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9600" h="190500">
                <a:moveTo>
                  <a:pt x="76200" y="104775"/>
                </a:moveTo>
                <a:lnTo>
                  <a:pt x="190500" y="9525"/>
                </a:lnTo>
                <a:lnTo>
                  <a:pt x="228600" y="0"/>
                </a:lnTo>
                <a:lnTo>
                  <a:pt x="352425" y="28575"/>
                </a:lnTo>
                <a:lnTo>
                  <a:pt x="447675" y="0"/>
                </a:lnTo>
                <a:lnTo>
                  <a:pt x="552450" y="76200"/>
                </a:lnTo>
                <a:lnTo>
                  <a:pt x="609600" y="180975"/>
                </a:lnTo>
                <a:lnTo>
                  <a:pt x="581025" y="190500"/>
                </a:lnTo>
                <a:lnTo>
                  <a:pt x="419100" y="66675"/>
                </a:lnTo>
                <a:lnTo>
                  <a:pt x="266700" y="95250"/>
                </a:lnTo>
                <a:lnTo>
                  <a:pt x="123825" y="123825"/>
                </a:lnTo>
                <a:lnTo>
                  <a:pt x="0" y="171450"/>
                </a:lnTo>
                <a:lnTo>
                  <a:pt x="76200" y="104775"/>
                </a:lnTo>
                <a:close/>
              </a:path>
            </a:pathLst>
          </a:cu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9" name="Forme libre : forme 18">
            <a:extLst>
              <a:ext uri="{FF2B5EF4-FFF2-40B4-BE49-F238E27FC236}">
                <a16:creationId xmlns:a16="http://schemas.microsoft.com/office/drawing/2014/main" id="{DCE6349C-2B58-46D6-BDBB-52D3D6F6084D}"/>
              </a:ext>
            </a:extLst>
          </p:cNvPr>
          <p:cNvSpPr/>
          <p:nvPr/>
        </p:nvSpPr>
        <p:spPr>
          <a:xfrm>
            <a:off x="7453312" y="4372116"/>
            <a:ext cx="1503439" cy="233651"/>
          </a:xfrm>
          <a:custGeom>
            <a:avLst/>
            <a:gdLst>
              <a:gd name="connsiteX0" fmla="*/ 0 w 904875"/>
              <a:gd name="connsiteY0" fmla="*/ 322801 h 322801"/>
              <a:gd name="connsiteX1" fmla="*/ 133350 w 904875"/>
              <a:gd name="connsiteY1" fmla="*/ 122776 h 322801"/>
              <a:gd name="connsiteX2" fmla="*/ 390525 w 904875"/>
              <a:gd name="connsiteY2" fmla="*/ 8476 h 322801"/>
              <a:gd name="connsiteX3" fmla="*/ 581025 w 904875"/>
              <a:gd name="connsiteY3" fmla="*/ 18001 h 322801"/>
              <a:gd name="connsiteX4" fmla="*/ 771525 w 904875"/>
              <a:gd name="connsiteY4" fmla="*/ 94201 h 322801"/>
              <a:gd name="connsiteX5" fmla="*/ 904875 w 904875"/>
              <a:gd name="connsiteY5" fmla="*/ 322801 h 322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4875" h="322801">
                <a:moveTo>
                  <a:pt x="0" y="322801"/>
                </a:moveTo>
                <a:cubicBezTo>
                  <a:pt x="34131" y="248982"/>
                  <a:pt x="68262" y="175164"/>
                  <a:pt x="133350" y="122776"/>
                </a:cubicBezTo>
                <a:cubicBezTo>
                  <a:pt x="198438" y="70388"/>
                  <a:pt x="315913" y="25938"/>
                  <a:pt x="390525" y="8476"/>
                </a:cubicBezTo>
                <a:cubicBezTo>
                  <a:pt x="465137" y="-8986"/>
                  <a:pt x="517525" y="3713"/>
                  <a:pt x="581025" y="18001"/>
                </a:cubicBezTo>
                <a:cubicBezTo>
                  <a:pt x="644525" y="32288"/>
                  <a:pt x="717550" y="43401"/>
                  <a:pt x="771525" y="94201"/>
                </a:cubicBezTo>
                <a:cubicBezTo>
                  <a:pt x="825500" y="145001"/>
                  <a:pt x="865187" y="233901"/>
                  <a:pt x="904875" y="322801"/>
                </a:cubicBezTo>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1" name="Rectangle 20">
            <a:extLst>
              <a:ext uri="{FF2B5EF4-FFF2-40B4-BE49-F238E27FC236}">
                <a16:creationId xmlns:a16="http://schemas.microsoft.com/office/drawing/2014/main" id="{6FE10DEE-9B2D-47C4-AACF-551F12AB742E}"/>
              </a:ext>
            </a:extLst>
          </p:cNvPr>
          <p:cNvSpPr/>
          <p:nvPr/>
        </p:nvSpPr>
        <p:spPr>
          <a:xfrm>
            <a:off x="2214788" y="4755203"/>
            <a:ext cx="7070803" cy="375552"/>
          </a:xfrm>
          <a:prstGeom prst="rect">
            <a:avLst/>
          </a:prstGeom>
        </p:spPr>
        <p:txBody>
          <a:bodyPr wrap="square">
            <a:spAutoFit/>
          </a:bodyPr>
          <a:lstStyle/>
          <a:p>
            <a:pPr>
              <a:lnSpc>
                <a:spcPct val="107000"/>
              </a:lnSpc>
              <a:spcAft>
                <a:spcPts val="800"/>
              </a:spcAft>
            </a:pPr>
            <a:r>
              <a:rPr lang="fr-FR" b="1" dirty="0" err="1">
                <a:latin typeface="Calibri" panose="020F0502020204030204" pitchFamily="34" charset="0"/>
                <a:ea typeface="Calibri" panose="020F0502020204030204" pitchFamily="34" charset="0"/>
                <a:cs typeface="Arial" panose="020B0604020202020204" pitchFamily="34" charset="0"/>
              </a:rPr>
              <a:t>MalMo</a:t>
            </a:r>
            <a:r>
              <a:rPr lang="fr-FR" b="1" dirty="0">
                <a:latin typeface="Calibri" panose="020F0502020204030204" pitchFamily="34" charset="0"/>
                <a:ea typeface="Calibri" panose="020F0502020204030204" pitchFamily="34" charset="0"/>
                <a:cs typeface="Arial" panose="020B0604020202020204" pitchFamily="34" charset="0"/>
              </a:rPr>
              <a:t> 1                   </a:t>
            </a:r>
            <a:r>
              <a:rPr lang="fr-FR" b="1" dirty="0" err="1">
                <a:latin typeface="Calibri" panose="020F0502020204030204" pitchFamily="34" charset="0"/>
                <a:ea typeface="Calibri" panose="020F0502020204030204" pitchFamily="34" charset="0"/>
                <a:cs typeface="Arial" panose="020B0604020202020204" pitchFamily="34" charset="0"/>
              </a:rPr>
              <a:t>MalMo</a:t>
            </a:r>
            <a:r>
              <a:rPr lang="fr-FR" b="1" dirty="0">
                <a:latin typeface="Calibri" panose="020F0502020204030204" pitchFamily="34" charset="0"/>
                <a:ea typeface="Calibri" panose="020F0502020204030204" pitchFamily="34" charset="0"/>
                <a:cs typeface="Arial" panose="020B0604020202020204" pitchFamily="34" charset="0"/>
              </a:rPr>
              <a:t> 2		 </a:t>
            </a:r>
            <a:r>
              <a:rPr lang="fr-FR" b="1" dirty="0" err="1">
                <a:latin typeface="Calibri" panose="020F0502020204030204" pitchFamily="34" charset="0"/>
                <a:ea typeface="Calibri" panose="020F0502020204030204" pitchFamily="34" charset="0"/>
                <a:cs typeface="Arial" panose="020B0604020202020204" pitchFamily="34" charset="0"/>
              </a:rPr>
              <a:t>MalMo</a:t>
            </a:r>
            <a:r>
              <a:rPr lang="fr-FR" b="1" dirty="0">
                <a:latin typeface="Calibri" panose="020F0502020204030204" pitchFamily="34" charset="0"/>
                <a:ea typeface="Calibri" panose="020F0502020204030204" pitchFamily="34" charset="0"/>
                <a:cs typeface="Arial" panose="020B0604020202020204" pitchFamily="34" charset="0"/>
              </a:rPr>
              <a:t> 3		</a:t>
            </a:r>
            <a:r>
              <a:rPr lang="fr-FR" b="1" dirty="0" err="1">
                <a:latin typeface="Calibri" panose="020F0502020204030204" pitchFamily="34" charset="0"/>
                <a:ea typeface="Calibri" panose="020F0502020204030204" pitchFamily="34" charset="0"/>
                <a:cs typeface="Arial" panose="020B0604020202020204" pitchFamily="34" charset="0"/>
              </a:rPr>
              <a:t>MalMo</a:t>
            </a:r>
            <a:r>
              <a:rPr lang="fr-FR" b="1" dirty="0">
                <a:latin typeface="Calibri" panose="020F0502020204030204" pitchFamily="34" charset="0"/>
                <a:ea typeface="Calibri" panose="020F0502020204030204" pitchFamily="34" charset="0"/>
                <a:cs typeface="Arial" panose="020B0604020202020204" pitchFamily="34" charset="0"/>
              </a:rPr>
              <a:t> 4</a:t>
            </a: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23855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531791DE-613B-4C1A-9FD6-BA717F92F176}"/>
              </a:ext>
            </a:extLst>
          </p:cNvPr>
          <p:cNvSpPr>
            <a:spLocks noGrp="1"/>
          </p:cNvSpPr>
          <p:nvPr>
            <p:ph type="title"/>
          </p:nvPr>
        </p:nvSpPr>
        <p:spPr>
          <a:xfrm>
            <a:off x="838200" y="365125"/>
            <a:ext cx="10515600" cy="1325563"/>
          </a:xfrm>
        </p:spPr>
        <p:txBody>
          <a:bodyPr>
            <a:normAutofit/>
          </a:bodyPr>
          <a:lstStyle/>
          <a:p>
            <a:pPr algn="ctr"/>
            <a:r>
              <a:rPr lang="fr-FR" sz="3100" b="1" dirty="0">
                <a:solidFill>
                  <a:srgbClr val="0000FF"/>
                </a:solidFill>
              </a:rPr>
              <a:t>Le </a:t>
            </a:r>
            <a:r>
              <a:rPr lang="fr-FR" sz="3100" b="1" dirty="0" err="1">
                <a:solidFill>
                  <a:srgbClr val="0000FF"/>
                </a:solidFill>
              </a:rPr>
              <a:t>Rétrognatisme</a:t>
            </a:r>
            <a:r>
              <a:rPr lang="fr-FR" sz="3100" b="1" dirty="0">
                <a:solidFill>
                  <a:srgbClr val="0000FF"/>
                </a:solidFill>
              </a:rPr>
              <a:t>, </a:t>
            </a:r>
            <a:r>
              <a:rPr lang="fr-FR" sz="3100" b="1" dirty="0" err="1">
                <a:solidFill>
                  <a:srgbClr val="0000FF"/>
                </a:solidFill>
              </a:rPr>
              <a:t>Mandibular</a:t>
            </a:r>
            <a:r>
              <a:rPr lang="fr-FR" sz="3100" b="1" dirty="0">
                <a:solidFill>
                  <a:srgbClr val="0000FF"/>
                </a:solidFill>
              </a:rPr>
              <a:t> Profil and </a:t>
            </a:r>
            <a:r>
              <a:rPr lang="fr-FR" sz="3100" b="1" dirty="0" err="1">
                <a:solidFill>
                  <a:srgbClr val="0000FF"/>
                </a:solidFill>
              </a:rPr>
              <a:t>Length</a:t>
            </a:r>
            <a:br>
              <a:rPr lang="en-US" dirty="0"/>
            </a:br>
            <a:endParaRPr lang="en-US" dirty="0"/>
          </a:p>
        </p:txBody>
      </p:sp>
      <p:sp>
        <p:nvSpPr>
          <p:cNvPr id="9" name="Ellipse 8">
            <a:extLst>
              <a:ext uri="{FF2B5EF4-FFF2-40B4-BE49-F238E27FC236}">
                <a16:creationId xmlns:a16="http://schemas.microsoft.com/office/drawing/2014/main" id="{3A5122D0-B6A3-474B-A772-678B8D5F63FC}"/>
              </a:ext>
            </a:extLst>
          </p:cNvPr>
          <p:cNvSpPr/>
          <p:nvPr/>
        </p:nvSpPr>
        <p:spPr>
          <a:xfrm flipH="1" flipV="1">
            <a:off x="4832350" y="60264675"/>
            <a:ext cx="9525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0" name="Ellipse 9">
            <a:extLst>
              <a:ext uri="{FF2B5EF4-FFF2-40B4-BE49-F238E27FC236}">
                <a16:creationId xmlns:a16="http://schemas.microsoft.com/office/drawing/2014/main" id="{013E88DF-50B3-4400-B54E-79461CD89476}"/>
              </a:ext>
            </a:extLst>
          </p:cNvPr>
          <p:cNvSpPr/>
          <p:nvPr/>
        </p:nvSpPr>
        <p:spPr>
          <a:xfrm flipH="1">
            <a:off x="3131820" y="60278645"/>
            <a:ext cx="95250" cy="76200"/>
          </a:xfrm>
          <a:prstGeom prst="ellipse">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Ellipse 12">
            <a:extLst>
              <a:ext uri="{FF2B5EF4-FFF2-40B4-BE49-F238E27FC236}">
                <a16:creationId xmlns:a16="http://schemas.microsoft.com/office/drawing/2014/main" id="{308C4BBE-28DB-42E8-B60B-76FF9D593897}"/>
              </a:ext>
            </a:extLst>
          </p:cNvPr>
          <p:cNvSpPr/>
          <p:nvPr/>
        </p:nvSpPr>
        <p:spPr>
          <a:xfrm flipH="1" flipV="1">
            <a:off x="4984750" y="60417075"/>
            <a:ext cx="9525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4" name="Ellipse 13">
            <a:extLst>
              <a:ext uri="{FF2B5EF4-FFF2-40B4-BE49-F238E27FC236}">
                <a16:creationId xmlns:a16="http://schemas.microsoft.com/office/drawing/2014/main" id="{77C38381-8503-44D9-BD12-D4F24E78F639}"/>
              </a:ext>
            </a:extLst>
          </p:cNvPr>
          <p:cNvSpPr/>
          <p:nvPr/>
        </p:nvSpPr>
        <p:spPr>
          <a:xfrm flipH="1">
            <a:off x="3284220" y="60431045"/>
            <a:ext cx="95250" cy="76200"/>
          </a:xfrm>
          <a:prstGeom prst="ellipse">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5" name="Rectangle 11">
            <a:extLst>
              <a:ext uri="{FF2B5EF4-FFF2-40B4-BE49-F238E27FC236}">
                <a16:creationId xmlns:a16="http://schemas.microsoft.com/office/drawing/2014/main" id="{14061BCE-39F6-4408-B002-FC78B8D827B6}"/>
              </a:ext>
            </a:extLst>
          </p:cNvPr>
          <p:cNvSpPr>
            <a:spLocks noChangeArrowheads="1"/>
          </p:cNvSpPr>
          <p:nvPr/>
        </p:nvSpPr>
        <p:spPr bwMode="auto">
          <a:xfrm>
            <a:off x="1069748" y="1068540"/>
            <a:ext cx="891902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Le recul de la mandibule ou l’agénésie de la mandibule et certaines caractéristiques morphométriques familiales</a:t>
            </a:r>
            <a:r>
              <a:rPr lang="en-US" altLang="en-US" sz="1600" dirty="0"/>
              <a:t> </a:t>
            </a:r>
            <a:r>
              <a:rPr kumimoji="0" lang="fr-FR"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sont responsables du </a:t>
            </a:r>
            <a:r>
              <a:rPr kumimoji="0" lang="fr-FR" altLang="en-US" sz="16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rétrognatisme</a:t>
            </a:r>
            <a:r>
              <a:rPr kumimoji="0" lang="fr-FR"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Quand la longueur de la brache horizontale de la mandibule est raccourcie </a:t>
            </a:r>
            <a:r>
              <a:rPr lang="en-US" altLang="en-US" sz="1600" dirty="0"/>
              <a:t>l</a:t>
            </a:r>
            <a:r>
              <a:rPr kumimoji="0" lang="fr-FR"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e </a:t>
            </a:r>
            <a:r>
              <a:rPr kumimoji="0" lang="fr-FR" altLang="en-US" sz="16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LTHv</a:t>
            </a:r>
            <a:r>
              <a:rPr kumimoji="0" lang="fr-FR"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est réduit de manière importante. L’IOT est difficile avec le LM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Les repères remarquable sur une image de profil : pointe du menton, tragus ou angle de la mandibule</a:t>
            </a:r>
            <a:endParaRPr kumimoji="0" lang="fr-FR" altLang="en-US" sz="1600" b="0" i="0" u="none" strike="noStrike" cap="none" normalizeH="0" baseline="0" dirty="0">
              <a:ln>
                <a:noFill/>
              </a:ln>
              <a:solidFill>
                <a:schemeClr val="tx1"/>
              </a:solidFill>
              <a:effectLst/>
              <a:latin typeface="Arial" panose="020B0604020202020204" pitchFamily="34" charset="0"/>
            </a:endParaRPr>
          </a:p>
        </p:txBody>
      </p:sp>
      <p:sp>
        <p:nvSpPr>
          <p:cNvPr id="16" name="Rectangle 12">
            <a:extLst>
              <a:ext uri="{FF2B5EF4-FFF2-40B4-BE49-F238E27FC236}">
                <a16:creationId xmlns:a16="http://schemas.microsoft.com/office/drawing/2014/main" id="{327C771D-29DA-440B-964A-162F47DC1EEC}"/>
              </a:ext>
            </a:extLst>
          </p:cNvPr>
          <p:cNvSpPr>
            <a:spLocks noChangeArrowheads="1"/>
          </p:cNvSpPr>
          <p:nvPr/>
        </p:nvSpPr>
        <p:spPr bwMode="auto">
          <a:xfrm>
            <a:off x="1524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22" name="Groupe 21">
            <a:extLst>
              <a:ext uri="{FF2B5EF4-FFF2-40B4-BE49-F238E27FC236}">
                <a16:creationId xmlns:a16="http://schemas.microsoft.com/office/drawing/2014/main" id="{CEF53D9F-A7AD-4813-A379-CC1577A232F6}"/>
              </a:ext>
            </a:extLst>
          </p:cNvPr>
          <p:cNvGrpSpPr/>
          <p:nvPr/>
        </p:nvGrpSpPr>
        <p:grpSpPr>
          <a:xfrm>
            <a:off x="2249714" y="2301083"/>
            <a:ext cx="7486786" cy="4388531"/>
            <a:chOff x="1" y="180975"/>
            <a:chExt cx="6529069" cy="4676775"/>
          </a:xfrm>
        </p:grpSpPr>
        <p:pic>
          <p:nvPicPr>
            <p:cNvPr id="23" name="Image 22" descr="Quelles sont les conséquences de la malocclusion dentaire?">
              <a:extLst>
                <a:ext uri="{FF2B5EF4-FFF2-40B4-BE49-F238E27FC236}">
                  <a16:creationId xmlns:a16="http://schemas.microsoft.com/office/drawing/2014/main" id="{8387495F-BABB-49C4-988E-739D4EB442F9}"/>
                </a:ext>
              </a:extLst>
            </p:cNvPr>
            <p:cNvPicPr/>
            <p:nvPr/>
          </p:nvPicPr>
          <p:blipFill rotWithShape="1">
            <a:blip r:embed="rId3">
              <a:extLst>
                <a:ext uri="{28A0092B-C50C-407E-A947-70E740481C1C}">
                  <a14:useLocalDpi xmlns:a14="http://schemas.microsoft.com/office/drawing/2010/main" val="0"/>
                </a:ext>
              </a:extLst>
            </a:blip>
            <a:srcRect l="34017"/>
            <a:stretch/>
          </p:blipFill>
          <p:spPr bwMode="auto">
            <a:xfrm>
              <a:off x="622300" y="472122"/>
              <a:ext cx="5906770" cy="3043555"/>
            </a:xfrm>
            <a:prstGeom prst="rect">
              <a:avLst/>
            </a:prstGeom>
            <a:noFill/>
            <a:ln>
              <a:noFill/>
            </a:ln>
            <a:extLst>
              <a:ext uri="{53640926-AAD7-44D8-BBD7-CCE9431645EC}">
                <a14:shadowObscured xmlns:a14="http://schemas.microsoft.com/office/drawing/2010/main"/>
              </a:ext>
            </a:extLst>
          </p:spPr>
        </p:pic>
        <p:cxnSp>
          <p:nvCxnSpPr>
            <p:cNvPr id="24" name="Connecteur droit avec flèche 23">
              <a:extLst>
                <a:ext uri="{FF2B5EF4-FFF2-40B4-BE49-F238E27FC236}">
                  <a16:creationId xmlns:a16="http://schemas.microsoft.com/office/drawing/2014/main" id="{AC3E0CA8-EC71-4384-91E0-D309BDA66F9A}"/>
                </a:ext>
              </a:extLst>
            </p:cNvPr>
            <p:cNvCxnSpPr>
              <a:cxnSpLocks/>
            </p:cNvCxnSpPr>
            <p:nvPr/>
          </p:nvCxnSpPr>
          <p:spPr>
            <a:xfrm>
              <a:off x="1710138" y="200025"/>
              <a:ext cx="3240261" cy="4629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eur droit avec flèche 24">
              <a:extLst>
                <a:ext uri="{FF2B5EF4-FFF2-40B4-BE49-F238E27FC236}">
                  <a16:creationId xmlns:a16="http://schemas.microsoft.com/office/drawing/2014/main" id="{3A3AAD8F-5CB0-4ED8-B7D1-CB28489B9270}"/>
                </a:ext>
              </a:extLst>
            </p:cNvPr>
            <p:cNvCxnSpPr>
              <a:cxnSpLocks/>
            </p:cNvCxnSpPr>
            <p:nvPr/>
          </p:nvCxnSpPr>
          <p:spPr>
            <a:xfrm>
              <a:off x="163650" y="295275"/>
              <a:ext cx="1243737" cy="4505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eur droit avec flèche 25">
              <a:extLst>
                <a:ext uri="{FF2B5EF4-FFF2-40B4-BE49-F238E27FC236}">
                  <a16:creationId xmlns:a16="http://schemas.microsoft.com/office/drawing/2014/main" id="{B2BABB26-DD7C-4753-8BE7-1CD1278CFC55}"/>
                </a:ext>
              </a:extLst>
            </p:cNvPr>
            <p:cNvCxnSpPr>
              <a:cxnSpLocks/>
            </p:cNvCxnSpPr>
            <p:nvPr/>
          </p:nvCxnSpPr>
          <p:spPr>
            <a:xfrm flipH="1">
              <a:off x="2528386" y="190500"/>
              <a:ext cx="1644677" cy="4619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avec flèche 26">
              <a:extLst>
                <a:ext uri="{FF2B5EF4-FFF2-40B4-BE49-F238E27FC236}">
                  <a16:creationId xmlns:a16="http://schemas.microsoft.com/office/drawing/2014/main" id="{9078786D-903E-4D46-B469-3AF6AF21B34B}"/>
                </a:ext>
              </a:extLst>
            </p:cNvPr>
            <p:cNvCxnSpPr>
              <a:cxnSpLocks/>
            </p:cNvCxnSpPr>
            <p:nvPr/>
          </p:nvCxnSpPr>
          <p:spPr>
            <a:xfrm flipH="1">
              <a:off x="1" y="180975"/>
              <a:ext cx="1579218" cy="45942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eur droit avec flèche 27">
              <a:extLst>
                <a:ext uri="{FF2B5EF4-FFF2-40B4-BE49-F238E27FC236}">
                  <a16:creationId xmlns:a16="http://schemas.microsoft.com/office/drawing/2014/main" id="{DC20CEF3-3C97-47CE-AF69-54BC3746DA4B}"/>
                </a:ext>
              </a:extLst>
            </p:cNvPr>
            <p:cNvCxnSpPr>
              <a:cxnSpLocks/>
            </p:cNvCxnSpPr>
            <p:nvPr/>
          </p:nvCxnSpPr>
          <p:spPr>
            <a:xfrm>
              <a:off x="2528386" y="4838700"/>
              <a:ext cx="2471106" cy="1905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Connecteur droit avec flèche 28">
              <a:extLst>
                <a:ext uri="{FF2B5EF4-FFF2-40B4-BE49-F238E27FC236}">
                  <a16:creationId xmlns:a16="http://schemas.microsoft.com/office/drawing/2014/main" id="{6449F874-843C-48E1-8F21-5819DA75F10D}"/>
                </a:ext>
              </a:extLst>
            </p:cNvPr>
            <p:cNvCxnSpPr>
              <a:cxnSpLocks/>
            </p:cNvCxnSpPr>
            <p:nvPr/>
          </p:nvCxnSpPr>
          <p:spPr>
            <a:xfrm flipV="1">
              <a:off x="50800" y="4810125"/>
              <a:ext cx="1372951" cy="2857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30" name="Ellipse 29">
            <a:extLst>
              <a:ext uri="{FF2B5EF4-FFF2-40B4-BE49-F238E27FC236}">
                <a16:creationId xmlns:a16="http://schemas.microsoft.com/office/drawing/2014/main" id="{43054BE7-30FB-4E2B-911C-210369194DCF}"/>
              </a:ext>
            </a:extLst>
          </p:cNvPr>
          <p:cNvSpPr/>
          <p:nvPr/>
        </p:nvSpPr>
        <p:spPr>
          <a:xfrm flipH="1" flipV="1">
            <a:off x="3421522" y="5131029"/>
            <a:ext cx="104775" cy="95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1" name="Ellipse 30">
            <a:extLst>
              <a:ext uri="{FF2B5EF4-FFF2-40B4-BE49-F238E27FC236}">
                <a16:creationId xmlns:a16="http://schemas.microsoft.com/office/drawing/2014/main" id="{414E4C8C-1826-44B5-B935-F03A2AFC03D0}"/>
              </a:ext>
            </a:extLst>
          </p:cNvPr>
          <p:cNvSpPr/>
          <p:nvPr/>
        </p:nvSpPr>
        <p:spPr>
          <a:xfrm flipH="1" flipV="1">
            <a:off x="4433781" y="4613448"/>
            <a:ext cx="104775" cy="95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2" name="ZoneTexte 19">
            <a:extLst>
              <a:ext uri="{FF2B5EF4-FFF2-40B4-BE49-F238E27FC236}">
                <a16:creationId xmlns:a16="http://schemas.microsoft.com/office/drawing/2014/main" id="{8CC11D4F-36A4-4ED6-B84A-B03CDB708AF2}"/>
              </a:ext>
            </a:extLst>
          </p:cNvPr>
          <p:cNvSpPr txBox="1"/>
          <p:nvPr/>
        </p:nvSpPr>
        <p:spPr>
          <a:xfrm rot="19909124">
            <a:off x="3581099" y="5017161"/>
            <a:ext cx="1259205" cy="227965"/>
          </a:xfrm>
          <a:prstGeom prst="rect">
            <a:avLst/>
          </a:prstGeom>
          <a:noFill/>
        </p:spPr>
        <p:txBody>
          <a:bodyPr wrap="none" rtlCol="0">
            <a:spAutoFit/>
          </a:bodyPr>
          <a:lstStyle/>
          <a:p>
            <a:pPr>
              <a:spcAft>
                <a:spcPts val="0"/>
              </a:spcAft>
            </a:pPr>
            <a:r>
              <a:rPr lang="fr-FR" sz="800" kern="12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Longueur de la mandibule</a:t>
            </a:r>
            <a:endParaRPr lang="en-US" sz="1200" dirty="0">
              <a:effectLst/>
              <a:latin typeface="Times New Roman" panose="02020603050405020304" pitchFamily="18" charset="0"/>
              <a:ea typeface="Times New Roman" panose="02020603050405020304" pitchFamily="18" charset="0"/>
            </a:endParaRPr>
          </a:p>
        </p:txBody>
      </p:sp>
      <p:cxnSp>
        <p:nvCxnSpPr>
          <p:cNvPr id="33" name="Connecteur droit 32">
            <a:extLst>
              <a:ext uri="{FF2B5EF4-FFF2-40B4-BE49-F238E27FC236}">
                <a16:creationId xmlns:a16="http://schemas.microsoft.com/office/drawing/2014/main" id="{36C9510C-AF2C-4642-8AA1-E125FEA15C67}"/>
              </a:ext>
            </a:extLst>
          </p:cNvPr>
          <p:cNvCxnSpPr>
            <a:cxnSpLocks/>
            <a:stCxn id="31" idx="7"/>
          </p:cNvCxnSpPr>
          <p:nvPr/>
        </p:nvCxnSpPr>
        <p:spPr>
          <a:xfrm flipH="1">
            <a:off x="3534167" y="4694749"/>
            <a:ext cx="914958" cy="478469"/>
          </a:xfrm>
          <a:prstGeom prst="line">
            <a:avLst/>
          </a:prstGeom>
          <a:ln w="28575">
            <a:prstDash val="dash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Connecteur droit avec flèche 45">
            <a:extLst>
              <a:ext uri="{FF2B5EF4-FFF2-40B4-BE49-F238E27FC236}">
                <a16:creationId xmlns:a16="http://schemas.microsoft.com/office/drawing/2014/main" id="{4173B1B0-7704-472A-861B-5E4CFFC203C3}"/>
              </a:ext>
            </a:extLst>
          </p:cNvPr>
          <p:cNvCxnSpPr>
            <a:cxnSpLocks/>
            <a:endCxn id="31" idx="2"/>
          </p:cNvCxnSpPr>
          <p:nvPr/>
        </p:nvCxnSpPr>
        <p:spPr>
          <a:xfrm flipH="1" flipV="1">
            <a:off x="4538556" y="4661073"/>
            <a:ext cx="15424" cy="917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ZoneTexte 19">
            <a:extLst>
              <a:ext uri="{FF2B5EF4-FFF2-40B4-BE49-F238E27FC236}">
                <a16:creationId xmlns:a16="http://schemas.microsoft.com/office/drawing/2014/main" id="{345E97D4-71A9-4315-879A-19B479C486E5}"/>
              </a:ext>
            </a:extLst>
          </p:cNvPr>
          <p:cNvSpPr txBox="1"/>
          <p:nvPr/>
        </p:nvSpPr>
        <p:spPr>
          <a:xfrm>
            <a:off x="4199015" y="5556011"/>
            <a:ext cx="716280" cy="338554"/>
          </a:xfrm>
          <a:prstGeom prst="rect">
            <a:avLst/>
          </a:prstGeom>
          <a:noFill/>
        </p:spPr>
        <p:txBody>
          <a:bodyPr wrap="square" rtlCol="0">
            <a:spAutoFit/>
          </a:bodyPr>
          <a:lstStyle/>
          <a:p>
            <a:pPr>
              <a:spcAft>
                <a:spcPts val="0"/>
              </a:spcAft>
            </a:pPr>
            <a:r>
              <a:rPr lang="fr-FR" sz="800" kern="12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Angle de la mandibule</a:t>
            </a:r>
            <a:endParaRPr lang="en-US" sz="1200" dirty="0">
              <a:effectLst/>
              <a:latin typeface="Times New Roman" panose="02020603050405020304" pitchFamily="18" charset="0"/>
              <a:ea typeface="Times New Roman" panose="02020603050405020304" pitchFamily="18" charset="0"/>
            </a:endParaRPr>
          </a:p>
        </p:txBody>
      </p:sp>
      <p:cxnSp>
        <p:nvCxnSpPr>
          <p:cNvPr id="49" name="Connecteur droit avec flèche 48">
            <a:extLst>
              <a:ext uri="{FF2B5EF4-FFF2-40B4-BE49-F238E27FC236}">
                <a16:creationId xmlns:a16="http://schemas.microsoft.com/office/drawing/2014/main" id="{A722777D-32CC-4FCC-9B0C-49270CF1D0F8}"/>
              </a:ext>
            </a:extLst>
          </p:cNvPr>
          <p:cNvCxnSpPr>
            <a:cxnSpLocks/>
          </p:cNvCxnSpPr>
          <p:nvPr/>
        </p:nvCxnSpPr>
        <p:spPr>
          <a:xfrm>
            <a:off x="2333127" y="4733335"/>
            <a:ext cx="963543" cy="439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ZoneTexte 19">
            <a:extLst>
              <a:ext uri="{FF2B5EF4-FFF2-40B4-BE49-F238E27FC236}">
                <a16:creationId xmlns:a16="http://schemas.microsoft.com/office/drawing/2014/main" id="{499C5D34-B8D1-4059-BA9D-189E80C148DF}"/>
              </a:ext>
            </a:extLst>
          </p:cNvPr>
          <p:cNvSpPr txBox="1"/>
          <p:nvPr/>
        </p:nvSpPr>
        <p:spPr>
          <a:xfrm>
            <a:off x="1535031" y="4456617"/>
            <a:ext cx="716280" cy="338554"/>
          </a:xfrm>
          <a:prstGeom prst="rect">
            <a:avLst/>
          </a:prstGeom>
          <a:noFill/>
        </p:spPr>
        <p:txBody>
          <a:bodyPr wrap="square" rtlCol="0">
            <a:spAutoFit/>
          </a:bodyPr>
          <a:lstStyle/>
          <a:p>
            <a:pPr>
              <a:spcAft>
                <a:spcPts val="0"/>
              </a:spcAft>
            </a:pPr>
            <a:r>
              <a:rPr lang="fr-FR" sz="800" kern="12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Pointe du menton</a:t>
            </a:r>
            <a:endParaRPr lang="en-US" sz="1200" dirty="0">
              <a:effectLst/>
              <a:latin typeface="Times New Roman" panose="02020603050405020304" pitchFamily="18" charset="0"/>
              <a:ea typeface="Times New Roman" panose="02020603050405020304" pitchFamily="18" charset="0"/>
            </a:endParaRPr>
          </a:p>
        </p:txBody>
      </p:sp>
      <p:cxnSp>
        <p:nvCxnSpPr>
          <p:cNvPr id="52" name="Connecteur droit avec flèche 51">
            <a:extLst>
              <a:ext uri="{FF2B5EF4-FFF2-40B4-BE49-F238E27FC236}">
                <a16:creationId xmlns:a16="http://schemas.microsoft.com/office/drawing/2014/main" id="{6DCF4790-2C4E-4293-ADA5-C7AB42BAB384}"/>
              </a:ext>
            </a:extLst>
          </p:cNvPr>
          <p:cNvCxnSpPr>
            <a:cxnSpLocks/>
          </p:cNvCxnSpPr>
          <p:nvPr/>
        </p:nvCxnSpPr>
        <p:spPr>
          <a:xfrm>
            <a:off x="3296670" y="2732442"/>
            <a:ext cx="1152455" cy="1701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ZoneTexte 19">
            <a:extLst>
              <a:ext uri="{FF2B5EF4-FFF2-40B4-BE49-F238E27FC236}">
                <a16:creationId xmlns:a16="http://schemas.microsoft.com/office/drawing/2014/main" id="{49C1F588-F44D-418B-B474-143459393F5A}"/>
              </a:ext>
            </a:extLst>
          </p:cNvPr>
          <p:cNvSpPr txBox="1"/>
          <p:nvPr/>
        </p:nvSpPr>
        <p:spPr>
          <a:xfrm>
            <a:off x="2891628" y="2414537"/>
            <a:ext cx="716280" cy="215444"/>
          </a:xfrm>
          <a:prstGeom prst="rect">
            <a:avLst/>
          </a:prstGeom>
          <a:noFill/>
        </p:spPr>
        <p:txBody>
          <a:bodyPr wrap="square" rtlCol="0">
            <a:spAutoFit/>
          </a:bodyPr>
          <a:lstStyle/>
          <a:p>
            <a:pPr>
              <a:spcAft>
                <a:spcPts val="0"/>
              </a:spcAft>
            </a:pPr>
            <a:r>
              <a:rPr lang="fr-FR" sz="800" kern="12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Tragus</a:t>
            </a:r>
            <a:endParaRPr lang="en-US" sz="1200" dirty="0">
              <a:effectLst/>
              <a:latin typeface="Times New Roman" panose="02020603050405020304" pitchFamily="18" charset="0"/>
              <a:ea typeface="Times New Roman" panose="02020603050405020304" pitchFamily="18" charset="0"/>
            </a:endParaRPr>
          </a:p>
        </p:txBody>
      </p:sp>
      <p:cxnSp>
        <p:nvCxnSpPr>
          <p:cNvPr id="57" name="Connecteur droit avec flèche 56">
            <a:extLst>
              <a:ext uri="{FF2B5EF4-FFF2-40B4-BE49-F238E27FC236}">
                <a16:creationId xmlns:a16="http://schemas.microsoft.com/office/drawing/2014/main" id="{4AB6CC8C-9A64-4F00-95FA-85F5B37E4EF3}"/>
              </a:ext>
            </a:extLst>
          </p:cNvPr>
          <p:cNvCxnSpPr/>
          <p:nvPr/>
        </p:nvCxnSpPr>
        <p:spPr>
          <a:xfrm>
            <a:off x="3131820" y="4522162"/>
            <a:ext cx="47625" cy="2122762"/>
          </a:xfrm>
          <a:prstGeom prst="straightConnector1">
            <a:avLst/>
          </a:prstGeom>
          <a:ln>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Connecteur droit avec flèche 58">
            <a:extLst>
              <a:ext uri="{FF2B5EF4-FFF2-40B4-BE49-F238E27FC236}">
                <a16:creationId xmlns:a16="http://schemas.microsoft.com/office/drawing/2014/main" id="{B3B8ABD0-AC61-46A1-8A1B-977435B402BE}"/>
              </a:ext>
            </a:extLst>
          </p:cNvPr>
          <p:cNvCxnSpPr/>
          <p:nvPr/>
        </p:nvCxnSpPr>
        <p:spPr>
          <a:xfrm>
            <a:off x="3179445" y="6612152"/>
            <a:ext cx="684098" cy="0"/>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0" name="Connecteur droit avec flèche 59">
            <a:extLst>
              <a:ext uri="{FF2B5EF4-FFF2-40B4-BE49-F238E27FC236}">
                <a16:creationId xmlns:a16="http://schemas.microsoft.com/office/drawing/2014/main" id="{52A59551-49E6-4FBF-8BD2-68EC7D321F20}"/>
              </a:ext>
            </a:extLst>
          </p:cNvPr>
          <p:cNvCxnSpPr>
            <a:cxnSpLocks/>
          </p:cNvCxnSpPr>
          <p:nvPr/>
        </p:nvCxnSpPr>
        <p:spPr>
          <a:xfrm>
            <a:off x="6164420" y="6680676"/>
            <a:ext cx="1648972" cy="0"/>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Connecteur droit avec flèche 61">
            <a:extLst>
              <a:ext uri="{FF2B5EF4-FFF2-40B4-BE49-F238E27FC236}">
                <a16:creationId xmlns:a16="http://schemas.microsoft.com/office/drawing/2014/main" id="{81846E9C-2D08-4912-BE3E-60492908A484}"/>
              </a:ext>
            </a:extLst>
          </p:cNvPr>
          <p:cNvCxnSpPr/>
          <p:nvPr/>
        </p:nvCxnSpPr>
        <p:spPr>
          <a:xfrm>
            <a:off x="6116795" y="4544507"/>
            <a:ext cx="47625" cy="2122762"/>
          </a:xfrm>
          <a:prstGeom prst="straightConnector1">
            <a:avLst/>
          </a:prstGeom>
          <a:ln>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4" name="ZoneTexte 63">
            <a:extLst>
              <a:ext uri="{FF2B5EF4-FFF2-40B4-BE49-F238E27FC236}">
                <a16:creationId xmlns:a16="http://schemas.microsoft.com/office/drawing/2014/main" id="{10FE91EC-6AEC-47E3-861D-4E339C198464}"/>
              </a:ext>
            </a:extLst>
          </p:cNvPr>
          <p:cNvSpPr txBox="1"/>
          <p:nvPr/>
        </p:nvSpPr>
        <p:spPr>
          <a:xfrm>
            <a:off x="3316902" y="6299906"/>
            <a:ext cx="442717" cy="307777"/>
          </a:xfrm>
          <a:prstGeom prst="rect">
            <a:avLst/>
          </a:prstGeom>
          <a:noFill/>
        </p:spPr>
        <p:txBody>
          <a:bodyPr wrap="square" rtlCol="0">
            <a:spAutoFit/>
          </a:bodyPr>
          <a:lstStyle/>
          <a:p>
            <a:r>
              <a:rPr lang="fr-FR" sz="1400" dirty="0"/>
              <a:t>L1</a:t>
            </a:r>
            <a:endParaRPr lang="en-US" sz="1400" dirty="0"/>
          </a:p>
        </p:txBody>
      </p:sp>
      <p:sp>
        <p:nvSpPr>
          <p:cNvPr id="65" name="ZoneTexte 64">
            <a:extLst>
              <a:ext uri="{FF2B5EF4-FFF2-40B4-BE49-F238E27FC236}">
                <a16:creationId xmlns:a16="http://schemas.microsoft.com/office/drawing/2014/main" id="{B1810F3E-E84A-4F0C-8267-E112E8F2C2BF}"/>
              </a:ext>
            </a:extLst>
          </p:cNvPr>
          <p:cNvSpPr txBox="1"/>
          <p:nvPr/>
        </p:nvSpPr>
        <p:spPr>
          <a:xfrm>
            <a:off x="6767547" y="6337147"/>
            <a:ext cx="442717" cy="307777"/>
          </a:xfrm>
          <a:prstGeom prst="rect">
            <a:avLst/>
          </a:prstGeom>
          <a:noFill/>
        </p:spPr>
        <p:txBody>
          <a:bodyPr wrap="square" rtlCol="0">
            <a:spAutoFit/>
          </a:bodyPr>
          <a:lstStyle/>
          <a:p>
            <a:r>
              <a:rPr lang="fr-FR" sz="1400" dirty="0"/>
              <a:t>L2</a:t>
            </a:r>
            <a:endParaRPr lang="en-US" sz="1400" dirty="0"/>
          </a:p>
        </p:txBody>
      </p:sp>
    </p:spTree>
    <p:extLst>
      <p:ext uri="{BB962C8B-B14F-4D97-AF65-F5344CB8AC3E}">
        <p14:creationId xmlns:p14="http://schemas.microsoft.com/office/powerpoint/2010/main" val="3926549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07EE6A-78CD-43FC-9347-7BBE1FDFE7C1}"/>
              </a:ext>
            </a:extLst>
          </p:cNvPr>
          <p:cNvSpPr>
            <a:spLocks noGrp="1"/>
          </p:cNvSpPr>
          <p:nvPr>
            <p:ph type="title"/>
          </p:nvPr>
        </p:nvSpPr>
        <p:spPr>
          <a:xfrm>
            <a:off x="666078" y="18255"/>
            <a:ext cx="10515600" cy="1325563"/>
          </a:xfrm>
        </p:spPr>
        <p:txBody>
          <a:bodyPr>
            <a:normAutofit/>
          </a:bodyPr>
          <a:lstStyle/>
          <a:p>
            <a:pPr algn="ctr"/>
            <a:r>
              <a:rPr lang="fr-FR" sz="2800" b="1" dirty="0">
                <a:solidFill>
                  <a:srgbClr val="0000FF"/>
                </a:solidFill>
              </a:rPr>
              <a:t>La Mobilité antéro-postérieure de la Mandibule (Ma-</a:t>
            </a:r>
            <a:r>
              <a:rPr lang="fr-FR" sz="2800" b="1" dirty="0" err="1">
                <a:solidFill>
                  <a:srgbClr val="0000FF"/>
                </a:solidFill>
              </a:rPr>
              <a:t>pM</a:t>
            </a:r>
            <a:r>
              <a:rPr lang="fr-FR" sz="2800" b="1" dirty="0">
                <a:solidFill>
                  <a:srgbClr val="0000FF"/>
                </a:solidFill>
              </a:rPr>
              <a:t>)</a:t>
            </a:r>
            <a:br>
              <a:rPr lang="en-US" sz="2800" b="1" dirty="0">
                <a:solidFill>
                  <a:srgbClr val="0000FF"/>
                </a:solidFill>
              </a:rPr>
            </a:br>
            <a:endParaRPr lang="en-US" sz="2800" b="1" dirty="0">
              <a:solidFill>
                <a:srgbClr val="0000FF"/>
              </a:solidFill>
            </a:endParaRPr>
          </a:p>
        </p:txBody>
      </p:sp>
      <p:sp>
        <p:nvSpPr>
          <p:cNvPr id="3" name="Espace réservé du contenu 2">
            <a:extLst>
              <a:ext uri="{FF2B5EF4-FFF2-40B4-BE49-F238E27FC236}">
                <a16:creationId xmlns:a16="http://schemas.microsoft.com/office/drawing/2014/main" id="{6D60F812-F399-44C7-ADED-DE03E3B1DFEB}"/>
              </a:ext>
            </a:extLst>
          </p:cNvPr>
          <p:cNvSpPr>
            <a:spLocks noGrp="1"/>
          </p:cNvSpPr>
          <p:nvPr>
            <p:ph idx="1"/>
          </p:nvPr>
        </p:nvSpPr>
        <p:spPr>
          <a:xfrm>
            <a:off x="429408" y="889710"/>
            <a:ext cx="11382487" cy="2539290"/>
          </a:xfrm>
        </p:spPr>
        <p:txBody>
          <a:bodyPr>
            <a:normAutofit/>
          </a:bodyPr>
          <a:lstStyle/>
          <a:p>
            <a:r>
              <a:rPr lang="fr-FR" sz="1400" dirty="0"/>
              <a:t>La Ma-</a:t>
            </a:r>
            <a:r>
              <a:rPr lang="fr-FR" sz="1400" dirty="0" err="1"/>
              <a:t>pM</a:t>
            </a:r>
            <a:r>
              <a:rPr lang="fr-FR" sz="1400" dirty="0"/>
              <a:t> est un des déterminants de la difficulté d’intubation. L’impossibilité d’avancer spontanément la mandibule de telle sorte </a:t>
            </a:r>
            <a:endParaRPr lang="en-US" sz="1400" dirty="0"/>
          </a:p>
          <a:p>
            <a:r>
              <a:rPr lang="fr-FR" sz="1400" dirty="0"/>
              <a:t>que la dentition du bas recouvre la lèvre supérieure peut laisser présager d’une difficulté potentielle d’IOT. Le test de la morsure</a:t>
            </a:r>
            <a:endParaRPr lang="en-US" sz="1400" dirty="0"/>
          </a:p>
          <a:p>
            <a:r>
              <a:rPr lang="fr-FR" sz="1400" dirty="0"/>
              <a:t> de la lèvre supérieur permet d’évaluer la mobilité antéropostérieure de l’articulation temporo-mandibulaire. </a:t>
            </a:r>
            <a:endParaRPr lang="en-US" sz="1400" dirty="0"/>
          </a:p>
          <a:p>
            <a:r>
              <a:rPr lang="fr-FR" sz="1400" dirty="0"/>
              <a:t>Trois grades existent. Pour le grade 1, les incisives du bas recouvrent entièrement la lèvre supérieure au moins jusqu’au vermillon. </a:t>
            </a:r>
            <a:endParaRPr lang="en-US" sz="1400" dirty="0"/>
          </a:p>
          <a:p>
            <a:r>
              <a:rPr lang="fr-FR" sz="1400" dirty="0"/>
              <a:t>Pour le grade 2, le recouvrement est partiel et laisse apparent le vermillon et pour le grade 3 la lèvre supérieure n’est pas couverte</a:t>
            </a:r>
            <a:endParaRPr lang="en-US" sz="1400" dirty="0"/>
          </a:p>
          <a:p>
            <a:r>
              <a:rPr lang="fr-FR" sz="1400" dirty="0"/>
              <a:t> du tout (impossibilité de couvrir la lèvre supérieure)</a:t>
            </a:r>
            <a:endParaRPr lang="en-US" sz="1400" dirty="0"/>
          </a:p>
          <a:p>
            <a:endParaRPr lang="en-US" sz="1400" dirty="0"/>
          </a:p>
        </p:txBody>
      </p:sp>
      <p:pic>
        <p:nvPicPr>
          <p:cNvPr id="4" name="Image 3" descr="From cited article, Figure 1. Not sure if that’s the vermillion border or a milk mustache…">
            <a:extLst>
              <a:ext uri="{FF2B5EF4-FFF2-40B4-BE49-F238E27FC236}">
                <a16:creationId xmlns:a16="http://schemas.microsoft.com/office/drawing/2014/main" id="{73039FA7-F3EE-4EFD-9282-C3EA8F53AFE8}"/>
              </a:ext>
            </a:extLst>
          </p:cNvPr>
          <p:cNvPicPr/>
          <p:nvPr/>
        </p:nvPicPr>
        <p:blipFill rotWithShape="1">
          <a:blip r:embed="rId2">
            <a:extLst>
              <a:ext uri="{28A0092B-C50C-407E-A947-70E740481C1C}">
                <a14:useLocalDpi xmlns:a14="http://schemas.microsoft.com/office/drawing/2010/main" val="0"/>
              </a:ext>
            </a:extLst>
          </a:blip>
          <a:srcRect t="7665" r="2990"/>
          <a:stretch/>
        </p:blipFill>
        <p:spPr bwMode="auto">
          <a:xfrm>
            <a:off x="1505808" y="3673399"/>
            <a:ext cx="8057739" cy="2695127"/>
          </a:xfrm>
          <a:prstGeom prst="rect">
            <a:avLst/>
          </a:prstGeom>
          <a:noFill/>
          <a:ln>
            <a:noFill/>
          </a:ln>
          <a:extLst>
            <a:ext uri="{53640926-AAD7-44D8-BBD7-CCE9431645EC}">
              <a14:shadowObscured xmlns:a14="http://schemas.microsoft.com/office/drawing/2010/main"/>
            </a:ext>
          </a:extLst>
        </p:spPr>
      </p:pic>
      <p:sp>
        <p:nvSpPr>
          <p:cNvPr id="5" name="Rectangle 4">
            <a:extLst>
              <a:ext uri="{FF2B5EF4-FFF2-40B4-BE49-F238E27FC236}">
                <a16:creationId xmlns:a16="http://schemas.microsoft.com/office/drawing/2014/main" id="{D1B30E3F-4322-4375-A64C-B4EE3ED1F44F}"/>
              </a:ext>
            </a:extLst>
          </p:cNvPr>
          <p:cNvSpPr/>
          <p:nvPr/>
        </p:nvSpPr>
        <p:spPr>
          <a:xfrm>
            <a:off x="1649505" y="2879284"/>
            <a:ext cx="8312076" cy="375552"/>
          </a:xfrm>
          <a:prstGeom prst="rect">
            <a:avLst/>
          </a:prstGeom>
        </p:spPr>
        <p:txBody>
          <a:bodyPr wrap="square">
            <a:spAutoFit/>
          </a:bodyPr>
          <a:lstStyle/>
          <a:p>
            <a:pPr>
              <a:lnSpc>
                <a:spcPct val="107000"/>
              </a:lnSpc>
              <a:spcAft>
                <a:spcPts val="800"/>
              </a:spcAft>
            </a:pPr>
            <a:r>
              <a:rPr lang="fr-FR" dirty="0">
                <a:latin typeface="Calibri" panose="020F0502020204030204" pitchFamily="34" charset="0"/>
                <a:ea typeface="Calibri" panose="020F0502020204030204" pitchFamily="34" charset="0"/>
                <a:cs typeface="Arial" panose="020B0604020202020204" pitchFamily="34" charset="0"/>
              </a:rPr>
              <a:t>  Normal	                       Grade 1                          Grade 2		Grade 3</a:t>
            </a:r>
            <a:endParaRPr lang="en-US"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320770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A143C0-E8C3-4F2A-8749-72E8D6C7B8A7}"/>
              </a:ext>
            </a:extLst>
          </p:cNvPr>
          <p:cNvSpPr>
            <a:spLocks noGrp="1"/>
          </p:cNvSpPr>
          <p:nvPr>
            <p:ph type="title"/>
          </p:nvPr>
        </p:nvSpPr>
        <p:spPr>
          <a:xfrm>
            <a:off x="493955" y="386641"/>
            <a:ext cx="10515600" cy="947307"/>
          </a:xfrm>
        </p:spPr>
        <p:txBody>
          <a:bodyPr>
            <a:normAutofit/>
          </a:bodyPr>
          <a:lstStyle/>
          <a:p>
            <a:pPr algn="ctr"/>
            <a:r>
              <a:rPr lang="fr-FR" sz="2800" b="1" dirty="0">
                <a:solidFill>
                  <a:srgbClr val="0000FF"/>
                </a:solidFill>
              </a:rPr>
              <a:t>Le Diamètre Cervical (DC) </a:t>
            </a:r>
            <a:br>
              <a:rPr lang="en-US" sz="2800" b="1" dirty="0">
                <a:solidFill>
                  <a:srgbClr val="0000FF"/>
                </a:solidFill>
              </a:rPr>
            </a:br>
            <a:endParaRPr lang="en-US" sz="2800" b="1" dirty="0">
              <a:solidFill>
                <a:srgbClr val="0000FF"/>
              </a:solidFill>
            </a:endParaRPr>
          </a:p>
        </p:txBody>
      </p:sp>
      <p:sp>
        <p:nvSpPr>
          <p:cNvPr id="3" name="Espace réservé du contenu 2">
            <a:extLst>
              <a:ext uri="{FF2B5EF4-FFF2-40B4-BE49-F238E27FC236}">
                <a16:creationId xmlns:a16="http://schemas.microsoft.com/office/drawing/2014/main" id="{C4EAE28F-06C1-47A0-AEDB-125871E55AD0}"/>
              </a:ext>
            </a:extLst>
          </p:cNvPr>
          <p:cNvSpPr>
            <a:spLocks noGrp="1"/>
          </p:cNvSpPr>
          <p:nvPr>
            <p:ph idx="1"/>
          </p:nvPr>
        </p:nvSpPr>
        <p:spPr>
          <a:xfrm>
            <a:off x="458096" y="1169409"/>
            <a:ext cx="11353800" cy="2143946"/>
          </a:xfrm>
        </p:spPr>
        <p:txBody>
          <a:bodyPr>
            <a:normAutofit/>
          </a:bodyPr>
          <a:lstStyle/>
          <a:p>
            <a:r>
              <a:rPr lang="fr-FR" sz="1800" dirty="0"/>
              <a:t>Le périmètre cervical supérieur (mesuré au niveau du cartilage thyroïde) &gt; 46 cm (soit un diamètre cervical &gt; à 15 cm (46/3,14) </a:t>
            </a:r>
            <a:endParaRPr lang="en-US" sz="1800" dirty="0"/>
          </a:p>
          <a:p>
            <a:r>
              <a:rPr lang="fr-FR" sz="1800" dirty="0"/>
              <a:t>est un facteur prédictif d’IOT difficile. Cette observation est validée principalement chez les hommes obèses ronfleurs et apnéique la nuit</a:t>
            </a:r>
            <a:endParaRPr lang="en-US" sz="1800" dirty="0"/>
          </a:p>
          <a:p>
            <a:r>
              <a:rPr lang="fr-FR" sz="1800" dirty="0"/>
              <a:t> Nous pouvons estimer sur des photos de face le diamètre cervical au niveau de la base du cou (en cm) et ainsi calculer le périmètre cervical</a:t>
            </a:r>
            <a:endParaRPr lang="en-US" sz="1800" dirty="0"/>
          </a:p>
          <a:p>
            <a:endParaRPr lang="en-US" sz="1800" dirty="0"/>
          </a:p>
        </p:txBody>
      </p:sp>
      <p:pic>
        <p:nvPicPr>
          <p:cNvPr id="4" name="Picture 4" descr="Caractériser Les Silhouettes Masculines Pour Différents Stades Indice Masse Corporelle — Image vectorielle">
            <a:extLst>
              <a:ext uri="{FF2B5EF4-FFF2-40B4-BE49-F238E27FC236}">
                <a16:creationId xmlns:a16="http://schemas.microsoft.com/office/drawing/2014/main" id="{F1C091F4-8384-447B-8773-AAC60082C93B}"/>
              </a:ext>
            </a:extLst>
          </p:cNvPr>
          <p:cNvPicPr/>
          <p:nvPr/>
        </p:nvPicPr>
        <p:blipFill rotWithShape="1">
          <a:blip r:embed="rId2">
            <a:extLst>
              <a:ext uri="{28A0092B-C50C-407E-A947-70E740481C1C}">
                <a14:useLocalDpi xmlns:a14="http://schemas.microsoft.com/office/drawing/2010/main" val="0"/>
              </a:ext>
            </a:extLst>
          </a:blip>
          <a:srcRect l="3107" t="12687" r="74030" b="70065"/>
          <a:stretch/>
        </p:blipFill>
        <p:spPr bwMode="auto">
          <a:xfrm>
            <a:off x="608778" y="3429000"/>
            <a:ext cx="4498340" cy="222694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Connecteur droit avec flèche 4">
            <a:extLst>
              <a:ext uri="{FF2B5EF4-FFF2-40B4-BE49-F238E27FC236}">
                <a16:creationId xmlns:a16="http://schemas.microsoft.com/office/drawing/2014/main" id="{6BFFEA9B-EA98-4EF7-9395-35800C007971}"/>
              </a:ext>
            </a:extLst>
          </p:cNvPr>
          <p:cNvCxnSpPr>
            <a:cxnSpLocks/>
          </p:cNvCxnSpPr>
          <p:nvPr/>
        </p:nvCxnSpPr>
        <p:spPr>
          <a:xfrm flipV="1">
            <a:off x="2504253" y="4873625"/>
            <a:ext cx="744220" cy="2540"/>
          </a:xfrm>
          <a:prstGeom prst="straightConnector1">
            <a:avLst/>
          </a:prstGeom>
          <a:ln w="571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ZoneTexte 5">
            <a:extLst>
              <a:ext uri="{FF2B5EF4-FFF2-40B4-BE49-F238E27FC236}">
                <a16:creationId xmlns:a16="http://schemas.microsoft.com/office/drawing/2014/main" id="{8E8F5811-29C2-403E-9056-240C2A80F629}"/>
              </a:ext>
            </a:extLst>
          </p:cNvPr>
          <p:cNvSpPr txBox="1"/>
          <p:nvPr/>
        </p:nvSpPr>
        <p:spPr>
          <a:xfrm>
            <a:off x="1669228" y="3630295"/>
            <a:ext cx="2297430" cy="382270"/>
          </a:xfrm>
          <a:prstGeom prst="rect">
            <a:avLst/>
          </a:prstGeom>
          <a:noFill/>
        </p:spPr>
        <p:txBody>
          <a:bodyPr wrap="none" rtlCol="0">
            <a:spAutoFit/>
          </a:bodyPr>
          <a:lstStyle/>
          <a:p>
            <a:pPr>
              <a:spcAft>
                <a:spcPts val="0"/>
              </a:spcAft>
            </a:pPr>
            <a:r>
              <a:rPr lang="fr-FR" sz="1800" kern="120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Diamètre Cervical (cm)</a:t>
            </a:r>
            <a:endParaRPr lang="en-US" sz="1200">
              <a:effectLst/>
              <a:latin typeface="Times New Roman" panose="02020603050405020304" pitchFamily="18" charset="0"/>
              <a:ea typeface="Times New Roman" panose="02020603050405020304" pitchFamily="18" charset="0"/>
            </a:endParaRPr>
          </a:p>
        </p:txBody>
      </p:sp>
      <p:pic>
        <p:nvPicPr>
          <p:cNvPr id="8" name="Picture 2" descr="Aperçu de l’image">
            <a:extLst>
              <a:ext uri="{FF2B5EF4-FFF2-40B4-BE49-F238E27FC236}">
                <a16:creationId xmlns:a16="http://schemas.microsoft.com/office/drawing/2014/main" id="{07E10CAB-5803-4D13-AC9C-B5BDF39F660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697967" y="3766541"/>
            <a:ext cx="3779520" cy="1889404"/>
          </a:xfrm>
          <a:prstGeom prst="rect">
            <a:avLst/>
          </a:prstGeom>
          <a:noFill/>
          <a:extLst>
            <a:ext uri="{909E8E84-426E-40DD-AFC4-6F175D3DCCD1}">
              <a14:hiddenFill xmlns:a14="http://schemas.microsoft.com/office/drawing/2010/main">
                <a:solidFill>
                  <a:srgbClr val="FFFFFF"/>
                </a:solidFill>
              </a14:hiddenFill>
            </a:ext>
          </a:extLst>
        </p:spPr>
      </p:pic>
      <p:cxnSp>
        <p:nvCxnSpPr>
          <p:cNvPr id="9" name="Connecteur droit avec flèche 8">
            <a:extLst>
              <a:ext uri="{FF2B5EF4-FFF2-40B4-BE49-F238E27FC236}">
                <a16:creationId xmlns:a16="http://schemas.microsoft.com/office/drawing/2014/main" id="{1BEFCBA5-06CA-482A-89AB-C04260A5EE96}"/>
              </a:ext>
            </a:extLst>
          </p:cNvPr>
          <p:cNvCxnSpPr>
            <a:cxnSpLocks/>
          </p:cNvCxnSpPr>
          <p:nvPr/>
        </p:nvCxnSpPr>
        <p:spPr>
          <a:xfrm>
            <a:off x="7084884" y="4647304"/>
            <a:ext cx="703652" cy="129091"/>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0166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2330FD-7285-454B-9E3F-D21125BA9263}"/>
              </a:ext>
            </a:extLst>
          </p:cNvPr>
          <p:cNvSpPr>
            <a:spLocks noGrp="1"/>
          </p:cNvSpPr>
          <p:nvPr>
            <p:ph type="title"/>
          </p:nvPr>
        </p:nvSpPr>
        <p:spPr>
          <a:xfrm>
            <a:off x="526228" y="257549"/>
            <a:ext cx="10515600" cy="1325563"/>
          </a:xfrm>
        </p:spPr>
        <p:txBody>
          <a:bodyPr>
            <a:normAutofit fontScale="90000"/>
          </a:bodyPr>
          <a:lstStyle/>
          <a:p>
            <a:pPr algn="ctr"/>
            <a:r>
              <a:rPr lang="fr-FR" sz="3100" b="1" dirty="0">
                <a:solidFill>
                  <a:srgbClr val="0000FF"/>
                </a:solidFill>
              </a:rPr>
              <a:t>Les autres paramètres anthropométriques et démographiques </a:t>
            </a:r>
            <a:br>
              <a:rPr lang="fr-FR" sz="3100" b="1" dirty="0">
                <a:solidFill>
                  <a:srgbClr val="0000FF"/>
                </a:solidFill>
              </a:rPr>
            </a:br>
            <a:r>
              <a:rPr lang="fr-FR" sz="3100" b="1" dirty="0">
                <a:solidFill>
                  <a:srgbClr val="0000FF"/>
                </a:solidFill>
              </a:rPr>
              <a:t>qui sont recueillis</a:t>
            </a:r>
            <a:br>
              <a:rPr lang="en-US" dirty="0"/>
            </a:br>
            <a:endParaRPr lang="en-US" dirty="0"/>
          </a:p>
        </p:txBody>
      </p:sp>
      <p:sp>
        <p:nvSpPr>
          <p:cNvPr id="3" name="Espace réservé du contenu 2">
            <a:extLst>
              <a:ext uri="{FF2B5EF4-FFF2-40B4-BE49-F238E27FC236}">
                <a16:creationId xmlns:a16="http://schemas.microsoft.com/office/drawing/2014/main" id="{0BD80CA3-D442-476F-AE5B-AA43CD94145F}"/>
              </a:ext>
            </a:extLst>
          </p:cNvPr>
          <p:cNvSpPr>
            <a:spLocks noGrp="1"/>
          </p:cNvSpPr>
          <p:nvPr>
            <p:ph idx="1"/>
          </p:nvPr>
        </p:nvSpPr>
        <p:spPr>
          <a:xfrm>
            <a:off x="838200" y="1664260"/>
            <a:ext cx="10515600" cy="2423646"/>
          </a:xfrm>
        </p:spPr>
        <p:txBody>
          <a:bodyPr/>
          <a:lstStyle/>
          <a:p>
            <a:pPr lvl="0"/>
            <a:r>
              <a:rPr lang="fr-FR" dirty="0"/>
              <a:t>Age</a:t>
            </a:r>
            <a:endParaRPr lang="en-US" dirty="0"/>
          </a:p>
          <a:p>
            <a:pPr lvl="0"/>
            <a:r>
              <a:rPr lang="fr-FR" dirty="0"/>
              <a:t>BMI de 30 à 40 (kg/m2)</a:t>
            </a:r>
            <a:endParaRPr lang="en-US" dirty="0"/>
          </a:p>
          <a:p>
            <a:pPr lvl="0"/>
            <a:r>
              <a:rPr lang="fr-FR" dirty="0"/>
              <a:t>Présence d’un SAS ou ronflement sévère.</a:t>
            </a:r>
            <a:endParaRPr lang="en-US" dirty="0"/>
          </a:p>
          <a:p>
            <a:pPr lvl="0"/>
            <a:r>
              <a:rPr lang="fr-FR" dirty="0"/>
              <a:t>ATCD IOT difficile :  Oui/ Non</a:t>
            </a:r>
            <a:endParaRPr lang="en-US" dirty="0"/>
          </a:p>
          <a:p>
            <a:endParaRPr lang="en-US" dirty="0"/>
          </a:p>
        </p:txBody>
      </p:sp>
      <p:sp>
        <p:nvSpPr>
          <p:cNvPr id="4" name="Rectangle 3">
            <a:extLst>
              <a:ext uri="{FF2B5EF4-FFF2-40B4-BE49-F238E27FC236}">
                <a16:creationId xmlns:a16="http://schemas.microsoft.com/office/drawing/2014/main" id="{BECDD543-F35C-4875-8DF3-84DE34CE3AE6}"/>
              </a:ext>
            </a:extLst>
          </p:cNvPr>
          <p:cNvSpPr/>
          <p:nvPr/>
        </p:nvSpPr>
        <p:spPr>
          <a:xfrm>
            <a:off x="1326777" y="3789323"/>
            <a:ext cx="8269044" cy="2358915"/>
          </a:xfrm>
          <a:prstGeom prst="rect">
            <a:avLst/>
          </a:prstGeom>
        </p:spPr>
        <p:txBody>
          <a:bodyPr wrap="square">
            <a:spAutoFit/>
          </a:bodyPr>
          <a:lstStyle/>
          <a:p>
            <a:pPr>
              <a:lnSpc>
                <a:spcPct val="107000"/>
              </a:lnSpc>
              <a:spcAft>
                <a:spcPts val="800"/>
              </a:spcAft>
            </a:pPr>
            <a:r>
              <a:rPr lang="fr-FR" dirty="0">
                <a:latin typeface="Calibri" panose="020F0502020204030204" pitchFamily="34" charset="0"/>
                <a:ea typeface="Calibri" panose="020F0502020204030204" pitchFamily="34" charset="0"/>
                <a:cs typeface="Arial" panose="020B0604020202020204" pitchFamily="34" charset="0"/>
              </a:rPr>
              <a:t>Une courte vidéo sera tournée par le médecin anesthésiste réanimateur avec le patient face à lui exécutant quelques manœuvres simples qui seront explicitées avant la localisation stratégique des points marqueurs d’intérêt. La localisation préalable des </a:t>
            </a:r>
            <a:r>
              <a:rPr lang="fr-FR" b="1" dirty="0">
                <a:latin typeface="Calibri" panose="020F0502020204030204" pitchFamily="34" charset="0"/>
                <a:ea typeface="Calibri" panose="020F0502020204030204" pitchFamily="34" charset="0"/>
                <a:cs typeface="Arial" panose="020B0604020202020204" pitchFamily="34" charset="0"/>
              </a:rPr>
              <a:t>points marqueur d’intérêt</a:t>
            </a:r>
            <a:r>
              <a:rPr lang="fr-FR" dirty="0">
                <a:latin typeface="Calibri" panose="020F0502020204030204" pitchFamily="34" charset="0"/>
                <a:ea typeface="Calibri" panose="020F0502020204030204" pitchFamily="34" charset="0"/>
                <a:cs typeface="Arial" panose="020B0604020202020204" pitchFamily="34" charset="0"/>
              </a:rPr>
              <a:t> </a:t>
            </a:r>
            <a:endParaRPr lang="en-US"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fr-FR" dirty="0">
                <a:latin typeface="Calibri" panose="020F0502020204030204" pitchFamily="34" charset="0"/>
                <a:ea typeface="Calibri" panose="020F0502020204030204" pitchFamily="34" charset="0"/>
                <a:cs typeface="Arial" panose="020B0604020202020204" pitchFamily="34" charset="0"/>
              </a:rPr>
              <a:t>est présentée sur l’image ci-dessous :  pointe du menton, lèvres (sup et </a:t>
            </a:r>
            <a:r>
              <a:rPr lang="fr-FR" dirty="0" err="1">
                <a:latin typeface="Calibri" panose="020F0502020204030204" pitchFamily="34" charset="0"/>
                <a:ea typeface="Calibri" panose="020F0502020204030204" pitchFamily="34" charset="0"/>
                <a:cs typeface="Arial" panose="020B0604020202020204" pitchFamily="34" charset="0"/>
              </a:rPr>
              <a:t>inf</a:t>
            </a:r>
            <a:r>
              <a:rPr lang="fr-FR" dirty="0">
                <a:latin typeface="Calibri" panose="020F0502020204030204" pitchFamily="34" charset="0"/>
                <a:ea typeface="Calibri" panose="020F0502020204030204" pitchFamily="34" charset="0"/>
                <a:cs typeface="Arial" panose="020B0604020202020204" pitchFamily="34" charset="0"/>
              </a:rPr>
              <a:t>), coup épaisseur diamètre, x 2 au niveau du cartilage thyroïde),</a:t>
            </a:r>
            <a:endParaRPr lang="en-US"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fr-FR" dirty="0">
                <a:latin typeface="Calibri" panose="020F0502020204030204" pitchFamily="34" charset="0"/>
                <a:ea typeface="Calibri" panose="020F0502020204030204" pitchFamily="34" charset="0"/>
                <a:cs typeface="Arial" panose="020B0604020202020204" pitchFamily="34" charset="0"/>
              </a:rPr>
              <a:t> incisives DII (ouverture de bouche), tragus, angle de la mâchoire (bilatéral).</a:t>
            </a:r>
            <a:endParaRPr lang="en-US"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12534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6525AC-0B64-4B3F-B677-EF09D606A6CF}"/>
              </a:ext>
            </a:extLst>
          </p:cNvPr>
          <p:cNvSpPr>
            <a:spLocks noGrp="1"/>
          </p:cNvSpPr>
          <p:nvPr>
            <p:ph type="title"/>
          </p:nvPr>
        </p:nvSpPr>
        <p:spPr>
          <a:xfrm>
            <a:off x="838200" y="117700"/>
            <a:ext cx="10515600" cy="843036"/>
          </a:xfrm>
        </p:spPr>
        <p:txBody>
          <a:bodyPr>
            <a:normAutofit/>
          </a:bodyPr>
          <a:lstStyle/>
          <a:p>
            <a:pPr algn="ctr"/>
            <a:r>
              <a:rPr lang="fr-FR" sz="3200" b="1" dirty="0">
                <a:solidFill>
                  <a:srgbClr val="0000FF"/>
                </a:solidFill>
              </a:rPr>
              <a:t>Points Marqueurs d’Intérêt</a:t>
            </a:r>
            <a:endParaRPr lang="en-US" sz="3200" b="1" dirty="0">
              <a:solidFill>
                <a:srgbClr val="0000FF"/>
              </a:solidFill>
            </a:endParaRPr>
          </a:p>
        </p:txBody>
      </p:sp>
      <p:sp>
        <p:nvSpPr>
          <p:cNvPr id="3" name="Espace réservé du contenu 2">
            <a:extLst>
              <a:ext uri="{FF2B5EF4-FFF2-40B4-BE49-F238E27FC236}">
                <a16:creationId xmlns:a16="http://schemas.microsoft.com/office/drawing/2014/main" id="{70E32A13-E944-4CDF-B484-C8DA74E8FE80}"/>
              </a:ext>
            </a:extLst>
          </p:cNvPr>
          <p:cNvSpPr>
            <a:spLocks noGrp="1"/>
          </p:cNvSpPr>
          <p:nvPr>
            <p:ph idx="1"/>
          </p:nvPr>
        </p:nvSpPr>
        <p:spPr>
          <a:xfrm>
            <a:off x="673697" y="878952"/>
            <a:ext cx="10844605" cy="1143486"/>
          </a:xfrm>
        </p:spPr>
        <p:txBody>
          <a:bodyPr>
            <a:normAutofit/>
          </a:bodyPr>
          <a:lstStyle/>
          <a:p>
            <a:pPr>
              <a:lnSpc>
                <a:spcPct val="107000"/>
              </a:lnSpc>
              <a:spcAft>
                <a:spcPts val="800"/>
              </a:spcAft>
            </a:pPr>
            <a:r>
              <a:rPr lang="fr-FR" sz="1400" dirty="0">
                <a:latin typeface="Calibri" panose="020F0502020204030204" pitchFamily="34" charset="0"/>
                <a:ea typeface="Calibri" panose="020F0502020204030204" pitchFamily="34" charset="0"/>
                <a:cs typeface="Arial" panose="020B0604020202020204" pitchFamily="34" charset="0"/>
              </a:rPr>
              <a:t>Une courte vidéo sera tournée par le médecin anesthésiste réanimateur avec le patient face à lui exécutant quelques manœuvres simples qui seront explicitées avant la localisation stratégique des points marqueurs d’intérêt. La localisation préalable des </a:t>
            </a:r>
            <a:r>
              <a:rPr lang="fr-FR" sz="1400" b="1" dirty="0">
                <a:latin typeface="Calibri" panose="020F0502020204030204" pitchFamily="34" charset="0"/>
                <a:ea typeface="Calibri" panose="020F0502020204030204" pitchFamily="34" charset="0"/>
                <a:cs typeface="Arial" panose="020B0604020202020204" pitchFamily="34" charset="0"/>
              </a:rPr>
              <a:t>points marqueurs d’intérêt</a:t>
            </a:r>
            <a:r>
              <a:rPr lang="fr-FR" sz="1400" dirty="0">
                <a:latin typeface="Calibri" panose="020F0502020204030204" pitchFamily="34" charset="0"/>
                <a:ea typeface="Calibri" panose="020F0502020204030204" pitchFamily="34" charset="0"/>
                <a:cs typeface="Arial" panose="020B0604020202020204" pitchFamily="34" charset="0"/>
              </a:rPr>
              <a:t> est présentée sur l’image ci-dessous :  pointe du menton, lèvres (sup et </a:t>
            </a:r>
            <a:r>
              <a:rPr lang="fr-FR" sz="1400" dirty="0" err="1">
                <a:latin typeface="Calibri" panose="020F0502020204030204" pitchFamily="34" charset="0"/>
                <a:ea typeface="Calibri" panose="020F0502020204030204" pitchFamily="34" charset="0"/>
                <a:cs typeface="Arial" panose="020B0604020202020204" pitchFamily="34" charset="0"/>
              </a:rPr>
              <a:t>inf</a:t>
            </a:r>
            <a:r>
              <a:rPr lang="fr-FR" sz="1400" dirty="0">
                <a:latin typeface="Calibri" panose="020F0502020204030204" pitchFamily="34" charset="0"/>
                <a:ea typeface="Calibri" panose="020F0502020204030204" pitchFamily="34" charset="0"/>
                <a:cs typeface="Arial" panose="020B0604020202020204" pitchFamily="34" charset="0"/>
              </a:rPr>
              <a:t>), coup épaisseur diamètre, x 2 au niveau du cartilage thyroïde), incisives et vermillons (DII  et ouverture de bouche maximale), tragus, angle de la mâchoire (bilatéral).</a:t>
            </a:r>
            <a:endParaRPr lang="en-US" sz="1400" dirty="0">
              <a:latin typeface="Calibri" panose="020F0502020204030204" pitchFamily="34" charset="0"/>
              <a:ea typeface="Calibri" panose="020F0502020204030204" pitchFamily="34" charset="0"/>
              <a:cs typeface="Arial" panose="020B0604020202020204" pitchFamily="34" charset="0"/>
            </a:endParaRPr>
          </a:p>
          <a:p>
            <a:endParaRPr lang="en-US" dirty="0"/>
          </a:p>
        </p:txBody>
      </p:sp>
      <p:grpSp>
        <p:nvGrpSpPr>
          <p:cNvPr id="4" name="Groupe 3">
            <a:extLst>
              <a:ext uri="{FF2B5EF4-FFF2-40B4-BE49-F238E27FC236}">
                <a16:creationId xmlns:a16="http://schemas.microsoft.com/office/drawing/2014/main" id="{A0C3A8E2-F444-4E14-A59E-71DFF30327CA}"/>
              </a:ext>
            </a:extLst>
          </p:cNvPr>
          <p:cNvGrpSpPr/>
          <p:nvPr/>
        </p:nvGrpSpPr>
        <p:grpSpPr>
          <a:xfrm>
            <a:off x="2691728" y="2237590"/>
            <a:ext cx="5365750" cy="4419321"/>
            <a:chOff x="0" y="0"/>
            <a:chExt cx="6830511" cy="6025708"/>
          </a:xfrm>
        </p:grpSpPr>
        <p:pic>
          <p:nvPicPr>
            <p:cNvPr id="5" name="Image 4">
              <a:extLst>
                <a:ext uri="{FF2B5EF4-FFF2-40B4-BE49-F238E27FC236}">
                  <a16:creationId xmlns:a16="http://schemas.microsoft.com/office/drawing/2014/main" id="{653401BD-1F22-4F5F-8CA1-0AAE9BB1EE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30511" cy="6025708"/>
            </a:xfrm>
            <a:prstGeom prst="rect">
              <a:avLst/>
            </a:prstGeom>
          </p:spPr>
        </p:pic>
        <p:sp>
          <p:nvSpPr>
            <p:cNvPr id="6" name="ZoneTexte 5">
              <a:extLst>
                <a:ext uri="{FF2B5EF4-FFF2-40B4-BE49-F238E27FC236}">
                  <a16:creationId xmlns:a16="http://schemas.microsoft.com/office/drawing/2014/main" id="{D55D3A9E-6C9F-4E57-9F53-90204C330C71}"/>
                </a:ext>
              </a:extLst>
            </p:cNvPr>
            <p:cNvSpPr txBox="1"/>
            <p:nvPr/>
          </p:nvSpPr>
          <p:spPr>
            <a:xfrm>
              <a:off x="5419596" y="1848910"/>
              <a:ext cx="899854" cy="673757"/>
            </a:xfrm>
            <a:prstGeom prst="rect">
              <a:avLst/>
            </a:prstGeom>
            <a:noFill/>
          </p:spPr>
          <p:txBody>
            <a:bodyPr wrap="square" rtlCol="0">
              <a:spAutoFit/>
            </a:bodyPr>
            <a:lstStyle/>
            <a:p>
              <a:pPr>
                <a:spcAft>
                  <a:spcPts val="0"/>
                </a:spcAft>
              </a:pPr>
              <a:r>
                <a:rPr lang="fr-FR" sz="1800" kern="120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OBM</a:t>
              </a:r>
              <a:endParaRPr lang="en-US" sz="1200">
                <a:effectLst/>
                <a:latin typeface="Times New Roman" panose="02020603050405020304" pitchFamily="18" charset="0"/>
                <a:ea typeface="Times New Roman" panose="02020603050405020304" pitchFamily="18" charset="0"/>
              </a:endParaRPr>
            </a:p>
            <a:p>
              <a:pPr>
                <a:spcAft>
                  <a:spcPts val="0"/>
                </a:spcAft>
              </a:pPr>
              <a:r>
                <a:rPr lang="fr-FR" sz="1800" kern="120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DII</a:t>
              </a:r>
              <a:endParaRPr lang="en-US" sz="1200">
                <a:effectLst/>
                <a:latin typeface="Times New Roman" panose="02020603050405020304" pitchFamily="18" charset="0"/>
                <a:ea typeface="Times New Roman" panose="02020603050405020304" pitchFamily="18" charset="0"/>
              </a:endParaRPr>
            </a:p>
          </p:txBody>
        </p:sp>
        <p:sp>
          <p:nvSpPr>
            <p:cNvPr id="7" name="ZoneTexte 6">
              <a:extLst>
                <a:ext uri="{FF2B5EF4-FFF2-40B4-BE49-F238E27FC236}">
                  <a16:creationId xmlns:a16="http://schemas.microsoft.com/office/drawing/2014/main" id="{E64E2D8A-E222-4D67-AD5A-D500BCE75C6B}"/>
                </a:ext>
              </a:extLst>
            </p:cNvPr>
            <p:cNvSpPr txBox="1"/>
            <p:nvPr/>
          </p:nvSpPr>
          <p:spPr>
            <a:xfrm>
              <a:off x="4877536" y="3290794"/>
              <a:ext cx="627421" cy="382282"/>
            </a:xfrm>
            <a:prstGeom prst="rect">
              <a:avLst/>
            </a:prstGeom>
            <a:noFill/>
          </p:spPr>
          <p:txBody>
            <a:bodyPr wrap="none" rtlCol="0">
              <a:spAutoFit/>
            </a:bodyPr>
            <a:lstStyle/>
            <a:p>
              <a:pPr>
                <a:spcAft>
                  <a:spcPts val="0"/>
                </a:spcAft>
              </a:pPr>
              <a:r>
                <a:rPr lang="fr-FR" sz="1800" kern="120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DTM</a:t>
              </a:r>
              <a:endParaRPr lang="en-US" sz="1200">
                <a:effectLst/>
                <a:latin typeface="Times New Roman" panose="02020603050405020304" pitchFamily="18" charset="0"/>
                <a:ea typeface="Times New Roman" panose="02020603050405020304" pitchFamily="18" charset="0"/>
              </a:endParaRPr>
            </a:p>
          </p:txBody>
        </p:sp>
        <p:sp>
          <p:nvSpPr>
            <p:cNvPr id="8" name="ZoneTexte 7">
              <a:extLst>
                <a:ext uri="{FF2B5EF4-FFF2-40B4-BE49-F238E27FC236}">
                  <a16:creationId xmlns:a16="http://schemas.microsoft.com/office/drawing/2014/main" id="{1D5B97EF-55FC-4C8F-B631-69A4A90E726F}"/>
                </a:ext>
              </a:extLst>
            </p:cNvPr>
            <p:cNvSpPr txBox="1"/>
            <p:nvPr/>
          </p:nvSpPr>
          <p:spPr>
            <a:xfrm>
              <a:off x="1630745" y="3475436"/>
              <a:ext cx="963359" cy="382282"/>
            </a:xfrm>
            <a:prstGeom prst="rect">
              <a:avLst/>
            </a:prstGeom>
            <a:noFill/>
          </p:spPr>
          <p:txBody>
            <a:bodyPr wrap="none" rtlCol="0">
              <a:spAutoFit/>
            </a:bodyPr>
            <a:lstStyle/>
            <a:p>
              <a:pPr>
                <a:spcAft>
                  <a:spcPts val="0"/>
                </a:spcAft>
              </a:pPr>
              <a:r>
                <a:rPr lang="fr-FR" sz="1800" kern="120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DC=&gt; PC</a:t>
              </a:r>
              <a:endParaRPr lang="en-US" sz="1200">
                <a:effectLst/>
                <a:latin typeface="Times New Roman" panose="02020603050405020304" pitchFamily="18" charset="0"/>
                <a:ea typeface="Times New Roman" panose="02020603050405020304" pitchFamily="18" charset="0"/>
              </a:endParaRPr>
            </a:p>
          </p:txBody>
        </p:sp>
        <p:sp>
          <p:nvSpPr>
            <p:cNvPr id="9" name="ZoneTexte 8">
              <a:extLst>
                <a:ext uri="{FF2B5EF4-FFF2-40B4-BE49-F238E27FC236}">
                  <a16:creationId xmlns:a16="http://schemas.microsoft.com/office/drawing/2014/main" id="{CBB8A336-B542-4CF6-8F13-292DF43150AA}"/>
                </a:ext>
              </a:extLst>
            </p:cNvPr>
            <p:cNvSpPr txBox="1"/>
            <p:nvPr/>
          </p:nvSpPr>
          <p:spPr>
            <a:xfrm>
              <a:off x="3414355" y="2687378"/>
              <a:ext cx="479457" cy="382282"/>
            </a:xfrm>
            <a:prstGeom prst="rect">
              <a:avLst/>
            </a:prstGeom>
            <a:noFill/>
          </p:spPr>
          <p:txBody>
            <a:bodyPr wrap="none" rtlCol="0">
              <a:spAutoFit/>
            </a:bodyPr>
            <a:lstStyle/>
            <a:p>
              <a:pPr>
                <a:spcAft>
                  <a:spcPts val="0"/>
                </a:spcAft>
              </a:pPr>
              <a:r>
                <a:rPr lang="fr-FR" sz="1800" b="1" kern="120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LM</a:t>
              </a:r>
              <a:endParaRPr lang="en-US" sz="1200">
                <a:effectLst/>
                <a:latin typeface="Times New Roman" panose="02020603050405020304" pitchFamily="18" charset="0"/>
                <a:ea typeface="Times New Roman" panose="02020603050405020304" pitchFamily="18" charset="0"/>
              </a:endParaRPr>
            </a:p>
          </p:txBody>
        </p:sp>
        <p:sp>
          <p:nvSpPr>
            <p:cNvPr id="10" name="ZoneTexte 9">
              <a:extLst>
                <a:ext uri="{FF2B5EF4-FFF2-40B4-BE49-F238E27FC236}">
                  <a16:creationId xmlns:a16="http://schemas.microsoft.com/office/drawing/2014/main" id="{C09EDD5A-B8FE-487E-92D7-B61215417758}"/>
                </a:ext>
              </a:extLst>
            </p:cNvPr>
            <p:cNvSpPr txBox="1"/>
            <p:nvPr/>
          </p:nvSpPr>
          <p:spPr>
            <a:xfrm>
              <a:off x="3181420" y="2126109"/>
              <a:ext cx="697276" cy="382282"/>
            </a:xfrm>
            <a:prstGeom prst="rect">
              <a:avLst/>
            </a:prstGeom>
            <a:noFill/>
          </p:spPr>
          <p:txBody>
            <a:bodyPr wrap="none" rtlCol="0">
              <a:spAutoFit/>
            </a:bodyPr>
            <a:lstStyle/>
            <a:p>
              <a:pPr>
                <a:spcAft>
                  <a:spcPts val="0"/>
                </a:spcAft>
              </a:pPr>
              <a:r>
                <a:rPr lang="fr-FR" sz="1800" b="1" kern="120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LTPM</a:t>
              </a:r>
              <a:endParaRPr lang="en-US" sz="1200">
                <a:effectLst/>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3717389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C6C6A1-1F95-4F9A-943A-5BB0282CC623}"/>
              </a:ext>
            </a:extLst>
          </p:cNvPr>
          <p:cNvSpPr>
            <a:spLocks noGrp="1"/>
          </p:cNvSpPr>
          <p:nvPr>
            <p:ph type="title"/>
          </p:nvPr>
        </p:nvSpPr>
        <p:spPr>
          <a:xfrm>
            <a:off x="676835" y="139215"/>
            <a:ext cx="10515600" cy="1325563"/>
          </a:xfrm>
        </p:spPr>
        <p:txBody>
          <a:bodyPr>
            <a:normAutofit/>
          </a:bodyPr>
          <a:lstStyle/>
          <a:p>
            <a:pPr algn="ctr"/>
            <a:r>
              <a:rPr lang="fr-FR" b="1" dirty="0">
                <a:solidFill>
                  <a:srgbClr val="0000FF"/>
                </a:solidFill>
              </a:rPr>
              <a:t>Méthode d’Analyse des Résultats</a:t>
            </a:r>
            <a:endParaRPr lang="en-US" b="1" dirty="0">
              <a:solidFill>
                <a:srgbClr val="0000FF"/>
              </a:solidFill>
            </a:endParaRPr>
          </a:p>
        </p:txBody>
      </p:sp>
      <p:sp>
        <p:nvSpPr>
          <p:cNvPr id="3" name="Espace réservé du contenu 2">
            <a:extLst>
              <a:ext uri="{FF2B5EF4-FFF2-40B4-BE49-F238E27FC236}">
                <a16:creationId xmlns:a16="http://schemas.microsoft.com/office/drawing/2014/main" id="{15845781-FEEE-4802-AEC5-0E48E305B309}"/>
              </a:ext>
            </a:extLst>
          </p:cNvPr>
          <p:cNvSpPr>
            <a:spLocks noGrp="1"/>
          </p:cNvSpPr>
          <p:nvPr>
            <p:ph idx="1"/>
          </p:nvPr>
        </p:nvSpPr>
        <p:spPr>
          <a:xfrm>
            <a:off x="301213" y="1464778"/>
            <a:ext cx="11381591" cy="5254007"/>
          </a:xfrm>
        </p:spPr>
        <p:txBody>
          <a:bodyPr>
            <a:normAutofit/>
          </a:bodyPr>
          <a:lstStyle/>
          <a:p>
            <a:r>
              <a:rPr lang="fr-FR" b="1" dirty="0"/>
              <a:t>Dans un premier temps</a:t>
            </a:r>
            <a:r>
              <a:rPr lang="fr-FR" dirty="0"/>
              <a:t>, les mesures et calculs suivants seront réalisés en consultation avec l’application smartphone : OBM (cm), DII (cm), DPP largeur du pharynx (Distance : Angle mandibulaire </a:t>
            </a:r>
            <a:r>
              <a:rPr lang="fr-FR" dirty="0" err="1"/>
              <a:t>Drt</a:t>
            </a:r>
            <a:r>
              <a:rPr lang="fr-FR" dirty="0"/>
              <a:t> à Angle mandibulaire Gauche) ; Longueur Tragus-Pointe du Menton (LTPM) ; Diamètre Cervical ; </a:t>
            </a:r>
            <a:r>
              <a:rPr lang="fr-FR" dirty="0" err="1"/>
              <a:t>LTMv</a:t>
            </a:r>
            <a:r>
              <a:rPr lang="fr-FR" dirty="0"/>
              <a:t> en cm</a:t>
            </a:r>
            <a:r>
              <a:rPr lang="fr-FR" baseline="30000" dirty="0"/>
              <a:t>3</a:t>
            </a:r>
            <a:r>
              <a:rPr lang="fr-FR" dirty="0"/>
              <a:t> = ½ LM x DTM x DPP ; </a:t>
            </a:r>
            <a:r>
              <a:rPr lang="fr-FR" dirty="0" err="1"/>
              <a:t>MalMo</a:t>
            </a:r>
            <a:r>
              <a:rPr lang="fr-FR" dirty="0"/>
              <a:t> (1 à 4) ; Ma-</a:t>
            </a:r>
            <a:r>
              <a:rPr lang="fr-FR" dirty="0" err="1"/>
              <a:t>pM</a:t>
            </a:r>
            <a:r>
              <a:rPr lang="fr-FR" dirty="0"/>
              <a:t> (0 à 3) ; BMI (kg.m</a:t>
            </a:r>
            <a:r>
              <a:rPr lang="fr-FR" baseline="30000" dirty="0"/>
              <a:t>2</a:t>
            </a:r>
            <a:r>
              <a:rPr lang="fr-FR" dirty="0"/>
              <a:t>) ; SAS 1/0 ; ATCD IOT difficile 1/0.</a:t>
            </a:r>
            <a:endParaRPr lang="en-US" dirty="0"/>
          </a:p>
          <a:p>
            <a:r>
              <a:rPr lang="fr-FR" dirty="0"/>
              <a:t>En Parallèle, l’« </a:t>
            </a:r>
            <a:r>
              <a:rPr lang="fr-FR" dirty="0" err="1"/>
              <a:t>outcome</a:t>
            </a:r>
            <a:r>
              <a:rPr lang="fr-FR" dirty="0"/>
              <a:t> » de l’IOT, réalisée au bloc opératoire selon un algorithme validé par notre société savante, sera enregistré pour tous les</a:t>
            </a:r>
            <a:r>
              <a:rPr lang="en-US" dirty="0"/>
              <a:t> </a:t>
            </a:r>
            <a:r>
              <a:rPr lang="fr-FR" dirty="0"/>
              <a:t>patients dont le </a:t>
            </a:r>
            <a:r>
              <a:rPr lang="fr-FR" dirty="0" err="1"/>
              <a:t>PhIOT</a:t>
            </a:r>
            <a:r>
              <a:rPr lang="fr-FR" dirty="0"/>
              <a:t> sera établi en consultation d’anesthésie.</a:t>
            </a:r>
          </a:p>
          <a:p>
            <a:r>
              <a:rPr lang="fr-FR" b="1" dirty="0"/>
              <a:t>Dans un second temps</a:t>
            </a:r>
            <a:r>
              <a:rPr lang="fr-FR" dirty="0"/>
              <a:t>, les mesures et calculs seront injectés dans la machine d’apprentissage que nous avons mis au point pour définir dès la consultation d’anesthésie, le choix de l’outils d’IOT. </a:t>
            </a:r>
            <a:endParaRPr lang="en-US" dirty="0"/>
          </a:p>
          <a:p>
            <a:endParaRPr lang="en-US" dirty="0"/>
          </a:p>
        </p:txBody>
      </p:sp>
    </p:spTree>
    <p:extLst>
      <p:ext uri="{BB962C8B-B14F-4D97-AF65-F5344CB8AC3E}">
        <p14:creationId xmlns:p14="http://schemas.microsoft.com/office/powerpoint/2010/main" val="2006262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90F71A-0A07-4DC6-9B03-CC72547448E3}"/>
              </a:ext>
            </a:extLst>
          </p:cNvPr>
          <p:cNvSpPr>
            <a:spLocks noGrp="1"/>
          </p:cNvSpPr>
          <p:nvPr>
            <p:ph type="title"/>
          </p:nvPr>
        </p:nvSpPr>
        <p:spPr>
          <a:xfrm>
            <a:off x="0" y="18255"/>
            <a:ext cx="10515600" cy="648719"/>
          </a:xfrm>
        </p:spPr>
        <p:txBody>
          <a:bodyPr>
            <a:normAutofit/>
          </a:bodyPr>
          <a:lstStyle/>
          <a:p>
            <a:r>
              <a:rPr lang="fr-FR" sz="2800" b="1" dirty="0">
                <a:solidFill>
                  <a:srgbClr val="0000FF"/>
                </a:solidFill>
              </a:rPr>
              <a:t>Bibliographie</a:t>
            </a:r>
            <a:endParaRPr lang="en-US" sz="2800" b="1" dirty="0">
              <a:solidFill>
                <a:srgbClr val="0000FF"/>
              </a:solidFill>
            </a:endParaRPr>
          </a:p>
        </p:txBody>
      </p:sp>
      <p:sp>
        <p:nvSpPr>
          <p:cNvPr id="3" name="Espace réservé du contenu 2">
            <a:extLst>
              <a:ext uri="{FF2B5EF4-FFF2-40B4-BE49-F238E27FC236}">
                <a16:creationId xmlns:a16="http://schemas.microsoft.com/office/drawing/2014/main" id="{CB73679E-3BED-46C2-A189-95F466479713}"/>
              </a:ext>
            </a:extLst>
          </p:cNvPr>
          <p:cNvSpPr>
            <a:spLocks noGrp="1"/>
          </p:cNvSpPr>
          <p:nvPr>
            <p:ph idx="1"/>
          </p:nvPr>
        </p:nvSpPr>
        <p:spPr>
          <a:xfrm>
            <a:off x="95922" y="666974"/>
            <a:ext cx="11005969" cy="3238052"/>
          </a:xfrm>
        </p:spPr>
        <p:txBody>
          <a:bodyPr>
            <a:normAutofit fontScale="55000" lnSpcReduction="20000"/>
          </a:bodyPr>
          <a:lstStyle/>
          <a:p>
            <a:pPr marL="0" indent="0">
              <a:buNone/>
            </a:pPr>
            <a:r>
              <a:rPr lang="en-US" sz="3300" b="1" dirty="0">
                <a:solidFill>
                  <a:srgbClr val="FF0000"/>
                </a:solidFill>
              </a:rPr>
              <a:t>Prospective validation of a new airway management algorithm and predictive features of intubation difficulty</a:t>
            </a:r>
          </a:p>
          <a:p>
            <a:pPr marL="0" indent="0">
              <a:buNone/>
            </a:pPr>
            <a:r>
              <a:rPr lang="en-US" dirty="0">
                <a:hlinkClick r:id="rId2"/>
              </a:rPr>
              <a:t>F Cook</a:t>
            </a:r>
            <a:r>
              <a:rPr lang="en-US" baseline="30000" dirty="0"/>
              <a:t> </a:t>
            </a:r>
            <a:r>
              <a:rPr lang="en-US" baseline="30000" dirty="0">
                <a:hlinkClick r:id="rId3" tooltip="Department of Intensive Care Medicine, Henri Mondor University Hospital, Créteil, France."/>
              </a:rPr>
              <a:t>1</a:t>
            </a:r>
            <a:r>
              <a:rPr lang="en-US" dirty="0"/>
              <a:t>, </a:t>
            </a:r>
            <a:r>
              <a:rPr lang="en-US" dirty="0">
                <a:hlinkClick r:id="rId4"/>
              </a:rPr>
              <a:t>D Lobo</a:t>
            </a:r>
            <a:r>
              <a:rPr lang="en-US" baseline="30000" dirty="0"/>
              <a:t> </a:t>
            </a:r>
            <a:r>
              <a:rPr lang="en-US" baseline="30000" dirty="0">
                <a:hlinkClick r:id="rId3" tooltip="Department of Intensive Care Medicine, Henri Mondor University Hospital, Créteil, France."/>
              </a:rPr>
              <a:t>1</a:t>
            </a:r>
            <a:r>
              <a:rPr lang="en-US" dirty="0"/>
              <a:t>, </a:t>
            </a:r>
            <a:r>
              <a:rPr lang="en-US" dirty="0">
                <a:hlinkClick r:id="rId5"/>
              </a:rPr>
              <a:t>M Martin</a:t>
            </a:r>
            <a:r>
              <a:rPr lang="en-US" baseline="30000" dirty="0"/>
              <a:t> </a:t>
            </a:r>
            <a:r>
              <a:rPr lang="en-US" baseline="30000" dirty="0">
                <a:hlinkClick r:id="rId3" tooltip="Department of Intensive Care Medicine, Henri Mondor University Hospital, Créteil, France."/>
              </a:rPr>
              <a:t>1</a:t>
            </a:r>
            <a:r>
              <a:rPr lang="en-US" dirty="0"/>
              <a:t>, </a:t>
            </a:r>
            <a:r>
              <a:rPr lang="en-US" dirty="0">
                <a:hlinkClick r:id="rId6"/>
              </a:rPr>
              <a:t>N Imbert</a:t>
            </a:r>
            <a:r>
              <a:rPr lang="en-US" baseline="30000" dirty="0"/>
              <a:t> </a:t>
            </a:r>
            <a:r>
              <a:rPr lang="en-US" baseline="30000" dirty="0">
                <a:hlinkClick r:id="rId7" tooltip="Department of Intensive Care Medicine, Henri Mondor University Hospital, Créteil, France; Paris 12 School of Medicine, Créteil, France."/>
              </a:rPr>
              <a:t>2</a:t>
            </a:r>
            <a:r>
              <a:rPr lang="en-US" dirty="0"/>
              <a:t>, </a:t>
            </a:r>
            <a:r>
              <a:rPr lang="en-US" dirty="0">
                <a:hlinkClick r:id="rId8"/>
              </a:rPr>
              <a:t>H </a:t>
            </a:r>
            <a:r>
              <a:rPr lang="en-US" dirty="0" err="1">
                <a:hlinkClick r:id="rId8"/>
              </a:rPr>
              <a:t>Grati</a:t>
            </a:r>
            <a:r>
              <a:rPr lang="en-US" baseline="30000" dirty="0"/>
              <a:t> </a:t>
            </a:r>
            <a:r>
              <a:rPr lang="en-US" baseline="30000" dirty="0">
                <a:hlinkClick r:id="rId3" tooltip="Department of Intensive Care Medicine, Henri Mondor University Hospital, Créteil, France."/>
              </a:rPr>
              <a:t>1</a:t>
            </a:r>
            <a:r>
              <a:rPr lang="en-US" dirty="0"/>
              <a:t>, </a:t>
            </a:r>
            <a:r>
              <a:rPr lang="en-US" dirty="0">
                <a:hlinkClick r:id="rId9"/>
              </a:rPr>
              <a:t>N </a:t>
            </a:r>
            <a:r>
              <a:rPr lang="en-US" dirty="0" err="1">
                <a:hlinkClick r:id="rId9"/>
              </a:rPr>
              <a:t>Daami</a:t>
            </a:r>
            <a:r>
              <a:rPr lang="en-US" baseline="30000" dirty="0"/>
              <a:t> </a:t>
            </a:r>
            <a:r>
              <a:rPr lang="en-US" baseline="30000" dirty="0">
                <a:hlinkClick r:id="rId3" tooltip="Department of Intensive Care Medicine, Henri Mondor University Hospital, Créteil, France."/>
              </a:rPr>
              <a:t>1</a:t>
            </a:r>
            <a:r>
              <a:rPr lang="en-US" dirty="0"/>
              <a:t>, </a:t>
            </a:r>
            <a:r>
              <a:rPr lang="en-US" dirty="0">
                <a:hlinkClick r:id="rId10"/>
              </a:rPr>
              <a:t>C </a:t>
            </a:r>
            <a:r>
              <a:rPr lang="en-US" dirty="0" err="1">
                <a:hlinkClick r:id="rId10"/>
              </a:rPr>
              <a:t>Cherait</a:t>
            </a:r>
            <a:r>
              <a:rPr lang="en-US" baseline="30000" dirty="0"/>
              <a:t> </a:t>
            </a:r>
            <a:r>
              <a:rPr lang="en-US" baseline="30000" dirty="0">
                <a:hlinkClick r:id="rId3" tooltip="Department of Intensive Care Medicine, Henri Mondor University Hospital, Créteil, France."/>
              </a:rPr>
              <a:t>1</a:t>
            </a:r>
            <a:r>
              <a:rPr lang="en-US" dirty="0"/>
              <a:t>, </a:t>
            </a:r>
            <a:r>
              <a:rPr lang="en-US" dirty="0">
                <a:hlinkClick r:id="rId11"/>
              </a:rPr>
              <a:t>N-E </a:t>
            </a:r>
            <a:r>
              <a:rPr lang="en-US" dirty="0" err="1">
                <a:hlinkClick r:id="rId11"/>
              </a:rPr>
              <a:t>Saïdi</a:t>
            </a:r>
            <a:r>
              <a:rPr lang="en-US" baseline="30000" dirty="0"/>
              <a:t> </a:t>
            </a:r>
            <a:r>
              <a:rPr lang="en-US" baseline="30000" dirty="0">
                <a:hlinkClick r:id="rId3" tooltip="Department of Intensive Care Medicine, Henri Mondor University Hospital, Créteil, France."/>
              </a:rPr>
              <a:t>1</a:t>
            </a:r>
            <a:r>
              <a:rPr lang="en-US" dirty="0"/>
              <a:t>, </a:t>
            </a:r>
            <a:r>
              <a:rPr lang="en-US" dirty="0">
                <a:hlinkClick r:id="rId12"/>
              </a:rPr>
              <a:t>K </a:t>
            </a:r>
            <a:r>
              <a:rPr lang="en-US" dirty="0" err="1">
                <a:hlinkClick r:id="rId12"/>
              </a:rPr>
              <a:t>Abbay</a:t>
            </a:r>
            <a:r>
              <a:rPr lang="en-US" baseline="30000" dirty="0"/>
              <a:t> </a:t>
            </a:r>
            <a:r>
              <a:rPr lang="en-US" baseline="30000" dirty="0">
                <a:hlinkClick r:id="rId3" tooltip="Department of Intensive Care Medicine, Henri Mondor University Hospital, Créteil, France."/>
              </a:rPr>
              <a:t>1</a:t>
            </a:r>
            <a:r>
              <a:rPr lang="en-US" dirty="0"/>
              <a:t>, </a:t>
            </a:r>
            <a:r>
              <a:rPr lang="en-US" dirty="0">
                <a:hlinkClick r:id="rId13"/>
              </a:rPr>
              <a:t>J </a:t>
            </a:r>
            <a:r>
              <a:rPr lang="en-US" dirty="0" err="1">
                <a:hlinkClick r:id="rId13"/>
              </a:rPr>
              <a:t>Jaubert</a:t>
            </a:r>
            <a:r>
              <a:rPr lang="en-US" baseline="30000" dirty="0"/>
              <a:t> </a:t>
            </a:r>
            <a:r>
              <a:rPr lang="en-US" baseline="30000" dirty="0">
                <a:hlinkClick r:id="rId3" tooltip="Department of Intensive Care Medicine, Henri Mondor University Hospital, Créteil, France."/>
              </a:rPr>
              <a:t>1</a:t>
            </a:r>
            <a:r>
              <a:rPr lang="en-US" dirty="0"/>
              <a:t>, </a:t>
            </a:r>
            <a:r>
              <a:rPr lang="en-US" dirty="0">
                <a:hlinkClick r:id="rId14"/>
              </a:rPr>
              <a:t>K </a:t>
            </a:r>
            <a:r>
              <a:rPr lang="en-US" dirty="0" err="1">
                <a:hlinkClick r:id="rId14"/>
              </a:rPr>
              <a:t>Younsi</a:t>
            </a:r>
            <a:r>
              <a:rPr lang="en-US" baseline="30000" dirty="0"/>
              <a:t> </a:t>
            </a:r>
            <a:r>
              <a:rPr lang="en-US" baseline="30000" dirty="0">
                <a:hlinkClick r:id="rId3" tooltip="Department of Intensive Care Medicine, Henri Mondor University Hospital, Créteil, France."/>
              </a:rPr>
              <a:t>1</a:t>
            </a:r>
            <a:r>
              <a:rPr lang="en-US" dirty="0"/>
              <a:t>, </a:t>
            </a:r>
            <a:r>
              <a:rPr lang="en-US" dirty="0">
                <a:hlinkClick r:id="rId15"/>
              </a:rPr>
              <a:t>S </a:t>
            </a:r>
            <a:r>
              <a:rPr lang="en-US" dirty="0" err="1">
                <a:hlinkClick r:id="rId15"/>
              </a:rPr>
              <a:t>Bensaid</a:t>
            </a:r>
            <a:r>
              <a:rPr lang="en-US" baseline="30000" dirty="0"/>
              <a:t> </a:t>
            </a:r>
            <a:r>
              <a:rPr lang="en-US" baseline="30000" dirty="0">
                <a:hlinkClick r:id="rId3" tooltip="Department of Intensive Care Medicine, Henri Mondor University Hospital, Créteil, France."/>
              </a:rPr>
              <a:t>1</a:t>
            </a:r>
            <a:r>
              <a:rPr lang="en-US" dirty="0"/>
              <a:t>, </a:t>
            </a:r>
            <a:r>
              <a:rPr lang="en-US" dirty="0">
                <a:hlinkClick r:id="rId16"/>
              </a:rPr>
              <a:t>B </a:t>
            </a:r>
            <a:r>
              <a:rPr lang="en-US" dirty="0" err="1">
                <a:hlinkClick r:id="rId16"/>
              </a:rPr>
              <a:t>Ait-Mamar</a:t>
            </a:r>
            <a:r>
              <a:rPr lang="en-US" baseline="30000" dirty="0"/>
              <a:t> </a:t>
            </a:r>
            <a:r>
              <a:rPr lang="en-US" baseline="30000" dirty="0">
                <a:hlinkClick r:id="rId3" tooltip="Department of Intensive Care Medicine, Henri Mondor University Hospital, Créteil, France."/>
              </a:rPr>
              <a:t>1</a:t>
            </a:r>
            <a:r>
              <a:rPr lang="en-US" dirty="0"/>
              <a:t>, </a:t>
            </a:r>
            <a:r>
              <a:rPr lang="en-US" dirty="0">
                <a:hlinkClick r:id="rId17"/>
              </a:rPr>
              <a:t>V </a:t>
            </a:r>
            <a:r>
              <a:rPr lang="en-US" dirty="0" err="1">
                <a:hlinkClick r:id="rId17"/>
              </a:rPr>
              <a:t>Slavov</a:t>
            </a:r>
            <a:r>
              <a:rPr lang="en-US" baseline="30000" dirty="0"/>
              <a:t> </a:t>
            </a:r>
            <a:r>
              <a:rPr lang="en-US" baseline="30000" dirty="0">
                <a:hlinkClick r:id="rId3" tooltip="Department of Intensive Care Medicine, Henri Mondor University Hospital, Créteil, France."/>
              </a:rPr>
              <a:t>1</a:t>
            </a:r>
            <a:r>
              <a:rPr lang="en-US" dirty="0"/>
              <a:t>, </a:t>
            </a:r>
            <a:r>
              <a:rPr lang="en-US" dirty="0">
                <a:hlinkClick r:id="rId18"/>
              </a:rPr>
              <a:t>R </a:t>
            </a:r>
            <a:r>
              <a:rPr lang="en-US" dirty="0" err="1">
                <a:hlinkClick r:id="rId18"/>
              </a:rPr>
              <a:t>Mounier</a:t>
            </a:r>
            <a:r>
              <a:rPr lang="en-US" baseline="30000" dirty="0"/>
              <a:t> </a:t>
            </a:r>
            <a:r>
              <a:rPr lang="en-US" baseline="30000" dirty="0">
                <a:hlinkClick r:id="rId3" tooltip="Department of Intensive Care Medicine, Henri Mondor University Hospital, Créteil, France."/>
              </a:rPr>
              <a:t>1</a:t>
            </a:r>
            <a:r>
              <a:rPr lang="en-US" dirty="0"/>
              <a:t>, </a:t>
            </a:r>
            <a:r>
              <a:rPr lang="en-US" dirty="0">
                <a:hlinkClick r:id="rId19"/>
              </a:rPr>
              <a:t>P </a:t>
            </a:r>
            <a:r>
              <a:rPr lang="en-US" dirty="0" err="1">
                <a:hlinkClick r:id="rId19"/>
              </a:rPr>
              <a:t>Goater</a:t>
            </a:r>
            <a:r>
              <a:rPr lang="en-US" baseline="30000" dirty="0"/>
              <a:t> </a:t>
            </a:r>
            <a:r>
              <a:rPr lang="en-US" baseline="30000" dirty="0">
                <a:hlinkClick r:id="rId20" tooltip="Curie Cancer Institutes of Paris, Paris, France."/>
              </a:rPr>
              <a:t>3</a:t>
            </a:r>
            <a:r>
              <a:rPr lang="en-US" dirty="0"/>
              <a:t>, </a:t>
            </a:r>
            <a:r>
              <a:rPr lang="en-US" dirty="0">
                <a:hlinkClick r:id="rId21"/>
              </a:rPr>
              <a:t>S Bloc</a:t>
            </a:r>
            <a:r>
              <a:rPr lang="en-US" baseline="30000" dirty="0"/>
              <a:t> </a:t>
            </a:r>
            <a:r>
              <a:rPr lang="en-US" baseline="30000" dirty="0">
                <a:hlinkClick r:id="rId7" tooltip="Department of Intensive Care Medicine, Henri Mondor University Hospital, Créteil, France; Paris 12 School of Medicine, Créteil, France."/>
              </a:rPr>
              <a:t>2</a:t>
            </a:r>
            <a:r>
              <a:rPr lang="en-US" dirty="0"/>
              <a:t>, </a:t>
            </a:r>
            <a:r>
              <a:rPr lang="en-US" dirty="0">
                <a:hlinkClick r:id="rId22"/>
              </a:rPr>
              <a:t>J </a:t>
            </a:r>
            <a:r>
              <a:rPr lang="en-US" dirty="0" err="1">
                <a:hlinkClick r:id="rId22"/>
              </a:rPr>
              <a:t>Catineau</a:t>
            </a:r>
            <a:r>
              <a:rPr lang="en-US" baseline="30000" dirty="0"/>
              <a:t> </a:t>
            </a:r>
            <a:r>
              <a:rPr lang="en-US" baseline="30000" dirty="0">
                <a:hlinkClick r:id="rId3" tooltip="Department of Intensive Care Medicine, Henri Mondor University Hospital, Créteil, France."/>
              </a:rPr>
              <a:t>1</a:t>
            </a:r>
            <a:r>
              <a:rPr lang="en-US" dirty="0"/>
              <a:t>, </a:t>
            </a:r>
            <a:r>
              <a:rPr lang="en-US" dirty="0">
                <a:hlinkClick r:id="rId23"/>
              </a:rPr>
              <a:t>K </a:t>
            </a:r>
            <a:r>
              <a:rPr lang="en-US" dirty="0" err="1">
                <a:hlinkClick r:id="rId23"/>
              </a:rPr>
              <a:t>Abdelhafidh</a:t>
            </a:r>
            <a:r>
              <a:rPr lang="en-US" baseline="30000" dirty="0"/>
              <a:t> </a:t>
            </a:r>
            <a:r>
              <a:rPr lang="en-US" baseline="30000" dirty="0">
                <a:hlinkClick r:id="rId20" tooltip="Curie Cancer Institutes of Paris, Paris, France."/>
              </a:rPr>
              <a:t>3</a:t>
            </a:r>
            <a:r>
              <a:rPr lang="en-US" dirty="0"/>
              <a:t>, </a:t>
            </a:r>
            <a:r>
              <a:rPr lang="en-US" dirty="0">
                <a:hlinkClick r:id="rId24"/>
              </a:rPr>
              <a:t>H </a:t>
            </a:r>
            <a:r>
              <a:rPr lang="en-US" dirty="0" err="1">
                <a:hlinkClick r:id="rId24"/>
              </a:rPr>
              <a:t>Haouache</a:t>
            </a:r>
            <a:r>
              <a:rPr lang="en-US" baseline="30000" dirty="0"/>
              <a:t> </a:t>
            </a:r>
            <a:r>
              <a:rPr lang="en-US" baseline="30000" dirty="0">
                <a:hlinkClick r:id="rId20" tooltip="Curie Cancer Institutes of Paris, Paris, France."/>
              </a:rPr>
              <a:t>3</a:t>
            </a:r>
            <a:r>
              <a:rPr lang="en-US" dirty="0"/>
              <a:t>, </a:t>
            </a:r>
            <a:r>
              <a:rPr lang="en-US" dirty="0">
                <a:hlinkClick r:id="rId25"/>
              </a:rPr>
              <a:t>G </a:t>
            </a:r>
            <a:r>
              <a:rPr lang="en-US" dirty="0" err="1">
                <a:hlinkClick r:id="rId25"/>
              </a:rPr>
              <a:t>Dhonneur</a:t>
            </a:r>
            <a:r>
              <a:rPr lang="en-US" baseline="30000" dirty="0"/>
              <a:t> </a:t>
            </a:r>
            <a:r>
              <a:rPr lang="en-US" baseline="30000" dirty="0">
                <a:hlinkClick r:id="rId26" tooltip="Curie Cancer Institutes of Paris, Paris, France; Paris 12 School of Medicine, Créteil, France. Electronic address: gilles.dhonneur@curie.fr."/>
              </a:rPr>
              <a:t>4</a:t>
            </a:r>
            <a:endParaRPr lang="en-US" dirty="0"/>
          </a:p>
          <a:p>
            <a:pPr marL="0" indent="0">
              <a:buNone/>
            </a:pPr>
            <a:r>
              <a:rPr lang="en-US" b="1" dirty="0"/>
              <a:t>Abstract Background:</a:t>
            </a:r>
            <a:r>
              <a:rPr lang="en-US" dirty="0"/>
              <a:t> Some patients have features that indicate possible difficulty with direct laryngoscopy for tracheal intubation. Prediction of the likely outcome and selection of patients for an enhanced management algorithm would reduce the possible harm from failed intubation attempts. Methods: Adult elective patients were assessed for seven features associated with difficult direct laryngoscopy, ranked in difficulty from 0 to 3. For a patient with at least one Class 3 feature, or two or more features of class 1 or higher, the enhanced management used a </a:t>
            </a:r>
            <a:r>
              <a:rPr lang="en-US" dirty="0" err="1"/>
              <a:t>channelled</a:t>
            </a:r>
            <a:r>
              <a:rPr lang="en-US" dirty="0"/>
              <a:t> </a:t>
            </a:r>
            <a:r>
              <a:rPr lang="en-US" dirty="0" err="1"/>
              <a:t>videolaryngoscope</a:t>
            </a:r>
            <a:r>
              <a:rPr lang="en-US" dirty="0"/>
              <a:t> </a:t>
            </a:r>
            <a:r>
              <a:rPr lang="en-US" dirty="0" err="1"/>
              <a:t>Airtraq</a:t>
            </a:r>
            <a:r>
              <a:rPr lang="en-US" dirty="0"/>
              <a:t>™ instead of a Macintosh laryngoscope. A long flexible angulated stylet and a flexible fiberscope would be used as the second and third steps. For patients with lesser difficulty scores, a Macintosh laryngoscope was used. Outcomes of enhanced management were analyzed. Logistic regression and Random Forest algorithm, using the ranks of the predictive features, were used to predict difficulty during enhanced management. Results: We prospectively studied 16 695 patients. We selected 1501 (9%) for enhanced management, and tracheal intubation was successful in all of them. Of these, 73% were intubated in less than 30 s, and only 4.5% required more than 4 min for intubation. Progression to the second and third steps of enhanced management was predicted by restriction of mouth opening and reduced cervical spine mobility. Conclusions: An enhanced management algorithm allowed successful tracheal intubation of all patients with anticipated difficult laryngoscopy. The need to combine the use of a stylet and a fiberscope with the </a:t>
            </a:r>
            <a:r>
              <a:rPr lang="en-US" dirty="0" err="1"/>
              <a:t>Airtraq</a:t>
            </a:r>
            <a:r>
              <a:rPr lang="en-US" dirty="0"/>
              <a:t>™ could be predicted with a high degree of certainty.</a:t>
            </a:r>
          </a:p>
          <a:p>
            <a:pPr marL="0" indent="0">
              <a:buNone/>
            </a:pPr>
            <a:r>
              <a:rPr lang="en-US" b="1" dirty="0">
                <a:solidFill>
                  <a:srgbClr val="FF0000"/>
                </a:solidFill>
              </a:rPr>
              <a:t>Br J </a:t>
            </a:r>
            <a:r>
              <a:rPr lang="en-US" b="1" dirty="0" err="1">
                <a:solidFill>
                  <a:srgbClr val="FF0000"/>
                </a:solidFill>
              </a:rPr>
              <a:t>Anaesth</a:t>
            </a:r>
            <a:r>
              <a:rPr lang="en-US" b="1" dirty="0"/>
              <a:t>. </a:t>
            </a:r>
            <a:r>
              <a:rPr lang="en-US" dirty="0"/>
              <a:t>2019 Feb;122(2):245-254.</a:t>
            </a:r>
          </a:p>
        </p:txBody>
      </p:sp>
      <p:pic>
        <p:nvPicPr>
          <p:cNvPr id="7" name="Image 6">
            <a:extLst>
              <a:ext uri="{FF2B5EF4-FFF2-40B4-BE49-F238E27FC236}">
                <a16:creationId xmlns:a16="http://schemas.microsoft.com/office/drawing/2014/main" id="{395ED38F-F0F2-46C4-9860-2DC6CD9F9ACF}"/>
              </a:ext>
            </a:extLst>
          </p:cNvPr>
          <p:cNvPicPr/>
          <p:nvPr/>
        </p:nvPicPr>
        <p:blipFill>
          <a:blip r:embed="rId27">
            <a:extLst>
              <a:ext uri="{28A0092B-C50C-407E-A947-70E740481C1C}">
                <a14:useLocalDpi xmlns:a14="http://schemas.microsoft.com/office/drawing/2010/main" val="0"/>
              </a:ext>
            </a:extLst>
          </a:blip>
          <a:srcRect/>
          <a:stretch>
            <a:fillRect/>
          </a:stretch>
        </p:blipFill>
        <p:spPr bwMode="auto">
          <a:xfrm>
            <a:off x="1467690" y="3905026"/>
            <a:ext cx="7858125" cy="2838450"/>
          </a:xfrm>
          <a:prstGeom prst="rect">
            <a:avLst/>
          </a:prstGeom>
          <a:noFill/>
          <a:ln>
            <a:noFill/>
          </a:ln>
        </p:spPr>
      </p:pic>
    </p:spTree>
    <p:extLst>
      <p:ext uri="{BB962C8B-B14F-4D97-AF65-F5344CB8AC3E}">
        <p14:creationId xmlns:p14="http://schemas.microsoft.com/office/powerpoint/2010/main" val="2141879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4E310C-8310-434F-ACDB-6B48E7C6B251}"/>
              </a:ext>
            </a:extLst>
          </p:cNvPr>
          <p:cNvSpPr>
            <a:spLocks noGrp="1"/>
          </p:cNvSpPr>
          <p:nvPr>
            <p:ph type="title"/>
          </p:nvPr>
        </p:nvSpPr>
        <p:spPr>
          <a:xfrm>
            <a:off x="323385" y="1"/>
            <a:ext cx="10515600" cy="880946"/>
          </a:xfrm>
        </p:spPr>
        <p:txBody>
          <a:bodyPr>
            <a:normAutofit/>
          </a:bodyPr>
          <a:lstStyle/>
          <a:p>
            <a:pPr algn="ctr"/>
            <a:r>
              <a:rPr lang="fr-FR" sz="3600" b="1" dirty="0">
                <a:solidFill>
                  <a:srgbClr val="0000FF"/>
                </a:solidFill>
              </a:rPr>
              <a:t>INTRODUCTION-2</a:t>
            </a:r>
            <a:endParaRPr lang="en-US" sz="3600" b="1" dirty="0">
              <a:solidFill>
                <a:srgbClr val="0000FF"/>
              </a:solidFill>
            </a:endParaRPr>
          </a:p>
        </p:txBody>
      </p:sp>
      <p:sp>
        <p:nvSpPr>
          <p:cNvPr id="3" name="Espace réservé du contenu 2">
            <a:extLst>
              <a:ext uri="{FF2B5EF4-FFF2-40B4-BE49-F238E27FC236}">
                <a16:creationId xmlns:a16="http://schemas.microsoft.com/office/drawing/2014/main" id="{57FF8898-BCAD-4E55-AE17-6683AA08F60B}"/>
              </a:ext>
            </a:extLst>
          </p:cNvPr>
          <p:cNvSpPr>
            <a:spLocks noGrp="1"/>
          </p:cNvSpPr>
          <p:nvPr>
            <p:ph idx="1"/>
          </p:nvPr>
        </p:nvSpPr>
        <p:spPr>
          <a:xfrm>
            <a:off x="133814" y="780586"/>
            <a:ext cx="11407698" cy="6077413"/>
          </a:xfrm>
        </p:spPr>
        <p:txBody>
          <a:bodyPr>
            <a:normAutofit fontScale="47500" lnSpcReduction="20000"/>
          </a:bodyPr>
          <a:lstStyle/>
          <a:p>
            <a:pPr marL="0" indent="0">
              <a:buNone/>
            </a:pPr>
            <a:r>
              <a:rPr lang="fr-FR" sz="5900" b="1" dirty="0"/>
              <a:t>Le travail de développement que nous souhaitons mettre en œuvre consiste à créer une application « smartphone » d’utilisation simple permettant, en consultation d’anesthésie, de choisir l’outil d’intubation </a:t>
            </a:r>
            <a:r>
              <a:rPr lang="fr-FR" sz="5900" b="1" dirty="0" err="1"/>
              <a:t>oro-trachéale</a:t>
            </a:r>
            <a:r>
              <a:rPr lang="fr-FR" sz="5900" b="1" dirty="0"/>
              <a:t> (IOT).</a:t>
            </a:r>
            <a:endParaRPr lang="en-US" sz="5900" dirty="0"/>
          </a:p>
          <a:p>
            <a:pPr marL="0" indent="0">
              <a:buNone/>
            </a:pPr>
            <a:r>
              <a:rPr lang="fr-FR" sz="4900" dirty="0"/>
              <a:t>La difficulté d’IOT avec le LM est définie, pour un opérateur entrainé, par la durée longue (jusqu’à 10 minutes), par la difficulté importante à réaliser la manœuvre, par la nécessité d’utiliser une force importante, par le besoin de requérir à des intervenants multiples et enfin par l’utilisation des techniques alternatives ordonnancées dans une prise en charge algorithmique validée par la littérature. </a:t>
            </a:r>
          </a:p>
          <a:p>
            <a:pPr marL="0" indent="0">
              <a:buNone/>
            </a:pPr>
            <a:r>
              <a:rPr lang="fr-FR" sz="4900" dirty="0"/>
              <a:t>La difficulté d’IOT est une des principales causes de mortalité directement imputable à l’anesthésie.</a:t>
            </a:r>
            <a:endParaRPr lang="en-US" sz="4900" dirty="0"/>
          </a:p>
          <a:p>
            <a:pPr marL="0" indent="0">
              <a:buNone/>
            </a:pPr>
            <a:r>
              <a:rPr lang="fr-FR" sz="4900" dirty="0"/>
              <a:t>Lors de nos travaux de recherche, nous avons identifié des caractéristiques morphologiques visibles du visage et du cou, et mis en évidence que la réalisation pré-interventionnelle de manœuvres dynamiques toutes simples (ouverture de bouche, score de Mallampati modifié), permettait de prédire la difficulté d’IOT. </a:t>
            </a:r>
            <a:endParaRPr lang="en-US" sz="4900" dirty="0"/>
          </a:p>
          <a:p>
            <a:pPr marL="0" indent="0">
              <a:buNone/>
            </a:pPr>
            <a:r>
              <a:rPr lang="fr-FR" sz="4900" dirty="0"/>
              <a:t>Nous avons regroupé l’ensemble des caractéristiques morphologiques associées à une difficulté d’IOT, ainsi que les résultats des tests dynamiques simples réalisés avec la collaboration du patient lors de la consultation d’anesthésie, dans une entité que nous avons appelé le « phénotype » d’IOT du patient (</a:t>
            </a:r>
            <a:r>
              <a:rPr lang="fr-FR" sz="4900" dirty="0" err="1"/>
              <a:t>PhIOT</a:t>
            </a:r>
            <a:r>
              <a:rPr lang="fr-FR" sz="4900" dirty="0"/>
              <a:t>). </a:t>
            </a:r>
            <a:endParaRPr lang="en-US" sz="4900" dirty="0"/>
          </a:p>
          <a:p>
            <a:pPr marL="0" indent="0">
              <a:buNone/>
            </a:pPr>
            <a:r>
              <a:rPr lang="fr-FR" sz="4900" dirty="0"/>
              <a:t>Le </a:t>
            </a:r>
            <a:r>
              <a:rPr lang="fr-FR" sz="4900" dirty="0" err="1"/>
              <a:t>PhIOT</a:t>
            </a:r>
            <a:r>
              <a:rPr lang="fr-FR" sz="4900" dirty="0"/>
              <a:t> est une composition de caractéristiques physiques identifiées. Les travaux qui nous ont permis d’identifier les caractéristiques du </a:t>
            </a:r>
            <a:r>
              <a:rPr lang="fr-FR" sz="4900" dirty="0" err="1"/>
              <a:t>PhIOT</a:t>
            </a:r>
            <a:r>
              <a:rPr lang="fr-FR" sz="4900" dirty="0"/>
              <a:t> sont présentés en fin de présentation </a:t>
            </a:r>
            <a:endParaRPr lang="en-US" sz="4900" dirty="0"/>
          </a:p>
          <a:p>
            <a:pPr marL="0" indent="0">
              <a:buNone/>
            </a:pPr>
            <a:endParaRPr lang="en-US" dirty="0"/>
          </a:p>
        </p:txBody>
      </p:sp>
    </p:spTree>
    <p:extLst>
      <p:ext uri="{BB962C8B-B14F-4D97-AF65-F5344CB8AC3E}">
        <p14:creationId xmlns:p14="http://schemas.microsoft.com/office/powerpoint/2010/main" val="742125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90F71A-0A07-4DC6-9B03-CC72547448E3}"/>
              </a:ext>
            </a:extLst>
          </p:cNvPr>
          <p:cNvSpPr>
            <a:spLocks noGrp="1"/>
          </p:cNvSpPr>
          <p:nvPr>
            <p:ph type="title"/>
          </p:nvPr>
        </p:nvSpPr>
        <p:spPr>
          <a:xfrm>
            <a:off x="0" y="18255"/>
            <a:ext cx="10515600" cy="648719"/>
          </a:xfrm>
        </p:spPr>
        <p:txBody>
          <a:bodyPr>
            <a:normAutofit/>
          </a:bodyPr>
          <a:lstStyle/>
          <a:p>
            <a:r>
              <a:rPr lang="fr-FR" sz="2800" b="1" dirty="0">
                <a:solidFill>
                  <a:srgbClr val="0000FF"/>
                </a:solidFill>
              </a:rPr>
              <a:t>Bibliographie</a:t>
            </a:r>
            <a:endParaRPr lang="en-US" sz="2800" b="1" dirty="0">
              <a:solidFill>
                <a:srgbClr val="0000FF"/>
              </a:solidFill>
            </a:endParaRPr>
          </a:p>
        </p:txBody>
      </p:sp>
      <p:sp>
        <p:nvSpPr>
          <p:cNvPr id="5" name="Espace réservé du contenu 4">
            <a:extLst>
              <a:ext uri="{FF2B5EF4-FFF2-40B4-BE49-F238E27FC236}">
                <a16:creationId xmlns:a16="http://schemas.microsoft.com/office/drawing/2014/main" id="{FC8C8207-4BB8-4B65-A4C7-56BCDF2CDF69}"/>
              </a:ext>
            </a:extLst>
          </p:cNvPr>
          <p:cNvSpPr>
            <a:spLocks noGrp="1"/>
          </p:cNvSpPr>
          <p:nvPr>
            <p:ph idx="1"/>
          </p:nvPr>
        </p:nvSpPr>
        <p:spPr>
          <a:xfrm>
            <a:off x="838200" y="1253331"/>
            <a:ext cx="10515600" cy="4738678"/>
          </a:xfrm>
        </p:spPr>
        <p:txBody>
          <a:bodyPr>
            <a:normAutofit fontScale="55000" lnSpcReduction="20000"/>
          </a:bodyPr>
          <a:lstStyle/>
          <a:p>
            <a:pPr marL="0" indent="0">
              <a:buNone/>
            </a:pPr>
            <a:r>
              <a:rPr lang="en-US" sz="3600" b="1" dirty="0">
                <a:solidFill>
                  <a:srgbClr val="FF0000"/>
                </a:solidFill>
              </a:rPr>
              <a:t>Unanticipated difficult airway management in the prehospital emergency setting: prospective validation of an algorithm</a:t>
            </a:r>
            <a:endParaRPr lang="en-US" sz="3600" dirty="0">
              <a:solidFill>
                <a:srgbClr val="FF0000"/>
              </a:solidFill>
            </a:endParaRPr>
          </a:p>
          <a:p>
            <a:pPr marL="0" indent="0">
              <a:buNone/>
            </a:pPr>
            <a:r>
              <a:rPr lang="fr-FR" dirty="0">
                <a:hlinkClick r:id="rId2"/>
              </a:rPr>
              <a:t>Xavier Combes</a:t>
            </a:r>
            <a:r>
              <a:rPr lang="fr-FR" baseline="30000" dirty="0"/>
              <a:t> </a:t>
            </a:r>
            <a:r>
              <a:rPr lang="fr-FR" baseline="30000" dirty="0">
                <a:hlinkClick r:id="rId3" tooltip="CHU H Mondor, AP-HP, Créteil, France. xavier.combes@hmn.aphp.fr"/>
              </a:rPr>
              <a:t>1</a:t>
            </a:r>
            <a:r>
              <a:rPr lang="fr-FR" dirty="0"/>
              <a:t>, </a:t>
            </a:r>
            <a:r>
              <a:rPr lang="fr-FR" dirty="0">
                <a:hlinkClick r:id="rId4"/>
              </a:rPr>
              <a:t>Patricia </a:t>
            </a:r>
            <a:r>
              <a:rPr lang="fr-FR" dirty="0" err="1">
                <a:hlinkClick r:id="rId4"/>
              </a:rPr>
              <a:t>Jabre</a:t>
            </a:r>
            <a:r>
              <a:rPr lang="fr-FR" dirty="0"/>
              <a:t>, </a:t>
            </a:r>
            <a:r>
              <a:rPr lang="fr-FR" dirty="0">
                <a:hlinkClick r:id="rId5"/>
              </a:rPr>
              <a:t>Alain </a:t>
            </a:r>
            <a:r>
              <a:rPr lang="fr-FR" dirty="0" err="1">
                <a:hlinkClick r:id="rId5"/>
              </a:rPr>
              <a:t>Margenet</a:t>
            </a:r>
            <a:r>
              <a:rPr lang="fr-FR" dirty="0"/>
              <a:t>, </a:t>
            </a:r>
            <a:r>
              <a:rPr lang="fr-FR" dirty="0">
                <a:hlinkClick r:id="rId6"/>
              </a:rPr>
              <a:t>Jean Claude Merle</a:t>
            </a:r>
            <a:r>
              <a:rPr lang="fr-FR" dirty="0"/>
              <a:t>, </a:t>
            </a:r>
            <a:r>
              <a:rPr lang="fr-FR" dirty="0">
                <a:hlinkClick r:id="rId7"/>
              </a:rPr>
              <a:t>Bertrand Leroux</a:t>
            </a:r>
            <a:r>
              <a:rPr lang="fr-FR" dirty="0"/>
              <a:t>, </a:t>
            </a:r>
            <a:r>
              <a:rPr lang="fr-FR" dirty="0">
                <a:hlinkClick r:id="rId8"/>
              </a:rPr>
              <a:t>Michel Dru</a:t>
            </a:r>
            <a:r>
              <a:rPr lang="fr-FR" dirty="0"/>
              <a:t>, </a:t>
            </a:r>
            <a:r>
              <a:rPr lang="fr-FR" dirty="0" err="1">
                <a:hlinkClick r:id="rId9"/>
              </a:rPr>
              <a:t>Eric</a:t>
            </a:r>
            <a:r>
              <a:rPr lang="fr-FR" dirty="0">
                <a:hlinkClick r:id="rId9"/>
              </a:rPr>
              <a:t> Lecarpentier</a:t>
            </a:r>
            <a:r>
              <a:rPr lang="fr-FR" dirty="0"/>
              <a:t>, </a:t>
            </a:r>
            <a:r>
              <a:rPr lang="fr-FR" dirty="0">
                <a:hlinkClick r:id="rId10"/>
              </a:rPr>
              <a:t>Gilles </a:t>
            </a:r>
            <a:r>
              <a:rPr lang="fr-FR" dirty="0" err="1">
                <a:hlinkClick r:id="rId10"/>
              </a:rPr>
              <a:t>Dhonneur</a:t>
            </a:r>
            <a:endParaRPr lang="en-US" dirty="0"/>
          </a:p>
          <a:p>
            <a:pPr marL="0" indent="0">
              <a:buNone/>
            </a:pPr>
            <a:r>
              <a:rPr lang="en-US" b="1" dirty="0"/>
              <a:t>Abstract</a:t>
            </a:r>
          </a:p>
          <a:p>
            <a:pPr marL="0" indent="0">
              <a:buNone/>
            </a:pPr>
            <a:r>
              <a:rPr lang="en-US" b="1" dirty="0"/>
              <a:t>Background: </a:t>
            </a:r>
            <a:r>
              <a:rPr lang="en-US" dirty="0"/>
              <a:t>Difficult intubation management algorithms have proven efficacy in operating rooms but have rarely been assessed in a prehospital emergency setting. We undertook a prospective evaluation of a simple prehospital difficult intubation algorithm.</a:t>
            </a:r>
          </a:p>
          <a:p>
            <a:pPr marL="0" indent="0">
              <a:buNone/>
            </a:pPr>
            <a:r>
              <a:rPr lang="en-US" b="1" dirty="0"/>
              <a:t>Methods: </a:t>
            </a:r>
            <a:r>
              <a:rPr lang="en-US" dirty="0"/>
              <a:t>All of our prehospital emergency physicians and nurse anesthetists were asked to adhere to a simple algorithm in all cases of impossible laryngoscope-assisted tracheal intubation. They received a short refresher course and training in the use of the gum elastic bougie (GEB) and the intubating laryngeal mask airway (ILMA), which were techniques to be used as a first and a second step, respectively. In cases of difficult ventilation with arterial desaturation, IMLA was to be used first. Cricothyroidotomy was the ultimate rescue technique when ventilation through ILMA failed. Patient characteristics, adherence to the algorithm, management efficacy, and early complications were recorded (August 2005-December 2009).</a:t>
            </a:r>
          </a:p>
          <a:p>
            <a:pPr marL="0" indent="0">
              <a:buNone/>
            </a:pPr>
            <a:r>
              <a:rPr lang="en-US" b="1" dirty="0"/>
              <a:t>Results: </a:t>
            </a:r>
            <a:r>
              <a:rPr lang="en-US" dirty="0"/>
              <a:t>An alternative technique to secure the airway was needed in 160 of 2,674 (6%) patients undergoing intubation. Three instances of nonadherence to the algorithm were recorded. GEB was used first in 152 patients and was successful in 115. ILMA was used first in 8 patients and second in the 37 GEB-assisted intubation failures. Forty-five patients were successfully mask-ventilated, and 42 were blindly intubated before reaching the hospital. Cricothyroidotomy was used successfully in a patient with severe upper airway obstruction as a result of pharyngeal neoplasia. Early intubation-related complications occurred in 52% difficult cases.</a:t>
            </a:r>
          </a:p>
          <a:p>
            <a:pPr marL="0" indent="0">
              <a:buNone/>
            </a:pPr>
            <a:r>
              <a:rPr lang="en-US" b="1" dirty="0"/>
              <a:t>Conclusion: </a:t>
            </a:r>
            <a:r>
              <a:rPr lang="en-US" dirty="0"/>
              <a:t>Adherence to a simple algorithm using GEB, ILMA, and cricothyroidotomy solved all difficult intubation cases occurring in a prehospital emergency settings</a:t>
            </a:r>
          </a:p>
          <a:p>
            <a:pPr marL="0" indent="0">
              <a:buNone/>
            </a:pPr>
            <a:r>
              <a:rPr lang="en-US" b="1" dirty="0">
                <a:solidFill>
                  <a:srgbClr val="FF0000"/>
                </a:solidFill>
              </a:rPr>
              <a:t>Anesthesiology</a:t>
            </a:r>
            <a:r>
              <a:rPr lang="en-US" dirty="0">
                <a:solidFill>
                  <a:srgbClr val="FF0000"/>
                </a:solidFill>
              </a:rPr>
              <a:t>. </a:t>
            </a:r>
            <a:r>
              <a:rPr lang="en-US" dirty="0"/>
              <a:t>2011 Jan;114(1):25-33.</a:t>
            </a:r>
          </a:p>
        </p:txBody>
      </p:sp>
    </p:spTree>
    <p:extLst>
      <p:ext uri="{BB962C8B-B14F-4D97-AF65-F5344CB8AC3E}">
        <p14:creationId xmlns:p14="http://schemas.microsoft.com/office/powerpoint/2010/main" val="55184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90F71A-0A07-4DC6-9B03-CC72547448E3}"/>
              </a:ext>
            </a:extLst>
          </p:cNvPr>
          <p:cNvSpPr>
            <a:spLocks noGrp="1"/>
          </p:cNvSpPr>
          <p:nvPr>
            <p:ph type="title"/>
          </p:nvPr>
        </p:nvSpPr>
        <p:spPr>
          <a:xfrm>
            <a:off x="0" y="18255"/>
            <a:ext cx="10515600" cy="648719"/>
          </a:xfrm>
        </p:spPr>
        <p:txBody>
          <a:bodyPr>
            <a:normAutofit/>
          </a:bodyPr>
          <a:lstStyle/>
          <a:p>
            <a:r>
              <a:rPr lang="fr-FR" sz="2800" b="1" dirty="0">
                <a:solidFill>
                  <a:srgbClr val="0000FF"/>
                </a:solidFill>
              </a:rPr>
              <a:t>Bibliographie</a:t>
            </a:r>
            <a:endParaRPr lang="en-US" sz="2800" b="1" dirty="0">
              <a:solidFill>
                <a:srgbClr val="0000FF"/>
              </a:solidFill>
            </a:endParaRPr>
          </a:p>
        </p:txBody>
      </p:sp>
      <p:sp>
        <p:nvSpPr>
          <p:cNvPr id="5" name="Espace réservé du contenu 4">
            <a:extLst>
              <a:ext uri="{FF2B5EF4-FFF2-40B4-BE49-F238E27FC236}">
                <a16:creationId xmlns:a16="http://schemas.microsoft.com/office/drawing/2014/main" id="{FC8C8207-4BB8-4B65-A4C7-56BCDF2CDF69}"/>
              </a:ext>
            </a:extLst>
          </p:cNvPr>
          <p:cNvSpPr>
            <a:spLocks noGrp="1"/>
          </p:cNvSpPr>
          <p:nvPr>
            <p:ph idx="1"/>
          </p:nvPr>
        </p:nvSpPr>
        <p:spPr>
          <a:xfrm>
            <a:off x="623047" y="1059660"/>
            <a:ext cx="10515600" cy="5470231"/>
          </a:xfrm>
        </p:spPr>
        <p:txBody>
          <a:bodyPr>
            <a:normAutofit fontScale="55000" lnSpcReduction="20000"/>
          </a:bodyPr>
          <a:lstStyle/>
          <a:p>
            <a:pPr marL="0" indent="0">
              <a:buNone/>
            </a:pPr>
            <a:r>
              <a:rPr lang="en-US" sz="3300" b="1" dirty="0">
                <a:solidFill>
                  <a:srgbClr val="FF0000"/>
                </a:solidFill>
              </a:rPr>
              <a:t>An algorithm for difficult airway management, modified for modern optical devices (</a:t>
            </a:r>
            <a:r>
              <a:rPr lang="en-US" sz="3300" b="1" dirty="0" err="1">
                <a:solidFill>
                  <a:srgbClr val="FF0000"/>
                </a:solidFill>
              </a:rPr>
              <a:t>Airtraq</a:t>
            </a:r>
            <a:r>
              <a:rPr lang="en-US" sz="3300" b="1" dirty="0">
                <a:solidFill>
                  <a:srgbClr val="FF0000"/>
                </a:solidFill>
              </a:rPr>
              <a:t> laryngoscope; LMA </a:t>
            </a:r>
            <a:r>
              <a:rPr lang="en-US" sz="3300" b="1" dirty="0" err="1">
                <a:solidFill>
                  <a:srgbClr val="FF0000"/>
                </a:solidFill>
              </a:rPr>
              <a:t>CTrach</a:t>
            </a:r>
            <a:r>
              <a:rPr lang="en-US" sz="3300" b="1" dirty="0">
                <a:solidFill>
                  <a:srgbClr val="FF0000"/>
                </a:solidFill>
              </a:rPr>
              <a:t>™): a 2-year prospective validation in patients for elective abdominal, gynecologic, and thyroid surgery</a:t>
            </a:r>
          </a:p>
          <a:p>
            <a:pPr marL="0" indent="0">
              <a:buNone/>
            </a:pPr>
            <a:r>
              <a:rPr lang="en-US" sz="3300" u="sng" dirty="0">
                <a:solidFill>
                  <a:srgbClr val="0000FF"/>
                </a:solidFill>
                <a:hlinkClick r:id="rId2">
                  <a:extLst>
                    <a:ext uri="{A12FA001-AC4F-418D-AE19-62706E023703}">
                      <ahyp:hlinkClr xmlns:ahyp="http://schemas.microsoft.com/office/drawing/2018/hyperlinkcolor" val="tx"/>
                    </a:ext>
                  </a:extLst>
                </a:hlinkClick>
              </a:rPr>
              <a:t>Roland </a:t>
            </a:r>
            <a:r>
              <a:rPr lang="en-US" sz="3300" u="sng" dirty="0" err="1">
                <a:solidFill>
                  <a:srgbClr val="0000FF"/>
                </a:solidFill>
                <a:hlinkClick r:id="rId2">
                  <a:extLst>
                    <a:ext uri="{A12FA001-AC4F-418D-AE19-62706E023703}">
                      <ahyp:hlinkClr xmlns:ahyp="http://schemas.microsoft.com/office/drawing/2018/hyperlinkcolor" val="tx"/>
                    </a:ext>
                  </a:extLst>
                </a:hlinkClick>
              </a:rPr>
              <a:t>Amathieu</a:t>
            </a:r>
            <a:r>
              <a:rPr lang="en-US" sz="3300" baseline="30000" dirty="0">
                <a:solidFill>
                  <a:srgbClr val="0000FF"/>
                </a:solidFill>
              </a:rPr>
              <a:t> </a:t>
            </a:r>
            <a:r>
              <a:rPr lang="en-US" sz="3300" u="sng" baseline="30000" dirty="0">
                <a:solidFill>
                  <a:srgbClr val="0000FF"/>
                </a:solidFill>
                <a:hlinkClick r:id="rId3" tooltip="Anaesthesia and Intensive Care Unit Department, Jean Verdier University Hospital of Paris, Bondy, France.">
                  <a:extLst>
                    <a:ext uri="{A12FA001-AC4F-418D-AE19-62706E023703}">
                      <ahyp:hlinkClr xmlns:ahyp="http://schemas.microsoft.com/office/drawing/2018/hyperlinkcolor" val="tx"/>
                    </a:ext>
                  </a:extLst>
                </a:hlinkClick>
              </a:rPr>
              <a:t>1</a:t>
            </a:r>
            <a:r>
              <a:rPr lang="en-US" sz="3300" dirty="0">
                <a:solidFill>
                  <a:srgbClr val="0000FF"/>
                </a:solidFill>
              </a:rPr>
              <a:t>, </a:t>
            </a:r>
            <a:r>
              <a:rPr lang="en-US" sz="3300" u="sng" dirty="0">
                <a:solidFill>
                  <a:srgbClr val="0000FF"/>
                </a:solidFill>
                <a:hlinkClick r:id="rId4">
                  <a:extLst>
                    <a:ext uri="{A12FA001-AC4F-418D-AE19-62706E023703}">
                      <ahyp:hlinkClr xmlns:ahyp="http://schemas.microsoft.com/office/drawing/2018/hyperlinkcolor" val="tx"/>
                    </a:ext>
                  </a:extLst>
                </a:hlinkClick>
              </a:rPr>
              <a:t>Xavier Combes</a:t>
            </a:r>
            <a:r>
              <a:rPr lang="en-US" sz="3300" dirty="0">
                <a:solidFill>
                  <a:srgbClr val="0000FF"/>
                </a:solidFill>
              </a:rPr>
              <a:t>, </a:t>
            </a:r>
            <a:r>
              <a:rPr lang="en-US" sz="3300" u="sng" dirty="0" err="1">
                <a:solidFill>
                  <a:srgbClr val="0000FF"/>
                </a:solidFill>
                <a:hlinkClick r:id="rId5">
                  <a:extLst>
                    <a:ext uri="{A12FA001-AC4F-418D-AE19-62706E023703}">
                      <ahyp:hlinkClr xmlns:ahyp="http://schemas.microsoft.com/office/drawing/2018/hyperlinkcolor" val="tx"/>
                    </a:ext>
                  </a:extLst>
                </a:hlinkClick>
              </a:rPr>
              <a:t>Widad</a:t>
            </a:r>
            <a:r>
              <a:rPr lang="en-US" sz="3300" u="sng" dirty="0">
                <a:solidFill>
                  <a:srgbClr val="0000FF"/>
                </a:solidFill>
                <a:hlinkClick r:id="rId5">
                  <a:extLst>
                    <a:ext uri="{A12FA001-AC4F-418D-AE19-62706E023703}">
                      <ahyp:hlinkClr xmlns:ahyp="http://schemas.microsoft.com/office/drawing/2018/hyperlinkcolor" val="tx"/>
                    </a:ext>
                  </a:extLst>
                </a:hlinkClick>
              </a:rPr>
              <a:t> Abdi</a:t>
            </a:r>
            <a:r>
              <a:rPr lang="en-US" sz="3300" dirty="0">
                <a:solidFill>
                  <a:srgbClr val="0000FF"/>
                </a:solidFill>
              </a:rPr>
              <a:t>, </a:t>
            </a:r>
            <a:r>
              <a:rPr lang="en-US" sz="3300" u="sng" dirty="0" err="1">
                <a:solidFill>
                  <a:srgbClr val="0000FF"/>
                </a:solidFill>
                <a:hlinkClick r:id="rId6">
                  <a:extLst>
                    <a:ext uri="{A12FA001-AC4F-418D-AE19-62706E023703}">
                      <ahyp:hlinkClr xmlns:ahyp="http://schemas.microsoft.com/office/drawing/2018/hyperlinkcolor" val="tx"/>
                    </a:ext>
                  </a:extLst>
                </a:hlinkClick>
              </a:rPr>
              <a:t>Loutfi</a:t>
            </a:r>
            <a:r>
              <a:rPr lang="en-US" sz="3300" u="sng" dirty="0">
                <a:solidFill>
                  <a:srgbClr val="0000FF"/>
                </a:solidFill>
                <a:hlinkClick r:id="rId6">
                  <a:extLst>
                    <a:ext uri="{A12FA001-AC4F-418D-AE19-62706E023703}">
                      <ahyp:hlinkClr xmlns:ahyp="http://schemas.microsoft.com/office/drawing/2018/hyperlinkcolor" val="tx"/>
                    </a:ext>
                  </a:extLst>
                </a:hlinkClick>
              </a:rPr>
              <a:t> El </a:t>
            </a:r>
            <a:r>
              <a:rPr lang="en-US" sz="3300" u="sng" dirty="0" err="1">
                <a:solidFill>
                  <a:srgbClr val="0000FF"/>
                </a:solidFill>
                <a:hlinkClick r:id="rId6">
                  <a:extLst>
                    <a:ext uri="{A12FA001-AC4F-418D-AE19-62706E023703}">
                      <ahyp:hlinkClr xmlns:ahyp="http://schemas.microsoft.com/office/drawing/2018/hyperlinkcolor" val="tx"/>
                    </a:ext>
                  </a:extLst>
                </a:hlinkClick>
              </a:rPr>
              <a:t>Housseini</a:t>
            </a:r>
            <a:r>
              <a:rPr lang="en-US" sz="3300" dirty="0">
                <a:solidFill>
                  <a:srgbClr val="0000FF"/>
                </a:solidFill>
              </a:rPr>
              <a:t>, </a:t>
            </a:r>
            <a:r>
              <a:rPr lang="en-US" sz="3300" u="sng" dirty="0">
                <a:solidFill>
                  <a:srgbClr val="0000FF"/>
                </a:solidFill>
                <a:hlinkClick r:id="rId7">
                  <a:extLst>
                    <a:ext uri="{A12FA001-AC4F-418D-AE19-62706E023703}">
                      <ahyp:hlinkClr xmlns:ahyp="http://schemas.microsoft.com/office/drawing/2018/hyperlinkcolor" val="tx"/>
                    </a:ext>
                  </a:extLst>
                </a:hlinkClick>
              </a:rPr>
              <a:t>Ahmed </a:t>
            </a:r>
            <a:r>
              <a:rPr lang="en-US" sz="3300" u="sng" dirty="0" err="1">
                <a:solidFill>
                  <a:srgbClr val="0000FF"/>
                </a:solidFill>
                <a:hlinkClick r:id="rId7">
                  <a:extLst>
                    <a:ext uri="{A12FA001-AC4F-418D-AE19-62706E023703}">
                      <ahyp:hlinkClr xmlns:ahyp="http://schemas.microsoft.com/office/drawing/2018/hyperlinkcolor" val="tx"/>
                    </a:ext>
                  </a:extLst>
                </a:hlinkClick>
              </a:rPr>
              <a:t>Rezzoug</a:t>
            </a:r>
            <a:r>
              <a:rPr lang="en-US" sz="3300" dirty="0">
                <a:solidFill>
                  <a:srgbClr val="0000FF"/>
                </a:solidFill>
              </a:rPr>
              <a:t>, </a:t>
            </a:r>
            <a:r>
              <a:rPr lang="en-US" sz="3300" u="sng" dirty="0">
                <a:solidFill>
                  <a:srgbClr val="0000FF"/>
                </a:solidFill>
                <a:hlinkClick r:id="rId8">
                  <a:extLst>
                    <a:ext uri="{A12FA001-AC4F-418D-AE19-62706E023703}">
                      <ahyp:hlinkClr xmlns:ahyp="http://schemas.microsoft.com/office/drawing/2018/hyperlinkcolor" val="tx"/>
                    </a:ext>
                  </a:extLst>
                </a:hlinkClick>
              </a:rPr>
              <a:t>Andrei </a:t>
            </a:r>
            <a:r>
              <a:rPr lang="en-US" sz="3300" u="sng" dirty="0" err="1">
                <a:solidFill>
                  <a:srgbClr val="0000FF"/>
                </a:solidFill>
                <a:hlinkClick r:id="rId8">
                  <a:extLst>
                    <a:ext uri="{A12FA001-AC4F-418D-AE19-62706E023703}">
                      <ahyp:hlinkClr xmlns:ahyp="http://schemas.microsoft.com/office/drawing/2018/hyperlinkcolor" val="tx"/>
                    </a:ext>
                  </a:extLst>
                </a:hlinkClick>
              </a:rPr>
              <a:t>Dinca</a:t>
            </a:r>
            <a:r>
              <a:rPr lang="en-US" sz="3300" dirty="0">
                <a:solidFill>
                  <a:srgbClr val="0000FF"/>
                </a:solidFill>
              </a:rPr>
              <a:t>, </a:t>
            </a:r>
            <a:r>
              <a:rPr lang="en-US" u="sng" dirty="0" err="1">
                <a:solidFill>
                  <a:srgbClr val="0000FF"/>
                </a:solidFill>
                <a:hlinkClick r:id="rId9">
                  <a:extLst>
                    <a:ext uri="{A12FA001-AC4F-418D-AE19-62706E023703}">
                      <ahyp:hlinkClr xmlns:ahyp="http://schemas.microsoft.com/office/drawing/2018/hyperlinkcolor" val="tx"/>
                    </a:ext>
                  </a:extLst>
                </a:hlinkClick>
              </a:rPr>
              <a:t>Velislav</a:t>
            </a:r>
            <a:r>
              <a:rPr lang="en-US" u="sng" dirty="0">
                <a:solidFill>
                  <a:srgbClr val="0000FF"/>
                </a:solidFill>
                <a:hlinkClick r:id="rId9">
                  <a:extLst>
                    <a:ext uri="{A12FA001-AC4F-418D-AE19-62706E023703}">
                      <ahyp:hlinkClr xmlns:ahyp="http://schemas.microsoft.com/office/drawing/2018/hyperlinkcolor" val="tx"/>
                    </a:ext>
                  </a:extLst>
                </a:hlinkClick>
              </a:rPr>
              <a:t> </a:t>
            </a:r>
            <a:r>
              <a:rPr lang="en-US" u="sng" dirty="0" err="1">
                <a:solidFill>
                  <a:srgbClr val="0000FF"/>
                </a:solidFill>
                <a:hlinkClick r:id="rId9">
                  <a:extLst>
                    <a:ext uri="{A12FA001-AC4F-418D-AE19-62706E023703}">
                      <ahyp:hlinkClr xmlns:ahyp="http://schemas.microsoft.com/office/drawing/2018/hyperlinkcolor" val="tx"/>
                    </a:ext>
                  </a:extLst>
                </a:hlinkClick>
              </a:rPr>
              <a:t>Slavov</a:t>
            </a:r>
            <a:r>
              <a:rPr lang="en-US" dirty="0">
                <a:solidFill>
                  <a:srgbClr val="0000FF"/>
                </a:solidFill>
              </a:rPr>
              <a:t>, </a:t>
            </a:r>
            <a:r>
              <a:rPr lang="en-US" u="sng" dirty="0">
                <a:solidFill>
                  <a:srgbClr val="0000FF"/>
                </a:solidFill>
                <a:hlinkClick r:id="rId10">
                  <a:extLst>
                    <a:ext uri="{A12FA001-AC4F-418D-AE19-62706E023703}">
                      <ahyp:hlinkClr xmlns:ahyp="http://schemas.microsoft.com/office/drawing/2018/hyperlinkcolor" val="tx"/>
                    </a:ext>
                  </a:extLst>
                </a:hlinkClick>
              </a:rPr>
              <a:t>Sébastien Bloc</a:t>
            </a:r>
            <a:r>
              <a:rPr lang="en-US" dirty="0">
                <a:solidFill>
                  <a:srgbClr val="0000FF"/>
                </a:solidFill>
              </a:rPr>
              <a:t>, </a:t>
            </a:r>
            <a:r>
              <a:rPr lang="en-US" u="sng" dirty="0">
                <a:solidFill>
                  <a:srgbClr val="0000FF"/>
                </a:solidFill>
                <a:hlinkClick r:id="rId11">
                  <a:extLst>
                    <a:ext uri="{A12FA001-AC4F-418D-AE19-62706E023703}">
                      <ahyp:hlinkClr xmlns:ahyp="http://schemas.microsoft.com/office/drawing/2018/hyperlinkcolor" val="tx"/>
                    </a:ext>
                  </a:extLst>
                </a:hlinkClick>
              </a:rPr>
              <a:t>Gilles </a:t>
            </a:r>
            <a:r>
              <a:rPr lang="en-US" u="sng" dirty="0" err="1">
                <a:solidFill>
                  <a:srgbClr val="0000FF"/>
                </a:solidFill>
                <a:hlinkClick r:id="rId11">
                  <a:extLst>
                    <a:ext uri="{A12FA001-AC4F-418D-AE19-62706E023703}">
                      <ahyp:hlinkClr xmlns:ahyp="http://schemas.microsoft.com/office/drawing/2018/hyperlinkcolor" val="tx"/>
                    </a:ext>
                  </a:extLst>
                </a:hlinkClick>
              </a:rPr>
              <a:t>Dhonneur</a:t>
            </a:r>
            <a:endParaRPr lang="en-US" dirty="0">
              <a:solidFill>
                <a:srgbClr val="0000FF"/>
              </a:solidFill>
            </a:endParaRPr>
          </a:p>
          <a:p>
            <a:pPr marL="0" indent="0">
              <a:buNone/>
            </a:pPr>
            <a:r>
              <a:rPr lang="en-US" b="1" dirty="0"/>
              <a:t>Abstract</a:t>
            </a:r>
          </a:p>
          <a:p>
            <a:pPr marL="0" indent="0">
              <a:buNone/>
            </a:pPr>
            <a:r>
              <a:rPr lang="en-US" b="1" dirty="0"/>
              <a:t>Background: </a:t>
            </a:r>
            <a:r>
              <a:rPr lang="en-US" dirty="0"/>
              <a:t>Because algorithms for difficult airway management, including the use of new optical tracheal intubation devices, require prospective evaluation in routine practice, we prospectively assessed an algorithm for difficult airway management that included two new airway devices.</a:t>
            </a:r>
          </a:p>
          <a:p>
            <a:pPr marL="0" indent="0">
              <a:buNone/>
            </a:pPr>
            <a:r>
              <a:rPr lang="en-US" b="1" dirty="0"/>
              <a:t>Methods: </a:t>
            </a:r>
            <a:r>
              <a:rPr lang="en-US" dirty="0"/>
              <a:t>After 6 months of instruction, training, and clinical testing, 15 senior anesthesiologists were asked to use an established algorithm for difficult airway management in anesthetized and paralyzed patients. Abdominal, gynecologic, and thyroid surgery patients were enrolled. Emergency, obstetric, and patients considered at risk of aspiration were excluded. If tracheal intubation using a Macintosh laryngoscope was impossible, the </a:t>
            </a:r>
            <a:r>
              <a:rPr lang="en-US" dirty="0" err="1"/>
              <a:t>Airtraq</a:t>
            </a:r>
            <a:r>
              <a:rPr lang="en-US" dirty="0"/>
              <a:t> laryngoscope (VYGON, </a:t>
            </a:r>
            <a:r>
              <a:rPr lang="en-US" dirty="0" err="1"/>
              <a:t>Ecouen</a:t>
            </a:r>
            <a:r>
              <a:rPr lang="en-US" dirty="0"/>
              <a:t>, France) was recommended as a first step and the LMA </a:t>
            </a:r>
            <a:r>
              <a:rPr lang="en-US" dirty="0" err="1"/>
              <a:t>CTrach</a:t>
            </a:r>
            <a:r>
              <a:rPr lang="en-US" dirty="0"/>
              <a:t>™ (SEBAC, </a:t>
            </a:r>
            <a:r>
              <a:rPr lang="en-US" dirty="0" err="1"/>
              <a:t>Pantin</a:t>
            </a:r>
            <a:r>
              <a:rPr lang="en-US" dirty="0"/>
              <a:t>, France) as a second. A gum elastic bougie was advocated to facilitate tracheal access with the Macintosh and </a:t>
            </a:r>
            <a:r>
              <a:rPr lang="en-US" dirty="0" err="1"/>
              <a:t>Airtraq</a:t>
            </a:r>
            <a:r>
              <a:rPr lang="en-US" dirty="0"/>
              <a:t> laryngoscopes. If ventilation with a facemask was impossible, the LMA </a:t>
            </a:r>
            <a:r>
              <a:rPr lang="en-US" dirty="0" err="1"/>
              <a:t>CTrach</a:t>
            </a:r>
            <a:r>
              <a:rPr lang="en-US" dirty="0"/>
              <a:t>™ was to be used, followed, if necessary, by transtracheal oxygenation. Patient characteristics, adherence to the algorithm, efficacy, and early complications were recorded.</a:t>
            </a:r>
          </a:p>
          <a:p>
            <a:pPr marL="0" indent="0">
              <a:buNone/>
            </a:pPr>
            <a:r>
              <a:rPr lang="en-US" b="1" dirty="0"/>
              <a:t>Results: </a:t>
            </a:r>
            <a:r>
              <a:rPr lang="en-US" dirty="0"/>
              <a:t>Overall, 12,225 patients were included during 2 yr. Intubation was achieved using the Macintosh laryngoscope in 98% cases. In the remainder of the cases (236), a gum elastic bougie was used with the Macintosh laryngoscope in 207 (84%). The </a:t>
            </a:r>
            <a:r>
              <a:rPr lang="en-US" dirty="0" err="1"/>
              <a:t>Airtraq</a:t>
            </a:r>
            <a:r>
              <a:rPr lang="en-US" dirty="0"/>
              <a:t> laryngoscope success rate was 97% (27 of 28). The LMA </a:t>
            </a:r>
            <a:r>
              <a:rPr lang="en-US" dirty="0" err="1"/>
              <a:t>CTrach</a:t>
            </a:r>
            <a:r>
              <a:rPr lang="en-US" dirty="0"/>
              <a:t>™ allowed rescue ventilation (n = 2) and visually directed tracheal intubation (n = 3). In one patient, ventilation by facemask was impossible, and the LMA </a:t>
            </a:r>
            <a:r>
              <a:rPr lang="en-US" dirty="0" err="1"/>
              <a:t>CTrach</a:t>
            </a:r>
            <a:r>
              <a:rPr lang="en-US" dirty="0"/>
              <a:t>™ was used successfully.</a:t>
            </a:r>
          </a:p>
          <a:p>
            <a:pPr marL="0" indent="0">
              <a:buNone/>
            </a:pPr>
            <a:r>
              <a:rPr lang="en-US" b="1" dirty="0"/>
              <a:t>Conclusions: </a:t>
            </a:r>
            <a:r>
              <a:rPr lang="en-US" dirty="0"/>
              <a:t>Tracheal intubation can be achieved successfully in a large cohort of patients with a new management algorithm incorporating the use of gum elastic bougie, </a:t>
            </a:r>
            <a:r>
              <a:rPr lang="en-US" dirty="0" err="1"/>
              <a:t>Airtraq</a:t>
            </a:r>
            <a:r>
              <a:rPr lang="en-US" dirty="0"/>
              <a:t>, and LMA </a:t>
            </a:r>
            <a:r>
              <a:rPr lang="en-US" dirty="0" err="1"/>
              <a:t>CTrach</a:t>
            </a:r>
            <a:r>
              <a:rPr lang="en-US" dirty="0"/>
              <a:t>™ devices.</a:t>
            </a:r>
          </a:p>
          <a:p>
            <a:pPr marL="0" indent="0">
              <a:buNone/>
            </a:pPr>
            <a:r>
              <a:rPr lang="en-US" b="1" dirty="0">
                <a:solidFill>
                  <a:srgbClr val="FF0000"/>
                </a:solidFill>
              </a:rPr>
              <a:t>Anesthesiology</a:t>
            </a:r>
            <a:r>
              <a:rPr lang="en-US" dirty="0"/>
              <a:t>. 2011 Jan;114(1):25-33.</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9446128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90F71A-0A07-4DC6-9B03-CC72547448E3}"/>
              </a:ext>
            </a:extLst>
          </p:cNvPr>
          <p:cNvSpPr>
            <a:spLocks noGrp="1"/>
          </p:cNvSpPr>
          <p:nvPr>
            <p:ph type="title"/>
          </p:nvPr>
        </p:nvSpPr>
        <p:spPr>
          <a:xfrm>
            <a:off x="0" y="18255"/>
            <a:ext cx="10515600" cy="648719"/>
          </a:xfrm>
        </p:spPr>
        <p:txBody>
          <a:bodyPr>
            <a:normAutofit/>
          </a:bodyPr>
          <a:lstStyle/>
          <a:p>
            <a:r>
              <a:rPr lang="fr-FR" sz="2800" b="1" dirty="0">
                <a:solidFill>
                  <a:srgbClr val="0000FF"/>
                </a:solidFill>
              </a:rPr>
              <a:t>Bibliographie</a:t>
            </a:r>
            <a:endParaRPr lang="en-US" sz="2800" b="1" dirty="0">
              <a:solidFill>
                <a:srgbClr val="0000FF"/>
              </a:solidFill>
            </a:endParaRPr>
          </a:p>
        </p:txBody>
      </p:sp>
      <p:sp>
        <p:nvSpPr>
          <p:cNvPr id="5" name="Espace réservé du contenu 4">
            <a:extLst>
              <a:ext uri="{FF2B5EF4-FFF2-40B4-BE49-F238E27FC236}">
                <a16:creationId xmlns:a16="http://schemas.microsoft.com/office/drawing/2014/main" id="{FC8C8207-4BB8-4B65-A4C7-56BCDF2CDF69}"/>
              </a:ext>
            </a:extLst>
          </p:cNvPr>
          <p:cNvSpPr>
            <a:spLocks noGrp="1"/>
          </p:cNvSpPr>
          <p:nvPr>
            <p:ph idx="1"/>
          </p:nvPr>
        </p:nvSpPr>
        <p:spPr>
          <a:xfrm>
            <a:off x="623047" y="1059660"/>
            <a:ext cx="10515600" cy="5470231"/>
          </a:xfrm>
        </p:spPr>
        <p:txBody>
          <a:bodyPr>
            <a:normAutofit fontScale="55000" lnSpcReduction="20000"/>
          </a:bodyPr>
          <a:lstStyle/>
          <a:p>
            <a:pPr marL="0" indent="0">
              <a:buNone/>
            </a:pPr>
            <a:r>
              <a:rPr lang="en-US" sz="4400" b="1" dirty="0">
                <a:solidFill>
                  <a:srgbClr val="FF0000"/>
                </a:solidFill>
              </a:rPr>
              <a:t>Prehospital standardization of medical airway management: incidence and risk factors of difficult airway</a:t>
            </a:r>
          </a:p>
          <a:p>
            <a:pPr marL="0" indent="0">
              <a:buNone/>
            </a:pPr>
            <a:r>
              <a:rPr lang="fr-FR" sz="3300" u="sng" dirty="0">
                <a:solidFill>
                  <a:srgbClr val="0000FF"/>
                </a:solidFill>
                <a:hlinkClick r:id="rId2">
                  <a:extLst>
                    <a:ext uri="{A12FA001-AC4F-418D-AE19-62706E023703}">
                      <ahyp:hlinkClr xmlns:ahyp="http://schemas.microsoft.com/office/drawing/2018/hyperlinkcolor" val="tx"/>
                    </a:ext>
                  </a:extLst>
                </a:hlinkClick>
              </a:rPr>
              <a:t>Xavier Combes</a:t>
            </a:r>
            <a:r>
              <a:rPr lang="fr-FR" sz="3300" baseline="30000" dirty="0">
                <a:solidFill>
                  <a:srgbClr val="0000FF"/>
                </a:solidFill>
              </a:rPr>
              <a:t> </a:t>
            </a:r>
            <a:r>
              <a:rPr lang="fr-FR" sz="3300" u="sng" baseline="30000" dirty="0">
                <a:solidFill>
                  <a:srgbClr val="0000FF"/>
                </a:solidFill>
                <a:hlinkClick r:id="rId3" tooltip="Service d'Aide Médicale Urgente, CHU Henri Mondor, Créteil, France. xavier.combes@hmn.aphp.fr">
                  <a:extLst>
                    <a:ext uri="{A12FA001-AC4F-418D-AE19-62706E023703}">
                      <ahyp:hlinkClr xmlns:ahyp="http://schemas.microsoft.com/office/drawing/2018/hyperlinkcolor" val="tx"/>
                    </a:ext>
                  </a:extLst>
                </a:hlinkClick>
              </a:rPr>
              <a:t>1</a:t>
            </a:r>
            <a:r>
              <a:rPr lang="fr-FR" sz="3300" dirty="0">
                <a:solidFill>
                  <a:srgbClr val="0000FF"/>
                </a:solidFill>
              </a:rPr>
              <a:t>, </a:t>
            </a:r>
            <a:r>
              <a:rPr lang="fr-FR" sz="3300" u="sng" dirty="0">
                <a:solidFill>
                  <a:srgbClr val="0000FF"/>
                </a:solidFill>
                <a:hlinkClick r:id="rId4">
                  <a:extLst>
                    <a:ext uri="{A12FA001-AC4F-418D-AE19-62706E023703}">
                      <ahyp:hlinkClr xmlns:ahyp="http://schemas.microsoft.com/office/drawing/2018/hyperlinkcolor" val="tx"/>
                    </a:ext>
                  </a:extLst>
                </a:hlinkClick>
              </a:rPr>
              <a:t>Patricia </a:t>
            </a:r>
            <a:r>
              <a:rPr lang="fr-FR" sz="3300" u="sng" dirty="0" err="1">
                <a:solidFill>
                  <a:srgbClr val="0000FF"/>
                </a:solidFill>
                <a:hlinkClick r:id="rId4">
                  <a:extLst>
                    <a:ext uri="{A12FA001-AC4F-418D-AE19-62706E023703}">
                      <ahyp:hlinkClr xmlns:ahyp="http://schemas.microsoft.com/office/drawing/2018/hyperlinkcolor" val="tx"/>
                    </a:ext>
                  </a:extLst>
                </a:hlinkClick>
              </a:rPr>
              <a:t>Jabre</a:t>
            </a:r>
            <a:r>
              <a:rPr lang="fr-FR" sz="3300" dirty="0">
                <a:solidFill>
                  <a:srgbClr val="0000FF"/>
                </a:solidFill>
              </a:rPr>
              <a:t>, </a:t>
            </a:r>
            <a:r>
              <a:rPr lang="fr-FR" sz="3300" u="sng" dirty="0">
                <a:solidFill>
                  <a:srgbClr val="0000FF"/>
                </a:solidFill>
                <a:hlinkClick r:id="rId5">
                  <a:extLst>
                    <a:ext uri="{A12FA001-AC4F-418D-AE19-62706E023703}">
                      <ahyp:hlinkClr xmlns:ahyp="http://schemas.microsoft.com/office/drawing/2018/hyperlinkcolor" val="tx"/>
                    </a:ext>
                  </a:extLst>
                </a:hlinkClick>
              </a:rPr>
              <a:t>Chadi </a:t>
            </a:r>
            <a:r>
              <a:rPr lang="fr-FR" sz="3300" u="sng" dirty="0" err="1">
                <a:solidFill>
                  <a:srgbClr val="0000FF"/>
                </a:solidFill>
                <a:hlinkClick r:id="rId5">
                  <a:extLst>
                    <a:ext uri="{A12FA001-AC4F-418D-AE19-62706E023703}">
                      <ahyp:hlinkClr xmlns:ahyp="http://schemas.microsoft.com/office/drawing/2018/hyperlinkcolor" val="tx"/>
                    </a:ext>
                  </a:extLst>
                </a:hlinkClick>
              </a:rPr>
              <a:t>Jbeili</a:t>
            </a:r>
            <a:r>
              <a:rPr lang="fr-FR" sz="3300" dirty="0">
                <a:solidFill>
                  <a:srgbClr val="0000FF"/>
                </a:solidFill>
              </a:rPr>
              <a:t>, </a:t>
            </a:r>
            <a:r>
              <a:rPr lang="fr-FR" sz="3300" u="sng" dirty="0">
                <a:solidFill>
                  <a:srgbClr val="0000FF"/>
                </a:solidFill>
                <a:hlinkClick r:id="rId6">
                  <a:extLst>
                    <a:ext uri="{A12FA001-AC4F-418D-AE19-62706E023703}">
                      <ahyp:hlinkClr xmlns:ahyp="http://schemas.microsoft.com/office/drawing/2018/hyperlinkcolor" val="tx"/>
                    </a:ext>
                  </a:extLst>
                </a:hlinkClick>
              </a:rPr>
              <a:t>Bertrand Leroux</a:t>
            </a:r>
            <a:r>
              <a:rPr lang="fr-FR" sz="3300" dirty="0">
                <a:solidFill>
                  <a:srgbClr val="0000FF"/>
                </a:solidFill>
              </a:rPr>
              <a:t>, </a:t>
            </a:r>
            <a:r>
              <a:rPr lang="fr-FR" sz="3300" u="sng" dirty="0">
                <a:solidFill>
                  <a:srgbClr val="0000FF"/>
                </a:solidFill>
                <a:hlinkClick r:id="rId7">
                  <a:extLst>
                    <a:ext uri="{A12FA001-AC4F-418D-AE19-62706E023703}">
                      <ahyp:hlinkClr xmlns:ahyp="http://schemas.microsoft.com/office/drawing/2018/hyperlinkcolor" val="tx"/>
                    </a:ext>
                  </a:extLst>
                </a:hlinkClick>
              </a:rPr>
              <a:t>Sylvie </a:t>
            </a:r>
            <a:r>
              <a:rPr lang="fr-FR" sz="3300" u="sng" dirty="0" err="1">
                <a:solidFill>
                  <a:srgbClr val="0000FF"/>
                </a:solidFill>
                <a:hlinkClick r:id="rId7">
                  <a:extLst>
                    <a:ext uri="{A12FA001-AC4F-418D-AE19-62706E023703}">
                      <ahyp:hlinkClr xmlns:ahyp="http://schemas.microsoft.com/office/drawing/2018/hyperlinkcolor" val="tx"/>
                    </a:ext>
                  </a:extLst>
                </a:hlinkClick>
              </a:rPr>
              <a:t>Bastuji</a:t>
            </a:r>
            <a:r>
              <a:rPr lang="fr-FR" sz="3300" u="sng" dirty="0">
                <a:solidFill>
                  <a:srgbClr val="0000FF"/>
                </a:solidFill>
                <a:hlinkClick r:id="rId7">
                  <a:extLst>
                    <a:ext uri="{A12FA001-AC4F-418D-AE19-62706E023703}">
                      <ahyp:hlinkClr xmlns:ahyp="http://schemas.microsoft.com/office/drawing/2018/hyperlinkcolor" val="tx"/>
                    </a:ext>
                  </a:extLst>
                </a:hlinkClick>
              </a:rPr>
              <a:t>-Garin</a:t>
            </a:r>
            <a:r>
              <a:rPr lang="fr-FR" sz="3300" dirty="0">
                <a:solidFill>
                  <a:srgbClr val="0000FF"/>
                </a:solidFill>
              </a:rPr>
              <a:t>, </a:t>
            </a:r>
            <a:r>
              <a:rPr lang="fr-FR" sz="3300" u="sng" dirty="0">
                <a:solidFill>
                  <a:srgbClr val="0000FF"/>
                </a:solidFill>
                <a:hlinkClick r:id="rId8">
                  <a:extLst>
                    <a:ext uri="{A12FA001-AC4F-418D-AE19-62706E023703}">
                      <ahyp:hlinkClr xmlns:ahyp="http://schemas.microsoft.com/office/drawing/2018/hyperlinkcolor" val="tx"/>
                    </a:ext>
                  </a:extLst>
                </a:hlinkClick>
              </a:rPr>
              <a:t>Alain </a:t>
            </a:r>
            <a:r>
              <a:rPr lang="fr-FR" sz="3300" u="sng" dirty="0" err="1">
                <a:solidFill>
                  <a:srgbClr val="0000FF"/>
                </a:solidFill>
                <a:hlinkClick r:id="rId8">
                  <a:extLst>
                    <a:ext uri="{A12FA001-AC4F-418D-AE19-62706E023703}">
                      <ahyp:hlinkClr xmlns:ahyp="http://schemas.microsoft.com/office/drawing/2018/hyperlinkcolor" val="tx"/>
                    </a:ext>
                  </a:extLst>
                </a:hlinkClick>
              </a:rPr>
              <a:t>Margenet</a:t>
            </a:r>
            <a:r>
              <a:rPr lang="fr-FR" sz="3300" dirty="0">
                <a:solidFill>
                  <a:srgbClr val="0000FF"/>
                </a:solidFill>
              </a:rPr>
              <a:t>, </a:t>
            </a:r>
            <a:r>
              <a:rPr lang="fr-FR" sz="3300" u="sng" dirty="0">
                <a:solidFill>
                  <a:srgbClr val="0000FF"/>
                </a:solidFill>
                <a:hlinkClick r:id="rId9">
                  <a:extLst>
                    <a:ext uri="{A12FA001-AC4F-418D-AE19-62706E023703}">
                      <ahyp:hlinkClr xmlns:ahyp="http://schemas.microsoft.com/office/drawing/2018/hyperlinkcolor" val="tx"/>
                    </a:ext>
                  </a:extLst>
                </a:hlinkClick>
              </a:rPr>
              <a:t>Fréderic </a:t>
            </a:r>
            <a:r>
              <a:rPr lang="fr-FR" sz="3300" u="sng" dirty="0" err="1">
                <a:solidFill>
                  <a:srgbClr val="0000FF"/>
                </a:solidFill>
                <a:hlinkClick r:id="rId9">
                  <a:extLst>
                    <a:ext uri="{A12FA001-AC4F-418D-AE19-62706E023703}">
                      <ahyp:hlinkClr xmlns:ahyp="http://schemas.microsoft.com/office/drawing/2018/hyperlinkcolor" val="tx"/>
                    </a:ext>
                  </a:extLst>
                </a:hlinkClick>
              </a:rPr>
              <a:t>Adnet</a:t>
            </a:r>
            <a:r>
              <a:rPr lang="fr-FR" sz="3300" dirty="0">
                <a:solidFill>
                  <a:srgbClr val="0000FF"/>
                </a:solidFill>
              </a:rPr>
              <a:t>, </a:t>
            </a:r>
            <a:r>
              <a:rPr lang="fr-FR" sz="3300" u="sng" dirty="0">
                <a:solidFill>
                  <a:srgbClr val="0000FF"/>
                </a:solidFill>
                <a:hlinkClick r:id="rId10">
                  <a:extLst>
                    <a:ext uri="{A12FA001-AC4F-418D-AE19-62706E023703}">
                      <ahyp:hlinkClr xmlns:ahyp="http://schemas.microsoft.com/office/drawing/2018/hyperlinkcolor" val="tx"/>
                    </a:ext>
                  </a:extLst>
                </a:hlinkClick>
              </a:rPr>
              <a:t>Gilles </a:t>
            </a:r>
            <a:r>
              <a:rPr lang="fr-FR" sz="3300" u="sng" dirty="0" err="1">
                <a:solidFill>
                  <a:srgbClr val="0000FF"/>
                </a:solidFill>
                <a:hlinkClick r:id="rId10">
                  <a:extLst>
                    <a:ext uri="{A12FA001-AC4F-418D-AE19-62706E023703}">
                      <ahyp:hlinkClr xmlns:ahyp="http://schemas.microsoft.com/office/drawing/2018/hyperlinkcolor" val="tx"/>
                    </a:ext>
                  </a:extLst>
                </a:hlinkClick>
              </a:rPr>
              <a:t>Dhonneur</a:t>
            </a:r>
            <a:endParaRPr lang="en-US" sz="3300" dirty="0">
              <a:solidFill>
                <a:srgbClr val="0000FF"/>
              </a:solidFill>
            </a:endParaRPr>
          </a:p>
          <a:p>
            <a:pPr marL="0" indent="0">
              <a:buNone/>
            </a:pPr>
            <a:r>
              <a:rPr lang="en-US" b="1" dirty="0"/>
              <a:t>Abstract</a:t>
            </a:r>
          </a:p>
          <a:p>
            <a:pPr marL="0" indent="0">
              <a:buNone/>
            </a:pPr>
            <a:r>
              <a:rPr lang="en-US" b="1" dirty="0"/>
              <a:t>Objectives: </a:t>
            </a:r>
            <a:r>
              <a:rPr lang="en-US" dirty="0"/>
              <a:t>The rate of difficult intubation in prehospital emergency medicine varies greatly among studies already published and depends on several factors. The authors' objective was to determine the rate of difficult intubations and to determine factors associated with prehospital difficult airways when a standard protocol for sedation and intubation was applied.</a:t>
            </a:r>
          </a:p>
          <a:p>
            <a:pPr marL="0" indent="0">
              <a:buNone/>
            </a:pPr>
            <a:r>
              <a:rPr lang="en-US" b="1" dirty="0"/>
              <a:t>Methods: </a:t>
            </a:r>
            <a:r>
              <a:rPr lang="en-US" dirty="0"/>
              <a:t>This 30-month clinical, observational, prospective study was performed in a suburb of Paris, France (Val de Marne, population 1,300,000) by a prehospital emergency medical unit. Airway management for patients who needed tracheal intubation was standardized. The pharmacological procedure recommended rapid sequence intubation for patients with spontaneous cardiac activity. In cases of difficult, laryngoscopy-assisted intubation, a predefined algorithm was proposed. The Intubation Difficulty Score (IDS) was calculated for all patients requiring tracheal intubation, and factors associated with difficult intubation, defined by IDS of &gt;5, were identified by using multivariate statistical analysis.</a:t>
            </a:r>
          </a:p>
          <a:p>
            <a:pPr marL="0" indent="0">
              <a:buNone/>
            </a:pPr>
            <a:r>
              <a:rPr lang="en-US" b="1" dirty="0"/>
              <a:t>Results: </a:t>
            </a:r>
            <a:r>
              <a:rPr lang="en-US" dirty="0"/>
              <a:t>During the study period, 1,442 patients were included; 640 (44%) were in cardiorespiratory arrest, and 802 had a spontaneous cardiac activity. Deviation from the pharmacological and airway management procedures occurred in 1% of cases. When the predefined difficult airway management algorithm was followed, failure to intubate was encountered twice (0.1%). One hundred six (7.4%) patients had an IDS of &gt;5, and 60 (4.1%) required first (n = 56) then second (n = 4) alternative techniques for tracheal intubation. Semirigid leaders allowed tracheal access in 93% of difficult-intubation patients. One patient required a prehospital cricothyroidotomy. Factors associated with difficult intubation were the following: a history of ear, nose, or throat neoplasia or surgery; obesity; facial trauma; the operator's status; and the operator's position.</a:t>
            </a:r>
          </a:p>
          <a:p>
            <a:pPr marL="0" indent="0">
              <a:buNone/>
            </a:pPr>
            <a:r>
              <a:rPr lang="en-US" b="1" dirty="0"/>
              <a:t>Conclusions: </a:t>
            </a:r>
            <a:r>
              <a:rPr lang="en-US" dirty="0"/>
              <a:t>If prehospital medical airway management is standardized and performed by trained operators, failure to intubate is rare (0.1%), and the incidence of difficult tracheal intubation is 7.4%, independent of cardiorespiratory status.</a:t>
            </a:r>
          </a:p>
          <a:p>
            <a:pPr marL="0" indent="0">
              <a:buNone/>
            </a:pPr>
            <a:endParaRPr lang="en-US" dirty="0"/>
          </a:p>
          <a:p>
            <a:pPr marL="0" indent="0">
              <a:buNone/>
            </a:pPr>
            <a:r>
              <a:rPr lang="en-US" b="1" dirty="0" err="1">
                <a:solidFill>
                  <a:srgbClr val="FF0000"/>
                </a:solidFill>
              </a:rPr>
              <a:t>Acad</a:t>
            </a:r>
            <a:r>
              <a:rPr lang="en-US" b="1" dirty="0">
                <a:solidFill>
                  <a:srgbClr val="FF0000"/>
                </a:solidFill>
              </a:rPr>
              <a:t> </a:t>
            </a:r>
            <a:r>
              <a:rPr lang="en-US" b="1" dirty="0" err="1">
                <a:solidFill>
                  <a:srgbClr val="FF0000"/>
                </a:solidFill>
              </a:rPr>
              <a:t>Emerg</a:t>
            </a:r>
            <a:r>
              <a:rPr lang="en-US" b="1" dirty="0">
                <a:solidFill>
                  <a:srgbClr val="FF0000"/>
                </a:solidFill>
              </a:rPr>
              <a:t> Med. </a:t>
            </a:r>
            <a:r>
              <a:rPr lang="en-US" dirty="0"/>
              <a:t>2006 Aug;13(8):828-34</a:t>
            </a:r>
          </a:p>
        </p:txBody>
      </p:sp>
    </p:spTree>
    <p:extLst>
      <p:ext uri="{BB962C8B-B14F-4D97-AF65-F5344CB8AC3E}">
        <p14:creationId xmlns:p14="http://schemas.microsoft.com/office/powerpoint/2010/main" val="26624735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90F71A-0A07-4DC6-9B03-CC72547448E3}"/>
              </a:ext>
            </a:extLst>
          </p:cNvPr>
          <p:cNvSpPr>
            <a:spLocks noGrp="1"/>
          </p:cNvSpPr>
          <p:nvPr>
            <p:ph type="title"/>
          </p:nvPr>
        </p:nvSpPr>
        <p:spPr>
          <a:xfrm>
            <a:off x="0" y="18255"/>
            <a:ext cx="10515600" cy="648719"/>
          </a:xfrm>
        </p:spPr>
        <p:txBody>
          <a:bodyPr>
            <a:normAutofit/>
          </a:bodyPr>
          <a:lstStyle/>
          <a:p>
            <a:r>
              <a:rPr lang="fr-FR" sz="2800" b="1" dirty="0">
                <a:solidFill>
                  <a:srgbClr val="0000FF"/>
                </a:solidFill>
              </a:rPr>
              <a:t>Bibliographie ciblée</a:t>
            </a:r>
            <a:endParaRPr lang="en-US" sz="2800" b="1" dirty="0">
              <a:solidFill>
                <a:srgbClr val="0000FF"/>
              </a:solidFill>
            </a:endParaRPr>
          </a:p>
        </p:txBody>
      </p:sp>
      <p:sp>
        <p:nvSpPr>
          <p:cNvPr id="5" name="Espace réservé du contenu 4">
            <a:extLst>
              <a:ext uri="{FF2B5EF4-FFF2-40B4-BE49-F238E27FC236}">
                <a16:creationId xmlns:a16="http://schemas.microsoft.com/office/drawing/2014/main" id="{FC8C8207-4BB8-4B65-A4C7-56BCDF2CDF69}"/>
              </a:ext>
            </a:extLst>
          </p:cNvPr>
          <p:cNvSpPr>
            <a:spLocks noGrp="1"/>
          </p:cNvSpPr>
          <p:nvPr>
            <p:ph idx="1"/>
          </p:nvPr>
        </p:nvSpPr>
        <p:spPr>
          <a:xfrm>
            <a:off x="355002" y="1059660"/>
            <a:ext cx="10940527" cy="5470231"/>
          </a:xfrm>
        </p:spPr>
        <p:txBody>
          <a:bodyPr>
            <a:normAutofit fontScale="55000" lnSpcReduction="20000"/>
          </a:bodyPr>
          <a:lstStyle/>
          <a:p>
            <a:pPr marL="0" indent="0">
              <a:buNone/>
            </a:pPr>
            <a:r>
              <a:rPr lang="en-US" sz="3800" b="1" dirty="0">
                <a:solidFill>
                  <a:srgbClr val="FF0000"/>
                </a:solidFill>
              </a:rPr>
              <a:t>Unanticipated difficult airway in anesthetized patients: prospective validation of a management algorithm</a:t>
            </a:r>
          </a:p>
          <a:p>
            <a:pPr marL="0" indent="0">
              <a:buNone/>
            </a:pPr>
            <a:r>
              <a:rPr lang="fr-FR" sz="3300" u="sng" dirty="0">
                <a:solidFill>
                  <a:srgbClr val="0000FF"/>
                </a:solidFill>
                <a:hlinkClick r:id="rId2">
                  <a:extLst>
                    <a:ext uri="{A12FA001-AC4F-418D-AE19-62706E023703}">
                      <ahyp:hlinkClr xmlns:ahyp="http://schemas.microsoft.com/office/drawing/2018/hyperlinkcolor" val="tx"/>
                    </a:ext>
                  </a:extLst>
                </a:hlinkClick>
              </a:rPr>
              <a:t>Xavier Combes</a:t>
            </a:r>
            <a:r>
              <a:rPr lang="fr-FR" sz="3300" baseline="30000" dirty="0">
                <a:solidFill>
                  <a:srgbClr val="0000FF"/>
                </a:solidFill>
              </a:rPr>
              <a:t> </a:t>
            </a:r>
            <a:r>
              <a:rPr lang="fr-FR" sz="3300" u="sng" baseline="30000" dirty="0">
                <a:solidFill>
                  <a:srgbClr val="0000FF"/>
                </a:solidFill>
                <a:hlinkClick r:id="rId3" tooltip="Service d' Anesthésie Réanimation, Hôpital Henri-Mondor, 51 Avenue du Maréchal de Lattre-de-Tassigny, 94100 Créteil Cedex, France. xavier.combes@hmn.ap-hopparis.fr">
                  <a:extLst>
                    <a:ext uri="{A12FA001-AC4F-418D-AE19-62706E023703}">
                      <ahyp:hlinkClr xmlns:ahyp="http://schemas.microsoft.com/office/drawing/2018/hyperlinkcolor" val="tx"/>
                    </a:ext>
                  </a:extLst>
                </a:hlinkClick>
              </a:rPr>
              <a:t>1</a:t>
            </a:r>
            <a:r>
              <a:rPr lang="fr-FR" sz="3300" dirty="0">
                <a:solidFill>
                  <a:srgbClr val="0000FF"/>
                </a:solidFill>
              </a:rPr>
              <a:t>, </a:t>
            </a:r>
            <a:r>
              <a:rPr lang="fr-FR" sz="3300" u="sng" dirty="0">
                <a:solidFill>
                  <a:srgbClr val="0000FF"/>
                </a:solidFill>
                <a:hlinkClick r:id="rId4">
                  <a:extLst>
                    <a:ext uri="{A12FA001-AC4F-418D-AE19-62706E023703}">
                      <ahyp:hlinkClr xmlns:ahyp="http://schemas.microsoft.com/office/drawing/2018/hyperlinkcolor" val="tx"/>
                    </a:ext>
                  </a:extLst>
                </a:hlinkClick>
              </a:rPr>
              <a:t>Bertrand Le Roux</a:t>
            </a:r>
            <a:r>
              <a:rPr lang="fr-FR" sz="3300" dirty="0">
                <a:solidFill>
                  <a:srgbClr val="0000FF"/>
                </a:solidFill>
              </a:rPr>
              <a:t>, </a:t>
            </a:r>
            <a:r>
              <a:rPr lang="fr-FR" sz="3300" u="sng" dirty="0" err="1">
                <a:solidFill>
                  <a:srgbClr val="0000FF"/>
                </a:solidFill>
                <a:hlinkClick r:id="rId5">
                  <a:extLst>
                    <a:ext uri="{A12FA001-AC4F-418D-AE19-62706E023703}">
                      <ahyp:hlinkClr xmlns:ahyp="http://schemas.microsoft.com/office/drawing/2018/hyperlinkcolor" val="tx"/>
                    </a:ext>
                  </a:extLst>
                </a:hlinkClick>
              </a:rPr>
              <a:t>Powen</a:t>
            </a:r>
            <a:r>
              <a:rPr lang="fr-FR" sz="3300" u="sng" dirty="0">
                <a:solidFill>
                  <a:srgbClr val="0000FF"/>
                </a:solidFill>
                <a:hlinkClick r:id="rId5">
                  <a:extLst>
                    <a:ext uri="{A12FA001-AC4F-418D-AE19-62706E023703}">
                      <ahyp:hlinkClr xmlns:ahyp="http://schemas.microsoft.com/office/drawing/2018/hyperlinkcolor" val="tx"/>
                    </a:ext>
                  </a:extLst>
                </a:hlinkClick>
              </a:rPr>
              <a:t> </a:t>
            </a:r>
            <a:r>
              <a:rPr lang="fr-FR" sz="3300" u="sng" dirty="0" err="1">
                <a:solidFill>
                  <a:srgbClr val="0000FF"/>
                </a:solidFill>
                <a:hlinkClick r:id="rId5">
                  <a:extLst>
                    <a:ext uri="{A12FA001-AC4F-418D-AE19-62706E023703}">
                      <ahyp:hlinkClr xmlns:ahyp="http://schemas.microsoft.com/office/drawing/2018/hyperlinkcolor" val="tx"/>
                    </a:ext>
                  </a:extLst>
                </a:hlinkClick>
              </a:rPr>
              <a:t>Suen</a:t>
            </a:r>
            <a:r>
              <a:rPr lang="fr-FR" sz="3300" dirty="0">
                <a:solidFill>
                  <a:srgbClr val="0000FF"/>
                </a:solidFill>
              </a:rPr>
              <a:t>, </a:t>
            </a:r>
            <a:r>
              <a:rPr lang="fr-FR" sz="3300" u="sng" dirty="0">
                <a:solidFill>
                  <a:srgbClr val="0000FF"/>
                </a:solidFill>
                <a:hlinkClick r:id="rId6">
                  <a:extLst>
                    <a:ext uri="{A12FA001-AC4F-418D-AE19-62706E023703}">
                      <ahyp:hlinkClr xmlns:ahyp="http://schemas.microsoft.com/office/drawing/2018/hyperlinkcolor" val="tx"/>
                    </a:ext>
                  </a:extLst>
                </a:hlinkClick>
              </a:rPr>
              <a:t>Marc </a:t>
            </a:r>
            <a:r>
              <a:rPr lang="fr-FR" sz="3300" u="sng" dirty="0" err="1">
                <a:solidFill>
                  <a:srgbClr val="0000FF"/>
                </a:solidFill>
                <a:hlinkClick r:id="rId6">
                  <a:extLst>
                    <a:ext uri="{A12FA001-AC4F-418D-AE19-62706E023703}">
                      <ahyp:hlinkClr xmlns:ahyp="http://schemas.microsoft.com/office/drawing/2018/hyperlinkcolor" val="tx"/>
                    </a:ext>
                  </a:extLst>
                </a:hlinkClick>
              </a:rPr>
              <a:t>Dumerat</a:t>
            </a:r>
            <a:r>
              <a:rPr lang="fr-FR" sz="3300" dirty="0">
                <a:solidFill>
                  <a:srgbClr val="0000FF"/>
                </a:solidFill>
              </a:rPr>
              <a:t>, </a:t>
            </a:r>
            <a:r>
              <a:rPr lang="fr-FR" sz="3300" u="sng" dirty="0">
                <a:solidFill>
                  <a:srgbClr val="0000FF"/>
                </a:solidFill>
                <a:hlinkClick r:id="rId7">
                  <a:extLst>
                    <a:ext uri="{A12FA001-AC4F-418D-AE19-62706E023703}">
                      <ahyp:hlinkClr xmlns:ahyp="http://schemas.microsoft.com/office/drawing/2018/hyperlinkcolor" val="tx"/>
                    </a:ext>
                  </a:extLst>
                </a:hlinkClick>
              </a:rPr>
              <a:t>Cyrus </a:t>
            </a:r>
            <a:r>
              <a:rPr lang="fr-FR" sz="3300" u="sng" dirty="0" err="1">
                <a:solidFill>
                  <a:srgbClr val="0000FF"/>
                </a:solidFill>
                <a:hlinkClick r:id="rId7">
                  <a:extLst>
                    <a:ext uri="{A12FA001-AC4F-418D-AE19-62706E023703}">
                      <ahyp:hlinkClr xmlns:ahyp="http://schemas.microsoft.com/office/drawing/2018/hyperlinkcolor" val="tx"/>
                    </a:ext>
                  </a:extLst>
                </a:hlinkClick>
              </a:rPr>
              <a:t>Motamed</a:t>
            </a:r>
            <a:r>
              <a:rPr lang="fr-FR" sz="3300" dirty="0">
                <a:solidFill>
                  <a:srgbClr val="0000FF"/>
                </a:solidFill>
              </a:rPr>
              <a:t>, </a:t>
            </a:r>
            <a:r>
              <a:rPr lang="fr-FR" sz="3300" u="sng" dirty="0">
                <a:solidFill>
                  <a:srgbClr val="0000FF"/>
                </a:solidFill>
                <a:hlinkClick r:id="rId8">
                  <a:extLst>
                    <a:ext uri="{A12FA001-AC4F-418D-AE19-62706E023703}">
                      <ahyp:hlinkClr xmlns:ahyp="http://schemas.microsoft.com/office/drawing/2018/hyperlinkcolor" val="tx"/>
                    </a:ext>
                  </a:extLst>
                </a:hlinkClick>
              </a:rPr>
              <a:t>Stéphane Sauvat</a:t>
            </a:r>
            <a:r>
              <a:rPr lang="fr-FR" sz="3300" dirty="0">
                <a:solidFill>
                  <a:srgbClr val="0000FF"/>
                </a:solidFill>
              </a:rPr>
              <a:t>, </a:t>
            </a:r>
            <a:r>
              <a:rPr lang="fr-FR" sz="3300" u="sng" dirty="0">
                <a:solidFill>
                  <a:srgbClr val="0000FF"/>
                </a:solidFill>
                <a:hlinkClick r:id="rId9">
                  <a:extLst>
                    <a:ext uri="{A12FA001-AC4F-418D-AE19-62706E023703}">
                      <ahyp:hlinkClr xmlns:ahyp="http://schemas.microsoft.com/office/drawing/2018/hyperlinkcolor" val="tx"/>
                    </a:ext>
                  </a:extLst>
                </a:hlinkClick>
              </a:rPr>
              <a:t>Philippe </a:t>
            </a:r>
            <a:r>
              <a:rPr lang="fr-FR" sz="3300" u="sng" dirty="0" err="1">
                <a:solidFill>
                  <a:srgbClr val="0000FF"/>
                </a:solidFill>
                <a:hlinkClick r:id="rId9">
                  <a:extLst>
                    <a:ext uri="{A12FA001-AC4F-418D-AE19-62706E023703}">
                      <ahyp:hlinkClr xmlns:ahyp="http://schemas.microsoft.com/office/drawing/2018/hyperlinkcolor" val="tx"/>
                    </a:ext>
                  </a:extLst>
                </a:hlinkClick>
              </a:rPr>
              <a:t>Duvaldestin</a:t>
            </a:r>
            <a:r>
              <a:rPr lang="fr-FR" sz="3300" dirty="0">
                <a:solidFill>
                  <a:srgbClr val="0000FF"/>
                </a:solidFill>
              </a:rPr>
              <a:t>, </a:t>
            </a:r>
            <a:r>
              <a:rPr lang="fr-FR" sz="3300" u="sng" dirty="0">
                <a:solidFill>
                  <a:srgbClr val="0000FF"/>
                </a:solidFill>
                <a:hlinkClick r:id="rId10">
                  <a:extLst>
                    <a:ext uri="{A12FA001-AC4F-418D-AE19-62706E023703}">
                      <ahyp:hlinkClr xmlns:ahyp="http://schemas.microsoft.com/office/drawing/2018/hyperlinkcolor" val="tx"/>
                    </a:ext>
                  </a:extLst>
                </a:hlinkClick>
              </a:rPr>
              <a:t>Gilles </a:t>
            </a:r>
            <a:r>
              <a:rPr lang="fr-FR" sz="3300" u="sng" dirty="0" err="1">
                <a:solidFill>
                  <a:srgbClr val="0000FF"/>
                </a:solidFill>
                <a:hlinkClick r:id="rId10">
                  <a:extLst>
                    <a:ext uri="{A12FA001-AC4F-418D-AE19-62706E023703}">
                      <ahyp:hlinkClr xmlns:ahyp="http://schemas.microsoft.com/office/drawing/2018/hyperlinkcolor" val="tx"/>
                    </a:ext>
                  </a:extLst>
                </a:hlinkClick>
              </a:rPr>
              <a:t>Dhonneur</a:t>
            </a:r>
            <a:endParaRPr lang="en-US" sz="3300" dirty="0">
              <a:solidFill>
                <a:srgbClr val="0000FF"/>
              </a:solidFill>
            </a:endParaRPr>
          </a:p>
          <a:p>
            <a:pPr marL="0" indent="0">
              <a:buNone/>
            </a:pPr>
            <a:r>
              <a:rPr lang="en-US" b="1" dirty="0"/>
              <a:t>Abstract</a:t>
            </a:r>
          </a:p>
          <a:p>
            <a:pPr marL="0" indent="0">
              <a:buNone/>
            </a:pPr>
            <a:r>
              <a:rPr lang="en-US" b="1" dirty="0"/>
              <a:t>Background: </a:t>
            </a:r>
            <a:r>
              <a:rPr lang="en-US" dirty="0"/>
              <a:t>Management strategies conceived to improve patient safety in anesthesia have rarely been assessed prospectively. The authors undertook a prospective evaluation of a predefined algorithm for unanticipated difficult airway management.</a:t>
            </a:r>
          </a:p>
          <a:p>
            <a:pPr marL="0" indent="0">
              <a:buNone/>
            </a:pPr>
            <a:r>
              <a:rPr lang="en-US" b="1" dirty="0"/>
              <a:t>Methods: </a:t>
            </a:r>
            <a:r>
              <a:rPr lang="en-US" dirty="0"/>
              <a:t>After a 2-month period of training in airway management, 41 anesthesiologists were asked to follow a predefined algorithm for management in the case of an unanticipated difficult airway. Two different scenarios were distinguished: "cannot intubate" and "cannot ventilate." The gum elastic bougie and the Intubating Laryngeal Mask Airway (ILMA) were proposed as the first and second steps in the case of impossible laryngoscope-assisted tracheal intubation, respectively. In the case of impossible ventilation or difficult ventilation, the IMLA was recommended, followed by percutaneous transtracheal jet ventilation. The patient's details, adherence rate to the algorithm, efficacy, and complications of airway management processes were recorded.</a:t>
            </a:r>
          </a:p>
          <a:p>
            <a:pPr marL="0" indent="0">
              <a:buNone/>
            </a:pPr>
            <a:r>
              <a:rPr lang="en-US" b="1" dirty="0"/>
              <a:t>Results: </a:t>
            </a:r>
            <a:r>
              <a:rPr lang="en-US" dirty="0"/>
              <a:t>Impossible ventilation never occurred during the 18-month study. One hundred cases of unexpected difficult airway were recorded (0.9%) among 11,257 intubations. Deviation from the algorithm was recorded in three cases, and two patients were wakened before any alternative intubation technique attempt. All remaining patients were successfully ventilated with either the facemask (89 of 95) or the ILMA (6 of 95). Six difficult-ventilation patients required the ILMA before completion of the first intubation step. Eighty patients were intubated with the gum elastic bougie, and 13 required a blind intubation through the ILMA. Two patients ventilated with the ILMA were never intubated.</a:t>
            </a:r>
          </a:p>
          <a:p>
            <a:pPr marL="0" indent="0">
              <a:buNone/>
            </a:pPr>
            <a:r>
              <a:rPr lang="en-US" b="1" dirty="0"/>
              <a:t>Conclusion: </a:t>
            </a:r>
            <a:r>
              <a:rPr lang="en-US" dirty="0"/>
              <a:t>When applied in accordance with a predefined algorithm, the gum elastic bougie and the ILMA are effective to solve most problems occurring during unexpected difficult airway management</a:t>
            </a:r>
          </a:p>
          <a:p>
            <a:pPr marL="0" indent="0">
              <a:buNone/>
            </a:pPr>
            <a:r>
              <a:rPr lang="en-US" b="1" dirty="0">
                <a:solidFill>
                  <a:srgbClr val="FF0000"/>
                </a:solidFill>
              </a:rPr>
              <a:t>Anesthesiology</a:t>
            </a:r>
            <a:r>
              <a:rPr lang="en-US" b="1" dirty="0"/>
              <a:t> </a:t>
            </a:r>
            <a:r>
              <a:rPr lang="en-US" dirty="0"/>
              <a:t>. 2004 May;100(5):1146-50.</a:t>
            </a:r>
          </a:p>
        </p:txBody>
      </p:sp>
    </p:spTree>
    <p:extLst>
      <p:ext uri="{BB962C8B-B14F-4D97-AF65-F5344CB8AC3E}">
        <p14:creationId xmlns:p14="http://schemas.microsoft.com/office/powerpoint/2010/main" val="946508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4E310C-8310-434F-ACDB-6B48E7C6B251}"/>
              </a:ext>
            </a:extLst>
          </p:cNvPr>
          <p:cNvSpPr>
            <a:spLocks noGrp="1"/>
          </p:cNvSpPr>
          <p:nvPr>
            <p:ph type="title"/>
          </p:nvPr>
        </p:nvSpPr>
        <p:spPr>
          <a:xfrm>
            <a:off x="323385" y="1"/>
            <a:ext cx="10515600" cy="880946"/>
          </a:xfrm>
        </p:spPr>
        <p:txBody>
          <a:bodyPr>
            <a:normAutofit/>
          </a:bodyPr>
          <a:lstStyle/>
          <a:p>
            <a:pPr algn="ctr"/>
            <a:r>
              <a:rPr lang="fr-FR" sz="3600" b="1" dirty="0">
                <a:solidFill>
                  <a:srgbClr val="0000FF"/>
                </a:solidFill>
              </a:rPr>
              <a:t>INTRODUCTION-2</a:t>
            </a:r>
            <a:endParaRPr lang="en-US" sz="3600" b="1" dirty="0">
              <a:solidFill>
                <a:srgbClr val="0000FF"/>
              </a:solidFill>
            </a:endParaRPr>
          </a:p>
        </p:txBody>
      </p:sp>
      <p:sp>
        <p:nvSpPr>
          <p:cNvPr id="3" name="Espace réservé du contenu 2">
            <a:extLst>
              <a:ext uri="{FF2B5EF4-FFF2-40B4-BE49-F238E27FC236}">
                <a16:creationId xmlns:a16="http://schemas.microsoft.com/office/drawing/2014/main" id="{57FF8898-BCAD-4E55-AE17-6683AA08F60B}"/>
              </a:ext>
            </a:extLst>
          </p:cNvPr>
          <p:cNvSpPr>
            <a:spLocks noGrp="1"/>
          </p:cNvSpPr>
          <p:nvPr>
            <p:ph idx="1"/>
          </p:nvPr>
        </p:nvSpPr>
        <p:spPr>
          <a:xfrm>
            <a:off x="90782" y="705282"/>
            <a:ext cx="11548991" cy="6077413"/>
          </a:xfrm>
        </p:spPr>
        <p:txBody>
          <a:bodyPr>
            <a:normAutofit fontScale="47500" lnSpcReduction="20000"/>
          </a:bodyPr>
          <a:lstStyle/>
          <a:p>
            <a:r>
              <a:rPr lang="fr-FR" sz="4900" dirty="0"/>
              <a:t>Plus récemment, des études cliniques réalisées avec une nouvelle gamme d’outil d’intubation trachéale, les vidéo-laryngoscopes (VL), permettent d’envisager pour le futur des techniques d’IOT plus personnalisées adaptées au </a:t>
            </a:r>
            <a:r>
              <a:rPr lang="fr-FR" sz="4900" dirty="0" err="1"/>
              <a:t>PhIOT</a:t>
            </a:r>
            <a:r>
              <a:rPr lang="fr-FR" sz="4900" dirty="0"/>
              <a:t> des patients. Les VL sont issus de 2 concepts qui permettent de couvrir de manière sécuritaire la gamme des caractéristiques du </a:t>
            </a:r>
            <a:r>
              <a:rPr lang="fr-FR" sz="4900" dirty="0" err="1"/>
              <a:t>PhIOT</a:t>
            </a:r>
            <a:r>
              <a:rPr lang="fr-FR" sz="4900" dirty="0"/>
              <a:t> difficile avec LM.  Les travaux de notre groupe sur les algorithmes d’IOT difficiles permettent de proposer en cas d’échec de l’IOT avec le LM, la catégorie de VL la plus adaptée au </a:t>
            </a:r>
            <a:r>
              <a:rPr lang="fr-FR" sz="4900" dirty="0" err="1"/>
              <a:t>PhIOT</a:t>
            </a:r>
            <a:r>
              <a:rPr lang="fr-FR" sz="4900" dirty="0"/>
              <a:t> du patient. </a:t>
            </a:r>
            <a:endParaRPr lang="en-US" sz="4900" dirty="0"/>
          </a:p>
          <a:p>
            <a:r>
              <a:rPr lang="fr-FR" sz="4900" dirty="0"/>
              <a:t>L’idée qui préside à la réalisation de l’étude </a:t>
            </a:r>
            <a:r>
              <a:rPr lang="fr-FR" sz="4900" dirty="0" err="1"/>
              <a:t>MORPHéUS</a:t>
            </a:r>
            <a:r>
              <a:rPr lang="fr-FR" sz="4900" dirty="0"/>
              <a:t> est de démontrer qu’il est possible, dès la consultation d’anesthésie, de choisir directement l’outil d’intubation le plus adapté au « </a:t>
            </a:r>
            <a:r>
              <a:rPr lang="fr-FR" sz="4900" dirty="0" err="1"/>
              <a:t>PhIOT</a:t>
            </a:r>
            <a:r>
              <a:rPr lang="fr-FR" sz="4900" dirty="0"/>
              <a:t> » du patient : LM ou VL, sans avoir à essuyer un échec de l’IOT (avec LM ou avec un VL inadapté) ce qui représente : 1- La cause principale de complications vitales liées à l’anesthésie générale, et 2- La plus fréquente source de traumatismes de la sphère ORL responsables d’indemnisation par les compagnies assurances. </a:t>
            </a:r>
            <a:endParaRPr lang="en-US" sz="4900" dirty="0"/>
          </a:p>
          <a:p>
            <a:r>
              <a:rPr lang="fr-FR" sz="4900" dirty="0"/>
              <a:t>L’application smartphone sera une interface vidéographique qui permettra d’identifier sur une </a:t>
            </a:r>
            <a:r>
              <a:rPr lang="fr-FR" sz="4900" i="1" dirty="0"/>
              <a:t>courte séquence vidéo standardisée</a:t>
            </a:r>
            <a:r>
              <a:rPr lang="fr-FR" sz="4900" dirty="0"/>
              <a:t> (dont la durée doit </a:t>
            </a:r>
            <a:r>
              <a:rPr lang="fr-FR" sz="4900" dirty="0" err="1"/>
              <a:t>tre</a:t>
            </a:r>
            <a:r>
              <a:rPr lang="fr-FR" sz="4900" dirty="0"/>
              <a:t> comprise entre 15 et 20 secondes), les principaux éléments constitutifs du </a:t>
            </a:r>
            <a:r>
              <a:rPr lang="fr-FR" sz="4900" dirty="0" err="1"/>
              <a:t>PhIOT</a:t>
            </a:r>
            <a:r>
              <a:rPr lang="fr-FR" sz="4900" dirty="0"/>
              <a:t>. Cette application doit permettre de proposer dès la consultation d’anesthésie l’outil d’IOT le plus pertinent pour le patient. </a:t>
            </a:r>
          </a:p>
          <a:p>
            <a:pPr lvl="1"/>
            <a:r>
              <a:rPr lang="fr-FR" sz="4500" dirty="0"/>
              <a:t>Le patient sera informé de son </a:t>
            </a:r>
            <a:r>
              <a:rPr lang="fr-FR" sz="4500" dirty="0" err="1"/>
              <a:t>PhIOT</a:t>
            </a:r>
            <a:r>
              <a:rPr lang="fr-FR" sz="4500" dirty="0"/>
              <a:t> et du choix de l’outil d’IOT qui sera utilisé pour son anesthésie générale. </a:t>
            </a:r>
          </a:p>
          <a:p>
            <a:pPr lvl="1"/>
            <a:r>
              <a:rPr lang="fr-FR" sz="4500" dirty="0"/>
              <a:t>La pose de pastilles de couleur (qq millimètres de diamètre bleu sur notre document) sur des points remarquables du visage sera réalisée initialement. </a:t>
            </a:r>
          </a:p>
          <a:p>
            <a:pPr lvl="1"/>
            <a:r>
              <a:rPr lang="fr-FR" sz="4500" dirty="0"/>
              <a:t>Ces pastilles devraient faciliter l’identification des caractéristiques morphologiques du </a:t>
            </a:r>
            <a:r>
              <a:rPr lang="fr-FR" sz="4500" dirty="0" err="1"/>
              <a:t>PhIOT</a:t>
            </a:r>
            <a:r>
              <a:rPr lang="fr-FR" sz="4500" dirty="0"/>
              <a:t> (</a:t>
            </a:r>
            <a:r>
              <a:rPr lang="fr-FR" sz="4500" dirty="0" err="1"/>
              <a:t>features</a:t>
            </a:r>
            <a:r>
              <a:rPr lang="fr-FR" sz="4500" dirty="0"/>
              <a:t>). </a:t>
            </a:r>
            <a:endParaRPr lang="en-US" sz="4500" dirty="0"/>
          </a:p>
          <a:p>
            <a:endParaRPr lang="en-US" dirty="0"/>
          </a:p>
        </p:txBody>
      </p:sp>
    </p:spTree>
    <p:extLst>
      <p:ext uri="{BB962C8B-B14F-4D97-AF65-F5344CB8AC3E}">
        <p14:creationId xmlns:p14="http://schemas.microsoft.com/office/powerpoint/2010/main" val="3886940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164FD981-0774-449E-9E90-42018FEC7C3C}"/>
              </a:ext>
            </a:extLst>
          </p:cNvPr>
          <p:cNvSpPr>
            <a:spLocks noGrp="1"/>
          </p:cNvSpPr>
          <p:nvPr>
            <p:ph type="title"/>
          </p:nvPr>
        </p:nvSpPr>
        <p:spPr>
          <a:xfrm>
            <a:off x="709109" y="2506589"/>
            <a:ext cx="10515600" cy="1325563"/>
          </a:xfrm>
        </p:spPr>
        <p:txBody>
          <a:bodyPr>
            <a:noAutofit/>
          </a:bodyPr>
          <a:lstStyle/>
          <a:p>
            <a:pPr lvl="0" algn="ctr"/>
            <a:r>
              <a:rPr lang="fr-FR" sz="3600" b="1" dirty="0">
                <a:solidFill>
                  <a:srgbClr val="0000FF"/>
                </a:solidFill>
              </a:rPr>
              <a:t>Les caractéristiques « </a:t>
            </a:r>
            <a:r>
              <a:rPr lang="fr-FR" sz="3600" b="1" dirty="0" err="1">
                <a:solidFill>
                  <a:srgbClr val="0000FF"/>
                </a:solidFill>
              </a:rPr>
              <a:t>features</a:t>
            </a:r>
            <a:r>
              <a:rPr lang="fr-FR" sz="3600" b="1" dirty="0">
                <a:solidFill>
                  <a:srgbClr val="0000FF"/>
                </a:solidFill>
              </a:rPr>
              <a:t> » constitutives du </a:t>
            </a:r>
            <a:r>
              <a:rPr lang="fr-FR" sz="3600" b="1" dirty="0" err="1">
                <a:solidFill>
                  <a:srgbClr val="0000FF"/>
                </a:solidFill>
              </a:rPr>
              <a:t>PhIOT</a:t>
            </a:r>
            <a:r>
              <a:rPr lang="fr-FR" sz="3600" b="1" dirty="0">
                <a:solidFill>
                  <a:srgbClr val="0000FF"/>
                </a:solidFill>
              </a:rPr>
              <a:t> à identifier sont les suivantes </a:t>
            </a:r>
            <a:endParaRPr lang="en-US" sz="3600" b="1" dirty="0">
              <a:solidFill>
                <a:srgbClr val="0000FF"/>
              </a:solidFill>
            </a:endParaRPr>
          </a:p>
        </p:txBody>
      </p:sp>
    </p:spTree>
    <p:extLst>
      <p:ext uri="{BB962C8B-B14F-4D97-AF65-F5344CB8AC3E}">
        <p14:creationId xmlns:p14="http://schemas.microsoft.com/office/powerpoint/2010/main" val="565812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e 14">
            <a:extLst>
              <a:ext uri="{FF2B5EF4-FFF2-40B4-BE49-F238E27FC236}">
                <a16:creationId xmlns:a16="http://schemas.microsoft.com/office/drawing/2014/main" id="{4496EEF1-59F7-44BD-AA72-751BEA6DFE04}"/>
              </a:ext>
            </a:extLst>
          </p:cNvPr>
          <p:cNvGrpSpPr/>
          <p:nvPr/>
        </p:nvGrpSpPr>
        <p:grpSpPr>
          <a:xfrm>
            <a:off x="2037886" y="1836765"/>
            <a:ext cx="1752600" cy="1933575"/>
            <a:chOff x="0" y="0"/>
            <a:chExt cx="3226435" cy="4825365"/>
          </a:xfrm>
        </p:grpSpPr>
        <p:pic>
          <p:nvPicPr>
            <p:cNvPr id="17" name="Image 16" descr="Close-up of a man's d'ouvrir grand la bouche Photo Stock - Alamy">
              <a:extLst>
                <a:ext uri="{FF2B5EF4-FFF2-40B4-BE49-F238E27FC236}">
                  <a16:creationId xmlns:a16="http://schemas.microsoft.com/office/drawing/2014/main" id="{5645A638-4D1D-4428-ACBC-80C29E2118A8}"/>
                </a:ext>
              </a:extLst>
            </p:cNvPr>
            <p:cNvPicPr/>
            <p:nvPr/>
          </p:nvPicPr>
          <p:blipFill rotWithShape="1">
            <a:blip r:embed="rId2" cstate="print">
              <a:extLst>
                <a:ext uri="{28A0092B-C50C-407E-A947-70E740481C1C}">
                  <a14:useLocalDpi xmlns:a14="http://schemas.microsoft.com/office/drawing/2010/main" val="0"/>
                </a:ext>
              </a:extLst>
            </a:blip>
            <a:srcRect b="6393"/>
            <a:stretch/>
          </p:blipFill>
          <p:spPr bwMode="auto">
            <a:xfrm>
              <a:off x="0" y="0"/>
              <a:ext cx="3226435" cy="4825365"/>
            </a:xfrm>
            <a:prstGeom prst="rect">
              <a:avLst/>
            </a:prstGeom>
            <a:noFill/>
            <a:ln>
              <a:noFill/>
            </a:ln>
          </p:spPr>
        </p:pic>
        <p:cxnSp>
          <p:nvCxnSpPr>
            <p:cNvPr id="18" name="Connecteur droit avec flèche 17">
              <a:extLst>
                <a:ext uri="{FF2B5EF4-FFF2-40B4-BE49-F238E27FC236}">
                  <a16:creationId xmlns:a16="http://schemas.microsoft.com/office/drawing/2014/main" id="{80D55307-295A-4E34-919E-756DC119BED5}"/>
                </a:ext>
              </a:extLst>
            </p:cNvPr>
            <p:cNvCxnSpPr>
              <a:cxnSpLocks/>
            </p:cNvCxnSpPr>
            <p:nvPr/>
          </p:nvCxnSpPr>
          <p:spPr>
            <a:xfrm>
              <a:off x="1435417" y="1599565"/>
              <a:ext cx="0" cy="1790700"/>
            </a:xfrm>
            <a:prstGeom prst="straightConnector1">
              <a:avLst/>
            </a:prstGeom>
            <a:ln w="57150">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pic>
        <p:nvPicPr>
          <p:cNvPr id="19" name="Image 18" descr="Close-up of a man's d'ouvrir grand la bouche Photo Stock - Alamy">
            <a:extLst>
              <a:ext uri="{FF2B5EF4-FFF2-40B4-BE49-F238E27FC236}">
                <a16:creationId xmlns:a16="http://schemas.microsoft.com/office/drawing/2014/main" id="{E7AD32C1-DD08-45F2-8BA8-BCB00C9E14FC}"/>
              </a:ext>
            </a:extLst>
          </p:cNvPr>
          <p:cNvPicPr/>
          <p:nvPr/>
        </p:nvPicPr>
        <p:blipFill rotWithShape="1">
          <a:blip r:embed="rId2" cstate="print">
            <a:extLst>
              <a:ext uri="{28A0092B-C50C-407E-A947-70E740481C1C}">
                <a14:useLocalDpi xmlns:a14="http://schemas.microsoft.com/office/drawing/2010/main" val="0"/>
              </a:ext>
            </a:extLst>
          </a:blip>
          <a:srcRect b="6393"/>
          <a:stretch/>
        </p:blipFill>
        <p:spPr bwMode="auto">
          <a:xfrm>
            <a:off x="5079381" y="1836765"/>
            <a:ext cx="1752600" cy="1933575"/>
          </a:xfrm>
          <a:prstGeom prst="rect">
            <a:avLst/>
          </a:prstGeom>
          <a:noFill/>
          <a:ln>
            <a:noFill/>
          </a:ln>
        </p:spPr>
      </p:pic>
      <p:sp>
        <p:nvSpPr>
          <p:cNvPr id="20" name="Ellipse 19">
            <a:extLst>
              <a:ext uri="{FF2B5EF4-FFF2-40B4-BE49-F238E27FC236}">
                <a16:creationId xmlns:a16="http://schemas.microsoft.com/office/drawing/2014/main" id="{A3BB7552-E847-4493-9407-001CE89C2419}"/>
              </a:ext>
            </a:extLst>
          </p:cNvPr>
          <p:cNvSpPr/>
          <p:nvPr/>
        </p:nvSpPr>
        <p:spPr>
          <a:xfrm>
            <a:off x="5793756" y="2135215"/>
            <a:ext cx="114300" cy="114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1" name="Ellipse 20">
            <a:extLst>
              <a:ext uri="{FF2B5EF4-FFF2-40B4-BE49-F238E27FC236}">
                <a16:creationId xmlns:a16="http://schemas.microsoft.com/office/drawing/2014/main" id="{16E20C80-FC41-4438-B566-2946E70B1C50}"/>
              </a:ext>
            </a:extLst>
          </p:cNvPr>
          <p:cNvSpPr/>
          <p:nvPr/>
        </p:nvSpPr>
        <p:spPr>
          <a:xfrm>
            <a:off x="5860431" y="3546820"/>
            <a:ext cx="114300" cy="1143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22" name="Connecteur droit avec flèche 21">
            <a:extLst>
              <a:ext uri="{FF2B5EF4-FFF2-40B4-BE49-F238E27FC236}">
                <a16:creationId xmlns:a16="http://schemas.microsoft.com/office/drawing/2014/main" id="{30EA1F53-2AAA-4353-A343-A224A69B1E44}"/>
              </a:ext>
            </a:extLst>
          </p:cNvPr>
          <p:cNvCxnSpPr>
            <a:cxnSpLocks/>
          </p:cNvCxnSpPr>
          <p:nvPr/>
        </p:nvCxnSpPr>
        <p:spPr>
          <a:xfrm>
            <a:off x="5859796" y="2239990"/>
            <a:ext cx="45085" cy="1257300"/>
          </a:xfrm>
          <a:prstGeom prst="straightConnector1">
            <a:avLst/>
          </a:prstGeom>
          <a:ln w="57150">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BABC746A-40ED-4D09-9CD4-9BB780A90C48}"/>
              </a:ext>
            </a:extLst>
          </p:cNvPr>
          <p:cNvSpPr/>
          <p:nvPr/>
        </p:nvSpPr>
        <p:spPr>
          <a:xfrm>
            <a:off x="888381" y="4616414"/>
            <a:ext cx="9367024" cy="1181862"/>
          </a:xfrm>
          <a:prstGeom prst="rect">
            <a:avLst/>
          </a:prstGeom>
        </p:spPr>
        <p:txBody>
          <a:bodyPr wrap="square">
            <a:spAutoFit/>
          </a:bodyPr>
          <a:lstStyle/>
          <a:p>
            <a:pPr>
              <a:lnSpc>
                <a:spcPct val="107000"/>
              </a:lnSpc>
              <a:spcAft>
                <a:spcPts val="800"/>
              </a:spcAft>
            </a:pPr>
            <a:r>
              <a:rPr lang="fr-FR" sz="1200" b="1" dirty="0">
                <a:latin typeface="Calibri" panose="020F0502020204030204" pitchFamily="34" charset="0"/>
                <a:ea typeface="Calibri" panose="020F0502020204030204" pitchFamily="34" charset="0"/>
                <a:cs typeface="Arial" panose="020B0604020202020204" pitchFamily="34" charset="0"/>
              </a:rPr>
              <a:t>La distance inter incisive (DII, image a) est un élément essentiel qui permet d’anticiper la difficulté d’IOT. Elle est critique chez l’adulte</a:t>
            </a:r>
            <a:endParaRPr lang="en-US" sz="1200" b="1"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fr-FR" sz="1200" b="1" dirty="0">
                <a:latin typeface="Calibri" panose="020F0502020204030204" pitchFamily="34" charset="0"/>
                <a:ea typeface="Calibri" panose="020F0502020204030204" pitchFamily="34" charset="0"/>
                <a:cs typeface="Arial" panose="020B0604020202020204" pitchFamily="34" charset="0"/>
              </a:rPr>
              <a:t> si elle est inférieure à 3 cm. L’IOT est impossible si elle est inférieure à 2,5 cm. Elle peut varier de 6 ou 7 cm à 2 cm chez l’adulte.</a:t>
            </a:r>
            <a:endParaRPr lang="en-US" sz="1200" b="1"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fr-FR" sz="1200" b="1" dirty="0">
                <a:latin typeface="Calibri" panose="020F0502020204030204" pitchFamily="34" charset="0"/>
                <a:ea typeface="Calibri" panose="020F0502020204030204" pitchFamily="34" charset="0"/>
                <a:cs typeface="Arial" panose="020B0604020202020204" pitchFamily="34" charset="0"/>
              </a:rPr>
              <a:t> L’arthrose diffuse, l’arthrite temporo-mandibulaire et les séquelles de fracture de la mandibule, les séquelles de brulures du visage</a:t>
            </a:r>
            <a:endParaRPr lang="en-US" sz="1200" b="1"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fr-FR" sz="1200" b="1" dirty="0">
                <a:latin typeface="Calibri" panose="020F0502020204030204" pitchFamily="34" charset="0"/>
                <a:ea typeface="Calibri" panose="020F0502020204030204" pitchFamily="34" charset="0"/>
                <a:cs typeface="Arial" panose="020B0604020202020204" pitchFamily="34" charset="0"/>
              </a:rPr>
              <a:t> réduisent cette distance.  Nous pourrions mesurer la distance séparant les pastilles bleues sus et sous labiale, de vermillon-à-vermillon (image b)  </a:t>
            </a:r>
            <a:endParaRPr lang="en-US" sz="1200" b="1" dirty="0">
              <a:latin typeface="Calibri" panose="020F0502020204030204" pitchFamily="34" charset="0"/>
              <a:ea typeface="Calibri" panose="020F0502020204030204" pitchFamily="34" charset="0"/>
              <a:cs typeface="Arial" panose="020B0604020202020204" pitchFamily="34" charset="0"/>
            </a:endParaRPr>
          </a:p>
        </p:txBody>
      </p:sp>
      <p:sp>
        <p:nvSpPr>
          <p:cNvPr id="24" name="Titre 23">
            <a:extLst>
              <a:ext uri="{FF2B5EF4-FFF2-40B4-BE49-F238E27FC236}">
                <a16:creationId xmlns:a16="http://schemas.microsoft.com/office/drawing/2014/main" id="{3EED402F-F625-43E8-A72F-433D4E1D89AD}"/>
              </a:ext>
            </a:extLst>
          </p:cNvPr>
          <p:cNvSpPr>
            <a:spLocks noGrp="1"/>
          </p:cNvSpPr>
          <p:nvPr>
            <p:ph type="title"/>
          </p:nvPr>
        </p:nvSpPr>
        <p:spPr>
          <a:xfrm>
            <a:off x="314093" y="297137"/>
            <a:ext cx="10515600" cy="1325563"/>
          </a:xfrm>
        </p:spPr>
        <p:txBody>
          <a:bodyPr>
            <a:normAutofit/>
          </a:bodyPr>
          <a:lstStyle/>
          <a:p>
            <a:pPr algn="ctr"/>
            <a:r>
              <a:rPr lang="fr-FR" sz="2800" b="1" dirty="0">
                <a:solidFill>
                  <a:srgbClr val="0000FF"/>
                </a:solidFill>
                <a:latin typeface="Calibri" panose="020F0502020204030204" pitchFamily="34" charset="0"/>
                <a:ea typeface="Calibri" panose="020F0502020204030204" pitchFamily="34" charset="0"/>
                <a:cs typeface="Arial" panose="020B0604020202020204" pitchFamily="34" charset="0"/>
              </a:rPr>
              <a:t>L’Ouverture de Bouche Maximale (OBM) </a:t>
            </a:r>
            <a:br>
              <a:rPr lang="fr-FR" sz="2800" b="1" dirty="0">
                <a:solidFill>
                  <a:srgbClr val="0000FF"/>
                </a:solidFill>
                <a:latin typeface="Calibri" panose="020F0502020204030204" pitchFamily="34" charset="0"/>
                <a:ea typeface="Calibri" panose="020F0502020204030204" pitchFamily="34" charset="0"/>
                <a:cs typeface="Arial" panose="020B0604020202020204" pitchFamily="34" charset="0"/>
              </a:rPr>
            </a:br>
            <a:r>
              <a:rPr lang="fr-FR" sz="2800" b="1" dirty="0">
                <a:solidFill>
                  <a:srgbClr val="0000FF"/>
                </a:solidFill>
                <a:latin typeface="Calibri" panose="020F0502020204030204" pitchFamily="34" charset="0"/>
                <a:ea typeface="Calibri" panose="020F0502020204030204" pitchFamily="34" charset="0"/>
                <a:cs typeface="Arial" panose="020B0604020202020204" pitchFamily="34" charset="0"/>
              </a:rPr>
              <a:t>et Distance Inter Incisive (DII)</a:t>
            </a:r>
            <a:br>
              <a:rPr lang="en-US" sz="2800" b="1" dirty="0">
                <a:solidFill>
                  <a:srgbClr val="0000FF"/>
                </a:solidFill>
                <a:effectLst/>
                <a:latin typeface="Calibri" panose="020F0502020204030204" pitchFamily="34" charset="0"/>
                <a:ea typeface="Calibri" panose="020F0502020204030204" pitchFamily="34" charset="0"/>
                <a:cs typeface="Arial" panose="020B0604020202020204" pitchFamily="34" charset="0"/>
              </a:rPr>
            </a:br>
            <a:endParaRPr lang="en-US" sz="2800" b="1" dirty="0">
              <a:solidFill>
                <a:srgbClr val="0000FF"/>
              </a:solidFill>
            </a:endParaRPr>
          </a:p>
        </p:txBody>
      </p:sp>
    </p:spTree>
    <p:extLst>
      <p:ext uri="{BB962C8B-B14F-4D97-AF65-F5344CB8AC3E}">
        <p14:creationId xmlns:p14="http://schemas.microsoft.com/office/powerpoint/2010/main" val="255315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694F52-5DE8-4BA7-A493-F9C002DFAD6B}"/>
              </a:ext>
            </a:extLst>
          </p:cNvPr>
          <p:cNvSpPr>
            <a:spLocks noGrp="1"/>
          </p:cNvSpPr>
          <p:nvPr>
            <p:ph type="title"/>
          </p:nvPr>
        </p:nvSpPr>
        <p:spPr>
          <a:xfrm>
            <a:off x="481361" y="465487"/>
            <a:ext cx="10515600" cy="816904"/>
          </a:xfrm>
        </p:spPr>
        <p:txBody>
          <a:bodyPr>
            <a:noAutofit/>
          </a:bodyPr>
          <a:lstStyle/>
          <a:p>
            <a:pPr algn="ctr"/>
            <a:r>
              <a:rPr lang="fr-FR" sz="2800" b="1" dirty="0">
                <a:solidFill>
                  <a:srgbClr val="0000FF"/>
                </a:solidFill>
              </a:rPr>
              <a:t>La Mobilité du Rachis Cervical (MRC), « Cervical </a:t>
            </a:r>
            <a:r>
              <a:rPr lang="fr-FR" sz="2800" b="1" dirty="0" err="1">
                <a:solidFill>
                  <a:srgbClr val="0000FF"/>
                </a:solidFill>
              </a:rPr>
              <a:t>Spine</a:t>
            </a:r>
            <a:r>
              <a:rPr lang="fr-FR" sz="2800" b="1" dirty="0">
                <a:solidFill>
                  <a:srgbClr val="0000FF"/>
                </a:solidFill>
              </a:rPr>
              <a:t> </a:t>
            </a:r>
            <a:r>
              <a:rPr lang="fr-FR" sz="2800" b="1" dirty="0" err="1">
                <a:solidFill>
                  <a:srgbClr val="0000FF"/>
                </a:solidFill>
              </a:rPr>
              <a:t>Mobility</a:t>
            </a:r>
            <a:r>
              <a:rPr lang="fr-FR" sz="2800" b="1" dirty="0">
                <a:solidFill>
                  <a:srgbClr val="0000FF"/>
                </a:solidFill>
              </a:rPr>
              <a:t> »</a:t>
            </a:r>
            <a:br>
              <a:rPr lang="en-US" sz="2800" b="1" dirty="0"/>
            </a:br>
            <a:endParaRPr lang="en-US" sz="2800" b="1" dirty="0"/>
          </a:p>
        </p:txBody>
      </p:sp>
      <p:sp>
        <p:nvSpPr>
          <p:cNvPr id="3" name="Espace réservé du contenu 2">
            <a:extLst>
              <a:ext uri="{FF2B5EF4-FFF2-40B4-BE49-F238E27FC236}">
                <a16:creationId xmlns:a16="http://schemas.microsoft.com/office/drawing/2014/main" id="{5C106F19-D7DD-4DFF-B550-DF060D7252FE}"/>
              </a:ext>
            </a:extLst>
          </p:cNvPr>
          <p:cNvSpPr>
            <a:spLocks noGrp="1"/>
          </p:cNvSpPr>
          <p:nvPr>
            <p:ph idx="1"/>
          </p:nvPr>
        </p:nvSpPr>
        <p:spPr>
          <a:xfrm>
            <a:off x="481361" y="1491088"/>
            <a:ext cx="10515600" cy="4351338"/>
          </a:xfrm>
        </p:spPr>
        <p:txBody>
          <a:bodyPr>
            <a:normAutofit fontScale="85000" lnSpcReduction="20000"/>
          </a:bodyPr>
          <a:lstStyle/>
          <a:p>
            <a:r>
              <a:rPr lang="fr-FR" b="1" dirty="0"/>
              <a:t>Le défaut de mobilité du rachis cervical notamment le déficit d’extension du rachis cervical est aussi un facteur majeur de difficulté d’IOT.</a:t>
            </a:r>
            <a:endParaRPr lang="en-US" b="1" dirty="0"/>
          </a:p>
          <a:p>
            <a:r>
              <a:rPr lang="fr-FR" b="1" dirty="0"/>
              <a:t> La fixation du rachis cervical en position fléchie (mobilité égale à 0 degré = immobilité du rachis cervical rends l’IOT très difficile. </a:t>
            </a:r>
            <a:endParaRPr lang="en-US" b="1" dirty="0"/>
          </a:p>
          <a:p>
            <a:r>
              <a:rPr lang="fr-FR" b="1" dirty="0"/>
              <a:t>A partir d’une image/photo de profil strict il est possible de demander au patient de réaliser une flexion du rachis cervical en essayant de: </a:t>
            </a:r>
            <a:endParaRPr lang="en-US" b="1" dirty="0"/>
          </a:p>
          <a:p>
            <a:r>
              <a:rPr lang="fr-FR" b="1" dirty="0"/>
              <a:t>Coller son menton sur le sternum et en regardant ses pieds et une extension en essayant de basculer au maximum la tête en arrière et </a:t>
            </a:r>
            <a:endParaRPr lang="en-US" b="1" dirty="0"/>
          </a:p>
          <a:p>
            <a:r>
              <a:rPr lang="fr-FR" b="1" dirty="0"/>
              <a:t>Regarder au plafond tout en gardant son dos strictement vertical. </a:t>
            </a:r>
            <a:endParaRPr lang="en-US" b="1" dirty="0"/>
          </a:p>
          <a:p>
            <a:pPr lvl="1"/>
            <a:r>
              <a:rPr lang="fr-FR" b="1" dirty="0"/>
              <a:t>c : position neutre de repos</a:t>
            </a:r>
            <a:endParaRPr lang="en-US" b="1" dirty="0"/>
          </a:p>
          <a:p>
            <a:pPr lvl="1"/>
            <a:r>
              <a:rPr lang="fr-FR" b="1" dirty="0"/>
              <a:t>d : tête fléchie </a:t>
            </a:r>
            <a:endParaRPr lang="en-US" b="1" dirty="0"/>
          </a:p>
          <a:p>
            <a:pPr lvl="1"/>
            <a:r>
              <a:rPr lang="fr-FR" b="1" dirty="0"/>
              <a:t>e : extension maximale</a:t>
            </a:r>
            <a:endParaRPr lang="en-US" b="1" dirty="0"/>
          </a:p>
          <a:p>
            <a:pPr lvl="1"/>
            <a:r>
              <a:rPr lang="fr-FR" b="1" dirty="0"/>
              <a:t>alpha = angle de flexion maximale du rachis cervical</a:t>
            </a:r>
            <a:endParaRPr lang="en-US" b="1" dirty="0"/>
          </a:p>
          <a:p>
            <a:pPr lvl="1"/>
            <a:r>
              <a:rPr lang="fr-FR" b="1" dirty="0"/>
              <a:t>beta = angle d’extension maximale du rachis cervical</a:t>
            </a:r>
            <a:endParaRPr lang="en-US" b="1" dirty="0"/>
          </a:p>
          <a:p>
            <a:endParaRPr lang="en-US" b="1" dirty="0"/>
          </a:p>
        </p:txBody>
      </p:sp>
    </p:spTree>
    <p:extLst>
      <p:ext uri="{BB962C8B-B14F-4D97-AF65-F5344CB8AC3E}">
        <p14:creationId xmlns:p14="http://schemas.microsoft.com/office/powerpoint/2010/main" val="2050104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Image 24" descr="Whiplash, Illustration">
            <a:extLst>
              <a:ext uri="{FF2B5EF4-FFF2-40B4-BE49-F238E27FC236}">
                <a16:creationId xmlns:a16="http://schemas.microsoft.com/office/drawing/2014/main" id="{96F63461-10CB-4CBC-8B06-7A93F94BB325}"/>
              </a:ext>
            </a:extLst>
          </p:cNvPr>
          <p:cNvPicPr/>
          <p:nvPr/>
        </p:nvPicPr>
        <p:blipFill rotWithShape="1">
          <a:blip r:embed="rId2">
            <a:extLst>
              <a:ext uri="{28A0092B-C50C-407E-A947-70E740481C1C}">
                <a14:useLocalDpi xmlns:a14="http://schemas.microsoft.com/office/drawing/2010/main" val="0"/>
              </a:ext>
            </a:extLst>
          </a:blip>
          <a:srcRect l="35317" t="23619" r="38799" b="18652"/>
          <a:stretch/>
        </p:blipFill>
        <p:spPr bwMode="auto">
          <a:xfrm>
            <a:off x="1093517" y="2075869"/>
            <a:ext cx="1828800" cy="2371725"/>
          </a:xfrm>
          <a:prstGeom prst="rect">
            <a:avLst/>
          </a:prstGeom>
          <a:noFill/>
          <a:ln>
            <a:noFill/>
          </a:ln>
          <a:extLst>
            <a:ext uri="{53640926-AAD7-44D8-BBD7-CCE9431645EC}">
              <a14:shadowObscured xmlns:a14="http://schemas.microsoft.com/office/drawing/2010/main"/>
            </a:ext>
          </a:extLst>
        </p:spPr>
      </p:pic>
      <p:cxnSp>
        <p:nvCxnSpPr>
          <p:cNvPr id="26" name="Connecteur droit avec flèche 25">
            <a:extLst>
              <a:ext uri="{FF2B5EF4-FFF2-40B4-BE49-F238E27FC236}">
                <a16:creationId xmlns:a16="http://schemas.microsoft.com/office/drawing/2014/main" id="{11C15486-D221-4499-845F-24A0AD12A476}"/>
              </a:ext>
            </a:extLst>
          </p:cNvPr>
          <p:cNvCxnSpPr>
            <a:cxnSpLocks/>
          </p:cNvCxnSpPr>
          <p:nvPr/>
        </p:nvCxnSpPr>
        <p:spPr>
          <a:xfrm flipV="1">
            <a:off x="2350817" y="3304594"/>
            <a:ext cx="1276350" cy="36195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Flèche : droite 26">
            <a:extLst>
              <a:ext uri="{FF2B5EF4-FFF2-40B4-BE49-F238E27FC236}">
                <a16:creationId xmlns:a16="http://schemas.microsoft.com/office/drawing/2014/main" id="{DDF23330-F30C-4796-A4D8-B3E3A36DAE56}"/>
              </a:ext>
            </a:extLst>
          </p:cNvPr>
          <p:cNvSpPr/>
          <p:nvPr/>
        </p:nvSpPr>
        <p:spPr>
          <a:xfrm>
            <a:off x="2788332" y="2877874"/>
            <a:ext cx="638175" cy="142875"/>
          </a:xfrm>
          <a:prstGeom prst="righ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28" name="Image 27" descr="Whiplash, Illustration">
            <a:extLst>
              <a:ext uri="{FF2B5EF4-FFF2-40B4-BE49-F238E27FC236}">
                <a16:creationId xmlns:a16="http://schemas.microsoft.com/office/drawing/2014/main" id="{D1664BD5-8582-473A-9493-2783E3DC5413}"/>
              </a:ext>
            </a:extLst>
          </p:cNvPr>
          <p:cNvPicPr/>
          <p:nvPr/>
        </p:nvPicPr>
        <p:blipFill rotWithShape="1">
          <a:blip r:embed="rId2">
            <a:extLst>
              <a:ext uri="{28A0092B-C50C-407E-A947-70E740481C1C}">
                <a14:useLocalDpi xmlns:a14="http://schemas.microsoft.com/office/drawing/2010/main" val="0"/>
              </a:ext>
            </a:extLst>
          </a:blip>
          <a:srcRect l="60747" t="36434" r="1520" b="17782"/>
          <a:stretch/>
        </p:blipFill>
        <p:spPr bwMode="auto">
          <a:xfrm>
            <a:off x="5206573" y="367642"/>
            <a:ext cx="2314575" cy="2085975"/>
          </a:xfrm>
          <a:prstGeom prst="rect">
            <a:avLst/>
          </a:prstGeom>
          <a:noFill/>
          <a:ln>
            <a:noFill/>
          </a:ln>
          <a:extLst>
            <a:ext uri="{53640926-AAD7-44D8-BBD7-CCE9431645EC}">
              <a14:shadowObscured xmlns:a14="http://schemas.microsoft.com/office/drawing/2010/main"/>
            </a:ext>
          </a:extLst>
        </p:spPr>
      </p:pic>
      <p:cxnSp>
        <p:nvCxnSpPr>
          <p:cNvPr id="29" name="Connecteur droit avec flèche 28">
            <a:extLst>
              <a:ext uri="{FF2B5EF4-FFF2-40B4-BE49-F238E27FC236}">
                <a16:creationId xmlns:a16="http://schemas.microsoft.com/office/drawing/2014/main" id="{5D25DAA3-3F60-4C28-9C65-89AB93353F8A}"/>
              </a:ext>
            </a:extLst>
          </p:cNvPr>
          <p:cNvCxnSpPr>
            <a:cxnSpLocks/>
          </p:cNvCxnSpPr>
          <p:nvPr/>
        </p:nvCxnSpPr>
        <p:spPr>
          <a:xfrm flipV="1">
            <a:off x="6263848" y="1181712"/>
            <a:ext cx="1390650" cy="46990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Arc 29">
            <a:extLst>
              <a:ext uri="{FF2B5EF4-FFF2-40B4-BE49-F238E27FC236}">
                <a16:creationId xmlns:a16="http://schemas.microsoft.com/office/drawing/2014/main" id="{266CE7AB-5B00-4694-ABAB-701BAD3C798D}"/>
              </a:ext>
            </a:extLst>
          </p:cNvPr>
          <p:cNvSpPr/>
          <p:nvPr/>
        </p:nvSpPr>
        <p:spPr>
          <a:xfrm rot="4373463">
            <a:off x="5777120" y="1248705"/>
            <a:ext cx="1095375" cy="819150"/>
          </a:xfrm>
          <a:prstGeom prst="arc">
            <a:avLst>
              <a:gd name="adj1" fmla="val 15785321"/>
              <a:gd name="adj2" fmla="val 0"/>
            </a:avLst>
          </a:prstGeom>
          <a:ln w="28575">
            <a:solidFill>
              <a:srgbClr val="00B050"/>
            </a:solidFill>
            <a:prstDash val="dashDot"/>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1" name="Flèche : droite 30">
            <a:extLst>
              <a:ext uri="{FF2B5EF4-FFF2-40B4-BE49-F238E27FC236}">
                <a16:creationId xmlns:a16="http://schemas.microsoft.com/office/drawing/2014/main" id="{F78EC070-169E-41ED-86DC-3F6B0CB25F4C}"/>
              </a:ext>
            </a:extLst>
          </p:cNvPr>
          <p:cNvSpPr/>
          <p:nvPr/>
        </p:nvSpPr>
        <p:spPr>
          <a:xfrm rot="5400000">
            <a:off x="6662311" y="2073569"/>
            <a:ext cx="609600" cy="123825"/>
          </a:xfrm>
          <a:prstGeom prst="righ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b="100000"/>
            </a:path>
            <a:tileRect t="-100000" r="-100000"/>
          </a:gra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pic>
        <p:nvPicPr>
          <p:cNvPr id="32" name="Image 31" descr="Whiplash, Illustration">
            <a:extLst>
              <a:ext uri="{FF2B5EF4-FFF2-40B4-BE49-F238E27FC236}">
                <a16:creationId xmlns:a16="http://schemas.microsoft.com/office/drawing/2014/main" id="{38CF3097-724B-4246-8417-324A8A6C200B}"/>
              </a:ext>
            </a:extLst>
          </p:cNvPr>
          <p:cNvPicPr/>
          <p:nvPr/>
        </p:nvPicPr>
        <p:blipFill rotWithShape="1">
          <a:blip r:embed="rId2">
            <a:extLst>
              <a:ext uri="{28A0092B-C50C-407E-A947-70E740481C1C}">
                <a14:useLocalDpi xmlns:a14="http://schemas.microsoft.com/office/drawing/2010/main" val="0"/>
              </a:ext>
            </a:extLst>
          </a:blip>
          <a:srcRect t="33584" r="63816" b="17801"/>
          <a:stretch/>
        </p:blipFill>
        <p:spPr bwMode="auto">
          <a:xfrm>
            <a:off x="4872037" y="4162479"/>
            <a:ext cx="2447925" cy="2200275"/>
          </a:xfrm>
          <a:prstGeom prst="rect">
            <a:avLst/>
          </a:prstGeom>
          <a:noFill/>
          <a:ln>
            <a:noFill/>
          </a:ln>
          <a:extLst>
            <a:ext uri="{53640926-AAD7-44D8-BBD7-CCE9431645EC}">
              <a14:shadowObscured xmlns:a14="http://schemas.microsoft.com/office/drawing/2010/main"/>
            </a:ext>
          </a:extLst>
        </p:spPr>
      </p:pic>
      <p:cxnSp>
        <p:nvCxnSpPr>
          <p:cNvPr id="33" name="Connecteur droit avec flèche 32">
            <a:extLst>
              <a:ext uri="{FF2B5EF4-FFF2-40B4-BE49-F238E27FC236}">
                <a16:creationId xmlns:a16="http://schemas.microsoft.com/office/drawing/2014/main" id="{70F9D074-620B-4A42-AF0A-47FC92976B6F}"/>
              </a:ext>
            </a:extLst>
          </p:cNvPr>
          <p:cNvCxnSpPr>
            <a:cxnSpLocks/>
          </p:cNvCxnSpPr>
          <p:nvPr/>
        </p:nvCxnSpPr>
        <p:spPr>
          <a:xfrm flipV="1">
            <a:off x="6643687" y="4740329"/>
            <a:ext cx="1428750" cy="460375"/>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eur droit avec flèche 33">
            <a:extLst>
              <a:ext uri="{FF2B5EF4-FFF2-40B4-BE49-F238E27FC236}">
                <a16:creationId xmlns:a16="http://schemas.microsoft.com/office/drawing/2014/main" id="{832BADDC-806C-4F53-9C33-BFF0FAD977F0}"/>
              </a:ext>
            </a:extLst>
          </p:cNvPr>
          <p:cNvCxnSpPr>
            <a:cxnSpLocks/>
          </p:cNvCxnSpPr>
          <p:nvPr/>
        </p:nvCxnSpPr>
        <p:spPr>
          <a:xfrm flipH="1" flipV="1">
            <a:off x="6157277" y="3666544"/>
            <a:ext cx="523875" cy="1533525"/>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Arc 34">
            <a:extLst>
              <a:ext uri="{FF2B5EF4-FFF2-40B4-BE49-F238E27FC236}">
                <a16:creationId xmlns:a16="http://schemas.microsoft.com/office/drawing/2014/main" id="{3E374A53-C597-41D1-A2C0-0E573042D932}"/>
              </a:ext>
            </a:extLst>
          </p:cNvPr>
          <p:cNvSpPr/>
          <p:nvPr/>
        </p:nvSpPr>
        <p:spPr>
          <a:xfrm>
            <a:off x="5824537" y="3826564"/>
            <a:ext cx="1905000" cy="1905000"/>
          </a:xfrm>
          <a:prstGeom prst="arc">
            <a:avLst>
              <a:gd name="adj1" fmla="val 14291944"/>
              <a:gd name="adj2" fmla="val 0"/>
            </a:avLst>
          </a:prstGeom>
          <a:ln w="28575">
            <a:solidFill>
              <a:srgbClr val="FF0000"/>
            </a:solidFill>
            <a:prstDash val="dashDot"/>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6" name="Arc 35">
            <a:extLst>
              <a:ext uri="{FF2B5EF4-FFF2-40B4-BE49-F238E27FC236}">
                <a16:creationId xmlns:a16="http://schemas.microsoft.com/office/drawing/2014/main" id="{D46C7CAA-36B2-4BD9-8419-B6FAE4DAB801}"/>
              </a:ext>
            </a:extLst>
          </p:cNvPr>
          <p:cNvSpPr/>
          <p:nvPr/>
        </p:nvSpPr>
        <p:spPr>
          <a:xfrm rot="4528486">
            <a:off x="6216332" y="4527604"/>
            <a:ext cx="1272540" cy="1155700"/>
          </a:xfrm>
          <a:prstGeom prst="arc">
            <a:avLst>
              <a:gd name="adj1" fmla="val 16200000"/>
              <a:gd name="adj2" fmla="val 279522"/>
            </a:avLst>
          </a:prstGeom>
          <a:ln w="28575">
            <a:solidFill>
              <a:srgbClr val="00B050"/>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7" name="Flèche : droite 36">
            <a:extLst>
              <a:ext uri="{FF2B5EF4-FFF2-40B4-BE49-F238E27FC236}">
                <a16:creationId xmlns:a16="http://schemas.microsoft.com/office/drawing/2014/main" id="{D8E6FF67-8B33-4F49-BBE8-9E9E45BBDF7F}"/>
              </a:ext>
            </a:extLst>
          </p:cNvPr>
          <p:cNvSpPr/>
          <p:nvPr/>
        </p:nvSpPr>
        <p:spPr>
          <a:xfrm rot="16200000">
            <a:off x="5379720" y="3925941"/>
            <a:ext cx="609600" cy="123825"/>
          </a:xfrm>
          <a:prstGeom prst="righ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2" name="ZoneTexte 21">
            <a:extLst>
              <a:ext uri="{FF2B5EF4-FFF2-40B4-BE49-F238E27FC236}">
                <a16:creationId xmlns:a16="http://schemas.microsoft.com/office/drawing/2014/main" id="{2A0B8827-259A-4820-95FC-58238D8866D6}"/>
              </a:ext>
            </a:extLst>
          </p:cNvPr>
          <p:cNvSpPr txBox="1"/>
          <p:nvPr/>
        </p:nvSpPr>
        <p:spPr>
          <a:xfrm>
            <a:off x="7094207" y="3544553"/>
            <a:ext cx="527709" cy="276999"/>
          </a:xfrm>
          <a:prstGeom prst="rect">
            <a:avLst/>
          </a:prstGeom>
          <a:noFill/>
        </p:spPr>
        <p:txBody>
          <a:bodyPr wrap="none" rtlCol="0">
            <a:spAutoFit/>
          </a:bodyPr>
          <a:lstStyle/>
          <a:p>
            <a:r>
              <a:rPr lang="fr-FR" sz="1200" dirty="0"/>
              <a:t>alpha</a:t>
            </a:r>
            <a:endParaRPr lang="en-US" sz="1200" dirty="0"/>
          </a:p>
        </p:txBody>
      </p:sp>
      <p:sp>
        <p:nvSpPr>
          <p:cNvPr id="39" name="ZoneTexte 38">
            <a:extLst>
              <a:ext uri="{FF2B5EF4-FFF2-40B4-BE49-F238E27FC236}">
                <a16:creationId xmlns:a16="http://schemas.microsoft.com/office/drawing/2014/main" id="{AB1AF8E3-13E9-4857-961E-201A940D638B}"/>
              </a:ext>
            </a:extLst>
          </p:cNvPr>
          <p:cNvSpPr txBox="1"/>
          <p:nvPr/>
        </p:nvSpPr>
        <p:spPr>
          <a:xfrm>
            <a:off x="7376765" y="5205716"/>
            <a:ext cx="464101" cy="276999"/>
          </a:xfrm>
          <a:prstGeom prst="rect">
            <a:avLst/>
          </a:prstGeom>
          <a:noFill/>
        </p:spPr>
        <p:txBody>
          <a:bodyPr wrap="none" rtlCol="0">
            <a:spAutoFit/>
          </a:bodyPr>
          <a:lstStyle/>
          <a:p>
            <a:r>
              <a:rPr lang="fr-FR" sz="1200" dirty="0"/>
              <a:t>beta</a:t>
            </a:r>
            <a:endParaRPr lang="en-US" sz="1200" dirty="0"/>
          </a:p>
        </p:txBody>
      </p:sp>
      <p:cxnSp>
        <p:nvCxnSpPr>
          <p:cNvPr id="40" name="Connecteur droit avec flèche 39">
            <a:extLst>
              <a:ext uri="{FF2B5EF4-FFF2-40B4-BE49-F238E27FC236}">
                <a16:creationId xmlns:a16="http://schemas.microsoft.com/office/drawing/2014/main" id="{D3FE4351-22AF-4177-91B5-9E212A371423}"/>
              </a:ext>
            </a:extLst>
          </p:cNvPr>
          <p:cNvCxnSpPr>
            <a:cxnSpLocks/>
          </p:cNvCxnSpPr>
          <p:nvPr/>
        </p:nvCxnSpPr>
        <p:spPr>
          <a:xfrm>
            <a:off x="6702322" y="5216579"/>
            <a:ext cx="695744" cy="142875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2356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12E09C-444E-49BC-AEB2-B85A7989FB9B}"/>
              </a:ext>
            </a:extLst>
          </p:cNvPr>
          <p:cNvSpPr>
            <a:spLocks noGrp="1"/>
          </p:cNvSpPr>
          <p:nvPr>
            <p:ph type="title"/>
          </p:nvPr>
        </p:nvSpPr>
        <p:spPr>
          <a:xfrm>
            <a:off x="433007" y="607445"/>
            <a:ext cx="10993244" cy="683090"/>
          </a:xfrm>
        </p:spPr>
        <p:txBody>
          <a:bodyPr>
            <a:normAutofit fontScale="90000"/>
          </a:bodyPr>
          <a:lstStyle/>
          <a:p>
            <a:r>
              <a:rPr lang="fr-FR" sz="2800" b="1" dirty="0">
                <a:solidFill>
                  <a:srgbClr val="0000FF"/>
                </a:solidFill>
              </a:rPr>
              <a:t>La Distance </a:t>
            </a:r>
            <a:r>
              <a:rPr lang="fr-FR" sz="2800" b="1" dirty="0" err="1">
                <a:solidFill>
                  <a:srgbClr val="0000FF"/>
                </a:solidFill>
              </a:rPr>
              <a:t>Thryro</a:t>
            </a:r>
            <a:r>
              <a:rPr lang="fr-FR" sz="2800" b="1" dirty="0">
                <a:solidFill>
                  <a:srgbClr val="0000FF"/>
                </a:solidFill>
              </a:rPr>
              <a:t> -Mentonnière (DTM), la dimension pharyngée postérieure</a:t>
            </a:r>
            <a:br>
              <a:rPr lang="en-US" sz="2800" b="1" dirty="0">
                <a:solidFill>
                  <a:srgbClr val="0000FF"/>
                </a:solidFill>
              </a:rPr>
            </a:br>
            <a:endParaRPr lang="en-US" sz="2800" b="1" dirty="0">
              <a:solidFill>
                <a:srgbClr val="0000FF"/>
              </a:solidFill>
            </a:endParaRPr>
          </a:p>
        </p:txBody>
      </p:sp>
      <p:pic>
        <p:nvPicPr>
          <p:cNvPr id="4" name="Image 3" descr="Whiplash, Illustration">
            <a:extLst>
              <a:ext uri="{FF2B5EF4-FFF2-40B4-BE49-F238E27FC236}">
                <a16:creationId xmlns:a16="http://schemas.microsoft.com/office/drawing/2014/main" id="{AD92E654-4526-4D4E-A3DC-C5FB1D2CEC11}"/>
              </a:ext>
            </a:extLst>
          </p:cNvPr>
          <p:cNvPicPr/>
          <p:nvPr/>
        </p:nvPicPr>
        <p:blipFill rotWithShape="1">
          <a:blip r:embed="rId2">
            <a:extLst>
              <a:ext uri="{28A0092B-C50C-407E-A947-70E740481C1C}">
                <a14:useLocalDpi xmlns:a14="http://schemas.microsoft.com/office/drawing/2010/main" val="0"/>
              </a:ext>
            </a:extLst>
          </a:blip>
          <a:srcRect l="1" t="27844" r="63462" b="23143"/>
          <a:stretch/>
        </p:blipFill>
        <p:spPr bwMode="auto">
          <a:xfrm rot="1511360">
            <a:off x="4277677" y="2154714"/>
            <a:ext cx="2925445" cy="2558415"/>
          </a:xfrm>
          <a:prstGeom prst="rect">
            <a:avLst/>
          </a:prstGeom>
          <a:noFill/>
          <a:ln>
            <a:noFill/>
          </a:ln>
          <a:extLst>
            <a:ext uri="{53640926-AAD7-44D8-BBD7-CCE9431645EC}">
              <a14:shadowObscured xmlns:a14="http://schemas.microsoft.com/office/drawing/2010/main"/>
            </a:ext>
          </a:extLst>
        </p:spPr>
      </p:pic>
      <p:sp>
        <p:nvSpPr>
          <p:cNvPr id="5" name="Forme libre : forme 4">
            <a:extLst>
              <a:ext uri="{FF2B5EF4-FFF2-40B4-BE49-F238E27FC236}">
                <a16:creationId xmlns:a16="http://schemas.microsoft.com/office/drawing/2014/main" id="{6EDF6F45-8314-4A69-A39B-1E2DF8249D88}"/>
              </a:ext>
            </a:extLst>
          </p:cNvPr>
          <p:cNvSpPr/>
          <p:nvPr/>
        </p:nvSpPr>
        <p:spPr>
          <a:xfrm>
            <a:off x="6307772" y="2973863"/>
            <a:ext cx="229027" cy="991235"/>
          </a:xfrm>
          <a:custGeom>
            <a:avLst/>
            <a:gdLst>
              <a:gd name="connsiteX0" fmla="*/ 26125 w 300445"/>
              <a:gd name="connsiteY0" fmla="*/ 0 h 1045029"/>
              <a:gd name="connsiteX1" fmla="*/ 300445 w 300445"/>
              <a:gd name="connsiteY1" fmla="*/ 13063 h 1045029"/>
              <a:gd name="connsiteX2" fmla="*/ 274320 w 300445"/>
              <a:gd name="connsiteY2" fmla="*/ 1045029 h 1045029"/>
              <a:gd name="connsiteX3" fmla="*/ 0 w 300445"/>
              <a:gd name="connsiteY3" fmla="*/ 1018903 h 1045029"/>
            </a:gdLst>
            <a:ahLst/>
            <a:cxnLst>
              <a:cxn ang="0">
                <a:pos x="connsiteX0" y="connsiteY0"/>
              </a:cxn>
              <a:cxn ang="0">
                <a:pos x="connsiteX1" y="connsiteY1"/>
              </a:cxn>
              <a:cxn ang="0">
                <a:pos x="connsiteX2" y="connsiteY2"/>
              </a:cxn>
              <a:cxn ang="0">
                <a:pos x="connsiteX3" y="connsiteY3"/>
              </a:cxn>
            </a:cxnLst>
            <a:rect l="l" t="t" r="r" b="b"/>
            <a:pathLst>
              <a:path w="300445" h="1045029">
                <a:moveTo>
                  <a:pt x="26125" y="0"/>
                </a:moveTo>
                <a:lnTo>
                  <a:pt x="300445" y="13063"/>
                </a:lnTo>
                <a:lnTo>
                  <a:pt x="274320" y="1045029"/>
                </a:lnTo>
                <a:lnTo>
                  <a:pt x="0" y="1018903"/>
                </a:lnTo>
              </a:path>
            </a:pathLst>
          </a:custGeom>
          <a:noFill/>
          <a:ln w="38100">
            <a:solidFill>
              <a:srgbClr val="FF0000"/>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 name="ZoneTexte 41">
            <a:extLst>
              <a:ext uri="{FF2B5EF4-FFF2-40B4-BE49-F238E27FC236}">
                <a16:creationId xmlns:a16="http://schemas.microsoft.com/office/drawing/2014/main" id="{59953F80-F204-487C-862D-B5EA81EF87C4}"/>
              </a:ext>
            </a:extLst>
          </p:cNvPr>
          <p:cNvSpPr txBox="1"/>
          <p:nvPr/>
        </p:nvSpPr>
        <p:spPr>
          <a:xfrm>
            <a:off x="6667817" y="3178334"/>
            <a:ext cx="1259319" cy="369332"/>
          </a:xfrm>
          <a:prstGeom prst="rect">
            <a:avLst/>
          </a:prstGeom>
          <a:noFill/>
        </p:spPr>
        <p:txBody>
          <a:bodyPr wrap="none" rtlCol="0">
            <a:spAutoFit/>
          </a:bodyPr>
          <a:lstStyle/>
          <a:p>
            <a:pPr>
              <a:spcAft>
                <a:spcPts val="0"/>
              </a:spcAft>
            </a:pPr>
            <a:r>
              <a:rPr lang="fr-FR" sz="1800" kern="12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DTM en cm</a:t>
            </a:r>
            <a:endParaRPr lang="en-US" sz="1200" dirty="0">
              <a:effectLst/>
              <a:latin typeface="Times New Roman" panose="02020603050405020304" pitchFamily="18" charset="0"/>
              <a:ea typeface="Times New Roman" panose="02020603050405020304" pitchFamily="18" charset="0"/>
            </a:endParaRPr>
          </a:p>
        </p:txBody>
      </p:sp>
      <p:sp>
        <p:nvSpPr>
          <p:cNvPr id="7" name="Flèche : droite 6">
            <a:extLst>
              <a:ext uri="{FF2B5EF4-FFF2-40B4-BE49-F238E27FC236}">
                <a16:creationId xmlns:a16="http://schemas.microsoft.com/office/drawing/2014/main" id="{54467619-5F6D-4585-BE21-F6F6D9D15092}"/>
              </a:ext>
            </a:extLst>
          </p:cNvPr>
          <p:cNvSpPr/>
          <p:nvPr/>
        </p:nvSpPr>
        <p:spPr>
          <a:xfrm rot="16200000">
            <a:off x="5384165" y="2144871"/>
            <a:ext cx="609600" cy="123825"/>
          </a:xfrm>
          <a:prstGeom prst="right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8" name="Connecteur droit avec flèche 7">
            <a:extLst>
              <a:ext uri="{FF2B5EF4-FFF2-40B4-BE49-F238E27FC236}">
                <a16:creationId xmlns:a16="http://schemas.microsoft.com/office/drawing/2014/main" id="{4AE8342A-936F-46E4-B2E8-1D016BF67DB2}"/>
              </a:ext>
            </a:extLst>
          </p:cNvPr>
          <p:cNvCxnSpPr/>
          <p:nvPr/>
        </p:nvCxnSpPr>
        <p:spPr>
          <a:xfrm flipH="1" flipV="1">
            <a:off x="6239827" y="3965099"/>
            <a:ext cx="752475" cy="447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necteur droit avec flèche 8">
            <a:extLst>
              <a:ext uri="{FF2B5EF4-FFF2-40B4-BE49-F238E27FC236}">
                <a16:creationId xmlns:a16="http://schemas.microsoft.com/office/drawing/2014/main" id="{A961FA75-C238-468F-9CA9-0161560C415B}"/>
              </a:ext>
            </a:extLst>
          </p:cNvPr>
          <p:cNvCxnSpPr/>
          <p:nvPr/>
        </p:nvCxnSpPr>
        <p:spPr>
          <a:xfrm flipH="1">
            <a:off x="6296342" y="2606834"/>
            <a:ext cx="942975" cy="266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necteur droit avec flèche 9">
            <a:extLst>
              <a:ext uri="{FF2B5EF4-FFF2-40B4-BE49-F238E27FC236}">
                <a16:creationId xmlns:a16="http://schemas.microsoft.com/office/drawing/2014/main" id="{BBD65D62-46FF-4208-A0EE-22A69EC59853}"/>
              </a:ext>
            </a:extLst>
          </p:cNvPr>
          <p:cNvCxnSpPr/>
          <p:nvPr/>
        </p:nvCxnSpPr>
        <p:spPr>
          <a:xfrm flipH="1">
            <a:off x="5620067" y="2950369"/>
            <a:ext cx="619125" cy="25717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a:extLst>
              <a:ext uri="{FF2B5EF4-FFF2-40B4-BE49-F238E27FC236}">
                <a16:creationId xmlns:a16="http://schemas.microsoft.com/office/drawing/2014/main" id="{757CD95B-9A0C-45D4-B82D-2B31787A0FE2}"/>
              </a:ext>
            </a:extLst>
          </p:cNvPr>
          <p:cNvCxnSpPr>
            <a:cxnSpLocks/>
          </p:cNvCxnSpPr>
          <p:nvPr/>
        </p:nvCxnSpPr>
        <p:spPr>
          <a:xfrm flipH="1">
            <a:off x="5872085" y="2978944"/>
            <a:ext cx="415367" cy="34104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ZoneTexte 11">
            <a:extLst>
              <a:ext uri="{FF2B5EF4-FFF2-40B4-BE49-F238E27FC236}">
                <a16:creationId xmlns:a16="http://schemas.microsoft.com/office/drawing/2014/main" id="{7EF30C27-4968-4D3D-A648-622217F35EAC}"/>
              </a:ext>
            </a:extLst>
          </p:cNvPr>
          <p:cNvSpPr txBox="1"/>
          <p:nvPr/>
        </p:nvSpPr>
        <p:spPr>
          <a:xfrm>
            <a:off x="7291069" y="2404507"/>
            <a:ext cx="1305742" cy="276999"/>
          </a:xfrm>
          <a:prstGeom prst="rect">
            <a:avLst/>
          </a:prstGeom>
          <a:noFill/>
        </p:spPr>
        <p:txBody>
          <a:bodyPr wrap="none" rtlCol="0">
            <a:spAutoFit/>
          </a:bodyPr>
          <a:lstStyle/>
          <a:p>
            <a:r>
              <a:rPr lang="fr-FR" sz="1200" dirty="0"/>
              <a:t>Pointe du menton</a:t>
            </a:r>
            <a:endParaRPr lang="en-US" sz="1200" dirty="0"/>
          </a:p>
        </p:txBody>
      </p:sp>
      <p:sp>
        <p:nvSpPr>
          <p:cNvPr id="13" name="ZoneTexte 12">
            <a:extLst>
              <a:ext uri="{FF2B5EF4-FFF2-40B4-BE49-F238E27FC236}">
                <a16:creationId xmlns:a16="http://schemas.microsoft.com/office/drawing/2014/main" id="{6B863E8F-A92A-45A4-89C3-1B66F28A6FA8}"/>
              </a:ext>
            </a:extLst>
          </p:cNvPr>
          <p:cNvSpPr txBox="1"/>
          <p:nvPr/>
        </p:nvSpPr>
        <p:spPr>
          <a:xfrm>
            <a:off x="7045890" y="4278793"/>
            <a:ext cx="1906612" cy="276999"/>
          </a:xfrm>
          <a:prstGeom prst="rect">
            <a:avLst/>
          </a:prstGeom>
          <a:noFill/>
        </p:spPr>
        <p:txBody>
          <a:bodyPr wrap="none" rtlCol="0">
            <a:spAutoFit/>
          </a:bodyPr>
          <a:lstStyle/>
          <a:p>
            <a:r>
              <a:rPr lang="fr-FR" sz="1200" dirty="0"/>
              <a:t>Pointe du cartilage </a:t>
            </a:r>
            <a:r>
              <a:rPr lang="fr-FR" sz="1200" dirty="0" err="1"/>
              <a:t>thyroide</a:t>
            </a:r>
            <a:endParaRPr lang="en-US" sz="1200" dirty="0"/>
          </a:p>
        </p:txBody>
      </p:sp>
      <p:sp>
        <p:nvSpPr>
          <p:cNvPr id="14" name="Ellipse 13">
            <a:extLst>
              <a:ext uri="{FF2B5EF4-FFF2-40B4-BE49-F238E27FC236}">
                <a16:creationId xmlns:a16="http://schemas.microsoft.com/office/drawing/2014/main" id="{2E908CC0-8920-4E46-ADBE-13F8FA1A74A0}"/>
              </a:ext>
            </a:extLst>
          </p:cNvPr>
          <p:cNvSpPr/>
          <p:nvPr/>
        </p:nvSpPr>
        <p:spPr>
          <a:xfrm flipH="1" flipV="1">
            <a:off x="5743257" y="3339326"/>
            <a:ext cx="104775" cy="95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6" name="Ellipse 15">
            <a:extLst>
              <a:ext uri="{FF2B5EF4-FFF2-40B4-BE49-F238E27FC236}">
                <a16:creationId xmlns:a16="http://schemas.microsoft.com/office/drawing/2014/main" id="{C2A7B1AE-D295-49FD-8788-026D8C1D50E8}"/>
              </a:ext>
            </a:extLst>
          </p:cNvPr>
          <p:cNvSpPr/>
          <p:nvPr/>
        </p:nvSpPr>
        <p:spPr>
          <a:xfrm flipH="1" flipV="1">
            <a:off x="5498913" y="3171666"/>
            <a:ext cx="75565" cy="717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7" name="Ellipse 16">
            <a:extLst>
              <a:ext uri="{FF2B5EF4-FFF2-40B4-BE49-F238E27FC236}">
                <a16:creationId xmlns:a16="http://schemas.microsoft.com/office/drawing/2014/main" id="{B193B966-6B14-4ADA-8169-CBA65E6E3ADA}"/>
              </a:ext>
            </a:extLst>
          </p:cNvPr>
          <p:cNvSpPr/>
          <p:nvPr/>
        </p:nvSpPr>
        <p:spPr>
          <a:xfrm flipH="1" flipV="1">
            <a:off x="6228397" y="2873534"/>
            <a:ext cx="69850" cy="83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extLst>
      <p:ext uri="{BB962C8B-B14F-4D97-AF65-F5344CB8AC3E}">
        <p14:creationId xmlns:p14="http://schemas.microsoft.com/office/powerpoint/2010/main" val="1625120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e 4">
            <a:extLst>
              <a:ext uri="{FF2B5EF4-FFF2-40B4-BE49-F238E27FC236}">
                <a16:creationId xmlns:a16="http://schemas.microsoft.com/office/drawing/2014/main" id="{B5A67694-870B-40F4-8556-6FDD0C4E017E}"/>
              </a:ext>
            </a:extLst>
          </p:cNvPr>
          <p:cNvGrpSpPr/>
          <p:nvPr/>
        </p:nvGrpSpPr>
        <p:grpSpPr>
          <a:xfrm>
            <a:off x="1227729" y="531733"/>
            <a:ext cx="8196146" cy="6147847"/>
            <a:chOff x="-1523076" y="-653024"/>
            <a:chExt cx="10374808" cy="7319706"/>
          </a:xfrm>
        </p:grpSpPr>
        <p:sp>
          <p:nvSpPr>
            <p:cNvPr id="6" name="ZoneTexte 36">
              <a:extLst>
                <a:ext uri="{FF2B5EF4-FFF2-40B4-BE49-F238E27FC236}">
                  <a16:creationId xmlns:a16="http://schemas.microsoft.com/office/drawing/2014/main" id="{9F7F8133-6A63-4850-9E95-C70EC0489BFC}"/>
                </a:ext>
              </a:extLst>
            </p:cNvPr>
            <p:cNvSpPr txBox="1"/>
            <p:nvPr/>
          </p:nvSpPr>
          <p:spPr>
            <a:xfrm>
              <a:off x="-1523076" y="-653024"/>
              <a:ext cx="10374808" cy="518123"/>
            </a:xfrm>
            <a:prstGeom prst="rect">
              <a:avLst/>
            </a:prstGeom>
            <a:noFill/>
          </p:spPr>
          <p:txBody>
            <a:bodyPr wrap="square" rtlCol="0">
              <a:noAutofit/>
            </a:bodyPr>
            <a:lstStyle/>
            <a:p>
              <a:pPr>
                <a:spcAft>
                  <a:spcPts val="0"/>
                </a:spcAft>
              </a:pPr>
              <a:r>
                <a:rPr lang="fr-FR" sz="2800" b="1" kern="1200" dirty="0">
                  <a:solidFill>
                    <a:srgbClr val="0000FF"/>
                  </a:solidFill>
                  <a:effectLst/>
                  <a:latin typeface="Calibri" panose="020F0502020204030204" pitchFamily="34" charset="0"/>
                  <a:ea typeface="Times New Roman" panose="02020603050405020304" pitchFamily="18" charset="0"/>
                  <a:cs typeface="Arial" panose="020B0604020202020204" pitchFamily="34" charset="0"/>
                </a:rPr>
                <a:t>Volume (cm3) de la LTM= ½ de DTM x LM x DPP</a:t>
              </a:r>
              <a:endParaRPr lang="en-US" sz="2800" b="1" dirty="0">
                <a:solidFill>
                  <a:srgbClr val="0000FF"/>
                </a:solidFill>
                <a:effectLst/>
                <a:latin typeface="Times New Roman" panose="02020603050405020304" pitchFamily="18" charset="0"/>
                <a:ea typeface="Times New Roman" panose="02020603050405020304" pitchFamily="18" charset="0"/>
              </a:endParaRPr>
            </a:p>
          </p:txBody>
        </p:sp>
        <p:pic>
          <p:nvPicPr>
            <p:cNvPr id="7" name="Image 6" descr="Whiplash, Illustration">
              <a:extLst>
                <a:ext uri="{FF2B5EF4-FFF2-40B4-BE49-F238E27FC236}">
                  <a16:creationId xmlns:a16="http://schemas.microsoft.com/office/drawing/2014/main" id="{8DF45494-5ABC-4F47-AC97-2CBDAB2E0E8E}"/>
                </a:ext>
              </a:extLst>
            </p:cNvPr>
            <p:cNvPicPr/>
            <p:nvPr/>
          </p:nvPicPr>
          <p:blipFill rotWithShape="1">
            <a:blip r:embed="rId2">
              <a:extLst>
                <a:ext uri="{28A0092B-C50C-407E-A947-70E740481C1C}">
                  <a14:useLocalDpi xmlns:a14="http://schemas.microsoft.com/office/drawing/2010/main" val="0"/>
                </a:ext>
              </a:extLst>
            </a:blip>
            <a:srcRect l="37683" t="27929" r="38798" b="25720"/>
            <a:stretch/>
          </p:blipFill>
          <p:spPr bwMode="auto">
            <a:xfrm>
              <a:off x="0" y="591890"/>
              <a:ext cx="5515896" cy="6074792"/>
            </a:xfrm>
            <a:prstGeom prst="rect">
              <a:avLst/>
            </a:prstGeom>
            <a:noFill/>
            <a:ln>
              <a:noFill/>
            </a:ln>
            <a:extLst>
              <a:ext uri="{53640926-AAD7-44D8-BBD7-CCE9431645EC}">
                <a14:shadowObscured xmlns:a14="http://schemas.microsoft.com/office/drawing/2010/main"/>
              </a:ext>
            </a:extLst>
          </p:spPr>
        </p:pic>
        <p:grpSp>
          <p:nvGrpSpPr>
            <p:cNvPr id="8" name="Groupe 7">
              <a:extLst>
                <a:ext uri="{FF2B5EF4-FFF2-40B4-BE49-F238E27FC236}">
                  <a16:creationId xmlns:a16="http://schemas.microsoft.com/office/drawing/2014/main" id="{031CDBCB-34C1-4844-B4CA-7E8C33BF3551}"/>
                </a:ext>
              </a:extLst>
            </p:cNvPr>
            <p:cNvGrpSpPr/>
            <p:nvPr/>
          </p:nvGrpSpPr>
          <p:grpSpPr>
            <a:xfrm rot="604727">
              <a:off x="2762634" y="3848102"/>
              <a:ext cx="2285450" cy="1479988"/>
              <a:chOff x="2659644" y="3861615"/>
              <a:chExt cx="2965932" cy="2745841"/>
            </a:xfrm>
          </p:grpSpPr>
          <p:cxnSp>
            <p:nvCxnSpPr>
              <p:cNvPr id="9" name="Connecteur droit avec flèche 8">
                <a:extLst>
                  <a:ext uri="{FF2B5EF4-FFF2-40B4-BE49-F238E27FC236}">
                    <a16:creationId xmlns:a16="http://schemas.microsoft.com/office/drawing/2014/main" id="{B394E12B-420D-4B16-B58F-05D1C7A0A42F}"/>
                  </a:ext>
                </a:extLst>
              </p:cNvPr>
              <p:cNvCxnSpPr>
                <a:cxnSpLocks/>
              </p:cNvCxnSpPr>
              <p:nvPr/>
            </p:nvCxnSpPr>
            <p:spPr>
              <a:xfrm rot="20995273" flipH="1">
                <a:off x="3862773" y="5230578"/>
                <a:ext cx="1740949" cy="780682"/>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ZoneTexte 41">
                <a:extLst>
                  <a:ext uri="{FF2B5EF4-FFF2-40B4-BE49-F238E27FC236}">
                    <a16:creationId xmlns:a16="http://schemas.microsoft.com/office/drawing/2014/main" id="{9C611D5B-DF3D-4F46-822F-E7BAFFCD407B}"/>
                  </a:ext>
                </a:extLst>
              </p:cNvPr>
              <p:cNvSpPr txBox="1"/>
              <p:nvPr/>
            </p:nvSpPr>
            <p:spPr>
              <a:xfrm rot="19763237">
                <a:off x="3970694" y="5675738"/>
                <a:ext cx="1654882" cy="644089"/>
              </a:xfrm>
              <a:prstGeom prst="rect">
                <a:avLst/>
              </a:prstGeom>
              <a:noFill/>
            </p:spPr>
            <p:txBody>
              <a:bodyPr wrap="square" rtlCol="0">
                <a:noAutofit/>
              </a:bodyPr>
              <a:lstStyle/>
              <a:p>
                <a:pPr>
                  <a:spcAft>
                    <a:spcPts val="0"/>
                  </a:spcAft>
                </a:pPr>
                <a:r>
                  <a:rPr lang="fr-FR" sz="1000" kern="120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DTM (en cm)</a:t>
                </a:r>
                <a:endParaRPr lang="en-US" sz="1200">
                  <a:effectLst/>
                  <a:latin typeface="Times New Roman" panose="02020603050405020304" pitchFamily="18" charset="0"/>
                  <a:ea typeface="Times New Roman" panose="02020603050405020304" pitchFamily="18" charset="0"/>
                </a:endParaRPr>
              </a:p>
            </p:txBody>
          </p:sp>
          <p:sp>
            <p:nvSpPr>
              <p:cNvPr id="11" name="Forme libre : forme 10">
                <a:extLst>
                  <a:ext uri="{FF2B5EF4-FFF2-40B4-BE49-F238E27FC236}">
                    <a16:creationId xmlns:a16="http://schemas.microsoft.com/office/drawing/2014/main" id="{BBDE99C3-BA0C-4B57-A430-9D368124351A}"/>
                  </a:ext>
                </a:extLst>
              </p:cNvPr>
              <p:cNvSpPr/>
              <p:nvPr/>
            </p:nvSpPr>
            <p:spPr>
              <a:xfrm>
                <a:off x="3059997" y="3861615"/>
                <a:ext cx="2366619" cy="2745841"/>
              </a:xfrm>
              <a:custGeom>
                <a:avLst/>
                <a:gdLst>
                  <a:gd name="connsiteX0" fmla="*/ 978495 w 2296149"/>
                  <a:gd name="connsiteY0" fmla="*/ 44650 h 2790491"/>
                  <a:gd name="connsiteX1" fmla="*/ 1074029 w 2296149"/>
                  <a:gd name="connsiteY1" fmla="*/ 44650 h 2790491"/>
                  <a:gd name="connsiteX2" fmla="*/ 2261384 w 2296149"/>
                  <a:gd name="connsiteY2" fmla="*/ 508674 h 2790491"/>
                  <a:gd name="connsiteX3" fmla="*/ 1838304 w 2296149"/>
                  <a:gd name="connsiteY3" fmla="*/ 999993 h 2790491"/>
                  <a:gd name="connsiteX4" fmla="*/ 405289 w 2296149"/>
                  <a:gd name="connsiteY4" fmla="*/ 767981 h 2790491"/>
                  <a:gd name="connsiteX5" fmla="*/ 282459 w 2296149"/>
                  <a:gd name="connsiteY5" fmla="*/ 1245653 h 2790491"/>
                  <a:gd name="connsiteX6" fmla="*/ 118686 w 2296149"/>
                  <a:gd name="connsiteY6" fmla="*/ 2787850 h 2790491"/>
                  <a:gd name="connsiteX7" fmla="*/ 2234089 w 2296149"/>
                  <a:gd name="connsiteY7" fmla="*/ 836220 h 2790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96149" h="2790491">
                    <a:moveTo>
                      <a:pt x="978495" y="44650"/>
                    </a:moveTo>
                    <a:cubicBezTo>
                      <a:pt x="919354" y="5981"/>
                      <a:pt x="860214" y="-32687"/>
                      <a:pt x="1074029" y="44650"/>
                    </a:cubicBezTo>
                    <a:cubicBezTo>
                      <a:pt x="1287844" y="121987"/>
                      <a:pt x="2134005" y="349450"/>
                      <a:pt x="2261384" y="508674"/>
                    </a:cubicBezTo>
                    <a:cubicBezTo>
                      <a:pt x="2388763" y="667898"/>
                      <a:pt x="2147653" y="956775"/>
                      <a:pt x="1838304" y="999993"/>
                    </a:cubicBezTo>
                    <a:cubicBezTo>
                      <a:pt x="1528955" y="1043211"/>
                      <a:pt x="664596" y="727038"/>
                      <a:pt x="405289" y="767981"/>
                    </a:cubicBezTo>
                    <a:cubicBezTo>
                      <a:pt x="145982" y="808924"/>
                      <a:pt x="330226" y="909008"/>
                      <a:pt x="282459" y="1245653"/>
                    </a:cubicBezTo>
                    <a:cubicBezTo>
                      <a:pt x="234692" y="1582298"/>
                      <a:pt x="-206586" y="2856089"/>
                      <a:pt x="118686" y="2787850"/>
                    </a:cubicBezTo>
                    <a:cubicBezTo>
                      <a:pt x="443958" y="2719611"/>
                      <a:pt x="1339023" y="1777915"/>
                      <a:pt x="2234089" y="83622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2" name="Forme libre : forme 11">
                <a:extLst>
                  <a:ext uri="{FF2B5EF4-FFF2-40B4-BE49-F238E27FC236}">
                    <a16:creationId xmlns:a16="http://schemas.microsoft.com/office/drawing/2014/main" id="{A6A94E9B-8CAB-420F-BF1D-47CFC8E15FA7}"/>
                  </a:ext>
                </a:extLst>
              </p:cNvPr>
              <p:cNvSpPr/>
              <p:nvPr/>
            </p:nvSpPr>
            <p:spPr>
              <a:xfrm>
                <a:off x="3301513" y="3861615"/>
                <a:ext cx="764274" cy="818866"/>
              </a:xfrm>
              <a:custGeom>
                <a:avLst/>
                <a:gdLst>
                  <a:gd name="connsiteX0" fmla="*/ 764274 w 764274"/>
                  <a:gd name="connsiteY0" fmla="*/ 0 h 818866"/>
                  <a:gd name="connsiteX1" fmla="*/ 764274 w 764274"/>
                  <a:gd name="connsiteY1" fmla="*/ 0 h 818866"/>
                  <a:gd name="connsiteX2" fmla="*/ 68239 w 764274"/>
                  <a:gd name="connsiteY2" fmla="*/ 655093 h 818866"/>
                  <a:gd name="connsiteX3" fmla="*/ 0 w 764274"/>
                  <a:gd name="connsiteY3" fmla="*/ 818866 h 818866"/>
                </a:gdLst>
                <a:ahLst/>
                <a:cxnLst>
                  <a:cxn ang="0">
                    <a:pos x="connsiteX0" y="connsiteY0"/>
                  </a:cxn>
                  <a:cxn ang="0">
                    <a:pos x="connsiteX1" y="connsiteY1"/>
                  </a:cxn>
                  <a:cxn ang="0">
                    <a:pos x="connsiteX2" y="connsiteY2"/>
                  </a:cxn>
                  <a:cxn ang="0">
                    <a:pos x="connsiteX3" y="connsiteY3"/>
                  </a:cxn>
                </a:cxnLst>
                <a:rect l="l" t="t" r="r" b="b"/>
                <a:pathLst>
                  <a:path w="764274" h="818866">
                    <a:moveTo>
                      <a:pt x="764274" y="0"/>
                    </a:moveTo>
                    <a:lnTo>
                      <a:pt x="764274" y="0"/>
                    </a:lnTo>
                    <a:lnTo>
                      <a:pt x="68239" y="655093"/>
                    </a:lnTo>
                    <a:lnTo>
                      <a:pt x="0" y="818866"/>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3" name="ZoneTexte 59">
                <a:extLst>
                  <a:ext uri="{FF2B5EF4-FFF2-40B4-BE49-F238E27FC236}">
                    <a16:creationId xmlns:a16="http://schemas.microsoft.com/office/drawing/2014/main" id="{38AA698B-4EC4-42F2-9731-BD066D6AE214}"/>
                  </a:ext>
                </a:extLst>
              </p:cNvPr>
              <p:cNvSpPr txBox="1"/>
              <p:nvPr/>
            </p:nvSpPr>
            <p:spPr>
              <a:xfrm rot="541497">
                <a:off x="2659644" y="4576354"/>
                <a:ext cx="2616418" cy="1213736"/>
              </a:xfrm>
              <a:prstGeom prst="rect">
                <a:avLst/>
              </a:prstGeom>
              <a:noFill/>
            </p:spPr>
            <p:txBody>
              <a:bodyPr wrap="square" rtlCol="0">
                <a:noAutofit/>
              </a:bodyPr>
              <a:lstStyle/>
              <a:p>
                <a:pPr>
                  <a:spcAft>
                    <a:spcPts val="0"/>
                  </a:spcAft>
                </a:pPr>
                <a:r>
                  <a:rPr lang="fr-FR" sz="800" kern="120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Longueur de la Mandibule</a:t>
                </a:r>
                <a:r>
                  <a:rPr lang="fr-FR" sz="1200" kern="120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 (LM en cm)</a:t>
                </a:r>
                <a:endParaRPr lang="en-US" sz="1200">
                  <a:effectLst/>
                  <a:latin typeface="Times New Roman" panose="02020603050405020304" pitchFamily="18" charset="0"/>
                  <a:ea typeface="Times New Roman" panose="02020603050405020304" pitchFamily="18" charset="0"/>
                </a:endParaRPr>
              </a:p>
            </p:txBody>
          </p:sp>
          <p:cxnSp>
            <p:nvCxnSpPr>
              <p:cNvPr id="14" name="Connecteur droit avec flèche 13">
                <a:extLst>
                  <a:ext uri="{FF2B5EF4-FFF2-40B4-BE49-F238E27FC236}">
                    <a16:creationId xmlns:a16="http://schemas.microsoft.com/office/drawing/2014/main" id="{74B11366-1B1D-4F16-A345-B1C75D610044}"/>
                  </a:ext>
                </a:extLst>
              </p:cNvPr>
              <p:cNvCxnSpPr>
                <a:cxnSpLocks/>
              </p:cNvCxnSpPr>
              <p:nvPr/>
            </p:nvCxnSpPr>
            <p:spPr>
              <a:xfrm rot="20995273" flipH="1" flipV="1">
                <a:off x="3147192" y="4266386"/>
                <a:ext cx="2313731" cy="926147"/>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sp>
        <p:nvSpPr>
          <p:cNvPr id="15" name="ZoneTexte 41">
            <a:extLst>
              <a:ext uri="{FF2B5EF4-FFF2-40B4-BE49-F238E27FC236}">
                <a16:creationId xmlns:a16="http://schemas.microsoft.com/office/drawing/2014/main" id="{428B3967-1E88-4C72-85E2-85C003CD006E}"/>
              </a:ext>
            </a:extLst>
          </p:cNvPr>
          <p:cNvSpPr txBox="1"/>
          <p:nvPr/>
        </p:nvSpPr>
        <p:spPr>
          <a:xfrm rot="19977242">
            <a:off x="4543811" y="3955246"/>
            <a:ext cx="1353185" cy="410210"/>
          </a:xfrm>
          <a:prstGeom prst="rect">
            <a:avLst/>
          </a:prstGeom>
          <a:noFill/>
        </p:spPr>
        <p:txBody>
          <a:bodyPr wrap="square" rtlCol="0">
            <a:noAutofit/>
          </a:bodyPr>
          <a:lstStyle/>
          <a:p>
            <a:pPr>
              <a:spcAft>
                <a:spcPts val="0"/>
              </a:spcAft>
            </a:pPr>
            <a:r>
              <a:rPr lang="fr-FR" sz="1000" kern="1200" dirty="0">
                <a:solidFill>
                  <a:srgbClr val="000000"/>
                </a:solidFill>
                <a:effectLst/>
                <a:latin typeface="Calibri" panose="020F0502020204030204" pitchFamily="34" charset="0"/>
                <a:ea typeface="Times New Roman" panose="02020603050405020304" pitchFamily="18" charset="0"/>
                <a:cs typeface="Arial" panose="020B0604020202020204" pitchFamily="34" charset="0"/>
              </a:rPr>
              <a:t>Dimension Pharynx Post (DPP en cm) </a:t>
            </a:r>
            <a:endParaRPr lang="en-US" sz="1200" dirty="0">
              <a:effectLst/>
              <a:latin typeface="Times New Roman" panose="02020603050405020304" pitchFamily="18" charset="0"/>
              <a:ea typeface="Times New Roman" panose="02020603050405020304" pitchFamily="18" charset="0"/>
            </a:endParaRPr>
          </a:p>
        </p:txBody>
      </p:sp>
      <p:sp>
        <p:nvSpPr>
          <p:cNvPr id="16" name="Flèche : double flèche horizontale 15">
            <a:extLst>
              <a:ext uri="{FF2B5EF4-FFF2-40B4-BE49-F238E27FC236}">
                <a16:creationId xmlns:a16="http://schemas.microsoft.com/office/drawing/2014/main" id="{BE3C5D19-2C04-452A-9D55-D0212B3CEBAB}"/>
              </a:ext>
            </a:extLst>
          </p:cNvPr>
          <p:cNvSpPr/>
          <p:nvPr/>
        </p:nvSpPr>
        <p:spPr>
          <a:xfrm rot="20161366">
            <a:off x="4926165" y="4357926"/>
            <a:ext cx="661578" cy="81453"/>
          </a:xfrm>
          <a:prstGeom prst="leftRightArrow">
            <a:avLst/>
          </a:prstGeom>
          <a:solidFill>
            <a:schemeClr val="accent6">
              <a:lumMod val="75000"/>
            </a:schemeClr>
          </a:solidFill>
          <a:ln>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7" name="Ellipse 16">
            <a:extLst>
              <a:ext uri="{FF2B5EF4-FFF2-40B4-BE49-F238E27FC236}">
                <a16:creationId xmlns:a16="http://schemas.microsoft.com/office/drawing/2014/main" id="{2EE5A092-B30D-4430-B1CD-18BC5B757F8C}"/>
              </a:ext>
            </a:extLst>
          </p:cNvPr>
          <p:cNvSpPr/>
          <p:nvPr/>
        </p:nvSpPr>
        <p:spPr>
          <a:xfrm flipH="1" flipV="1">
            <a:off x="4855850" y="4503184"/>
            <a:ext cx="104775" cy="9525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18" name="Connecteur droit avec flèche 17">
            <a:extLst>
              <a:ext uri="{FF2B5EF4-FFF2-40B4-BE49-F238E27FC236}">
                <a16:creationId xmlns:a16="http://schemas.microsoft.com/office/drawing/2014/main" id="{5DD0B6AD-7E47-4D70-898D-65296EAA20F1}"/>
              </a:ext>
            </a:extLst>
          </p:cNvPr>
          <p:cNvCxnSpPr>
            <a:cxnSpLocks/>
          </p:cNvCxnSpPr>
          <p:nvPr/>
        </p:nvCxnSpPr>
        <p:spPr>
          <a:xfrm flipH="1" flipV="1">
            <a:off x="5736850" y="4256750"/>
            <a:ext cx="581025" cy="590550"/>
          </a:xfrm>
          <a:prstGeom prst="straightConnector1">
            <a:avLst/>
          </a:prstGeom>
          <a:ln w="3810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231011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TotalTime>
  <Words>3824</Words>
  <Application>Microsoft Office PowerPoint</Application>
  <PresentationFormat>Grand écran</PresentationFormat>
  <Paragraphs>144</Paragraphs>
  <Slides>23</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23</vt:i4>
      </vt:variant>
    </vt:vector>
  </HeadingPairs>
  <TitlesOfParts>
    <vt:vector size="28" baseType="lpstr">
      <vt:lpstr>Arial</vt:lpstr>
      <vt:lpstr>Calibri</vt:lpstr>
      <vt:lpstr>Calibri Light</vt:lpstr>
      <vt:lpstr>Times New Roman</vt:lpstr>
      <vt:lpstr>Thème Office</vt:lpstr>
      <vt:lpstr>Présentation PowerPoint</vt:lpstr>
      <vt:lpstr>INTRODUCTION-2</vt:lpstr>
      <vt:lpstr>INTRODUCTION-2</vt:lpstr>
      <vt:lpstr>Les caractéristiques « features » constitutives du PhIOT à identifier sont les suivantes </vt:lpstr>
      <vt:lpstr>L’Ouverture de Bouche Maximale (OBM)  et Distance Inter Incisive (DII) </vt:lpstr>
      <vt:lpstr>La Mobilité du Rachis Cervical (MRC), « Cervical Spine Mobility » </vt:lpstr>
      <vt:lpstr>Présentation PowerPoint</vt:lpstr>
      <vt:lpstr>La Distance Thryro -Mentonnière (DTM), la dimension pharyngée postérieure </vt:lpstr>
      <vt:lpstr>Présentation PowerPoint</vt:lpstr>
      <vt:lpstr>Présentation PowerPoint</vt:lpstr>
      <vt:lpstr>Présentation PowerPoint</vt:lpstr>
      <vt:lpstr>Le score de Mallampati modifié</vt:lpstr>
      <vt:lpstr>Le Rétrognatisme, Mandibular Profil and Length </vt:lpstr>
      <vt:lpstr>La Mobilité antéro-postérieure de la Mandibule (Ma-pM) </vt:lpstr>
      <vt:lpstr>Le Diamètre Cervical (DC)  </vt:lpstr>
      <vt:lpstr>Les autres paramètres anthropométriques et démographiques  qui sont recueillis </vt:lpstr>
      <vt:lpstr>Points Marqueurs d’Intérêt</vt:lpstr>
      <vt:lpstr>Méthode d’Analyse des Résultats</vt:lpstr>
      <vt:lpstr>Bibliographie</vt:lpstr>
      <vt:lpstr>Bibliographie</vt:lpstr>
      <vt:lpstr>Bibliographie</vt:lpstr>
      <vt:lpstr>Bibliographie</vt:lpstr>
      <vt:lpstr>Bibliographie ciblée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Gilles DHONNEUR</dc:creator>
  <cp:lastModifiedBy>Gilles DHONNEUR</cp:lastModifiedBy>
  <cp:revision>15</cp:revision>
  <dcterms:created xsi:type="dcterms:W3CDTF">2023-06-08T07:23:07Z</dcterms:created>
  <dcterms:modified xsi:type="dcterms:W3CDTF">2023-06-08T10:05:11Z</dcterms:modified>
</cp:coreProperties>
</file>